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y="5143500" cx="9144000"/>
  <p:notesSz cx="6858000" cy="9144000"/>
  <p:embeddedFontLst>
    <p:embeddedFont>
      <p:font typeface="Figtree"/>
      <p:regular r:id="rId51"/>
      <p:bold r:id="rId52"/>
      <p:italic r:id="rId53"/>
      <p:boldItalic r:id="rId54"/>
    </p:embeddedFont>
    <p:embeddedFont>
      <p:font typeface="Figtree Black"/>
      <p:bold r:id="rId55"/>
      <p:boldItalic r:id="rId56"/>
    </p:embeddedFont>
    <p:embeddedFont>
      <p:font typeface="Hanken Grotesk"/>
      <p:regular r:id="rId57"/>
      <p:bold r:id="rId58"/>
      <p:italic r:id="rId59"/>
      <p:boldItalic r:id="rId60"/>
    </p:embeddedFont>
    <p:embeddedFont>
      <p:font typeface="Lato"/>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8E4A07-5ECF-4125-B694-9FF6C5A8D3F5}">
  <a:tblStyle styleId="{138E4A07-5ECF-4125-B694-9FF6C5A8D3F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Lato-bold.fntdata"/><Relationship Id="rId61" Type="http://schemas.openxmlformats.org/officeDocument/2006/relationships/font" Target="fonts/Lato-regular.fntdata"/><Relationship Id="rId20" Type="http://schemas.openxmlformats.org/officeDocument/2006/relationships/slide" Target="slides/slide14.xml"/><Relationship Id="rId64" Type="http://schemas.openxmlformats.org/officeDocument/2006/relationships/font" Target="fonts/Lato-boldItalic.fntdata"/><Relationship Id="rId63"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HankenGrotesk-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Figtree-regular.fntdata"/><Relationship Id="rId50" Type="http://schemas.openxmlformats.org/officeDocument/2006/relationships/slide" Target="slides/slide44.xml"/><Relationship Id="rId53" Type="http://schemas.openxmlformats.org/officeDocument/2006/relationships/font" Target="fonts/Figtree-italic.fntdata"/><Relationship Id="rId52" Type="http://schemas.openxmlformats.org/officeDocument/2006/relationships/font" Target="fonts/Figtree-bold.fntdata"/><Relationship Id="rId11" Type="http://schemas.openxmlformats.org/officeDocument/2006/relationships/slide" Target="slides/slide5.xml"/><Relationship Id="rId55" Type="http://schemas.openxmlformats.org/officeDocument/2006/relationships/font" Target="fonts/FigtreeBlack-bold.fntdata"/><Relationship Id="rId10" Type="http://schemas.openxmlformats.org/officeDocument/2006/relationships/slide" Target="slides/slide4.xml"/><Relationship Id="rId54" Type="http://schemas.openxmlformats.org/officeDocument/2006/relationships/font" Target="fonts/Figtree-boldItalic.fntdata"/><Relationship Id="rId13" Type="http://schemas.openxmlformats.org/officeDocument/2006/relationships/slide" Target="slides/slide7.xml"/><Relationship Id="rId57" Type="http://schemas.openxmlformats.org/officeDocument/2006/relationships/font" Target="fonts/HankenGrotesk-regular.fntdata"/><Relationship Id="rId12" Type="http://schemas.openxmlformats.org/officeDocument/2006/relationships/slide" Target="slides/slide6.xml"/><Relationship Id="rId56" Type="http://schemas.openxmlformats.org/officeDocument/2006/relationships/font" Target="fonts/FigtreeBlack-boldItalic.fntdata"/><Relationship Id="rId15" Type="http://schemas.openxmlformats.org/officeDocument/2006/relationships/slide" Target="slides/slide9.xml"/><Relationship Id="rId59" Type="http://schemas.openxmlformats.org/officeDocument/2006/relationships/font" Target="fonts/HankenGrotesk-italic.fntdata"/><Relationship Id="rId14" Type="http://schemas.openxmlformats.org/officeDocument/2006/relationships/slide" Target="slides/slide8.xml"/><Relationship Id="rId58" Type="http://schemas.openxmlformats.org/officeDocument/2006/relationships/font" Target="fonts/HankenGrotesk-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71358591dd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71358591dd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71358591d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71358591d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71358591d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71358591d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71358591dd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71358591dd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71358591dd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71358591dd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71358591d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71358591d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71358591d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71358591d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71358591d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71358591d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71358591d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71358591d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71358591d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71358591d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68bdccc6f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68bdccc6f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71358591d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71358591d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71358591dd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71358591dd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71358591dd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71358591dd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71358591d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71358591d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71358591d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71358591d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371358591d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371358591d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3718e00207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3718e00207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718e00207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718e00207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718e00207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3718e00207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3718e002073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3718e002073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61ca7da6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61ca7da6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718e00207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718e00207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718e00207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718e00207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718e002073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718e002073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71358591d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71358591d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g3718e00207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6" name="Google Shape;626;g3718e00207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718e002073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718e00207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718e002073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718e002073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3718e002073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3718e002073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3718e00207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3718e00207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71358591d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71358591d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718e002073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718e002073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718e00207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718e00207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718e002073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718e002073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9" name="Google Shape;689;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71358591d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71358591d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371358591d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371358591d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71358591d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71358591d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71358591d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71358591d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71358591d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71358591d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3" name="Google Shape;13;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4" name="Google Shape;14;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85" name="Google Shape;8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8"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94" name="Google Shape;94;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6" name="Google Shape;96;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 name="Google Shape;97;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8" name="Google Shape;98;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9" name="Google Shape;99;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4" name="Google Shape;104;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8" name="Google Shape;108;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9" name="Google Shape;109;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0" name="Google Shape;110;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1" name="Google Shape;111;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2" name="Google Shape;112;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3"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19" name="Google Shape;119;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26" name="Google Shape;126;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9"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35" name="Google Shape;135;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37" name="Shape 137"/>
        <p:cNvGrpSpPr/>
        <p:nvPr/>
      </p:nvGrpSpPr>
      <p:grpSpPr>
        <a:xfrm>
          <a:off x="0" y="0"/>
          <a:ext cx="0" cy="0"/>
          <a:chOff x="0" y="0"/>
          <a:chExt cx="0" cy="0"/>
        </a:xfrm>
      </p:grpSpPr>
      <p:sp>
        <p:nvSpPr>
          <p:cNvPr id="138" name="Google Shape;138;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7"/>
          <p:cNvGrpSpPr/>
          <p:nvPr/>
        </p:nvGrpSpPr>
        <p:grpSpPr>
          <a:xfrm>
            <a:off x="232200" y="232800"/>
            <a:ext cx="8937900" cy="4932875"/>
            <a:chOff x="232200" y="232800"/>
            <a:chExt cx="8937900" cy="4932875"/>
          </a:xfrm>
        </p:grpSpPr>
        <p:sp>
          <p:nvSpPr>
            <p:cNvPr id="140" name="Google Shape;140;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43" name="Google Shape;143;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44" name="Google Shape;144;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45"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51" name="Google Shape;151;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52" name="Google Shape;152;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1" name="Google Shape;161;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 name="Google Shape;162;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 name="Google Shape;163;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4" name="Google Shape;164;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5" name="Google Shape;165;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6"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1" name="Google Shape;171;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5" name="Google Shape;175;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6" name="Google Shape;176;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8" name="Google Shape;178;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9" name="Google Shape;179;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0" name="Google Shape;180;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1" name="Google Shape;181;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2" name="Google Shape;182;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1" name="Google Shape;21;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2" name="Google Shape;22;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189" name="Google Shape;18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1" name="Google Shape;19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2" name="Google Shape;19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3" name="Google Shape;19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4" name="Google Shape;19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5" name="Google Shape;19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6"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02" name="Google Shape;20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4" name="Google Shape;204;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6" name="Google Shape;206;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7" name="Google Shape;207;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8" name="Google Shape;208;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9" name="Google Shape;209;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0" name="Google Shape;210;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16" name="Google Shape;216;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17" name="Google Shape;21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9" name="Google Shape;219;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0" name="Google Shape;220;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1" name="Google Shape;221;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2" name="Google Shape;222;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3" name="Google Shape;223;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 name="Google Shape;224;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5" name="Google Shape;225;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6" name="Google Shape;226;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7" name="Google Shape;227;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8" name="Google Shape;228;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0"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36" name="Google Shape;236;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37" name="Google Shape;237;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9" name="Google Shape;239;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41" name="Google Shape;241;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43"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49" name="Google Shape;249;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50"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56" name="Google Shape;256;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7"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63" name="Google Shape;263;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4" name="Google Shape;264;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infographics &amp; images by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66"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73"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0" name="Google Shape;30;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 name="Google Shape;37;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8" name="Google Shape;38;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1" name="Google Shape;41;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2" name="Google Shape;42;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3" name="Google Shape;43;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0" name="Google Shape;50;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1" name="Google Shape;51;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59" name="Google Shape;59;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67" name="Google Shape;67;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p:nvPr>
            <p:ph idx="2" type="pic"/>
          </p:nvPr>
        </p:nvSpPr>
        <p:spPr>
          <a:xfrm>
            <a:off x="0" y="0"/>
            <a:ext cx="9144000" cy="5143500"/>
          </a:xfrm>
          <a:prstGeom prst="rect">
            <a:avLst/>
          </a:prstGeom>
          <a:noFill/>
          <a:ln>
            <a:noFill/>
          </a:ln>
        </p:spPr>
      </p:sp>
      <p:sp>
        <p:nvSpPr>
          <p:cNvPr id="78" name="Google Shape;78;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3.xml"/><Relationship Id="rId3" Type="http://schemas.openxmlformats.org/officeDocument/2006/relationships/hyperlink" Target="https://hadoop.apache.org/" TargetMode="External"/><Relationship Id="rId4" Type="http://schemas.openxmlformats.org/officeDocument/2006/relationships/hyperlink" Target="https://www.geeksforgeeks.org/data-engineering/hadoop-an-introduction/" TargetMode="External"/><Relationship Id="rId5" Type="http://schemas.openxmlformats.org/officeDocument/2006/relationships/hyperlink" Target="https://aws.amazon.com/vi/what-is/hadoop/" TargetMode="External"/><Relationship Id="rId6" Type="http://schemas.openxmlformats.org/officeDocument/2006/relationships/hyperlink" Target="https://spark.apache.org/" TargetMode="External"/><Relationship Id="rId7" Type="http://schemas.openxmlformats.org/officeDocument/2006/relationships/hyperlink" Target="https://aws.amazon.com/vi/what-is/apache-spark/" TargetMode="External"/><Relationship Id="rId8" Type="http://schemas.openxmlformats.org/officeDocument/2006/relationships/hyperlink" Target="https://spark.apache.org/docs/latest/api/python/index.html"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Hadoop and Spark</a:t>
            </a:r>
            <a:endParaRPr/>
          </a:p>
        </p:txBody>
      </p:sp>
      <p:sp>
        <p:nvSpPr>
          <p:cNvPr id="284" name="Google Shape;284;p30"/>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Applications of Big Data Processing</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39"/>
          <p:cNvSpPr txBox="1"/>
          <p:nvPr>
            <p:ph idx="1" type="subTitle"/>
          </p:nvPr>
        </p:nvSpPr>
        <p:spPr>
          <a:xfrm>
            <a:off x="1303175" y="838350"/>
            <a:ext cx="5913900" cy="1626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1" lang="en"/>
              <a:t>Hadoop &amp; Spark: Powerful Engines for Big Data Processing</a:t>
            </a:r>
            <a:endParaRPr b="1"/>
          </a:p>
        </p:txBody>
      </p:sp>
      <p:sp>
        <p:nvSpPr>
          <p:cNvPr id="432" name="Google Shape;432;p39"/>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Figtree"/>
                <a:ea typeface="Figtree"/>
                <a:cs typeface="Figtree"/>
                <a:sym typeface="Figtree"/>
              </a:rPr>
              <a:t>Same problem but different approaches</a:t>
            </a:r>
            <a:endParaRPr sz="1500">
              <a:latin typeface="Figtree"/>
              <a:ea typeface="Figtree"/>
              <a:cs typeface="Figtree"/>
              <a:sym typeface="Figtr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40"/>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Hadoop</a:t>
            </a:r>
            <a:endParaRPr/>
          </a:p>
        </p:txBody>
      </p:sp>
      <p:sp>
        <p:nvSpPr>
          <p:cNvPr id="438" name="Google Shape;438;p40"/>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Hadoop architecture and HDFS</a:t>
            </a:r>
            <a:endParaRPr/>
          </a:p>
        </p:txBody>
      </p:sp>
      <p:sp>
        <p:nvSpPr>
          <p:cNvPr id="439" name="Google Shape;439;p40"/>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41"/>
          <p:cNvSpPr txBox="1"/>
          <p:nvPr>
            <p:ph type="title"/>
          </p:nvPr>
        </p:nvSpPr>
        <p:spPr>
          <a:xfrm>
            <a:off x="878875" y="407775"/>
            <a:ext cx="30249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Hadoop</a:t>
            </a:r>
            <a:endParaRPr/>
          </a:p>
        </p:txBody>
      </p:sp>
      <p:sp>
        <p:nvSpPr>
          <p:cNvPr id="445" name="Google Shape;445;p41"/>
          <p:cNvSpPr txBox="1"/>
          <p:nvPr>
            <p:ph idx="1" type="subTitle"/>
          </p:nvPr>
        </p:nvSpPr>
        <p:spPr>
          <a:xfrm>
            <a:off x="878875" y="1230275"/>
            <a:ext cx="3759600" cy="12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source framework that is used to efficiently store and process large datasets ranging in size from gigabytes to petabytes of data. Instead of using one large computer to store and process the data, Hadoop allows clustering multiple computers to analyze massive datasets in parallel more quickly</a:t>
            </a:r>
            <a:endParaRPr/>
          </a:p>
        </p:txBody>
      </p:sp>
      <p:pic>
        <p:nvPicPr>
          <p:cNvPr id="446" name="Google Shape;446;p41"/>
          <p:cNvPicPr preferRelativeResize="0"/>
          <p:nvPr/>
        </p:nvPicPr>
        <p:blipFill>
          <a:blip r:embed="rId3">
            <a:alphaModFix/>
          </a:blip>
          <a:stretch>
            <a:fillRect/>
          </a:stretch>
        </p:blipFill>
        <p:spPr>
          <a:xfrm>
            <a:off x="5404100" y="1230275"/>
            <a:ext cx="2619375" cy="1743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modules</a:t>
            </a:r>
            <a:endParaRPr/>
          </a:p>
        </p:txBody>
      </p:sp>
      <p:sp>
        <p:nvSpPr>
          <p:cNvPr id="452" name="Google Shape;452;p42"/>
          <p:cNvSpPr txBox="1"/>
          <p:nvPr>
            <p:ph idx="1" type="body"/>
          </p:nvPr>
        </p:nvSpPr>
        <p:spPr>
          <a:xfrm>
            <a:off x="720000" y="1215750"/>
            <a:ext cx="7704000" cy="3233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t>Hadoop Distributed File System (HDFS)</a:t>
            </a:r>
            <a:r>
              <a:rPr lang="en"/>
              <a:t> – A distributed file system that runs on standard or low-end hardware. HDFS provides better data throughput than traditional file systems, in addition to high fault tolerance and native support of large datasets</a:t>
            </a:r>
            <a:endParaRPr/>
          </a:p>
          <a:p>
            <a:pPr indent="-317500" lvl="0" marL="457200" rtl="0" algn="l">
              <a:spcBef>
                <a:spcPts val="0"/>
              </a:spcBef>
              <a:spcAft>
                <a:spcPts val="0"/>
              </a:spcAft>
              <a:buSzPts val="1400"/>
              <a:buChar char="●"/>
            </a:pPr>
            <a:r>
              <a:rPr b="1" lang="en"/>
              <a:t>Yet Another Resource Negotiator (YARN)</a:t>
            </a:r>
            <a:r>
              <a:rPr lang="en"/>
              <a:t> – Manages and monitors cluster nodes and resource usage. It schedules jobs and tasks</a:t>
            </a:r>
            <a:endParaRPr/>
          </a:p>
          <a:p>
            <a:pPr indent="-317500" lvl="0" marL="457200" rtl="0" algn="l">
              <a:spcBef>
                <a:spcPts val="0"/>
              </a:spcBef>
              <a:spcAft>
                <a:spcPts val="0"/>
              </a:spcAft>
              <a:buSzPts val="1400"/>
              <a:buChar char="●"/>
            </a:pPr>
            <a:r>
              <a:rPr b="1" lang="en"/>
              <a:t>MapReduce</a:t>
            </a:r>
            <a:r>
              <a:rPr lang="en"/>
              <a:t> – A framework that helps programs do the parallel computation on data. The map task takes input data and converts it into a dataset that can be computed in key value pairs. The output of the map task is consumed by reduce tasks to aggregate output and provide the desired result</a:t>
            </a:r>
            <a:endParaRPr/>
          </a:p>
          <a:p>
            <a:pPr indent="-317500" lvl="0" marL="457200" rtl="0" algn="l">
              <a:spcBef>
                <a:spcPts val="0"/>
              </a:spcBef>
              <a:spcAft>
                <a:spcPts val="0"/>
              </a:spcAft>
              <a:buSzPts val="1400"/>
              <a:buChar char="●"/>
            </a:pPr>
            <a:r>
              <a:rPr b="1" lang="en"/>
              <a:t>Hadoop Common</a:t>
            </a:r>
            <a:r>
              <a:rPr lang="en"/>
              <a:t> – Provides common Java libraries that can be used across all modules</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43"/>
          <p:cNvSpPr txBox="1"/>
          <p:nvPr>
            <p:ph idx="4294967295" type="body"/>
          </p:nvPr>
        </p:nvSpPr>
        <p:spPr>
          <a:xfrm>
            <a:off x="596225" y="1009925"/>
            <a:ext cx="38181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distributed file system designed to store and access very large files (100s of TB or PB) with high throughput on commodity hardware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Hanken Grotesk"/>
              <a:buChar char="●"/>
            </a:pPr>
            <a:r>
              <a:rPr lang="en"/>
              <a:t>Files are split into blocks (default 128MB)</a:t>
            </a:r>
            <a:endParaRPr/>
          </a:p>
          <a:p>
            <a:pPr indent="-317500" lvl="0" marL="457200" rtl="0" algn="l">
              <a:spcBef>
                <a:spcPts val="0"/>
              </a:spcBef>
              <a:spcAft>
                <a:spcPts val="0"/>
              </a:spcAft>
              <a:buSzPts val="1400"/>
              <a:buFont typeface="Hanken Grotesk"/>
              <a:buChar char="●"/>
            </a:pPr>
            <a:r>
              <a:rPr lang="en"/>
              <a:t>Blocks are distributed across DataNodes</a:t>
            </a:r>
            <a:endParaRPr/>
          </a:p>
          <a:p>
            <a:pPr indent="-317500" lvl="0" marL="457200" rtl="0" algn="l">
              <a:spcBef>
                <a:spcPts val="0"/>
              </a:spcBef>
              <a:spcAft>
                <a:spcPts val="0"/>
              </a:spcAft>
              <a:buSzPts val="1400"/>
              <a:buFont typeface="Hanken Grotesk"/>
              <a:buChar char="●"/>
            </a:pPr>
            <a:r>
              <a:rPr lang="en"/>
              <a:t>Replication factor = 3 (default), for fault tolerance</a:t>
            </a:r>
            <a:endParaRPr/>
          </a:p>
          <a:p>
            <a:pPr indent="-317500" lvl="0" marL="457200" rtl="0" algn="l">
              <a:spcBef>
                <a:spcPts val="0"/>
              </a:spcBef>
              <a:spcAft>
                <a:spcPts val="0"/>
              </a:spcAft>
              <a:buSzPts val="1400"/>
              <a:buFont typeface="Hanken Grotesk"/>
              <a:buChar char="●"/>
            </a:pPr>
            <a:r>
              <a:rPr lang="en"/>
              <a:t>No two replicas are stored on the same DataNode</a:t>
            </a:r>
            <a:endParaRPr/>
          </a:p>
          <a:p>
            <a:pPr indent="0" lvl="0" marL="0" rtl="0" algn="l">
              <a:spcBef>
                <a:spcPts val="0"/>
              </a:spcBef>
              <a:spcAft>
                <a:spcPts val="0"/>
              </a:spcAft>
              <a:buNone/>
            </a:pPr>
            <a:r>
              <a:t/>
            </a:r>
            <a:endParaRPr/>
          </a:p>
        </p:txBody>
      </p:sp>
      <p:sp>
        <p:nvSpPr>
          <p:cNvPr id="458" name="Google Shape;458;p43"/>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Distributed File System</a:t>
            </a:r>
            <a:endParaRPr/>
          </a:p>
        </p:txBody>
      </p:sp>
      <p:pic>
        <p:nvPicPr>
          <p:cNvPr id="459" name="Google Shape;459;p43"/>
          <p:cNvPicPr preferRelativeResize="0"/>
          <p:nvPr/>
        </p:nvPicPr>
        <p:blipFill>
          <a:blip r:embed="rId3">
            <a:alphaModFix/>
          </a:blip>
          <a:stretch>
            <a:fillRect/>
          </a:stretch>
        </p:blipFill>
        <p:spPr>
          <a:xfrm>
            <a:off x="4414325" y="1097313"/>
            <a:ext cx="4267076" cy="294887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4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 HDFS</a:t>
            </a:r>
            <a:endParaRPr/>
          </a:p>
        </p:txBody>
      </p:sp>
      <p:sp>
        <p:nvSpPr>
          <p:cNvPr id="465" name="Google Shape;465;p44"/>
          <p:cNvSpPr txBox="1"/>
          <p:nvPr/>
        </p:nvSpPr>
        <p:spPr>
          <a:xfrm>
            <a:off x="5098326" y="1207750"/>
            <a:ext cx="3332400" cy="704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Stores data across multiple nodes for horizontal scalability</a:t>
            </a:r>
            <a:endParaRPr>
              <a:solidFill>
                <a:schemeClr val="dk1"/>
              </a:solidFill>
              <a:latin typeface="Hanken Grotesk"/>
              <a:ea typeface="Hanken Grotesk"/>
              <a:cs typeface="Hanken Grotesk"/>
              <a:sym typeface="Hanken Grotesk"/>
            </a:endParaRPr>
          </a:p>
        </p:txBody>
      </p:sp>
      <p:sp>
        <p:nvSpPr>
          <p:cNvPr id="466" name="Google Shape;466;p44"/>
          <p:cNvSpPr txBox="1"/>
          <p:nvPr/>
        </p:nvSpPr>
        <p:spPr>
          <a:xfrm>
            <a:off x="5094378" y="2051967"/>
            <a:ext cx="3332400" cy="70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Data is replicated (default 3 copies) to prevent loss on node failure</a:t>
            </a:r>
            <a:endParaRPr>
              <a:solidFill>
                <a:schemeClr val="dk1"/>
              </a:solidFill>
              <a:latin typeface="Hanken Grotesk"/>
              <a:ea typeface="Hanken Grotesk"/>
              <a:cs typeface="Hanken Grotesk"/>
              <a:sym typeface="Hanken Grotesk"/>
            </a:endParaRPr>
          </a:p>
        </p:txBody>
      </p:sp>
      <p:sp>
        <p:nvSpPr>
          <p:cNvPr id="467" name="Google Shape;467;p44"/>
          <p:cNvSpPr txBox="1"/>
          <p:nvPr/>
        </p:nvSpPr>
        <p:spPr>
          <a:xfrm>
            <a:off x="5094375" y="2898883"/>
            <a:ext cx="3332400" cy="69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Optimized for large, sequential data reads with a write-once model</a:t>
            </a:r>
            <a:endParaRPr>
              <a:solidFill>
                <a:schemeClr val="dk1"/>
              </a:solidFill>
              <a:latin typeface="Hanken Grotesk"/>
              <a:ea typeface="Hanken Grotesk"/>
              <a:cs typeface="Hanken Grotesk"/>
              <a:sym typeface="Hanken Grotesk"/>
            </a:endParaRPr>
          </a:p>
        </p:txBody>
      </p:sp>
      <p:sp>
        <p:nvSpPr>
          <p:cNvPr id="468" name="Google Shape;468;p44"/>
          <p:cNvSpPr txBox="1"/>
          <p:nvPr/>
        </p:nvSpPr>
        <p:spPr>
          <a:xfrm>
            <a:off x="5098326" y="3738900"/>
            <a:ext cx="3332400" cy="704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Files are split into blocks (e.g., 128MB)  reduces seek time and speeds up access</a:t>
            </a:r>
            <a:endParaRPr>
              <a:solidFill>
                <a:schemeClr val="dk1"/>
              </a:solidFill>
              <a:latin typeface="Hanken Grotesk"/>
              <a:ea typeface="Hanken Grotesk"/>
              <a:cs typeface="Hanken Grotesk"/>
              <a:sym typeface="Hanken Grotesk"/>
            </a:endParaRPr>
          </a:p>
        </p:txBody>
      </p:sp>
      <p:sp>
        <p:nvSpPr>
          <p:cNvPr id="469" name="Google Shape;469;p44"/>
          <p:cNvSpPr txBox="1"/>
          <p:nvPr/>
        </p:nvSpPr>
        <p:spPr>
          <a:xfrm>
            <a:off x="665800" y="2586275"/>
            <a:ext cx="1374900" cy="4782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Feature </a:t>
            </a:r>
            <a:endParaRPr sz="1900">
              <a:solidFill>
                <a:schemeClr val="dk1"/>
              </a:solidFill>
              <a:latin typeface="Figtree Black"/>
              <a:ea typeface="Figtree Black"/>
              <a:cs typeface="Figtree Black"/>
              <a:sym typeface="Figtree Black"/>
            </a:endParaRPr>
          </a:p>
        </p:txBody>
      </p:sp>
      <p:sp>
        <p:nvSpPr>
          <p:cNvPr id="470" name="Google Shape;470;p44"/>
          <p:cNvSpPr txBox="1"/>
          <p:nvPr/>
        </p:nvSpPr>
        <p:spPr>
          <a:xfrm>
            <a:off x="2884875" y="1322648"/>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Distributed &amp; Scalable</a:t>
            </a:r>
            <a:endParaRPr sz="1500">
              <a:solidFill>
                <a:schemeClr val="lt1"/>
              </a:solidFill>
              <a:latin typeface="Figtree Black"/>
              <a:ea typeface="Figtree Black"/>
              <a:cs typeface="Figtree Black"/>
              <a:sym typeface="Figtree Black"/>
            </a:endParaRPr>
          </a:p>
        </p:txBody>
      </p:sp>
      <p:sp>
        <p:nvSpPr>
          <p:cNvPr id="471" name="Google Shape;471;p44"/>
          <p:cNvSpPr txBox="1"/>
          <p:nvPr/>
        </p:nvSpPr>
        <p:spPr>
          <a:xfrm>
            <a:off x="2884875" y="2166363"/>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Fault Tolerant</a:t>
            </a:r>
            <a:endParaRPr sz="1500">
              <a:solidFill>
                <a:schemeClr val="lt1"/>
              </a:solidFill>
              <a:latin typeface="Figtree Black"/>
              <a:ea typeface="Figtree Black"/>
              <a:cs typeface="Figtree Black"/>
              <a:sym typeface="Figtree Black"/>
            </a:endParaRPr>
          </a:p>
        </p:txBody>
      </p:sp>
      <p:sp>
        <p:nvSpPr>
          <p:cNvPr id="472" name="Google Shape;472;p44"/>
          <p:cNvSpPr txBox="1"/>
          <p:nvPr/>
        </p:nvSpPr>
        <p:spPr>
          <a:xfrm>
            <a:off x="2884875" y="3010078"/>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High Throughput Access</a:t>
            </a:r>
            <a:endParaRPr sz="1500">
              <a:solidFill>
                <a:schemeClr val="lt1"/>
              </a:solidFill>
              <a:latin typeface="Figtree Black"/>
              <a:ea typeface="Figtree Black"/>
              <a:cs typeface="Figtree Black"/>
              <a:sym typeface="Figtree Black"/>
            </a:endParaRPr>
          </a:p>
        </p:txBody>
      </p:sp>
      <p:sp>
        <p:nvSpPr>
          <p:cNvPr id="473" name="Google Shape;473;p44"/>
          <p:cNvSpPr txBox="1"/>
          <p:nvPr/>
        </p:nvSpPr>
        <p:spPr>
          <a:xfrm>
            <a:off x="2884875" y="3853793"/>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Block-Based Storage</a:t>
            </a:r>
            <a:endParaRPr sz="1500">
              <a:solidFill>
                <a:schemeClr val="lt1"/>
              </a:solidFill>
              <a:latin typeface="Figtree Black"/>
              <a:ea typeface="Figtree Black"/>
              <a:cs typeface="Figtree Black"/>
              <a:sym typeface="Figtree Black"/>
            </a:endParaRPr>
          </a:p>
        </p:txBody>
      </p:sp>
      <p:cxnSp>
        <p:nvCxnSpPr>
          <p:cNvPr id="474" name="Google Shape;474;p44"/>
          <p:cNvCxnSpPr>
            <a:stCxn id="469" idx="3"/>
            <a:endCxn id="470" idx="1"/>
          </p:cNvCxnSpPr>
          <p:nvPr/>
        </p:nvCxnSpPr>
        <p:spPr>
          <a:xfrm flipH="1" rot="10800000">
            <a:off x="2040700" y="1559675"/>
            <a:ext cx="844200" cy="12657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475" name="Google Shape;475;p44"/>
          <p:cNvCxnSpPr>
            <a:stCxn id="469" idx="3"/>
            <a:endCxn id="471" idx="1"/>
          </p:cNvCxnSpPr>
          <p:nvPr/>
        </p:nvCxnSpPr>
        <p:spPr>
          <a:xfrm flipH="1" rot="10800000">
            <a:off x="2040700" y="2403575"/>
            <a:ext cx="844200" cy="4218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476" name="Google Shape;476;p44"/>
          <p:cNvCxnSpPr>
            <a:stCxn id="469" idx="3"/>
            <a:endCxn id="472" idx="1"/>
          </p:cNvCxnSpPr>
          <p:nvPr/>
        </p:nvCxnSpPr>
        <p:spPr>
          <a:xfrm>
            <a:off x="2040700" y="2825375"/>
            <a:ext cx="844200" cy="4218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477" name="Google Shape;477;p44"/>
          <p:cNvCxnSpPr>
            <a:stCxn id="469" idx="3"/>
            <a:endCxn id="473" idx="1"/>
          </p:cNvCxnSpPr>
          <p:nvPr/>
        </p:nvCxnSpPr>
        <p:spPr>
          <a:xfrm>
            <a:off x="2040700" y="2825375"/>
            <a:ext cx="844200" cy="1265700"/>
          </a:xfrm>
          <a:prstGeom prst="bentConnector3">
            <a:avLst>
              <a:gd fmla="val 49999" name="adj1"/>
            </a:avLst>
          </a:prstGeom>
          <a:noFill/>
          <a:ln cap="flat" cmpd="sng" w="19050">
            <a:solidFill>
              <a:schemeClr val="dk1"/>
            </a:solidFill>
            <a:prstDash val="solid"/>
            <a:round/>
            <a:headEnd len="med" w="med" type="none"/>
            <a:tailEnd len="med" w="med" type="none"/>
          </a:ln>
        </p:spPr>
      </p:cxnSp>
      <p:grpSp>
        <p:nvGrpSpPr>
          <p:cNvPr id="478" name="Google Shape;478;p44"/>
          <p:cNvGrpSpPr/>
          <p:nvPr/>
        </p:nvGrpSpPr>
        <p:grpSpPr>
          <a:xfrm>
            <a:off x="1095870" y="1996617"/>
            <a:ext cx="514759" cy="516741"/>
            <a:chOff x="1751813" y="2520150"/>
            <a:chExt cx="343700" cy="345000"/>
          </a:xfrm>
        </p:grpSpPr>
        <p:sp>
          <p:nvSpPr>
            <p:cNvPr id="479" name="Google Shape;479;p44"/>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4"/>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44"/>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44"/>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44"/>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44"/>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45"/>
          <p:cNvSpPr txBox="1"/>
          <p:nvPr>
            <p:ph idx="4294967295" type="body"/>
          </p:nvPr>
        </p:nvSpPr>
        <p:spPr>
          <a:xfrm>
            <a:off x="596225" y="1009925"/>
            <a:ext cx="38181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management layer of Hadoop. It enables Hadoop to support multiple data processing engines (e.g., </a:t>
            </a:r>
            <a:r>
              <a:rPr b="1" lang="en"/>
              <a:t>MapReduce</a:t>
            </a:r>
            <a:r>
              <a:rPr lang="en"/>
              <a:t>, </a:t>
            </a:r>
            <a:r>
              <a:rPr b="1" lang="en"/>
              <a:t>Spark</a:t>
            </a:r>
            <a:r>
              <a:rPr lang="en"/>
              <a:t>, </a:t>
            </a:r>
            <a:r>
              <a:rPr b="1" lang="en"/>
              <a:t>Flink</a:t>
            </a:r>
            <a:r>
              <a:rPr lang="en"/>
              <a:t>) by decoupling job scheduling and resource management</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Hanken Grotesk"/>
              <a:buChar char="●"/>
            </a:pPr>
            <a:r>
              <a:rPr b="1" lang="en"/>
              <a:t>ResourceManager (RM)</a:t>
            </a:r>
            <a:r>
              <a:rPr lang="en"/>
              <a:t>: Manages global resources and scheduling</a:t>
            </a:r>
            <a:endParaRPr/>
          </a:p>
          <a:p>
            <a:pPr indent="-317500" lvl="0" marL="457200" rtl="0" algn="l">
              <a:spcBef>
                <a:spcPts val="0"/>
              </a:spcBef>
              <a:spcAft>
                <a:spcPts val="0"/>
              </a:spcAft>
              <a:buSzPts val="1400"/>
              <a:buFont typeface="Hanken Grotesk"/>
              <a:buChar char="●"/>
            </a:pPr>
            <a:r>
              <a:rPr b="1" lang="en"/>
              <a:t>NodeManager (NM)</a:t>
            </a:r>
            <a:r>
              <a:rPr lang="en"/>
              <a:t>: Runs on each data node to manage resources and monitor tasks</a:t>
            </a:r>
            <a:endParaRPr/>
          </a:p>
          <a:p>
            <a:pPr indent="0" lvl="0" marL="0" rtl="0" algn="l">
              <a:spcBef>
                <a:spcPts val="0"/>
              </a:spcBef>
              <a:spcAft>
                <a:spcPts val="0"/>
              </a:spcAft>
              <a:buNone/>
            </a:pPr>
            <a:r>
              <a:t/>
            </a:r>
            <a:endParaRPr/>
          </a:p>
        </p:txBody>
      </p:sp>
      <p:sp>
        <p:nvSpPr>
          <p:cNvPr id="491" name="Google Shape;491;p45"/>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Yet Another Resource Negotiator</a:t>
            </a:r>
            <a:endParaRPr/>
          </a:p>
        </p:txBody>
      </p:sp>
      <p:pic>
        <p:nvPicPr>
          <p:cNvPr id="492" name="Google Shape;492;p45"/>
          <p:cNvPicPr preferRelativeResize="0"/>
          <p:nvPr/>
        </p:nvPicPr>
        <p:blipFill>
          <a:blip r:embed="rId3">
            <a:alphaModFix/>
          </a:blip>
          <a:stretch>
            <a:fillRect/>
          </a:stretch>
        </p:blipFill>
        <p:spPr>
          <a:xfrm>
            <a:off x="4703425" y="1144313"/>
            <a:ext cx="3991475" cy="28548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4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 YARN</a:t>
            </a:r>
            <a:endParaRPr/>
          </a:p>
        </p:txBody>
      </p:sp>
      <p:sp>
        <p:nvSpPr>
          <p:cNvPr id="498" name="Google Shape;498;p46"/>
          <p:cNvSpPr txBox="1"/>
          <p:nvPr/>
        </p:nvSpPr>
        <p:spPr>
          <a:xfrm>
            <a:off x="5098326" y="1207750"/>
            <a:ext cx="3332400" cy="704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Dynamically allocates CPU, memory, disk across jobs</a:t>
            </a:r>
            <a:endParaRPr>
              <a:solidFill>
                <a:schemeClr val="dk1"/>
              </a:solidFill>
              <a:latin typeface="Hanken Grotesk"/>
              <a:ea typeface="Hanken Grotesk"/>
              <a:cs typeface="Hanken Grotesk"/>
              <a:sym typeface="Hanken Grotesk"/>
            </a:endParaRPr>
          </a:p>
        </p:txBody>
      </p:sp>
      <p:sp>
        <p:nvSpPr>
          <p:cNvPr id="499" name="Google Shape;499;p46"/>
          <p:cNvSpPr txBox="1"/>
          <p:nvPr/>
        </p:nvSpPr>
        <p:spPr>
          <a:xfrm>
            <a:off x="5094378" y="2051967"/>
            <a:ext cx="3332400" cy="70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Supports flexible schedulers (FIFO, Fair, Capacity)</a:t>
            </a:r>
            <a:endParaRPr>
              <a:solidFill>
                <a:schemeClr val="dk1"/>
              </a:solidFill>
              <a:latin typeface="Hanken Grotesk"/>
              <a:ea typeface="Hanken Grotesk"/>
              <a:cs typeface="Hanken Grotesk"/>
              <a:sym typeface="Hanken Grotesk"/>
            </a:endParaRPr>
          </a:p>
        </p:txBody>
      </p:sp>
      <p:sp>
        <p:nvSpPr>
          <p:cNvPr id="500" name="Google Shape;500;p46"/>
          <p:cNvSpPr txBox="1"/>
          <p:nvPr/>
        </p:nvSpPr>
        <p:spPr>
          <a:xfrm>
            <a:off x="5094375" y="2898883"/>
            <a:ext cx="3332400" cy="69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Runs multiple applications on the same cluster efficiently</a:t>
            </a:r>
            <a:endParaRPr>
              <a:solidFill>
                <a:schemeClr val="dk1"/>
              </a:solidFill>
              <a:latin typeface="Hanken Grotesk"/>
              <a:ea typeface="Hanken Grotesk"/>
              <a:cs typeface="Hanken Grotesk"/>
              <a:sym typeface="Hanken Grotesk"/>
            </a:endParaRPr>
          </a:p>
        </p:txBody>
      </p:sp>
      <p:sp>
        <p:nvSpPr>
          <p:cNvPr id="501" name="Google Shape;501;p46"/>
          <p:cNvSpPr txBox="1"/>
          <p:nvPr/>
        </p:nvSpPr>
        <p:spPr>
          <a:xfrm>
            <a:off x="5098326" y="3738900"/>
            <a:ext cx="3332400" cy="704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Optimizes cluster utilization and app-level monitoring via AM</a:t>
            </a:r>
            <a:endParaRPr>
              <a:solidFill>
                <a:schemeClr val="dk1"/>
              </a:solidFill>
              <a:latin typeface="Hanken Grotesk"/>
              <a:ea typeface="Hanken Grotesk"/>
              <a:cs typeface="Hanken Grotesk"/>
              <a:sym typeface="Hanken Grotesk"/>
            </a:endParaRPr>
          </a:p>
        </p:txBody>
      </p:sp>
      <p:sp>
        <p:nvSpPr>
          <p:cNvPr id="502" name="Google Shape;502;p46"/>
          <p:cNvSpPr txBox="1"/>
          <p:nvPr/>
        </p:nvSpPr>
        <p:spPr>
          <a:xfrm>
            <a:off x="665800" y="2586275"/>
            <a:ext cx="1374900" cy="4782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Feature </a:t>
            </a:r>
            <a:endParaRPr sz="1900">
              <a:solidFill>
                <a:schemeClr val="dk1"/>
              </a:solidFill>
              <a:latin typeface="Figtree Black"/>
              <a:ea typeface="Figtree Black"/>
              <a:cs typeface="Figtree Black"/>
              <a:sym typeface="Figtree Black"/>
            </a:endParaRPr>
          </a:p>
        </p:txBody>
      </p:sp>
      <p:sp>
        <p:nvSpPr>
          <p:cNvPr id="503" name="Google Shape;503;p46"/>
          <p:cNvSpPr txBox="1"/>
          <p:nvPr/>
        </p:nvSpPr>
        <p:spPr>
          <a:xfrm>
            <a:off x="2884875" y="1322648"/>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Resource Management</a:t>
            </a:r>
            <a:endParaRPr sz="1500">
              <a:solidFill>
                <a:schemeClr val="lt1"/>
              </a:solidFill>
              <a:latin typeface="Figtree Black"/>
              <a:ea typeface="Figtree Black"/>
              <a:cs typeface="Figtree Black"/>
              <a:sym typeface="Figtree Black"/>
            </a:endParaRPr>
          </a:p>
        </p:txBody>
      </p:sp>
      <p:sp>
        <p:nvSpPr>
          <p:cNvPr id="504" name="Google Shape;504;p46"/>
          <p:cNvSpPr txBox="1"/>
          <p:nvPr/>
        </p:nvSpPr>
        <p:spPr>
          <a:xfrm>
            <a:off x="2884875" y="2166363"/>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Job Scheduling</a:t>
            </a:r>
            <a:endParaRPr sz="1500">
              <a:solidFill>
                <a:schemeClr val="lt1"/>
              </a:solidFill>
              <a:latin typeface="Figtree Black"/>
              <a:ea typeface="Figtree Black"/>
              <a:cs typeface="Figtree Black"/>
              <a:sym typeface="Figtree Black"/>
            </a:endParaRPr>
          </a:p>
        </p:txBody>
      </p:sp>
      <p:sp>
        <p:nvSpPr>
          <p:cNvPr id="505" name="Google Shape;505;p46"/>
          <p:cNvSpPr txBox="1"/>
          <p:nvPr/>
        </p:nvSpPr>
        <p:spPr>
          <a:xfrm>
            <a:off x="2884875" y="3010078"/>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Scalability &amp; Flexibility</a:t>
            </a:r>
            <a:endParaRPr sz="1500">
              <a:solidFill>
                <a:schemeClr val="lt1"/>
              </a:solidFill>
              <a:latin typeface="Figtree Black"/>
              <a:ea typeface="Figtree Black"/>
              <a:cs typeface="Figtree Black"/>
              <a:sym typeface="Figtree Black"/>
            </a:endParaRPr>
          </a:p>
        </p:txBody>
      </p:sp>
      <p:sp>
        <p:nvSpPr>
          <p:cNvPr id="506" name="Google Shape;506;p46"/>
          <p:cNvSpPr txBox="1"/>
          <p:nvPr/>
        </p:nvSpPr>
        <p:spPr>
          <a:xfrm>
            <a:off x="2884875" y="3853793"/>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Improved Performance</a:t>
            </a:r>
            <a:endParaRPr sz="1500">
              <a:solidFill>
                <a:schemeClr val="lt1"/>
              </a:solidFill>
              <a:latin typeface="Figtree Black"/>
              <a:ea typeface="Figtree Black"/>
              <a:cs typeface="Figtree Black"/>
              <a:sym typeface="Figtree Black"/>
            </a:endParaRPr>
          </a:p>
        </p:txBody>
      </p:sp>
      <p:cxnSp>
        <p:nvCxnSpPr>
          <p:cNvPr id="507" name="Google Shape;507;p46"/>
          <p:cNvCxnSpPr>
            <a:stCxn id="502" idx="3"/>
            <a:endCxn id="503" idx="1"/>
          </p:cNvCxnSpPr>
          <p:nvPr/>
        </p:nvCxnSpPr>
        <p:spPr>
          <a:xfrm flipH="1" rot="10800000">
            <a:off x="2040700" y="1559675"/>
            <a:ext cx="844200" cy="12657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508" name="Google Shape;508;p46"/>
          <p:cNvCxnSpPr>
            <a:stCxn id="502" idx="3"/>
            <a:endCxn id="504" idx="1"/>
          </p:cNvCxnSpPr>
          <p:nvPr/>
        </p:nvCxnSpPr>
        <p:spPr>
          <a:xfrm flipH="1" rot="10800000">
            <a:off x="2040700" y="2403575"/>
            <a:ext cx="844200" cy="4218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509" name="Google Shape;509;p46"/>
          <p:cNvCxnSpPr>
            <a:stCxn id="502" idx="3"/>
            <a:endCxn id="505" idx="1"/>
          </p:cNvCxnSpPr>
          <p:nvPr/>
        </p:nvCxnSpPr>
        <p:spPr>
          <a:xfrm>
            <a:off x="2040700" y="2825375"/>
            <a:ext cx="844200" cy="4218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510" name="Google Shape;510;p46"/>
          <p:cNvCxnSpPr>
            <a:stCxn id="502" idx="3"/>
            <a:endCxn id="506" idx="1"/>
          </p:cNvCxnSpPr>
          <p:nvPr/>
        </p:nvCxnSpPr>
        <p:spPr>
          <a:xfrm>
            <a:off x="2040700" y="2825375"/>
            <a:ext cx="844200" cy="1265700"/>
          </a:xfrm>
          <a:prstGeom prst="bentConnector3">
            <a:avLst>
              <a:gd fmla="val 49999" name="adj1"/>
            </a:avLst>
          </a:prstGeom>
          <a:noFill/>
          <a:ln cap="flat" cmpd="sng" w="19050">
            <a:solidFill>
              <a:schemeClr val="dk1"/>
            </a:solidFill>
            <a:prstDash val="solid"/>
            <a:round/>
            <a:headEnd len="med" w="med" type="none"/>
            <a:tailEnd len="med" w="med" type="none"/>
          </a:ln>
        </p:spPr>
      </p:cxnSp>
      <p:grpSp>
        <p:nvGrpSpPr>
          <p:cNvPr id="511" name="Google Shape;511;p46"/>
          <p:cNvGrpSpPr/>
          <p:nvPr/>
        </p:nvGrpSpPr>
        <p:grpSpPr>
          <a:xfrm>
            <a:off x="1095870" y="1996617"/>
            <a:ext cx="514759" cy="516741"/>
            <a:chOff x="1751813" y="2520150"/>
            <a:chExt cx="343700" cy="345000"/>
          </a:xfrm>
        </p:grpSpPr>
        <p:sp>
          <p:nvSpPr>
            <p:cNvPr id="512" name="Google Shape;512;p46"/>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46"/>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6"/>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6"/>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6"/>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46"/>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46"/>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7"/>
          <p:cNvSpPr txBox="1"/>
          <p:nvPr>
            <p:ph idx="4294967295" type="body"/>
          </p:nvPr>
        </p:nvSpPr>
        <p:spPr>
          <a:xfrm>
            <a:off x="596225" y="1009925"/>
            <a:ext cx="38181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programming model for processing large datasets in a distributed manner. Divided into two main phases: </a:t>
            </a:r>
            <a:r>
              <a:rPr b="1" lang="en"/>
              <a:t>Map </a:t>
            </a:r>
            <a:r>
              <a:rPr lang="en"/>
              <a:t>and </a:t>
            </a:r>
            <a:r>
              <a:rPr b="1" lang="en"/>
              <a:t>Reduce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Hanken Grotesk"/>
              <a:buChar char="●"/>
            </a:pPr>
            <a:r>
              <a:rPr b="1" lang="en"/>
              <a:t>Map phase</a:t>
            </a:r>
            <a:r>
              <a:rPr lang="en"/>
              <a:t>: Splits input data and processes it in parallel to generate key-value pairs</a:t>
            </a:r>
            <a:endParaRPr/>
          </a:p>
          <a:p>
            <a:pPr indent="-317500" lvl="0" marL="457200" rtl="0" algn="l">
              <a:spcBef>
                <a:spcPts val="0"/>
              </a:spcBef>
              <a:spcAft>
                <a:spcPts val="0"/>
              </a:spcAft>
              <a:buSzPts val="1400"/>
              <a:buChar char="●"/>
            </a:pPr>
            <a:r>
              <a:rPr b="1" lang="en"/>
              <a:t>Reduce phase</a:t>
            </a:r>
            <a:r>
              <a:rPr lang="en"/>
              <a:t>: Groups key-value pairs by key and aggregates them to produce final results</a:t>
            </a:r>
            <a:endParaRPr/>
          </a:p>
          <a:p>
            <a:pPr indent="0" lvl="0" marL="0" rtl="0" algn="l">
              <a:spcBef>
                <a:spcPts val="0"/>
              </a:spcBef>
              <a:spcAft>
                <a:spcPts val="0"/>
              </a:spcAft>
              <a:buNone/>
            </a:pPr>
            <a:r>
              <a:t/>
            </a:r>
            <a:endParaRPr/>
          </a:p>
        </p:txBody>
      </p:sp>
      <p:sp>
        <p:nvSpPr>
          <p:cNvPr id="524" name="Google Shape;524;p47"/>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MapReduce - Parallel Data Computation</a:t>
            </a:r>
            <a:endParaRPr/>
          </a:p>
        </p:txBody>
      </p:sp>
      <p:pic>
        <p:nvPicPr>
          <p:cNvPr id="525" name="Google Shape;525;p47"/>
          <p:cNvPicPr preferRelativeResize="0"/>
          <p:nvPr/>
        </p:nvPicPr>
        <p:blipFill>
          <a:blip r:embed="rId3">
            <a:alphaModFix/>
          </a:blip>
          <a:stretch>
            <a:fillRect/>
          </a:stretch>
        </p:blipFill>
        <p:spPr>
          <a:xfrm>
            <a:off x="4665775" y="1214560"/>
            <a:ext cx="4152676" cy="271437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48"/>
          <p:cNvSpPr txBox="1"/>
          <p:nvPr>
            <p:ph idx="4294967295" type="body"/>
          </p:nvPr>
        </p:nvSpPr>
        <p:spPr>
          <a:xfrm>
            <a:off x="596225" y="1009925"/>
            <a:ext cx="78279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Shared Java Libraries and Tools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File I/O, serialization, RPC, security, configuration</a:t>
            </a:r>
            <a:endParaRPr/>
          </a:p>
          <a:p>
            <a:pPr indent="-317500" lvl="0" marL="457200" rtl="0" algn="l">
              <a:spcBef>
                <a:spcPts val="0"/>
              </a:spcBef>
              <a:spcAft>
                <a:spcPts val="0"/>
              </a:spcAft>
              <a:buSzPts val="1400"/>
              <a:buChar char="●"/>
            </a:pPr>
            <a:r>
              <a:rPr lang="en"/>
              <a:t>Ensures module compatibility and smooth communication between HDFS, MapReduce, YARN</a:t>
            </a:r>
            <a:endParaRPr/>
          </a:p>
          <a:p>
            <a:pPr indent="0" lvl="0" marL="0" rtl="0" algn="l">
              <a:spcBef>
                <a:spcPts val="0"/>
              </a:spcBef>
              <a:spcAft>
                <a:spcPts val="0"/>
              </a:spcAft>
              <a:buNone/>
            </a:pPr>
            <a:r>
              <a:t/>
            </a:r>
            <a:endParaRPr/>
          </a:p>
        </p:txBody>
      </p:sp>
      <p:sp>
        <p:nvSpPr>
          <p:cNvPr id="531" name="Google Shape;531;p48"/>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Common – Core Utilities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cxnSp>
        <p:nvCxnSpPr>
          <p:cNvPr id="289" name="Google Shape;289;p31"/>
          <p:cNvCxnSpPr>
            <a:stCxn id="290" idx="1"/>
          </p:cNvCxnSpPr>
          <p:nvPr/>
        </p:nvCxnSpPr>
        <p:spPr>
          <a:xfrm rot="10800000">
            <a:off x="-167825" y="3160425"/>
            <a:ext cx="6304800" cy="0"/>
          </a:xfrm>
          <a:prstGeom prst="straightConnector1">
            <a:avLst/>
          </a:prstGeom>
          <a:noFill/>
          <a:ln cap="flat" cmpd="sng" w="19050">
            <a:solidFill>
              <a:schemeClr val="dk1"/>
            </a:solidFill>
            <a:prstDash val="solid"/>
            <a:round/>
            <a:headEnd len="med" w="med" type="none"/>
            <a:tailEnd len="med" w="med" type="none"/>
          </a:ln>
        </p:spPr>
      </p:cxnSp>
      <p:cxnSp>
        <p:nvCxnSpPr>
          <p:cNvPr id="291" name="Google Shape;291;p31"/>
          <p:cNvCxnSpPr>
            <a:stCxn id="292" idx="3"/>
          </p:cNvCxnSpPr>
          <p:nvPr/>
        </p:nvCxnSpPr>
        <p:spPr>
          <a:xfrm>
            <a:off x="1285275" y="1502500"/>
            <a:ext cx="8009700" cy="0"/>
          </a:xfrm>
          <a:prstGeom prst="straightConnector1">
            <a:avLst/>
          </a:prstGeom>
          <a:noFill/>
          <a:ln cap="flat" cmpd="sng" w="19050">
            <a:solidFill>
              <a:schemeClr val="dk1"/>
            </a:solidFill>
            <a:prstDash val="solid"/>
            <a:round/>
            <a:headEnd len="med" w="med" type="none"/>
            <a:tailEnd len="med" w="med" type="none"/>
          </a:ln>
        </p:spPr>
      </p:cxnSp>
      <p:sp>
        <p:nvSpPr>
          <p:cNvPr id="293" name="Google Shape;293;p31"/>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94" name="Google Shape;294;p31"/>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functions</a:t>
            </a:r>
            <a:endParaRPr sz="1600"/>
          </a:p>
        </p:txBody>
      </p:sp>
      <p:sp>
        <p:nvSpPr>
          <p:cNvPr id="295" name="Google Shape;295;p31"/>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Big data overview</a:t>
            </a:r>
            <a:endParaRPr/>
          </a:p>
        </p:txBody>
      </p:sp>
      <p:sp>
        <p:nvSpPr>
          <p:cNvPr id="296" name="Google Shape;296;p31"/>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API for Spark</a:t>
            </a:r>
            <a:endParaRPr/>
          </a:p>
        </p:txBody>
      </p:sp>
      <p:sp>
        <p:nvSpPr>
          <p:cNvPr id="297" name="Google Shape;297;p31"/>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HDFS &amp; ecosystem</a:t>
            </a:r>
            <a:endParaRPr/>
          </a:p>
        </p:txBody>
      </p:sp>
      <p:sp>
        <p:nvSpPr>
          <p:cNvPr id="292" name="Google Shape;292;p31"/>
          <p:cNvSpPr txBox="1"/>
          <p:nvPr>
            <p:ph idx="5" type="title"/>
          </p:nvPr>
        </p:nvSpPr>
        <p:spPr>
          <a:xfrm>
            <a:off x="919575" y="1319650"/>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98" name="Google Shape;298;p31"/>
          <p:cNvSpPr txBox="1"/>
          <p:nvPr>
            <p:ph idx="6" type="title"/>
          </p:nvPr>
        </p:nvSpPr>
        <p:spPr>
          <a:xfrm>
            <a:off x="3509050" y="2977575"/>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99" name="Google Shape;299;p31"/>
          <p:cNvSpPr txBox="1"/>
          <p:nvPr>
            <p:ph idx="7" type="title"/>
          </p:nvPr>
        </p:nvSpPr>
        <p:spPr>
          <a:xfrm>
            <a:off x="919575" y="2977575"/>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00" name="Google Shape;300;p31"/>
          <p:cNvSpPr txBox="1"/>
          <p:nvPr>
            <p:ph idx="8" type="title"/>
          </p:nvPr>
        </p:nvSpPr>
        <p:spPr>
          <a:xfrm>
            <a:off x="3528275" y="1319650"/>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01" name="Google Shape;301;p31"/>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&amp; references</a:t>
            </a:r>
            <a:endParaRPr/>
          </a:p>
        </p:txBody>
      </p:sp>
      <p:sp>
        <p:nvSpPr>
          <p:cNvPr id="302" name="Google Shape;302;p31"/>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Fast data processing</a:t>
            </a:r>
            <a:endParaRPr/>
          </a:p>
        </p:txBody>
      </p:sp>
      <p:sp>
        <p:nvSpPr>
          <p:cNvPr id="290" name="Google Shape;290;p31"/>
          <p:cNvSpPr txBox="1"/>
          <p:nvPr>
            <p:ph idx="14" type="title"/>
          </p:nvPr>
        </p:nvSpPr>
        <p:spPr>
          <a:xfrm>
            <a:off x="6136975" y="2977575"/>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03" name="Google Shape;303;p31"/>
          <p:cNvSpPr txBox="1"/>
          <p:nvPr>
            <p:ph idx="15" type="title"/>
          </p:nvPr>
        </p:nvSpPr>
        <p:spPr>
          <a:xfrm>
            <a:off x="6136975" y="1319650"/>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04" name="Google Shape;304;p31"/>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05" name="Google Shape;305;p31"/>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PySpark</a:t>
            </a:r>
            <a:endParaRPr/>
          </a:p>
        </p:txBody>
      </p:sp>
      <p:sp>
        <p:nvSpPr>
          <p:cNvPr id="306" name="Google Shape;306;p31"/>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307" name="Google Shape;307;p31"/>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Hadoop</a:t>
            </a:r>
            <a:endParaRPr/>
          </a:p>
        </p:txBody>
      </p:sp>
      <p:sp>
        <p:nvSpPr>
          <p:cNvPr id="308" name="Google Shape;308;p31"/>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a:t>
            </a:r>
            <a:endParaRPr/>
          </a:p>
        </p:txBody>
      </p:sp>
      <p:sp>
        <p:nvSpPr>
          <p:cNvPr id="309" name="Google Shape;309;p31"/>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Spark</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How Does Hadoop Work?</a:t>
            </a:r>
            <a:endParaRPr sz="2500"/>
          </a:p>
        </p:txBody>
      </p:sp>
      <p:sp>
        <p:nvSpPr>
          <p:cNvPr id="537" name="Google Shape;537;p49"/>
          <p:cNvSpPr txBox="1"/>
          <p:nvPr>
            <p:ph idx="1" type="body"/>
          </p:nvPr>
        </p:nvSpPr>
        <p:spPr>
          <a:xfrm>
            <a:off x="720000" y="1215750"/>
            <a:ext cx="4127700" cy="3233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lang="en"/>
              <a:t>Data is loaded into HDFS, where it's split into blocks and distributed across DataNodes.</a:t>
            </a:r>
            <a:endParaRPr/>
          </a:p>
          <a:p>
            <a:pPr indent="-317500" lvl="0" marL="457200" rtl="0" algn="l">
              <a:spcBef>
                <a:spcPts val="0"/>
              </a:spcBef>
              <a:spcAft>
                <a:spcPts val="0"/>
              </a:spcAft>
              <a:buSzPts val="1400"/>
              <a:buAutoNum type="arabicPeriod"/>
            </a:pPr>
            <a:r>
              <a:rPr lang="en"/>
              <a:t>MapReduce jobs are submitted to the ResourceManager.</a:t>
            </a:r>
            <a:endParaRPr/>
          </a:p>
          <a:p>
            <a:pPr indent="-317500" lvl="0" marL="457200" rtl="0" algn="l">
              <a:spcBef>
                <a:spcPts val="0"/>
              </a:spcBef>
              <a:spcAft>
                <a:spcPts val="0"/>
              </a:spcAft>
              <a:buSzPts val="1400"/>
              <a:buAutoNum type="arabicPeriod"/>
            </a:pPr>
            <a:r>
              <a:rPr lang="en"/>
              <a:t>The job is divided into map tasks, each working on a block of data.</a:t>
            </a:r>
            <a:endParaRPr/>
          </a:p>
          <a:p>
            <a:pPr indent="-317500" lvl="0" marL="457200" rtl="0" algn="l">
              <a:spcBef>
                <a:spcPts val="0"/>
              </a:spcBef>
              <a:spcAft>
                <a:spcPts val="0"/>
              </a:spcAft>
              <a:buSzPts val="1400"/>
              <a:buAutoNum type="arabicPeriod"/>
            </a:pPr>
            <a:r>
              <a:rPr lang="en"/>
              <a:t>Map tasks produce intermediate results, which are shuffled and sorted.</a:t>
            </a:r>
            <a:endParaRPr/>
          </a:p>
          <a:p>
            <a:pPr indent="-317500" lvl="0" marL="457200" rtl="0" algn="l">
              <a:spcBef>
                <a:spcPts val="0"/>
              </a:spcBef>
              <a:spcAft>
                <a:spcPts val="0"/>
              </a:spcAft>
              <a:buSzPts val="1400"/>
              <a:buAutoNum type="arabicPeriod"/>
            </a:pPr>
            <a:r>
              <a:rPr lang="en"/>
              <a:t>Reduce tasks aggregate results and generate final output.</a:t>
            </a:r>
            <a:endParaRPr/>
          </a:p>
          <a:p>
            <a:pPr indent="-317500" lvl="0" marL="457200" rtl="0" algn="l">
              <a:spcBef>
                <a:spcPts val="0"/>
              </a:spcBef>
              <a:spcAft>
                <a:spcPts val="0"/>
              </a:spcAft>
              <a:buSzPts val="1400"/>
              <a:buAutoNum type="arabicPeriod"/>
            </a:pPr>
            <a:r>
              <a:rPr lang="en"/>
              <a:t>The results are stored back in HDFS or passed to other applications.</a:t>
            </a:r>
            <a:endParaRPr/>
          </a:p>
        </p:txBody>
      </p:sp>
      <p:pic>
        <p:nvPicPr>
          <p:cNvPr id="538" name="Google Shape;538;p49"/>
          <p:cNvPicPr preferRelativeResize="0"/>
          <p:nvPr/>
        </p:nvPicPr>
        <p:blipFill>
          <a:blip r:embed="rId3">
            <a:alphaModFix/>
          </a:blip>
          <a:stretch>
            <a:fillRect/>
          </a:stretch>
        </p:blipFill>
        <p:spPr>
          <a:xfrm>
            <a:off x="5000025" y="661263"/>
            <a:ext cx="3763634"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p:txBody>
      </p:sp>
      <p:sp>
        <p:nvSpPr>
          <p:cNvPr id="544" name="Google Shape;544;p50"/>
          <p:cNvSpPr txBox="1"/>
          <p:nvPr>
            <p:ph idx="1" type="body"/>
          </p:nvPr>
        </p:nvSpPr>
        <p:spPr>
          <a:xfrm>
            <a:off x="720000" y="1215750"/>
            <a:ext cx="7704000" cy="3233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b="1" lang="en" sz="1600"/>
              <a:t>Scalability</a:t>
            </a:r>
            <a:r>
              <a:rPr lang="en" sz="1600"/>
              <a:t>: Easily scale to thousands of machines</a:t>
            </a:r>
            <a:endParaRPr sz="1600"/>
          </a:p>
          <a:p>
            <a:pPr indent="-330200" lvl="0" marL="457200" rtl="0" algn="l">
              <a:spcBef>
                <a:spcPts val="0"/>
              </a:spcBef>
              <a:spcAft>
                <a:spcPts val="0"/>
              </a:spcAft>
              <a:buSzPts val="1600"/>
              <a:buChar char="●"/>
            </a:pPr>
            <a:r>
              <a:rPr b="1" lang="en" sz="1600"/>
              <a:t>Cost-effective</a:t>
            </a:r>
            <a:r>
              <a:rPr lang="en" sz="1600"/>
              <a:t>: Uses low-cost hardware to process big data</a:t>
            </a:r>
            <a:endParaRPr sz="1600"/>
          </a:p>
          <a:p>
            <a:pPr indent="-330200" lvl="0" marL="457200" rtl="0" algn="l">
              <a:spcBef>
                <a:spcPts val="0"/>
              </a:spcBef>
              <a:spcAft>
                <a:spcPts val="0"/>
              </a:spcAft>
              <a:buSzPts val="1600"/>
              <a:buChar char="●"/>
            </a:pPr>
            <a:r>
              <a:rPr b="1" lang="en" sz="1600"/>
              <a:t>Fault Tolerance</a:t>
            </a:r>
            <a:r>
              <a:rPr lang="en" sz="1600"/>
              <a:t>: Automatic recovery from node failures</a:t>
            </a:r>
            <a:endParaRPr sz="1600"/>
          </a:p>
          <a:p>
            <a:pPr indent="-330200" lvl="0" marL="457200" rtl="0" algn="l">
              <a:spcBef>
                <a:spcPts val="0"/>
              </a:spcBef>
              <a:spcAft>
                <a:spcPts val="0"/>
              </a:spcAft>
              <a:buSzPts val="1600"/>
              <a:buChar char="●"/>
            </a:pPr>
            <a:r>
              <a:rPr b="1" lang="en" sz="1600"/>
              <a:t>High Availability</a:t>
            </a:r>
            <a:r>
              <a:rPr lang="en" sz="1600"/>
              <a:t>: Data replication ensures no loss even if nodes fail</a:t>
            </a:r>
            <a:endParaRPr sz="1600"/>
          </a:p>
          <a:p>
            <a:pPr indent="-330200" lvl="0" marL="457200" rtl="0" algn="l">
              <a:spcBef>
                <a:spcPts val="0"/>
              </a:spcBef>
              <a:spcAft>
                <a:spcPts val="0"/>
              </a:spcAft>
              <a:buSzPts val="1600"/>
              <a:buChar char="●"/>
            </a:pPr>
            <a:r>
              <a:rPr b="1" lang="en" sz="1600"/>
              <a:t>Flexibility</a:t>
            </a:r>
            <a:r>
              <a:rPr lang="en" sz="1600"/>
              <a:t>: Can handle structured, semi-structured and unstructured data</a:t>
            </a:r>
            <a:endParaRPr sz="1600"/>
          </a:p>
          <a:p>
            <a:pPr indent="-330200" lvl="0" marL="457200" rtl="0" algn="l">
              <a:spcBef>
                <a:spcPts val="0"/>
              </a:spcBef>
              <a:spcAft>
                <a:spcPts val="0"/>
              </a:spcAft>
              <a:buSzPts val="1600"/>
              <a:buChar char="●"/>
            </a:pPr>
            <a:r>
              <a:rPr b="1" lang="en" sz="1600"/>
              <a:t>Open-source and Community-driven</a:t>
            </a:r>
            <a:r>
              <a:rPr lang="en" sz="1600"/>
              <a:t>: Constant updates and wide support</a:t>
            </a:r>
            <a:endParaRPr sz="1600"/>
          </a:p>
          <a:p>
            <a:pPr indent="0" lvl="0" marL="0" rtl="0" algn="l">
              <a:spcBef>
                <a:spcPts val="0"/>
              </a:spcBef>
              <a:spcAft>
                <a:spcPts val="0"/>
              </a:spcAft>
              <a:buNone/>
            </a:pPr>
            <a:r>
              <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p:txBody>
      </p:sp>
      <p:sp>
        <p:nvSpPr>
          <p:cNvPr id="550" name="Google Shape;550;p51"/>
          <p:cNvSpPr txBox="1"/>
          <p:nvPr>
            <p:ph idx="1" type="body"/>
          </p:nvPr>
        </p:nvSpPr>
        <p:spPr>
          <a:xfrm>
            <a:off x="720000" y="1215750"/>
            <a:ext cx="7704000" cy="32331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sz="1600"/>
              <a:t>Not ideal for real-time processing (better suited for batch processing).</a:t>
            </a:r>
            <a:endParaRPr sz="1600"/>
          </a:p>
          <a:p>
            <a:pPr indent="-330200" lvl="0" marL="457200" rtl="0" algn="l">
              <a:spcBef>
                <a:spcPts val="0"/>
              </a:spcBef>
              <a:spcAft>
                <a:spcPts val="0"/>
              </a:spcAft>
              <a:buSzPts val="1600"/>
              <a:buChar char="●"/>
            </a:pPr>
            <a:r>
              <a:rPr lang="en" sz="1600"/>
              <a:t>Complexity in programming with MapReduce.</a:t>
            </a:r>
            <a:endParaRPr sz="1600"/>
          </a:p>
          <a:p>
            <a:pPr indent="-330200" lvl="0" marL="457200" rtl="0" algn="l">
              <a:spcBef>
                <a:spcPts val="0"/>
              </a:spcBef>
              <a:spcAft>
                <a:spcPts val="0"/>
              </a:spcAft>
              <a:buSzPts val="1600"/>
              <a:buChar char="●"/>
            </a:pPr>
            <a:r>
              <a:rPr lang="en" sz="1600"/>
              <a:t>High latency for certain types of queries.</a:t>
            </a:r>
            <a:endParaRPr sz="1600"/>
          </a:p>
          <a:p>
            <a:pPr indent="-330200" lvl="0" marL="457200" rtl="0" algn="l">
              <a:spcBef>
                <a:spcPts val="0"/>
              </a:spcBef>
              <a:spcAft>
                <a:spcPts val="0"/>
              </a:spcAft>
              <a:buSzPts val="1600"/>
              <a:buChar char="●"/>
            </a:pPr>
            <a:r>
              <a:rPr lang="en" sz="1600"/>
              <a:t>Requires skilled professionals to manage and develop.</a:t>
            </a:r>
            <a:endParaRPr sz="1600"/>
          </a:p>
          <a:p>
            <a:pPr indent="0" lvl="0" marL="0" rtl="0" algn="l">
              <a:spcBef>
                <a:spcPts val="0"/>
              </a:spcBef>
              <a:spcAft>
                <a:spcPts val="0"/>
              </a:spcAft>
              <a:buNone/>
            </a:pPr>
            <a:r>
              <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52"/>
          <p:cNvSpPr txBox="1"/>
          <p:nvPr>
            <p:ph idx="4294967295" type="body"/>
          </p:nvPr>
        </p:nvSpPr>
        <p:spPr>
          <a:xfrm>
            <a:off x="596225" y="1009925"/>
            <a:ext cx="38181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HDFS</a:t>
            </a:r>
            <a:r>
              <a:rPr lang="en"/>
              <a:t>: Hadoop Distributed File System</a:t>
            </a:r>
            <a:endParaRPr/>
          </a:p>
          <a:p>
            <a:pPr indent="-317500" lvl="0" marL="457200" rtl="0" algn="l">
              <a:spcBef>
                <a:spcPts val="0"/>
              </a:spcBef>
              <a:spcAft>
                <a:spcPts val="0"/>
              </a:spcAft>
              <a:buSzPts val="1400"/>
              <a:buChar char="●"/>
            </a:pPr>
            <a:r>
              <a:rPr b="1" lang="en"/>
              <a:t>YARN</a:t>
            </a:r>
            <a:r>
              <a:rPr lang="en"/>
              <a:t>: Yet Another Resource Negotiator</a:t>
            </a:r>
            <a:endParaRPr/>
          </a:p>
          <a:p>
            <a:pPr indent="-317500" lvl="0" marL="457200" rtl="0" algn="l">
              <a:spcBef>
                <a:spcPts val="0"/>
              </a:spcBef>
              <a:spcAft>
                <a:spcPts val="0"/>
              </a:spcAft>
              <a:buSzPts val="1400"/>
              <a:buChar char="●"/>
            </a:pPr>
            <a:r>
              <a:rPr b="1" lang="en"/>
              <a:t>MapReduce</a:t>
            </a:r>
            <a:r>
              <a:rPr lang="en"/>
              <a:t>: Programming based Data Processing</a:t>
            </a:r>
            <a:endParaRPr/>
          </a:p>
          <a:p>
            <a:pPr indent="-317500" lvl="0" marL="457200" rtl="0" algn="l">
              <a:spcBef>
                <a:spcPts val="0"/>
              </a:spcBef>
              <a:spcAft>
                <a:spcPts val="0"/>
              </a:spcAft>
              <a:buSzPts val="1400"/>
              <a:buChar char="●"/>
            </a:pPr>
            <a:r>
              <a:rPr b="1" lang="en"/>
              <a:t>Spark</a:t>
            </a:r>
            <a:r>
              <a:rPr lang="en"/>
              <a:t>: In-Memory data processing</a:t>
            </a:r>
            <a:endParaRPr/>
          </a:p>
          <a:p>
            <a:pPr indent="-317500" lvl="0" marL="457200" rtl="0" algn="l">
              <a:spcBef>
                <a:spcPts val="0"/>
              </a:spcBef>
              <a:spcAft>
                <a:spcPts val="0"/>
              </a:spcAft>
              <a:buSzPts val="1400"/>
              <a:buChar char="●"/>
            </a:pPr>
            <a:r>
              <a:rPr b="1" lang="en"/>
              <a:t>PIG, HIVE</a:t>
            </a:r>
            <a:r>
              <a:rPr lang="en"/>
              <a:t>: Query based processing of data services</a:t>
            </a:r>
            <a:endParaRPr/>
          </a:p>
          <a:p>
            <a:pPr indent="-317500" lvl="0" marL="457200" rtl="0" algn="l">
              <a:spcBef>
                <a:spcPts val="0"/>
              </a:spcBef>
              <a:spcAft>
                <a:spcPts val="0"/>
              </a:spcAft>
              <a:buSzPts val="1400"/>
              <a:buChar char="●"/>
            </a:pPr>
            <a:r>
              <a:rPr b="1" lang="en"/>
              <a:t>HBase</a:t>
            </a:r>
            <a:r>
              <a:rPr lang="en"/>
              <a:t>: NoSQL Database</a:t>
            </a:r>
            <a:endParaRPr/>
          </a:p>
          <a:p>
            <a:pPr indent="-317500" lvl="0" marL="457200" rtl="0" algn="l">
              <a:spcBef>
                <a:spcPts val="0"/>
              </a:spcBef>
              <a:spcAft>
                <a:spcPts val="0"/>
              </a:spcAft>
              <a:buSzPts val="1400"/>
              <a:buChar char="●"/>
            </a:pPr>
            <a:r>
              <a:rPr b="1" lang="en"/>
              <a:t>Mahout, Spark MLLib</a:t>
            </a:r>
            <a:r>
              <a:rPr lang="en"/>
              <a:t>: Machine Learning algorithm libraries</a:t>
            </a:r>
            <a:endParaRPr/>
          </a:p>
          <a:p>
            <a:pPr indent="-317500" lvl="0" marL="457200" rtl="0" algn="l">
              <a:spcBef>
                <a:spcPts val="0"/>
              </a:spcBef>
              <a:spcAft>
                <a:spcPts val="0"/>
              </a:spcAft>
              <a:buSzPts val="1400"/>
              <a:buChar char="●"/>
            </a:pPr>
            <a:r>
              <a:rPr b="1" lang="en"/>
              <a:t>Solar, Lucene</a:t>
            </a:r>
            <a:r>
              <a:rPr lang="en"/>
              <a:t>: Searching and Indexing</a:t>
            </a:r>
            <a:endParaRPr/>
          </a:p>
          <a:p>
            <a:pPr indent="-317500" lvl="0" marL="457200" rtl="0" algn="l">
              <a:spcBef>
                <a:spcPts val="0"/>
              </a:spcBef>
              <a:spcAft>
                <a:spcPts val="0"/>
              </a:spcAft>
              <a:buSzPts val="1400"/>
              <a:buChar char="●"/>
            </a:pPr>
            <a:r>
              <a:rPr b="1" lang="en"/>
              <a:t>Zookeeper</a:t>
            </a:r>
            <a:r>
              <a:rPr lang="en"/>
              <a:t>: Managing cluster</a:t>
            </a:r>
            <a:endParaRPr/>
          </a:p>
          <a:p>
            <a:pPr indent="-317500" lvl="0" marL="457200" rtl="0" algn="l">
              <a:spcBef>
                <a:spcPts val="0"/>
              </a:spcBef>
              <a:spcAft>
                <a:spcPts val="0"/>
              </a:spcAft>
              <a:buSzPts val="1400"/>
              <a:buChar char="●"/>
            </a:pPr>
            <a:r>
              <a:rPr b="1" lang="en"/>
              <a:t>Oozie</a:t>
            </a:r>
            <a:r>
              <a:rPr lang="en"/>
              <a:t>: Job Scheduling</a:t>
            </a:r>
            <a:endParaRPr/>
          </a:p>
          <a:p>
            <a:pPr indent="0" lvl="0" marL="0" rtl="0" algn="l">
              <a:spcBef>
                <a:spcPts val="0"/>
              </a:spcBef>
              <a:spcAft>
                <a:spcPts val="0"/>
              </a:spcAft>
              <a:buNone/>
            </a:pPr>
            <a:r>
              <a:t/>
            </a:r>
            <a:endParaRPr/>
          </a:p>
        </p:txBody>
      </p:sp>
      <p:sp>
        <p:nvSpPr>
          <p:cNvPr id="556" name="Google Shape;556;p52"/>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Hadoop Ecosystem</a:t>
            </a:r>
            <a:endParaRPr/>
          </a:p>
        </p:txBody>
      </p:sp>
      <p:pic>
        <p:nvPicPr>
          <p:cNvPr id="557" name="Google Shape;557;p52"/>
          <p:cNvPicPr preferRelativeResize="0"/>
          <p:nvPr/>
        </p:nvPicPr>
        <p:blipFill>
          <a:blip r:embed="rId3">
            <a:alphaModFix/>
          </a:blip>
          <a:stretch>
            <a:fillRect/>
          </a:stretch>
        </p:blipFill>
        <p:spPr>
          <a:xfrm>
            <a:off x="4414325" y="1028575"/>
            <a:ext cx="4424876" cy="30863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5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Spark</a:t>
            </a:r>
            <a:endParaRPr/>
          </a:p>
        </p:txBody>
      </p:sp>
      <p:sp>
        <p:nvSpPr>
          <p:cNvPr id="563" name="Google Shape;563;p5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features and advantages of Apache Spark</a:t>
            </a:r>
            <a:endParaRPr/>
          </a:p>
        </p:txBody>
      </p:sp>
      <p:sp>
        <p:nvSpPr>
          <p:cNvPr id="564" name="Google Shape;564;p53"/>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54"/>
          <p:cNvSpPr txBox="1"/>
          <p:nvPr>
            <p:ph type="title"/>
          </p:nvPr>
        </p:nvSpPr>
        <p:spPr>
          <a:xfrm>
            <a:off x="878875" y="407775"/>
            <a:ext cx="30249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Apache Spark</a:t>
            </a:r>
            <a:endParaRPr/>
          </a:p>
        </p:txBody>
      </p:sp>
      <p:sp>
        <p:nvSpPr>
          <p:cNvPr id="570" name="Google Shape;570;p54"/>
          <p:cNvSpPr txBox="1"/>
          <p:nvPr>
            <p:ph idx="1" type="subTitle"/>
          </p:nvPr>
        </p:nvSpPr>
        <p:spPr>
          <a:xfrm>
            <a:off x="878875" y="1230275"/>
            <a:ext cx="3759600" cy="12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open-source distributed processing system used for large-scale data workloads. It leverages in-memory caching and optimized query execution to enable fast analytical queries on datasets of any size. Apache Spark provides development APIs in Java, Scala, Python, and R, and supports code reuse across various workloads such as batch processing, interactive queries, real-time analytics, machine learning, and graph processing</a:t>
            </a:r>
            <a:endParaRPr/>
          </a:p>
        </p:txBody>
      </p:sp>
      <p:pic>
        <p:nvPicPr>
          <p:cNvPr id="571" name="Google Shape;571;p54"/>
          <p:cNvPicPr preferRelativeResize="0"/>
          <p:nvPr/>
        </p:nvPicPr>
        <p:blipFill>
          <a:blip r:embed="rId3">
            <a:alphaModFix/>
          </a:blip>
          <a:stretch>
            <a:fillRect/>
          </a:stretch>
        </p:blipFill>
        <p:spPr>
          <a:xfrm>
            <a:off x="5505100" y="1800225"/>
            <a:ext cx="2971800" cy="15430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features</a:t>
            </a:r>
            <a:endParaRPr/>
          </a:p>
        </p:txBody>
      </p:sp>
      <p:sp>
        <p:nvSpPr>
          <p:cNvPr id="577" name="Google Shape;577;p55"/>
          <p:cNvSpPr txBox="1"/>
          <p:nvPr>
            <p:ph idx="1" type="body"/>
          </p:nvPr>
        </p:nvSpPr>
        <p:spPr>
          <a:xfrm>
            <a:off x="720000" y="1215750"/>
            <a:ext cx="7704000" cy="3233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en"/>
              <a:t>Multi-language Support</a:t>
            </a:r>
            <a:r>
              <a:rPr lang="en"/>
              <a:t>: Provides APIs for Scala, Java, Python, and R, enabling development in multiple languages</a:t>
            </a:r>
            <a:endParaRPr/>
          </a:p>
          <a:p>
            <a:pPr indent="-317500" lvl="0" marL="457200" rtl="0" algn="l">
              <a:spcBef>
                <a:spcPts val="0"/>
              </a:spcBef>
              <a:spcAft>
                <a:spcPts val="0"/>
              </a:spcAft>
              <a:buSzPts val="1400"/>
              <a:buChar char="●"/>
            </a:pPr>
            <a:r>
              <a:rPr b="1" lang="en"/>
              <a:t>High Speed</a:t>
            </a:r>
            <a:r>
              <a:rPr lang="en"/>
              <a:t>: Up to 100x faster in-memory and 10x faster on disk compared to Hadoop</a:t>
            </a:r>
            <a:endParaRPr/>
          </a:p>
          <a:p>
            <a:pPr indent="-317500" lvl="0" marL="457200" rtl="0" algn="l">
              <a:spcBef>
                <a:spcPts val="0"/>
              </a:spcBef>
              <a:spcAft>
                <a:spcPts val="0"/>
              </a:spcAft>
              <a:buSzPts val="1400"/>
              <a:buChar char="●"/>
            </a:pPr>
            <a:r>
              <a:rPr b="1" lang="en"/>
              <a:t>Platform Flexibility</a:t>
            </a:r>
            <a:r>
              <a:rPr lang="en"/>
              <a:t>: Runs seamlessly on Hadoop, Kubernetes, Mesos, Standalone, and cloud environments</a:t>
            </a:r>
            <a:endParaRPr/>
          </a:p>
          <a:p>
            <a:pPr indent="-317500" lvl="0" marL="457200" rtl="0" algn="l">
              <a:spcBef>
                <a:spcPts val="0"/>
              </a:spcBef>
              <a:spcAft>
                <a:spcPts val="0"/>
              </a:spcAft>
              <a:buSzPts val="1400"/>
              <a:buChar char="●"/>
            </a:pPr>
            <a:r>
              <a:rPr b="1" lang="en"/>
              <a:t>General-Purpose Engine</a:t>
            </a:r>
            <a:r>
              <a:rPr lang="en"/>
              <a:t>: Includes libraries for SQL (Spark SQL), machine learning (MLlib), streaming (Spark Streaming), and graph processing (GraphX), allowing them to be combined in one application</a:t>
            </a:r>
            <a:endParaRPr/>
          </a:p>
          <a:p>
            <a:pPr indent="-317500" lvl="0" marL="457200" rtl="0" algn="l">
              <a:spcBef>
                <a:spcPts val="0"/>
              </a:spcBef>
              <a:spcAft>
                <a:spcPts val="0"/>
              </a:spcAft>
              <a:buSzPts val="1400"/>
              <a:buChar char="●"/>
            </a:pPr>
            <a:r>
              <a:rPr b="1" lang="en"/>
              <a:t>Advanced Analytics</a:t>
            </a:r>
            <a:r>
              <a:rPr lang="en"/>
              <a:t>: Supports not only MapReduce but also real-time data processing, SQL queries, graph algorithms, and machine learning for complex analytics</a:t>
            </a:r>
            <a:endParaRPr/>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5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a:t>
            </a:r>
            <a:r>
              <a:rPr lang="en"/>
              <a:t>components</a:t>
            </a:r>
            <a:endParaRPr/>
          </a:p>
        </p:txBody>
      </p:sp>
      <p:pic>
        <p:nvPicPr>
          <p:cNvPr id="583" name="Google Shape;583;p56"/>
          <p:cNvPicPr preferRelativeResize="0"/>
          <p:nvPr/>
        </p:nvPicPr>
        <p:blipFill>
          <a:blip r:embed="rId3">
            <a:alphaModFix/>
          </a:blip>
          <a:stretch>
            <a:fillRect/>
          </a:stretch>
        </p:blipFill>
        <p:spPr>
          <a:xfrm>
            <a:off x="328613" y="1466850"/>
            <a:ext cx="8486775" cy="2209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7"/>
          <p:cNvSpPr txBox="1"/>
          <p:nvPr>
            <p:ph idx="4294967295" type="body"/>
          </p:nvPr>
        </p:nvSpPr>
        <p:spPr>
          <a:xfrm>
            <a:off x="596225" y="1009925"/>
            <a:ext cx="80028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 the functionalities being provided by Apache Spark are built on the highest of the Spark Core. It delivers speed by providing in-memory computation capability. Spark Core is the foundation of </a:t>
            </a:r>
            <a:r>
              <a:rPr b="1" lang="en"/>
              <a:t>parallel and distributed processing</a:t>
            </a:r>
            <a:r>
              <a:rPr lang="en"/>
              <a:t> of giant dataset. It is the main backbone of the essential I/O functionalities and significant in programming and observing the role of the spark cluster. It holds all the components related to </a:t>
            </a:r>
            <a:r>
              <a:rPr b="1" lang="en"/>
              <a:t>scheduling</a:t>
            </a:r>
            <a:r>
              <a:rPr lang="en"/>
              <a:t>, </a:t>
            </a:r>
            <a:r>
              <a:rPr b="1" lang="en"/>
              <a:t>distributing and monitoring jobs</a:t>
            </a:r>
            <a:r>
              <a:rPr lang="en"/>
              <a:t> on a cluster, </a:t>
            </a:r>
            <a:r>
              <a:rPr b="1" lang="en"/>
              <a:t>Task dispatching</a:t>
            </a:r>
            <a:r>
              <a:rPr lang="en"/>
              <a:t>, </a:t>
            </a:r>
            <a:r>
              <a:rPr b="1" lang="en"/>
              <a:t>Fault recovery</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Hanken Grotesk"/>
              <a:buChar char="●"/>
            </a:pPr>
            <a:r>
              <a:rPr lang="en"/>
              <a:t>It contains the basic functionality of spark. (</a:t>
            </a:r>
            <a:r>
              <a:rPr b="1" lang="en"/>
              <a:t>Task scheduling</a:t>
            </a:r>
            <a:r>
              <a:rPr lang="en"/>
              <a:t>, </a:t>
            </a:r>
            <a:r>
              <a:rPr b="1" lang="en"/>
              <a:t>memory management</a:t>
            </a:r>
            <a:r>
              <a:rPr lang="en"/>
              <a:t>, </a:t>
            </a:r>
            <a:r>
              <a:rPr b="1" lang="en"/>
              <a:t>fault recovery</a:t>
            </a:r>
            <a:r>
              <a:rPr lang="en"/>
              <a:t>, </a:t>
            </a:r>
            <a:r>
              <a:rPr b="1" lang="en"/>
              <a:t>interacting with storage systems</a:t>
            </a:r>
            <a:r>
              <a:rPr lang="en"/>
              <a:t>)</a:t>
            </a:r>
            <a:endParaRPr/>
          </a:p>
          <a:p>
            <a:pPr indent="-317500" lvl="0" marL="457200" rtl="0" algn="l">
              <a:spcBef>
                <a:spcPts val="0"/>
              </a:spcBef>
              <a:spcAft>
                <a:spcPts val="0"/>
              </a:spcAft>
              <a:buSzPts val="1400"/>
              <a:buFont typeface="Hanken Grotesk"/>
              <a:buChar char="●"/>
            </a:pPr>
            <a:r>
              <a:rPr lang="en"/>
              <a:t>Home to </a:t>
            </a:r>
            <a:r>
              <a:rPr b="1" lang="en"/>
              <a:t>API </a:t>
            </a:r>
            <a:r>
              <a:rPr lang="en"/>
              <a:t>that defines </a:t>
            </a:r>
            <a:r>
              <a:rPr b="1" lang="en"/>
              <a:t>RDDs</a:t>
            </a:r>
            <a:r>
              <a:rPr lang="en"/>
              <a:t>.</a:t>
            </a:r>
            <a:endParaRPr/>
          </a:p>
          <a:p>
            <a:pPr indent="0" lvl="0" marL="0" rtl="0" algn="l">
              <a:spcBef>
                <a:spcPts val="0"/>
              </a:spcBef>
              <a:spcAft>
                <a:spcPts val="0"/>
              </a:spcAft>
              <a:buNone/>
            </a:pPr>
            <a:r>
              <a:t/>
            </a:r>
            <a:endParaRPr/>
          </a:p>
        </p:txBody>
      </p:sp>
      <p:sp>
        <p:nvSpPr>
          <p:cNvPr id="589" name="Google Shape;589;p57"/>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core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8"/>
          <p:cNvSpPr txBox="1"/>
          <p:nvPr>
            <p:ph idx="4294967295" type="body"/>
          </p:nvPr>
        </p:nvSpPr>
        <p:spPr>
          <a:xfrm>
            <a:off x="596225" y="1009925"/>
            <a:ext cx="80028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Spark SQL component is built above the spark core and used to provide the structured processing on the data. It provides standard access to a range of data sources. It includes </a:t>
            </a:r>
            <a:r>
              <a:rPr b="1" lang="en"/>
              <a:t>Hive</a:t>
            </a:r>
            <a:r>
              <a:rPr lang="en"/>
              <a:t>, </a:t>
            </a:r>
            <a:r>
              <a:rPr b="1" lang="en"/>
              <a:t>JSON</a:t>
            </a:r>
            <a:r>
              <a:rPr lang="en"/>
              <a:t>, and </a:t>
            </a:r>
            <a:r>
              <a:rPr b="1" lang="en"/>
              <a:t>JDBC</a:t>
            </a:r>
            <a:r>
              <a:rPr lang="en"/>
              <a:t>. It supports querying data either via SQL or via the hive language. This also works to access structured and semi-structured information. It also provides powerful, interactive, analytical application across both streaming and historical data. Spark SQL could be a new module in the spark that integrates the relative process with the spark with programming API</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Hanken Grotesk"/>
              <a:buChar char="●"/>
            </a:pPr>
            <a:r>
              <a:rPr lang="en"/>
              <a:t>It is a </a:t>
            </a:r>
            <a:r>
              <a:rPr b="1" lang="en"/>
              <a:t>Spark package</a:t>
            </a:r>
            <a:r>
              <a:rPr lang="en"/>
              <a:t> for working with structured data</a:t>
            </a:r>
            <a:endParaRPr/>
          </a:p>
          <a:p>
            <a:pPr indent="-317500" lvl="0" marL="457200" rtl="0" algn="l">
              <a:spcBef>
                <a:spcPts val="0"/>
              </a:spcBef>
              <a:spcAft>
                <a:spcPts val="0"/>
              </a:spcAft>
              <a:buSzPts val="1400"/>
              <a:buFont typeface="Hanken Grotesk"/>
              <a:buChar char="●"/>
            </a:pPr>
            <a:r>
              <a:rPr lang="en"/>
              <a:t>It Supports many sources of data including </a:t>
            </a:r>
            <a:r>
              <a:rPr b="1" lang="en"/>
              <a:t>hive tablets</a:t>
            </a:r>
            <a:r>
              <a:rPr lang="en"/>
              <a:t>, </a:t>
            </a:r>
            <a:r>
              <a:rPr b="1" lang="en"/>
              <a:t>parquet</a:t>
            </a:r>
            <a:r>
              <a:rPr lang="en"/>
              <a:t>, </a:t>
            </a:r>
            <a:r>
              <a:rPr b="1" lang="en"/>
              <a:t>json</a:t>
            </a:r>
            <a:endParaRPr b="1"/>
          </a:p>
          <a:p>
            <a:pPr indent="-317500" lvl="0" marL="457200" rtl="0" algn="l">
              <a:spcBef>
                <a:spcPts val="0"/>
              </a:spcBef>
              <a:spcAft>
                <a:spcPts val="0"/>
              </a:spcAft>
              <a:buSzPts val="1400"/>
              <a:buFont typeface="Hanken Grotesk"/>
              <a:buChar char="●"/>
            </a:pPr>
            <a:r>
              <a:rPr lang="en"/>
              <a:t>It allows the developers to intermix </a:t>
            </a:r>
            <a:r>
              <a:rPr b="1" lang="en"/>
              <a:t>SQK</a:t>
            </a:r>
            <a:r>
              <a:rPr lang="en"/>
              <a:t> with programmatic data manipulation supported by </a:t>
            </a:r>
            <a:r>
              <a:rPr b="1" lang="en"/>
              <a:t>RDDs</a:t>
            </a:r>
            <a:r>
              <a:rPr lang="en"/>
              <a:t> in python, scala and java</a:t>
            </a:r>
            <a:endParaRPr/>
          </a:p>
          <a:p>
            <a:pPr indent="0" lvl="0" marL="0" rtl="0" algn="l">
              <a:spcBef>
                <a:spcPts val="0"/>
              </a:spcBef>
              <a:spcAft>
                <a:spcPts val="0"/>
              </a:spcAft>
              <a:buNone/>
            </a:pPr>
            <a:r>
              <a:t/>
            </a:r>
            <a:endParaRPr/>
          </a:p>
        </p:txBody>
      </p:sp>
      <p:sp>
        <p:nvSpPr>
          <p:cNvPr id="595" name="Google Shape;595;p58"/>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SQL Structured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15" name="Google Shape;315;p32"/>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big data and motivation for using distributed processing</a:t>
            </a:r>
            <a:endParaRPr/>
          </a:p>
        </p:txBody>
      </p:sp>
      <p:sp>
        <p:nvSpPr>
          <p:cNvPr id="316" name="Google Shape;316;p32"/>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59"/>
          <p:cNvSpPr txBox="1"/>
          <p:nvPr>
            <p:ph idx="4294967295" type="body"/>
          </p:nvPr>
        </p:nvSpPr>
        <p:spPr>
          <a:xfrm>
            <a:off x="596225" y="1009925"/>
            <a:ext cx="80028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streaming permits ascendible, high-throughput, fault-tolerant stream process of live knowledge streams. Spark can access data from a source like a flume, TCP socket. It will operate different algorithms in which it receives the data in a file system, database and live dashboard. Spark uses Micro-batching for real-time streaming. Micro-batching is a technique that permits a method or a task to treat a stream as a sequence of little batches of information. Hence spark streaming groups the live data into small batches. It delivers it to the batch system for processing</a:t>
            </a:r>
            <a:endParaRPr b="1"/>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Font typeface="Hanken Grotesk"/>
              <a:buChar char="●"/>
            </a:pPr>
            <a:r>
              <a:rPr lang="en"/>
              <a:t>Enables processing of live streams of data like log files generated by production web services</a:t>
            </a:r>
            <a:endParaRPr/>
          </a:p>
          <a:p>
            <a:pPr indent="-317500" lvl="0" marL="457200" rtl="0" algn="l">
              <a:spcBef>
                <a:spcPts val="0"/>
              </a:spcBef>
              <a:spcAft>
                <a:spcPts val="0"/>
              </a:spcAft>
              <a:buSzPts val="1400"/>
              <a:buFont typeface="Hanken Grotesk"/>
              <a:buChar char="●"/>
            </a:pPr>
            <a:r>
              <a:rPr lang="en"/>
              <a:t>The API's defined in this module are quite similar to spark core </a:t>
            </a:r>
            <a:r>
              <a:rPr b="1" lang="en"/>
              <a:t>RDD</a:t>
            </a:r>
            <a:r>
              <a:rPr lang="en"/>
              <a:t> API's</a:t>
            </a:r>
            <a:endParaRPr/>
          </a:p>
          <a:p>
            <a:pPr indent="0" lvl="0" marL="0" rtl="0" algn="l">
              <a:spcBef>
                <a:spcPts val="0"/>
              </a:spcBef>
              <a:spcAft>
                <a:spcPts val="0"/>
              </a:spcAft>
              <a:buNone/>
            </a:pPr>
            <a:r>
              <a:t/>
            </a:r>
            <a:endParaRPr/>
          </a:p>
        </p:txBody>
      </p:sp>
      <p:sp>
        <p:nvSpPr>
          <p:cNvPr id="601" name="Google Shape;601;p59"/>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Spark Streaming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Mllib &amp; GraphX</a:t>
            </a:r>
            <a:endParaRPr/>
          </a:p>
        </p:txBody>
      </p:sp>
      <p:sp>
        <p:nvSpPr>
          <p:cNvPr id="607" name="Google Shape;607;p60"/>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p>
            <a:pPr indent="-304800" lvl="0" marL="314325" rtl="0" algn="l">
              <a:spcBef>
                <a:spcPts val="1000"/>
              </a:spcBef>
              <a:spcAft>
                <a:spcPts val="0"/>
              </a:spcAft>
              <a:buSzPts val="1200"/>
              <a:buFont typeface="Hanken Grotesk"/>
              <a:buChar char="●"/>
            </a:pPr>
            <a:r>
              <a:rPr lang="en"/>
              <a:t>GraphX is an API for graph processing and parallel execution. It supports network analytics, clustering, classification, traversal, searching, and pathfinding. It optimizes the representation of vertices and edges, especially for primitive data types. Core operations include subgraphs, vertex joins, message aggregation, and an optimized Pregel API</a:t>
            </a:r>
            <a:endParaRPr/>
          </a:p>
        </p:txBody>
      </p:sp>
      <p:sp>
        <p:nvSpPr>
          <p:cNvPr id="608" name="Google Shape;608;p60"/>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p>
            <a:pPr indent="-304800" lvl="0" marL="257175" rtl="0" algn="l">
              <a:spcBef>
                <a:spcPts val="1000"/>
              </a:spcBef>
              <a:spcAft>
                <a:spcPts val="0"/>
              </a:spcAft>
              <a:buSzPts val="1200"/>
              <a:buFont typeface="Hanken Grotesk"/>
              <a:buChar char="●"/>
            </a:pPr>
            <a:r>
              <a:rPr lang="en"/>
              <a:t>MLlib is Spark’s scalable machine learning library designed to simplify ML implementation. It includes various algorithms such as classification, regression, clustering, and collaborative filtering</a:t>
            </a:r>
            <a:endParaRPr/>
          </a:p>
        </p:txBody>
      </p:sp>
      <p:sp>
        <p:nvSpPr>
          <p:cNvPr id="609" name="Google Shape;609;p60"/>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Mllib Machine Learning</a:t>
            </a:r>
            <a:endParaRPr/>
          </a:p>
        </p:txBody>
      </p:sp>
      <p:sp>
        <p:nvSpPr>
          <p:cNvPr id="610" name="Google Shape;610;p60"/>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GraphX graph processing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 </a:t>
            </a:r>
            <a:r>
              <a:rPr lang="en"/>
              <a:t>applications</a:t>
            </a:r>
            <a:endParaRPr/>
          </a:p>
        </p:txBody>
      </p:sp>
      <p:sp>
        <p:nvSpPr>
          <p:cNvPr id="616" name="Google Shape;616;p61"/>
          <p:cNvSpPr txBox="1"/>
          <p:nvPr>
            <p:ph idx="1" type="body"/>
          </p:nvPr>
        </p:nvSpPr>
        <p:spPr>
          <a:xfrm>
            <a:off x="720000" y="1215750"/>
            <a:ext cx="7704000" cy="3233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The data generated by systems aren't consistent enough to mix for analysis. To fetch consistent information from systems we will use processes like </a:t>
            </a:r>
            <a:r>
              <a:rPr b="1" lang="en"/>
              <a:t>extract</a:t>
            </a:r>
            <a:r>
              <a:rPr lang="en"/>
              <a:t>, </a:t>
            </a:r>
            <a:r>
              <a:rPr b="1" lang="en"/>
              <a:t>transform </a:t>
            </a:r>
            <a:r>
              <a:rPr lang="en"/>
              <a:t>and </a:t>
            </a:r>
            <a:r>
              <a:rPr b="1" lang="en"/>
              <a:t>load</a:t>
            </a:r>
            <a:r>
              <a:rPr lang="en"/>
              <a:t> and it reduces time and cost since they are very efficiently implemented in spark</a:t>
            </a:r>
            <a:endParaRPr/>
          </a:p>
          <a:p>
            <a:pPr indent="-317500" lvl="0" marL="457200" rtl="0" algn="l">
              <a:spcBef>
                <a:spcPts val="0"/>
              </a:spcBef>
              <a:spcAft>
                <a:spcPts val="0"/>
              </a:spcAft>
              <a:buSzPts val="1400"/>
              <a:buChar char="●"/>
            </a:pPr>
            <a:r>
              <a:rPr lang="en"/>
              <a:t>It is tough to handle the time generated data like log files. Spark is </a:t>
            </a:r>
            <a:r>
              <a:rPr b="1" lang="en"/>
              <a:t>capable</a:t>
            </a:r>
            <a:r>
              <a:rPr lang="en"/>
              <a:t> enough to work well with </a:t>
            </a:r>
            <a:r>
              <a:rPr b="1" lang="en"/>
              <a:t>streams of information</a:t>
            </a:r>
            <a:r>
              <a:rPr lang="en"/>
              <a:t> and </a:t>
            </a:r>
            <a:r>
              <a:rPr b="1" lang="en"/>
              <a:t>reuse operations</a:t>
            </a:r>
            <a:endParaRPr b="1"/>
          </a:p>
          <a:p>
            <a:pPr indent="-317500" lvl="0" marL="457200" rtl="0" algn="l">
              <a:spcBef>
                <a:spcPts val="0"/>
              </a:spcBef>
              <a:spcAft>
                <a:spcPts val="0"/>
              </a:spcAft>
              <a:buSzPts val="1400"/>
              <a:buChar char="●"/>
            </a:pPr>
            <a:r>
              <a:rPr lang="en"/>
              <a:t>As spark is capable of storing information in memory and might run continual queries quickly, it makes it straightforward to figure out the </a:t>
            </a:r>
            <a:r>
              <a:rPr b="1" lang="en"/>
              <a:t>machine learning algorithms</a:t>
            </a:r>
            <a:r>
              <a:rPr lang="en"/>
              <a:t> that can be used for a particular kind of data</a:t>
            </a:r>
            <a:endParaRPr/>
          </a:p>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62"/>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PySpark</a:t>
            </a:r>
            <a:endParaRPr/>
          </a:p>
        </p:txBody>
      </p:sp>
      <p:sp>
        <p:nvSpPr>
          <p:cNvPr id="622" name="Google Shape;622;p62"/>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 of PySpark and its role in big data processing</a:t>
            </a:r>
            <a:endParaRPr/>
          </a:p>
        </p:txBody>
      </p:sp>
      <p:sp>
        <p:nvSpPr>
          <p:cNvPr id="623" name="Google Shape;623;p62"/>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4</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63"/>
          <p:cNvSpPr txBox="1"/>
          <p:nvPr>
            <p:ph idx="4294967295" type="body"/>
          </p:nvPr>
        </p:nvSpPr>
        <p:spPr>
          <a:xfrm>
            <a:off x="596225" y="1009925"/>
            <a:ext cx="38181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a:t>
            </a:r>
            <a:r>
              <a:rPr lang="en"/>
              <a:t> computing model where large computational tasks are divided and executed across </a:t>
            </a:r>
            <a:r>
              <a:rPr b="1" lang="en"/>
              <a:t>multiple machines</a:t>
            </a:r>
            <a:r>
              <a:rPr lang="en"/>
              <a:t> (</a:t>
            </a:r>
            <a:r>
              <a:rPr b="1" lang="en"/>
              <a:t>nodes</a:t>
            </a:r>
            <a:r>
              <a:rPr lang="en"/>
              <a:t>) that work in parallel. Think of it as breaking a huge job into smaller parts and assigning each part to a different worker</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Speed</a:t>
            </a:r>
            <a:r>
              <a:rPr lang="en"/>
              <a:t>: Multiple nodes work simultaneously</a:t>
            </a:r>
            <a:endParaRPr/>
          </a:p>
          <a:p>
            <a:pPr indent="-317500" lvl="0" marL="457200" rtl="0" algn="l">
              <a:spcBef>
                <a:spcPts val="0"/>
              </a:spcBef>
              <a:spcAft>
                <a:spcPts val="0"/>
              </a:spcAft>
              <a:buSzPts val="1400"/>
              <a:buChar char="●"/>
            </a:pPr>
            <a:r>
              <a:rPr b="1" lang="en"/>
              <a:t>Scalability</a:t>
            </a:r>
            <a:r>
              <a:rPr lang="en"/>
              <a:t>: Add more nodes to handle more data</a:t>
            </a:r>
            <a:endParaRPr/>
          </a:p>
          <a:p>
            <a:pPr indent="-317500" lvl="0" marL="457200" rtl="0" algn="l">
              <a:spcBef>
                <a:spcPts val="0"/>
              </a:spcBef>
              <a:spcAft>
                <a:spcPts val="0"/>
              </a:spcAft>
              <a:buSzPts val="1400"/>
              <a:buChar char="●"/>
            </a:pPr>
            <a:r>
              <a:rPr b="1" lang="en"/>
              <a:t>Fault tolerance</a:t>
            </a:r>
            <a:r>
              <a:rPr lang="en"/>
              <a:t>: If one node fails, others continue</a:t>
            </a:r>
            <a:endParaRPr/>
          </a:p>
          <a:p>
            <a:pPr indent="0" lvl="0" marL="0" rtl="0" algn="l">
              <a:spcBef>
                <a:spcPts val="0"/>
              </a:spcBef>
              <a:spcAft>
                <a:spcPts val="0"/>
              </a:spcAft>
              <a:buNone/>
            </a:pPr>
            <a:r>
              <a:t/>
            </a:r>
            <a:endParaRPr/>
          </a:p>
        </p:txBody>
      </p:sp>
      <p:sp>
        <p:nvSpPr>
          <p:cNvPr id="629" name="Google Shape;629;p63"/>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Distributed Computing</a:t>
            </a:r>
            <a:endParaRPr/>
          </a:p>
        </p:txBody>
      </p:sp>
      <p:pic>
        <p:nvPicPr>
          <p:cNvPr id="630" name="Google Shape;630;p63"/>
          <p:cNvPicPr preferRelativeResize="0"/>
          <p:nvPr/>
        </p:nvPicPr>
        <p:blipFill>
          <a:blip r:embed="rId3">
            <a:alphaModFix/>
          </a:blip>
          <a:stretch>
            <a:fillRect/>
          </a:stretch>
        </p:blipFill>
        <p:spPr>
          <a:xfrm>
            <a:off x="4983725" y="1555038"/>
            <a:ext cx="3631125" cy="20334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64"/>
          <p:cNvSpPr txBox="1"/>
          <p:nvPr>
            <p:ph idx="4294967295" type="body"/>
          </p:nvPr>
        </p:nvSpPr>
        <p:spPr>
          <a:xfrm>
            <a:off x="720000" y="1026350"/>
            <a:ext cx="77040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Python API for Apache Spark, allowing Python developers to use the full power of Spark’s distributed computing framework with familiar Python syntax. It bridges the gap between Python’s ease of use and Spark’s processing power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Python-Friendly</a:t>
            </a:r>
            <a:r>
              <a:rPr lang="en"/>
              <a:t>: Build Spark applications using pure Python great for data scientists and engineers</a:t>
            </a:r>
            <a:endParaRPr/>
          </a:p>
          <a:p>
            <a:pPr indent="-317500" lvl="0" marL="457200" rtl="0" algn="l">
              <a:spcBef>
                <a:spcPts val="0"/>
              </a:spcBef>
              <a:spcAft>
                <a:spcPts val="0"/>
              </a:spcAft>
              <a:buSzPts val="1400"/>
              <a:buChar char="●"/>
            </a:pPr>
            <a:r>
              <a:rPr b="1" lang="en"/>
              <a:t>Handles Big Data</a:t>
            </a:r>
            <a:r>
              <a:rPr lang="en"/>
              <a:t>: Efficiently process huge datasets across multiple machines</a:t>
            </a:r>
            <a:endParaRPr/>
          </a:p>
          <a:p>
            <a:pPr indent="-317500" lvl="0" marL="457200" rtl="0" algn="l">
              <a:spcBef>
                <a:spcPts val="0"/>
              </a:spcBef>
              <a:spcAft>
                <a:spcPts val="0"/>
              </a:spcAft>
              <a:buSzPts val="1400"/>
              <a:buChar char="●"/>
            </a:pPr>
            <a:r>
              <a:rPr b="1" lang="en"/>
              <a:t>Rich Libraries</a:t>
            </a:r>
            <a:r>
              <a:rPr lang="en"/>
              <a:t>: Includes modules for SQL (pyspark.sql), machine learning (pyspark.ml), and streaming (pyspark.streaming)</a:t>
            </a:r>
            <a:endParaRPr/>
          </a:p>
          <a:p>
            <a:pPr indent="-317500" lvl="0" marL="457200" rtl="0" algn="l">
              <a:spcBef>
                <a:spcPts val="0"/>
              </a:spcBef>
              <a:spcAft>
                <a:spcPts val="0"/>
              </a:spcAft>
              <a:buSzPts val="1400"/>
              <a:buChar char="●"/>
            </a:pPr>
            <a:r>
              <a:rPr b="1" lang="en"/>
              <a:t>DataFrame &amp; SQL API</a:t>
            </a:r>
            <a:r>
              <a:rPr lang="en"/>
              <a:t>: Work with structured data using powerful, SQL-like operations</a:t>
            </a:r>
            <a:endParaRPr/>
          </a:p>
          <a:p>
            <a:pPr indent="0" lvl="0" marL="0" rtl="0" algn="l">
              <a:spcBef>
                <a:spcPts val="0"/>
              </a:spcBef>
              <a:spcAft>
                <a:spcPts val="0"/>
              </a:spcAft>
              <a:buNone/>
            </a:pPr>
            <a:r>
              <a:t/>
            </a:r>
            <a:endParaRPr/>
          </a:p>
        </p:txBody>
      </p:sp>
      <p:sp>
        <p:nvSpPr>
          <p:cNvPr id="636" name="Google Shape;636;p64"/>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PySpark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PySpark Modules</a:t>
            </a:r>
            <a:endParaRPr/>
          </a:p>
        </p:txBody>
      </p:sp>
      <p:sp>
        <p:nvSpPr>
          <p:cNvPr id="642" name="Google Shape;642;p65"/>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PySpark is built in a modular way, offering specialized libraries for different data processing tasks</a:t>
            </a:r>
            <a:endParaRPr>
              <a:latin typeface="Hanken Grotesk"/>
              <a:ea typeface="Hanken Grotesk"/>
              <a:cs typeface="Hanken Grotesk"/>
              <a:sym typeface="Hanken Grotesk"/>
            </a:endParaRPr>
          </a:p>
        </p:txBody>
      </p:sp>
      <p:graphicFrame>
        <p:nvGraphicFramePr>
          <p:cNvPr id="643" name="Google Shape;643;p65"/>
          <p:cNvGraphicFramePr/>
          <p:nvPr/>
        </p:nvGraphicFramePr>
        <p:xfrm>
          <a:off x="720000" y="1955560"/>
          <a:ext cx="3000000" cy="3000000"/>
        </p:xfrm>
        <a:graphic>
          <a:graphicData uri="http://schemas.openxmlformats.org/drawingml/2006/table">
            <a:tbl>
              <a:tblPr>
                <a:noFill/>
                <a:tableStyleId>{138E4A07-5ECF-4125-B694-9FF6C5A8D3F5}</a:tableStyleId>
              </a:tblPr>
              <a:tblGrid>
                <a:gridCol w="2343350"/>
                <a:gridCol w="5360650"/>
              </a:tblGrid>
              <a:tr h="384050">
                <a:tc>
                  <a:txBody>
                    <a:bodyPr/>
                    <a:lstStyle/>
                    <a:p>
                      <a:pPr indent="0" lvl="0" marL="0" rtl="0" algn="ctr">
                        <a:spcBef>
                          <a:spcPts val="0"/>
                        </a:spcBef>
                        <a:spcAft>
                          <a:spcPts val="0"/>
                        </a:spcAft>
                        <a:buNone/>
                      </a:pPr>
                      <a:r>
                        <a:rPr lang="en" sz="1000">
                          <a:solidFill>
                            <a:schemeClr val="dk1"/>
                          </a:solidFill>
                          <a:latin typeface="Figtree Black"/>
                          <a:ea typeface="Figtree Black"/>
                          <a:cs typeface="Figtree Black"/>
                          <a:sym typeface="Figtree Black"/>
                        </a:rPr>
                        <a:t>Modules</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lang="en" sz="1000">
                          <a:solidFill>
                            <a:schemeClr val="dk1"/>
                          </a:solidFill>
                          <a:latin typeface="Figtree Black"/>
                          <a:ea typeface="Figtree Black"/>
                          <a:cs typeface="Figtree Black"/>
                          <a:sym typeface="Figtree Black"/>
                        </a:rPr>
                        <a:t>Description</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pyspark.sql</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marR="0" rtl="0" algn="l">
                        <a:lnSpc>
                          <a:spcPct val="100000"/>
                        </a:lnSpc>
                        <a:spcBef>
                          <a:spcPts val="0"/>
                        </a:spcBef>
                        <a:spcAft>
                          <a:spcPts val="1600"/>
                        </a:spcAft>
                        <a:buNone/>
                      </a:pPr>
                      <a:r>
                        <a:rPr lang="en" sz="1000">
                          <a:solidFill>
                            <a:schemeClr val="dk1"/>
                          </a:solidFill>
                          <a:latin typeface="Hanken Grotesk"/>
                          <a:ea typeface="Hanken Grotesk"/>
                          <a:cs typeface="Hanken Grotesk"/>
                          <a:sym typeface="Hanken Grotesk"/>
                        </a:rPr>
                        <a:t>Work with structured data using DataFrames and SQL queries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pyspark.ml</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000">
                          <a:solidFill>
                            <a:schemeClr val="dk1"/>
                          </a:solidFill>
                          <a:latin typeface="Hanken Grotesk"/>
                          <a:ea typeface="Hanken Grotesk"/>
                          <a:cs typeface="Hanken Grotesk"/>
                          <a:sym typeface="Hanken Grotesk"/>
                        </a:rPr>
                        <a:t>Build machine learning pipelines (classification, regression, clustering, etc)</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pyspark.streaming</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000">
                          <a:solidFill>
                            <a:schemeClr val="dk1"/>
                          </a:solidFill>
                          <a:latin typeface="Hanken Grotesk"/>
                          <a:ea typeface="Hanken Grotesk"/>
                          <a:cs typeface="Hanken Grotesk"/>
                          <a:sym typeface="Hanken Grotesk"/>
                        </a:rPr>
                        <a:t>Process real-time data streams (e.g., Twitter feed, logs)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pyspark.graphx</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000">
                          <a:solidFill>
                            <a:schemeClr val="dk1"/>
                          </a:solidFill>
                          <a:latin typeface="Hanken Grotesk"/>
                          <a:ea typeface="Hanken Grotesk"/>
                          <a:cs typeface="Hanken Grotesk"/>
                          <a:sym typeface="Hanken Grotesk"/>
                        </a:rPr>
                        <a:t>Handle graph computations and social network analysis (Scala/Java primarily)</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66"/>
          <p:cNvSpPr txBox="1"/>
          <p:nvPr>
            <p:ph idx="4294967295" type="body"/>
          </p:nvPr>
        </p:nvSpPr>
        <p:spPr>
          <a:xfrm>
            <a:off x="720000" y="1026350"/>
            <a:ext cx="77040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When run a PySpark application, it follows a structured workflow to process large datasets efficiently across a distributed cluster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b="1" lang="en"/>
              <a:t>Driver Program</a:t>
            </a:r>
            <a:r>
              <a:rPr lang="en"/>
              <a:t>: Your Python script that initiates and controls the Spark job</a:t>
            </a:r>
            <a:endParaRPr/>
          </a:p>
          <a:p>
            <a:pPr indent="-317500" lvl="0" marL="457200" rtl="0" algn="l">
              <a:spcBef>
                <a:spcPts val="0"/>
              </a:spcBef>
              <a:spcAft>
                <a:spcPts val="0"/>
              </a:spcAft>
              <a:buSzPts val="1400"/>
              <a:buChar char="●"/>
            </a:pPr>
            <a:r>
              <a:rPr b="1" lang="en"/>
              <a:t>SparkContext</a:t>
            </a:r>
            <a:r>
              <a:rPr lang="en"/>
              <a:t>: Connects the driver to the Spark cluster and manages job configuration</a:t>
            </a:r>
            <a:endParaRPr/>
          </a:p>
          <a:p>
            <a:pPr indent="-317500" lvl="0" marL="457200" rtl="0" algn="l">
              <a:spcBef>
                <a:spcPts val="0"/>
              </a:spcBef>
              <a:spcAft>
                <a:spcPts val="0"/>
              </a:spcAft>
              <a:buSzPts val="1400"/>
              <a:buChar char="●"/>
            </a:pPr>
            <a:r>
              <a:rPr b="1" lang="en"/>
              <a:t>RDDs/DataFrames</a:t>
            </a:r>
            <a:r>
              <a:rPr lang="en"/>
              <a:t>: Data structures that are distributed and processed in parallel</a:t>
            </a:r>
            <a:endParaRPr/>
          </a:p>
          <a:p>
            <a:pPr indent="-317500" lvl="0" marL="457200" rtl="0" algn="l">
              <a:spcBef>
                <a:spcPts val="0"/>
              </a:spcBef>
              <a:spcAft>
                <a:spcPts val="0"/>
              </a:spcAft>
              <a:buSzPts val="1400"/>
              <a:buChar char="●"/>
            </a:pPr>
            <a:r>
              <a:rPr b="1" lang="en"/>
              <a:t>Cluster Manager</a:t>
            </a:r>
            <a:r>
              <a:rPr lang="en"/>
              <a:t>: Schedules and allocates resources to worker nodes (e.g., YARN, Mesos, Kubernetes)</a:t>
            </a:r>
            <a:endParaRPr/>
          </a:p>
          <a:p>
            <a:pPr indent="-317500" lvl="0" marL="457200" rtl="0" algn="l">
              <a:spcBef>
                <a:spcPts val="0"/>
              </a:spcBef>
              <a:spcAft>
                <a:spcPts val="0"/>
              </a:spcAft>
              <a:buSzPts val="1400"/>
              <a:buChar char="●"/>
            </a:pPr>
            <a:r>
              <a:rPr b="1" lang="en"/>
              <a:t>Executor Nodes</a:t>
            </a:r>
            <a:r>
              <a:rPr lang="en"/>
              <a:t>: Run the actual tasks in parallel and return results to the driver</a:t>
            </a:r>
            <a:endParaRPr/>
          </a:p>
        </p:txBody>
      </p:sp>
      <p:sp>
        <p:nvSpPr>
          <p:cNvPr id="649" name="Google Shape;649;p66"/>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High-level overview PySpark work</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6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a:t>
            </a:r>
            <a:r>
              <a:rPr lang="en"/>
              <a:t>ptions for handling big data efficiently</a:t>
            </a:r>
            <a:endParaRPr/>
          </a:p>
        </p:txBody>
      </p:sp>
      <p:graphicFrame>
        <p:nvGraphicFramePr>
          <p:cNvPr id="655" name="Google Shape;655;p67"/>
          <p:cNvGraphicFramePr/>
          <p:nvPr/>
        </p:nvGraphicFramePr>
        <p:xfrm>
          <a:off x="623775" y="1584310"/>
          <a:ext cx="3000000" cy="3000000"/>
        </p:xfrm>
        <a:graphic>
          <a:graphicData uri="http://schemas.openxmlformats.org/drawingml/2006/table">
            <a:tbl>
              <a:tblPr>
                <a:noFill/>
                <a:tableStyleId>{138E4A07-5ECF-4125-B694-9FF6C5A8D3F5}</a:tableStyleId>
              </a:tblPr>
              <a:tblGrid>
                <a:gridCol w="1492300"/>
                <a:gridCol w="1861750"/>
                <a:gridCol w="1664650"/>
                <a:gridCol w="1508675"/>
                <a:gridCol w="1369050"/>
              </a:tblGrid>
              <a:tr h="384050">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Advantage</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b="1" lang="en" sz="1000">
                          <a:solidFill>
                            <a:schemeClr val="dk1"/>
                          </a:solidFill>
                          <a:latin typeface="Hanken Grotesk"/>
                          <a:ea typeface="Hanken Grotesk"/>
                          <a:cs typeface="Hanken Grotesk"/>
                          <a:sym typeface="Hanken Grotesk"/>
                        </a:rPr>
                        <a:t>PySpark</a:t>
                      </a:r>
                      <a:endParaRPr b="1"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b="1" lang="en" sz="1000">
                          <a:solidFill>
                            <a:schemeClr val="dk1"/>
                          </a:solidFill>
                          <a:latin typeface="Hanken Grotesk"/>
                          <a:ea typeface="Hanken Grotesk"/>
                          <a:cs typeface="Hanken Grotesk"/>
                          <a:sym typeface="Hanken Grotesk"/>
                        </a:rPr>
                        <a:t>Pandas</a:t>
                      </a:r>
                      <a:endParaRPr b="1"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b="1" lang="en" sz="1000">
                          <a:solidFill>
                            <a:schemeClr val="dk1"/>
                          </a:solidFill>
                          <a:latin typeface="Hanken Grotesk"/>
                          <a:ea typeface="Hanken Grotesk"/>
                          <a:cs typeface="Hanken Grotesk"/>
                          <a:sym typeface="Hanken Grotesk"/>
                        </a:rPr>
                        <a:t>Splash</a:t>
                      </a:r>
                      <a:endParaRPr b="1"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b="1" lang="en" sz="1000">
                          <a:solidFill>
                            <a:schemeClr val="dk1"/>
                          </a:solidFill>
                          <a:latin typeface="Hanken Grotesk"/>
                          <a:ea typeface="Hanken Grotesk"/>
                          <a:cs typeface="Hanken Grotesk"/>
                          <a:sym typeface="Hanken Grotesk"/>
                        </a:rPr>
                        <a:t>Apache Flink</a:t>
                      </a:r>
                      <a:endParaRPr b="1"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Suitable for big data</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marR="0" rtl="0" algn="ctr">
                        <a:lnSpc>
                          <a:spcPct val="100000"/>
                        </a:lnSpc>
                        <a:spcBef>
                          <a:spcPts val="0"/>
                        </a:spcBef>
                        <a:spcAft>
                          <a:spcPts val="1600"/>
                        </a:spcAft>
                        <a:buNone/>
                      </a:pPr>
                      <a:r>
                        <a:rPr lang="en" sz="1000">
                          <a:solidFill>
                            <a:schemeClr val="dk1"/>
                          </a:solidFill>
                          <a:latin typeface="Hanken Grotesk"/>
                          <a:ea typeface="Hanken Grotesk"/>
                          <a:cs typeface="Hanken Grotesk"/>
                          <a:sym typeface="Hanken Grotesk"/>
                        </a:rPr>
                        <a:t>Yes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sz="1000">
                          <a:solidFill>
                            <a:schemeClr val="dk1"/>
                          </a:solidFill>
                          <a:latin typeface="Hanken Grotesk"/>
                          <a:ea typeface="Hanken Grotesk"/>
                          <a:cs typeface="Hanken Grotesk"/>
                          <a:sym typeface="Hanken Grotesk"/>
                        </a:rPr>
                        <a:t>No</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sz="1000">
                          <a:solidFill>
                            <a:schemeClr val="dk1"/>
                          </a:solidFill>
                          <a:latin typeface="Hanken Grotesk"/>
                          <a:ea typeface="Hanken Grotesk"/>
                          <a:cs typeface="Hanken Grotesk"/>
                          <a:sym typeface="Hanken Grotesk"/>
                        </a:rPr>
                        <a:t>No</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1600"/>
                        </a:spcAft>
                        <a:buNone/>
                      </a:pPr>
                      <a:r>
                        <a:rPr lang="en" sz="1000">
                          <a:solidFill>
                            <a:schemeClr val="dk1"/>
                          </a:solidFill>
                          <a:latin typeface="Hanken Grotesk"/>
                          <a:ea typeface="Hanken Grotesk"/>
                          <a:cs typeface="Hanken Grotesk"/>
                          <a:sym typeface="Hanken Grotesk"/>
                        </a:rPr>
                        <a:t>Yes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Expand</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Yes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No</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Yes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Yes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Complexity</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High </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Low</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Low</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High</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Character</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Big Data Processing</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Small Data Processing</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Flexible Use Cases</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sz="1000">
                          <a:solidFill>
                            <a:schemeClr val="dk1"/>
                          </a:solidFill>
                          <a:latin typeface="Hanken Grotesk"/>
                          <a:ea typeface="Hanken Grotesk"/>
                          <a:cs typeface="Hanken Grotesk"/>
                          <a:sym typeface="Hanken Grotesk"/>
                        </a:rPr>
                        <a:t>Stream Data Processing</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Ease of use</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b="1" lang="en" sz="1000" u="sng">
                          <a:solidFill>
                            <a:schemeClr val="dk1"/>
                          </a:solidFill>
                          <a:latin typeface="Hanken Grotesk"/>
                          <a:ea typeface="Hanken Grotesk"/>
                          <a:cs typeface="Hanken Grotesk"/>
                          <a:sym typeface="Hanken Grotesk"/>
                        </a:rPr>
                        <a:t>Medium</a:t>
                      </a:r>
                      <a:endParaRPr b="1" sz="1000" u="sng">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High</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High</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Medium</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000">
                          <a:solidFill>
                            <a:schemeClr val="dk1"/>
                          </a:solidFill>
                          <a:latin typeface="Figtree Black"/>
                          <a:ea typeface="Figtree Black"/>
                          <a:cs typeface="Figtree Black"/>
                          <a:sym typeface="Figtree Black"/>
                        </a:rPr>
                        <a:t>Resource Requirements</a:t>
                      </a:r>
                      <a:endParaRPr sz="1000">
                        <a:solidFill>
                          <a:schemeClr val="dk1"/>
                        </a:solidFill>
                        <a:latin typeface="Figtree Black"/>
                        <a:ea typeface="Figtree Black"/>
                        <a:cs typeface="Figtree Black"/>
                        <a:sym typeface="Figtree Blac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2"/>
                    </a:solidFill>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High</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Low</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Low</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1600"/>
                        </a:spcAft>
                        <a:buNone/>
                      </a:pPr>
                      <a:r>
                        <a:rPr lang="en" sz="1000">
                          <a:solidFill>
                            <a:schemeClr val="dk1"/>
                          </a:solidFill>
                          <a:latin typeface="Hanken Grotesk"/>
                          <a:ea typeface="Hanken Grotesk"/>
                          <a:cs typeface="Hanken Grotesk"/>
                          <a:sym typeface="Hanken Grotesk"/>
                        </a:rPr>
                        <a:t>High</a:t>
                      </a:r>
                      <a:endParaRPr sz="1000">
                        <a:solidFill>
                          <a:schemeClr val="dk1"/>
                        </a:solidFill>
                        <a:latin typeface="Hanken Grotesk"/>
                        <a:ea typeface="Hanken Grotesk"/>
                        <a:cs typeface="Hanken Grotesk"/>
                        <a:sym typeface="Hanken Grotesk"/>
                      </a:endParaRPr>
                    </a:p>
                  </a:txBody>
                  <a:tcPr marT="91425" marB="91425" marR="91425" marL="91425" anchor="ctr">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68"/>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Commands</a:t>
            </a:r>
            <a:endParaRPr/>
          </a:p>
        </p:txBody>
      </p:sp>
      <p:sp>
        <p:nvSpPr>
          <p:cNvPr id="661" name="Google Shape;661;p68"/>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Commonly used PySpark functions with examples</a:t>
            </a:r>
            <a:endParaRPr/>
          </a:p>
        </p:txBody>
      </p:sp>
      <p:sp>
        <p:nvSpPr>
          <p:cNvPr id="662" name="Google Shape;662;p68"/>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Explosion of Big Data</a:t>
            </a:r>
            <a:endParaRPr/>
          </a:p>
          <a:p>
            <a:pPr indent="0" lvl="0" marL="0" rtl="0" algn="l">
              <a:spcBef>
                <a:spcPts val="0"/>
              </a:spcBef>
              <a:spcAft>
                <a:spcPts val="0"/>
              </a:spcAft>
              <a:buNone/>
            </a:pPr>
            <a:r>
              <a:t/>
            </a:r>
            <a:endParaRPr/>
          </a:p>
        </p:txBody>
      </p:sp>
      <p:sp>
        <p:nvSpPr>
          <p:cNvPr id="322" name="Google Shape;322;p33"/>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Real-time posts, shares, interactions</a:t>
            </a:r>
            <a:endParaRPr/>
          </a:p>
        </p:txBody>
      </p:sp>
      <p:sp>
        <p:nvSpPr>
          <p:cNvPr id="323" name="Google Shape;323;p33"/>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Sensors and cameras stream nonstop data</a:t>
            </a:r>
            <a:endParaRPr/>
          </a:p>
        </p:txBody>
      </p:sp>
      <p:sp>
        <p:nvSpPr>
          <p:cNvPr id="324" name="Google Shape;324;p33"/>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Mobiles apps and online transactions</a:t>
            </a:r>
            <a:endParaRPr/>
          </a:p>
        </p:txBody>
      </p:sp>
      <p:sp>
        <p:nvSpPr>
          <p:cNvPr id="325" name="Google Shape;325;p33"/>
          <p:cNvSpPr txBox="1"/>
          <p:nvPr>
            <p:ph idx="4" type="subTitle"/>
          </p:nvPr>
        </p:nvSpPr>
        <p:spPr>
          <a:xfrm>
            <a:off x="977801" y="2285625"/>
            <a:ext cx="22425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Social Media</a:t>
            </a:r>
            <a:endParaRPr/>
          </a:p>
        </p:txBody>
      </p:sp>
      <p:sp>
        <p:nvSpPr>
          <p:cNvPr id="326" name="Google Shape;326;p33"/>
          <p:cNvSpPr txBox="1"/>
          <p:nvPr>
            <p:ph idx="5" type="subTitle"/>
          </p:nvPr>
        </p:nvSpPr>
        <p:spPr>
          <a:xfrm>
            <a:off x="3450748" y="2285625"/>
            <a:ext cx="22425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IoT Devices</a:t>
            </a:r>
            <a:endParaRPr/>
          </a:p>
        </p:txBody>
      </p:sp>
      <p:sp>
        <p:nvSpPr>
          <p:cNvPr id="327" name="Google Shape;327;p33"/>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Digital Activities</a:t>
            </a:r>
            <a:endParaRPr/>
          </a:p>
        </p:txBody>
      </p:sp>
      <p:grpSp>
        <p:nvGrpSpPr>
          <p:cNvPr id="328" name="Google Shape;328;p33"/>
          <p:cNvGrpSpPr/>
          <p:nvPr/>
        </p:nvGrpSpPr>
        <p:grpSpPr>
          <a:xfrm>
            <a:off x="1987939" y="1746050"/>
            <a:ext cx="222225" cy="345000"/>
            <a:chOff x="1063938" y="3093725"/>
            <a:chExt cx="222225" cy="345000"/>
          </a:xfrm>
        </p:grpSpPr>
        <p:sp>
          <p:nvSpPr>
            <p:cNvPr id="329" name="Google Shape;329;p33"/>
            <p:cNvSpPr/>
            <p:nvPr/>
          </p:nvSpPr>
          <p:spPr>
            <a:xfrm>
              <a:off x="1063938" y="3093725"/>
              <a:ext cx="222225" cy="345000"/>
            </a:xfrm>
            <a:custGeom>
              <a:rect b="b" l="l" r="r" t="t"/>
              <a:pathLst>
                <a:path extrusionOk="0" h="13800" w="8889">
                  <a:moveTo>
                    <a:pt x="6326" y="595"/>
                  </a:moveTo>
                  <a:lnTo>
                    <a:pt x="6326" y="1282"/>
                  </a:lnTo>
                  <a:cubicBezTo>
                    <a:pt x="6326" y="1538"/>
                    <a:pt x="6110" y="1795"/>
                    <a:pt x="5813" y="1795"/>
                  </a:cubicBezTo>
                  <a:lnTo>
                    <a:pt x="3076" y="1795"/>
                  </a:lnTo>
                  <a:cubicBezTo>
                    <a:pt x="2779" y="1795"/>
                    <a:pt x="2563" y="1538"/>
                    <a:pt x="2563" y="1282"/>
                  </a:cubicBezTo>
                  <a:lnTo>
                    <a:pt x="2563" y="595"/>
                  </a:lnTo>
                  <a:close/>
                  <a:moveTo>
                    <a:pt x="7607" y="595"/>
                  </a:moveTo>
                  <a:cubicBezTo>
                    <a:pt x="7997" y="595"/>
                    <a:pt x="8294" y="893"/>
                    <a:pt x="8294" y="1282"/>
                  </a:cubicBezTo>
                  <a:lnTo>
                    <a:pt x="8294" y="11872"/>
                  </a:lnTo>
                  <a:cubicBezTo>
                    <a:pt x="8294" y="12600"/>
                    <a:pt x="7740" y="13194"/>
                    <a:pt x="7013" y="13194"/>
                  </a:cubicBezTo>
                  <a:lnTo>
                    <a:pt x="1928" y="13194"/>
                  </a:lnTo>
                  <a:cubicBezTo>
                    <a:pt x="1159" y="13194"/>
                    <a:pt x="605" y="12600"/>
                    <a:pt x="605" y="11872"/>
                  </a:cubicBezTo>
                  <a:lnTo>
                    <a:pt x="605" y="1661"/>
                  </a:lnTo>
                  <a:cubicBezTo>
                    <a:pt x="605" y="1067"/>
                    <a:pt x="1077" y="595"/>
                    <a:pt x="1631" y="595"/>
                  </a:cubicBezTo>
                  <a:lnTo>
                    <a:pt x="1969" y="595"/>
                  </a:lnTo>
                  <a:lnTo>
                    <a:pt x="1969" y="1497"/>
                  </a:lnTo>
                  <a:cubicBezTo>
                    <a:pt x="1969" y="1969"/>
                    <a:pt x="2358" y="2389"/>
                    <a:pt x="2871" y="2389"/>
                  </a:cubicBezTo>
                  <a:lnTo>
                    <a:pt x="6367" y="2389"/>
                  </a:lnTo>
                  <a:cubicBezTo>
                    <a:pt x="6664" y="2389"/>
                    <a:pt x="6920" y="2133"/>
                    <a:pt x="6920" y="1795"/>
                  </a:cubicBezTo>
                  <a:lnTo>
                    <a:pt x="6920" y="595"/>
                  </a:lnTo>
                  <a:close/>
                  <a:moveTo>
                    <a:pt x="1928" y="1"/>
                  </a:moveTo>
                  <a:cubicBezTo>
                    <a:pt x="862" y="1"/>
                    <a:pt x="1" y="852"/>
                    <a:pt x="1" y="1918"/>
                  </a:cubicBezTo>
                  <a:lnTo>
                    <a:pt x="1" y="11872"/>
                  </a:lnTo>
                  <a:cubicBezTo>
                    <a:pt x="1" y="12938"/>
                    <a:pt x="862" y="13799"/>
                    <a:pt x="1928" y="13799"/>
                  </a:cubicBezTo>
                  <a:lnTo>
                    <a:pt x="7013" y="13799"/>
                  </a:lnTo>
                  <a:cubicBezTo>
                    <a:pt x="8038" y="13799"/>
                    <a:pt x="8889" y="12938"/>
                    <a:pt x="8889" y="11872"/>
                  </a:cubicBezTo>
                  <a:lnTo>
                    <a:pt x="8889" y="1918"/>
                  </a:lnTo>
                  <a:cubicBezTo>
                    <a:pt x="8889" y="852"/>
                    <a:pt x="8038" y="1"/>
                    <a:pt x="701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
            <p:cNvSpPr/>
            <p:nvPr/>
          </p:nvSpPr>
          <p:spPr>
            <a:xfrm>
              <a:off x="1106738" y="3182400"/>
              <a:ext cx="59750" cy="58725"/>
            </a:xfrm>
            <a:custGeom>
              <a:rect b="b" l="l" r="r" t="t"/>
              <a:pathLst>
                <a:path extrusionOk="0" h="2349" w="2390">
                  <a:moveTo>
                    <a:pt x="339" y="1"/>
                  </a:moveTo>
                  <a:cubicBezTo>
                    <a:pt x="175" y="1"/>
                    <a:pt x="42" y="83"/>
                    <a:pt x="1" y="257"/>
                  </a:cubicBezTo>
                  <a:cubicBezTo>
                    <a:pt x="1" y="421"/>
                    <a:pt x="134" y="595"/>
                    <a:pt x="298" y="595"/>
                  </a:cubicBezTo>
                  <a:lnTo>
                    <a:pt x="903" y="595"/>
                  </a:lnTo>
                  <a:lnTo>
                    <a:pt x="903" y="2051"/>
                  </a:lnTo>
                  <a:cubicBezTo>
                    <a:pt x="903" y="2174"/>
                    <a:pt x="985" y="2307"/>
                    <a:pt x="1159" y="2348"/>
                  </a:cubicBezTo>
                  <a:cubicBezTo>
                    <a:pt x="1323" y="2348"/>
                    <a:pt x="1497" y="2215"/>
                    <a:pt x="1497" y="2051"/>
                  </a:cubicBezTo>
                  <a:lnTo>
                    <a:pt x="1497" y="595"/>
                  </a:lnTo>
                  <a:lnTo>
                    <a:pt x="2051" y="595"/>
                  </a:lnTo>
                  <a:cubicBezTo>
                    <a:pt x="2225" y="595"/>
                    <a:pt x="2348" y="472"/>
                    <a:pt x="2348" y="339"/>
                  </a:cubicBezTo>
                  <a:cubicBezTo>
                    <a:pt x="2389" y="165"/>
                    <a:pt x="2225" y="1"/>
                    <a:pt x="2051"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3"/>
            <p:cNvSpPr/>
            <p:nvPr/>
          </p:nvSpPr>
          <p:spPr>
            <a:xfrm>
              <a:off x="1194388" y="3182400"/>
              <a:ext cx="48975" cy="14900"/>
            </a:xfrm>
            <a:custGeom>
              <a:rect b="b" l="l" r="r" t="t"/>
              <a:pathLst>
                <a:path extrusionOk="0" h="596" w="1959">
                  <a:moveTo>
                    <a:pt x="339" y="1"/>
                  </a:moveTo>
                  <a:cubicBezTo>
                    <a:pt x="124" y="1"/>
                    <a:pt x="1" y="165"/>
                    <a:pt x="42" y="339"/>
                  </a:cubicBezTo>
                  <a:cubicBezTo>
                    <a:pt x="42" y="472"/>
                    <a:pt x="165" y="595"/>
                    <a:pt x="339" y="595"/>
                  </a:cubicBezTo>
                  <a:lnTo>
                    <a:pt x="1620" y="595"/>
                  </a:lnTo>
                  <a:cubicBezTo>
                    <a:pt x="1795" y="595"/>
                    <a:pt x="1959" y="421"/>
                    <a:pt x="1918" y="257"/>
                  </a:cubicBezTo>
                  <a:cubicBezTo>
                    <a:pt x="1918" y="83"/>
                    <a:pt x="1754"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3"/>
            <p:cNvSpPr/>
            <p:nvPr/>
          </p:nvSpPr>
          <p:spPr>
            <a:xfrm>
              <a:off x="1194388" y="3226225"/>
              <a:ext cx="48975" cy="14900"/>
            </a:xfrm>
            <a:custGeom>
              <a:rect b="b" l="l" r="r" t="t"/>
              <a:pathLst>
                <a:path extrusionOk="0" h="596" w="1959">
                  <a:moveTo>
                    <a:pt x="339" y="1"/>
                  </a:moveTo>
                  <a:cubicBezTo>
                    <a:pt x="124" y="1"/>
                    <a:pt x="1" y="165"/>
                    <a:pt x="42" y="339"/>
                  </a:cubicBezTo>
                  <a:cubicBezTo>
                    <a:pt x="42" y="513"/>
                    <a:pt x="165" y="595"/>
                    <a:pt x="339" y="595"/>
                  </a:cubicBezTo>
                  <a:lnTo>
                    <a:pt x="1620" y="595"/>
                  </a:lnTo>
                  <a:cubicBezTo>
                    <a:pt x="1795" y="595"/>
                    <a:pt x="1959" y="462"/>
                    <a:pt x="1918" y="257"/>
                  </a:cubicBezTo>
                  <a:cubicBezTo>
                    <a:pt x="1918" y="124"/>
                    <a:pt x="1754" y="1"/>
                    <a:pt x="162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3"/>
            <p:cNvSpPr/>
            <p:nvPr/>
          </p:nvSpPr>
          <p:spPr>
            <a:xfrm>
              <a:off x="1106738" y="3269800"/>
              <a:ext cx="136625" cy="15150"/>
            </a:xfrm>
            <a:custGeom>
              <a:rect b="b" l="l" r="r" t="t"/>
              <a:pathLst>
                <a:path extrusionOk="0" h="606" w="5465">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3"/>
            <p:cNvSpPr/>
            <p:nvPr/>
          </p:nvSpPr>
          <p:spPr>
            <a:xfrm>
              <a:off x="1106738" y="3313625"/>
              <a:ext cx="136625" cy="15150"/>
            </a:xfrm>
            <a:custGeom>
              <a:rect b="b" l="l" r="r" t="t"/>
              <a:pathLst>
                <a:path extrusionOk="0" h="606" w="5465">
                  <a:moveTo>
                    <a:pt x="339" y="0"/>
                  </a:moveTo>
                  <a:cubicBezTo>
                    <a:pt x="134" y="0"/>
                    <a:pt x="1" y="175"/>
                    <a:pt x="42" y="349"/>
                  </a:cubicBezTo>
                  <a:cubicBezTo>
                    <a:pt x="42" y="513"/>
                    <a:pt x="175" y="605"/>
                    <a:pt x="339" y="605"/>
                  </a:cubicBezTo>
                  <a:lnTo>
                    <a:pt x="5126" y="605"/>
                  </a:lnTo>
                  <a:cubicBezTo>
                    <a:pt x="5301" y="605"/>
                    <a:pt x="5465" y="431"/>
                    <a:pt x="5424" y="257"/>
                  </a:cubicBezTo>
                  <a:cubicBezTo>
                    <a:pt x="5424" y="134"/>
                    <a:pt x="5260" y="0"/>
                    <a:pt x="5126"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3"/>
            <p:cNvSpPr/>
            <p:nvPr/>
          </p:nvSpPr>
          <p:spPr>
            <a:xfrm>
              <a:off x="1106738" y="3357450"/>
              <a:ext cx="136625" cy="14875"/>
            </a:xfrm>
            <a:custGeom>
              <a:rect b="b" l="l" r="r" t="t"/>
              <a:pathLst>
                <a:path extrusionOk="0" h="595" w="5465">
                  <a:moveTo>
                    <a:pt x="339" y="0"/>
                  </a:moveTo>
                  <a:cubicBezTo>
                    <a:pt x="134" y="0"/>
                    <a:pt x="1" y="175"/>
                    <a:pt x="42" y="339"/>
                  </a:cubicBezTo>
                  <a:cubicBezTo>
                    <a:pt x="42" y="513"/>
                    <a:pt x="175" y="595"/>
                    <a:pt x="339" y="595"/>
                  </a:cubicBezTo>
                  <a:lnTo>
                    <a:pt x="5126" y="595"/>
                  </a:lnTo>
                  <a:cubicBezTo>
                    <a:pt x="5301" y="595"/>
                    <a:pt x="5465" y="431"/>
                    <a:pt x="5424" y="257"/>
                  </a:cubicBezTo>
                  <a:cubicBezTo>
                    <a:pt x="5424" y="134"/>
                    <a:pt x="5260" y="0"/>
                    <a:pt x="5126"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6" name="Google Shape;336;p33"/>
          <p:cNvGrpSpPr/>
          <p:nvPr/>
        </p:nvGrpSpPr>
        <p:grpSpPr>
          <a:xfrm>
            <a:off x="4399498" y="1746563"/>
            <a:ext cx="345000" cy="343975"/>
            <a:chOff x="1799738" y="3074500"/>
            <a:chExt cx="345000" cy="343975"/>
          </a:xfrm>
        </p:grpSpPr>
        <p:sp>
          <p:nvSpPr>
            <p:cNvPr id="337" name="Google Shape;337;p33"/>
            <p:cNvSpPr/>
            <p:nvPr/>
          </p:nvSpPr>
          <p:spPr>
            <a:xfrm>
              <a:off x="1799738" y="3272100"/>
              <a:ext cx="345000" cy="146375"/>
            </a:xfrm>
            <a:custGeom>
              <a:rect b="b" l="l" r="r" t="t"/>
              <a:pathLst>
                <a:path extrusionOk="0" h="5855" w="1380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3"/>
            <p:cNvSpPr/>
            <p:nvPr/>
          </p:nvSpPr>
          <p:spPr>
            <a:xfrm>
              <a:off x="2062438" y="3124750"/>
              <a:ext cx="37450" cy="14875"/>
            </a:xfrm>
            <a:custGeom>
              <a:rect b="b" l="l" r="r" t="t"/>
              <a:pathLst>
                <a:path extrusionOk="0" h="595" w="1498">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3"/>
            <p:cNvSpPr/>
            <p:nvPr/>
          </p:nvSpPr>
          <p:spPr>
            <a:xfrm>
              <a:off x="2050638" y="3074725"/>
              <a:ext cx="39750" cy="26450"/>
            </a:xfrm>
            <a:custGeom>
              <a:rect b="b" l="l" r="r" t="t"/>
              <a:pathLst>
                <a:path extrusionOk="0" h="1058" w="159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3"/>
            <p:cNvSpPr/>
            <p:nvPr/>
          </p:nvSpPr>
          <p:spPr>
            <a:xfrm>
              <a:off x="2050638" y="3163175"/>
              <a:ext cx="39750" cy="25650"/>
            </a:xfrm>
            <a:custGeom>
              <a:rect b="b" l="l" r="r" t="t"/>
              <a:pathLst>
                <a:path extrusionOk="0" h="1026" w="159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3"/>
            <p:cNvSpPr/>
            <p:nvPr/>
          </p:nvSpPr>
          <p:spPr>
            <a:xfrm>
              <a:off x="1843563" y="3124750"/>
              <a:ext cx="37450" cy="14875"/>
            </a:xfrm>
            <a:custGeom>
              <a:rect b="b" l="l" r="r" t="t"/>
              <a:pathLst>
                <a:path extrusionOk="0" h="595" w="1498">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3"/>
            <p:cNvSpPr/>
            <p:nvPr/>
          </p:nvSpPr>
          <p:spPr>
            <a:xfrm>
              <a:off x="1854338" y="3074725"/>
              <a:ext cx="38450" cy="26450"/>
            </a:xfrm>
            <a:custGeom>
              <a:rect b="b" l="l" r="r" t="t"/>
              <a:pathLst>
                <a:path extrusionOk="0" h="1058" w="1538">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3"/>
            <p:cNvSpPr/>
            <p:nvPr/>
          </p:nvSpPr>
          <p:spPr>
            <a:xfrm>
              <a:off x="1854338" y="3163175"/>
              <a:ext cx="38450" cy="25650"/>
            </a:xfrm>
            <a:custGeom>
              <a:rect b="b" l="l" r="r" t="t"/>
              <a:pathLst>
                <a:path extrusionOk="0" h="1026" w="1538">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3"/>
            <p:cNvSpPr/>
            <p:nvPr/>
          </p:nvSpPr>
          <p:spPr>
            <a:xfrm>
              <a:off x="1916088" y="3074500"/>
              <a:ext cx="113300" cy="174100"/>
            </a:xfrm>
            <a:custGeom>
              <a:rect b="b" l="l" r="r" t="t"/>
              <a:pathLst>
                <a:path extrusionOk="0" h="6964" w="4532">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5" name="Google Shape;345;p33"/>
          <p:cNvGrpSpPr/>
          <p:nvPr/>
        </p:nvGrpSpPr>
        <p:grpSpPr>
          <a:xfrm>
            <a:off x="6872438" y="1746038"/>
            <a:ext cx="345000" cy="345050"/>
            <a:chOff x="6980063" y="2520150"/>
            <a:chExt cx="345000" cy="345050"/>
          </a:xfrm>
        </p:grpSpPr>
        <p:sp>
          <p:nvSpPr>
            <p:cNvPr id="346" name="Google Shape;346;p33"/>
            <p:cNvSpPr/>
            <p:nvPr/>
          </p:nvSpPr>
          <p:spPr>
            <a:xfrm>
              <a:off x="7043113" y="2565000"/>
              <a:ext cx="218900" cy="36625"/>
            </a:xfrm>
            <a:custGeom>
              <a:rect b="b" l="l" r="r" t="t"/>
              <a:pathLst>
                <a:path extrusionOk="0" h="1465" w="8756">
                  <a:moveTo>
                    <a:pt x="1" y="1"/>
                  </a:moveTo>
                  <a:lnTo>
                    <a:pt x="1" y="606"/>
                  </a:lnTo>
                  <a:lnTo>
                    <a:pt x="1918" y="606"/>
                  </a:lnTo>
                  <a:lnTo>
                    <a:pt x="1918" y="1159"/>
                  </a:lnTo>
                  <a:cubicBezTo>
                    <a:pt x="1918" y="1334"/>
                    <a:pt x="2000" y="1457"/>
                    <a:pt x="2133" y="1457"/>
                  </a:cubicBezTo>
                  <a:cubicBezTo>
                    <a:pt x="2161" y="1462"/>
                    <a:pt x="2187" y="1464"/>
                    <a:pt x="2212" y="1464"/>
                  </a:cubicBezTo>
                  <a:cubicBezTo>
                    <a:pt x="2378" y="1464"/>
                    <a:pt x="2471" y="1347"/>
                    <a:pt x="2471" y="1159"/>
                  </a:cubicBezTo>
                  <a:lnTo>
                    <a:pt x="2471" y="606"/>
                  </a:lnTo>
                  <a:lnTo>
                    <a:pt x="8756" y="606"/>
                  </a:lnTo>
                  <a:lnTo>
                    <a:pt x="8756" y="1"/>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3"/>
            <p:cNvSpPr/>
            <p:nvPr/>
          </p:nvSpPr>
          <p:spPr>
            <a:xfrm>
              <a:off x="7043113" y="2696325"/>
              <a:ext cx="217875" cy="36575"/>
            </a:xfrm>
            <a:custGeom>
              <a:rect b="b" l="l" r="r" t="t"/>
              <a:pathLst>
                <a:path extrusionOk="0" h="1463" w="8715">
                  <a:moveTo>
                    <a:pt x="2194" y="1"/>
                  </a:moveTo>
                  <a:cubicBezTo>
                    <a:pt x="2025" y="1"/>
                    <a:pt x="1918" y="148"/>
                    <a:pt x="1918" y="304"/>
                  </a:cubicBezTo>
                  <a:lnTo>
                    <a:pt x="1918" y="858"/>
                  </a:lnTo>
                  <a:lnTo>
                    <a:pt x="1" y="858"/>
                  </a:lnTo>
                  <a:lnTo>
                    <a:pt x="1" y="1463"/>
                  </a:lnTo>
                  <a:lnTo>
                    <a:pt x="8715" y="1463"/>
                  </a:lnTo>
                  <a:lnTo>
                    <a:pt x="8715" y="858"/>
                  </a:lnTo>
                  <a:lnTo>
                    <a:pt x="2471" y="858"/>
                  </a:lnTo>
                  <a:lnTo>
                    <a:pt x="2471" y="304"/>
                  </a:lnTo>
                  <a:cubicBezTo>
                    <a:pt x="2471" y="181"/>
                    <a:pt x="2389" y="48"/>
                    <a:pt x="2256" y="7"/>
                  </a:cubicBezTo>
                  <a:cubicBezTo>
                    <a:pt x="2235" y="3"/>
                    <a:pt x="2214" y="1"/>
                    <a:pt x="2194"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3"/>
            <p:cNvSpPr/>
            <p:nvPr/>
          </p:nvSpPr>
          <p:spPr>
            <a:xfrm>
              <a:off x="6980063" y="2520150"/>
              <a:ext cx="345000" cy="345050"/>
            </a:xfrm>
            <a:custGeom>
              <a:rect b="b" l="l" r="r" t="t"/>
              <a:pathLst>
                <a:path extrusionOk="0" h="13802" w="13800">
                  <a:moveTo>
                    <a:pt x="6623" y="606"/>
                  </a:moveTo>
                  <a:lnTo>
                    <a:pt x="6623" y="9658"/>
                  </a:lnTo>
                  <a:lnTo>
                    <a:pt x="2820" y="9658"/>
                  </a:lnTo>
                  <a:lnTo>
                    <a:pt x="2820" y="606"/>
                  </a:lnTo>
                  <a:close/>
                  <a:moveTo>
                    <a:pt x="10980" y="606"/>
                  </a:moveTo>
                  <a:lnTo>
                    <a:pt x="10980" y="9658"/>
                  </a:lnTo>
                  <a:lnTo>
                    <a:pt x="7177" y="9658"/>
                  </a:lnTo>
                  <a:lnTo>
                    <a:pt x="7177" y="606"/>
                  </a:lnTo>
                  <a:close/>
                  <a:moveTo>
                    <a:pt x="13195" y="10252"/>
                  </a:moveTo>
                  <a:lnTo>
                    <a:pt x="13195" y="11411"/>
                  </a:lnTo>
                  <a:lnTo>
                    <a:pt x="596" y="11411"/>
                  </a:lnTo>
                  <a:lnTo>
                    <a:pt x="596" y="10252"/>
                  </a:lnTo>
                  <a:close/>
                  <a:moveTo>
                    <a:pt x="3117" y="12005"/>
                  </a:moveTo>
                  <a:lnTo>
                    <a:pt x="3117" y="12610"/>
                  </a:lnTo>
                  <a:cubicBezTo>
                    <a:pt x="3117" y="12927"/>
                    <a:pt x="2856" y="13209"/>
                    <a:pt x="2536" y="13209"/>
                  </a:cubicBezTo>
                  <a:cubicBezTo>
                    <a:pt x="2515" y="13209"/>
                    <a:pt x="2493" y="13207"/>
                    <a:pt x="2472" y="13205"/>
                  </a:cubicBezTo>
                  <a:cubicBezTo>
                    <a:pt x="2174" y="13164"/>
                    <a:pt x="1959" y="12907"/>
                    <a:pt x="1959" y="12610"/>
                  </a:cubicBezTo>
                  <a:lnTo>
                    <a:pt x="1959" y="12005"/>
                  </a:lnTo>
                  <a:close/>
                  <a:moveTo>
                    <a:pt x="11831" y="12005"/>
                  </a:moveTo>
                  <a:lnTo>
                    <a:pt x="11831" y="12610"/>
                  </a:lnTo>
                  <a:cubicBezTo>
                    <a:pt x="11831" y="12927"/>
                    <a:pt x="11606" y="13209"/>
                    <a:pt x="11299" y="13209"/>
                  </a:cubicBezTo>
                  <a:cubicBezTo>
                    <a:pt x="11278" y="13209"/>
                    <a:pt x="11258" y="13207"/>
                    <a:pt x="11237" y="13205"/>
                  </a:cubicBezTo>
                  <a:cubicBezTo>
                    <a:pt x="10888" y="13164"/>
                    <a:pt x="10673" y="12907"/>
                    <a:pt x="10673" y="12610"/>
                  </a:cubicBezTo>
                  <a:lnTo>
                    <a:pt x="10673" y="12005"/>
                  </a:lnTo>
                  <a:close/>
                  <a:moveTo>
                    <a:pt x="2523" y="1"/>
                  </a:moveTo>
                  <a:cubicBezTo>
                    <a:pt x="2390" y="1"/>
                    <a:pt x="2267" y="134"/>
                    <a:pt x="2267" y="308"/>
                  </a:cubicBezTo>
                  <a:lnTo>
                    <a:pt x="2267" y="9658"/>
                  </a:lnTo>
                  <a:lnTo>
                    <a:pt x="298" y="9658"/>
                  </a:lnTo>
                  <a:cubicBezTo>
                    <a:pt x="124" y="9658"/>
                    <a:pt x="1" y="9832"/>
                    <a:pt x="1" y="9955"/>
                  </a:cubicBezTo>
                  <a:lnTo>
                    <a:pt x="1" y="11708"/>
                  </a:lnTo>
                  <a:cubicBezTo>
                    <a:pt x="1" y="11882"/>
                    <a:pt x="124" y="12005"/>
                    <a:pt x="298" y="12005"/>
                  </a:cubicBezTo>
                  <a:lnTo>
                    <a:pt x="1364" y="12005"/>
                  </a:lnTo>
                  <a:lnTo>
                    <a:pt x="1364" y="12610"/>
                  </a:lnTo>
                  <a:cubicBezTo>
                    <a:pt x="1364" y="13263"/>
                    <a:pt x="1880" y="13802"/>
                    <a:pt x="2533" y="13802"/>
                  </a:cubicBezTo>
                  <a:cubicBezTo>
                    <a:pt x="2557" y="13802"/>
                    <a:pt x="2581" y="13801"/>
                    <a:pt x="2605" y="13799"/>
                  </a:cubicBezTo>
                  <a:cubicBezTo>
                    <a:pt x="3199" y="13758"/>
                    <a:pt x="3712" y="13246"/>
                    <a:pt x="3712" y="12610"/>
                  </a:cubicBezTo>
                  <a:lnTo>
                    <a:pt x="3712" y="12005"/>
                  </a:lnTo>
                  <a:lnTo>
                    <a:pt x="10078" y="12005"/>
                  </a:lnTo>
                  <a:lnTo>
                    <a:pt x="10078" y="12610"/>
                  </a:lnTo>
                  <a:cubicBezTo>
                    <a:pt x="10078" y="13263"/>
                    <a:pt x="10594" y="13802"/>
                    <a:pt x="11247" y="13802"/>
                  </a:cubicBezTo>
                  <a:cubicBezTo>
                    <a:pt x="11271" y="13802"/>
                    <a:pt x="11295" y="13801"/>
                    <a:pt x="11319" y="13799"/>
                  </a:cubicBezTo>
                  <a:cubicBezTo>
                    <a:pt x="11954" y="13758"/>
                    <a:pt x="12426" y="13246"/>
                    <a:pt x="12426" y="12610"/>
                  </a:cubicBezTo>
                  <a:lnTo>
                    <a:pt x="12426" y="12005"/>
                  </a:lnTo>
                  <a:lnTo>
                    <a:pt x="13492" y="12005"/>
                  </a:lnTo>
                  <a:cubicBezTo>
                    <a:pt x="13666" y="12005"/>
                    <a:pt x="13799" y="11882"/>
                    <a:pt x="13799" y="11708"/>
                  </a:cubicBezTo>
                  <a:lnTo>
                    <a:pt x="13799" y="9955"/>
                  </a:lnTo>
                  <a:cubicBezTo>
                    <a:pt x="13799" y="9832"/>
                    <a:pt x="13666" y="9658"/>
                    <a:pt x="13492" y="9658"/>
                  </a:cubicBezTo>
                  <a:lnTo>
                    <a:pt x="11575" y="9658"/>
                  </a:lnTo>
                  <a:lnTo>
                    <a:pt x="11575" y="308"/>
                  </a:lnTo>
                  <a:cubicBezTo>
                    <a:pt x="11575" y="134"/>
                    <a:pt x="11442" y="1"/>
                    <a:pt x="1127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3"/>
            <p:cNvSpPr/>
            <p:nvPr/>
          </p:nvSpPr>
          <p:spPr>
            <a:xfrm>
              <a:off x="7078238" y="2641900"/>
              <a:ext cx="38475" cy="15150"/>
            </a:xfrm>
            <a:custGeom>
              <a:rect b="b" l="l" r="r" t="t"/>
              <a:pathLst>
                <a:path extrusionOk="0" h="606" w="1539">
                  <a:moveTo>
                    <a:pt x="339" y="0"/>
                  </a:moveTo>
                  <a:cubicBezTo>
                    <a:pt x="175" y="0"/>
                    <a:pt x="0" y="134"/>
                    <a:pt x="41" y="349"/>
                  </a:cubicBezTo>
                  <a:cubicBezTo>
                    <a:pt x="82" y="472"/>
                    <a:pt x="216" y="605"/>
                    <a:pt x="339" y="605"/>
                  </a:cubicBezTo>
                  <a:lnTo>
                    <a:pt x="1200" y="605"/>
                  </a:lnTo>
                  <a:cubicBezTo>
                    <a:pt x="1415" y="605"/>
                    <a:pt x="1538" y="431"/>
                    <a:pt x="1497" y="216"/>
                  </a:cubicBezTo>
                  <a:cubicBezTo>
                    <a:pt x="1497" y="9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3"/>
            <p:cNvSpPr/>
            <p:nvPr/>
          </p:nvSpPr>
          <p:spPr>
            <a:xfrm>
              <a:off x="7188188" y="2663425"/>
              <a:ext cx="37425" cy="14900"/>
            </a:xfrm>
            <a:custGeom>
              <a:rect b="b" l="l" r="r" t="t"/>
              <a:pathLst>
                <a:path extrusionOk="0" h="596" w="1497">
                  <a:moveTo>
                    <a:pt x="297" y="0"/>
                  </a:moveTo>
                  <a:cubicBezTo>
                    <a:pt x="133" y="0"/>
                    <a:pt x="0" y="165"/>
                    <a:pt x="41" y="380"/>
                  </a:cubicBezTo>
                  <a:cubicBezTo>
                    <a:pt x="41" y="513"/>
                    <a:pt x="174" y="595"/>
                    <a:pt x="349" y="595"/>
                  </a:cubicBezTo>
                  <a:lnTo>
                    <a:pt x="1200" y="595"/>
                  </a:lnTo>
                  <a:cubicBezTo>
                    <a:pt x="1374" y="595"/>
                    <a:pt x="1497" y="472"/>
                    <a:pt x="1497" y="257"/>
                  </a:cubicBezTo>
                  <a:cubicBezTo>
                    <a:pt x="1456"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3"/>
            <p:cNvSpPr/>
            <p:nvPr/>
          </p:nvSpPr>
          <p:spPr>
            <a:xfrm>
              <a:off x="7188188" y="2620625"/>
              <a:ext cx="37425" cy="13875"/>
            </a:xfrm>
            <a:custGeom>
              <a:rect b="b" l="l" r="r" t="t"/>
              <a:pathLst>
                <a:path extrusionOk="0" h="555" w="1497">
                  <a:moveTo>
                    <a:pt x="297" y="0"/>
                  </a:moveTo>
                  <a:cubicBezTo>
                    <a:pt x="133" y="0"/>
                    <a:pt x="0" y="134"/>
                    <a:pt x="41" y="339"/>
                  </a:cubicBezTo>
                  <a:cubicBezTo>
                    <a:pt x="41" y="472"/>
                    <a:pt x="174" y="554"/>
                    <a:pt x="349" y="554"/>
                  </a:cubicBezTo>
                  <a:lnTo>
                    <a:pt x="1200" y="554"/>
                  </a:lnTo>
                  <a:cubicBezTo>
                    <a:pt x="1374" y="554"/>
                    <a:pt x="1497" y="431"/>
                    <a:pt x="1497" y="216"/>
                  </a:cubicBezTo>
                  <a:cubicBezTo>
                    <a:pt x="1456" y="8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52" name="Google Shape;352;p33"/>
          <p:cNvCxnSpPr/>
          <p:nvPr/>
        </p:nvCxnSpPr>
        <p:spPr>
          <a:xfrm>
            <a:off x="7044950" y="3509025"/>
            <a:ext cx="0" cy="1694400"/>
          </a:xfrm>
          <a:prstGeom prst="straightConnector1">
            <a:avLst/>
          </a:prstGeom>
          <a:noFill/>
          <a:ln cap="flat" cmpd="sng" w="19050">
            <a:solidFill>
              <a:schemeClr val="dk1"/>
            </a:solidFill>
            <a:prstDash val="solid"/>
            <a:round/>
            <a:headEnd len="med" w="med" type="none"/>
            <a:tailEnd len="med" w="med" type="none"/>
          </a:ln>
        </p:spPr>
      </p:cxnSp>
      <p:cxnSp>
        <p:nvCxnSpPr>
          <p:cNvPr id="353" name="Google Shape;353;p33"/>
          <p:cNvCxnSpPr>
            <a:stCxn id="323" idx="2"/>
          </p:cNvCxnSpPr>
          <p:nvPr/>
        </p:nvCxnSpPr>
        <p:spPr>
          <a:xfrm>
            <a:off x="4571998" y="3509025"/>
            <a:ext cx="0" cy="1694400"/>
          </a:xfrm>
          <a:prstGeom prst="straightConnector1">
            <a:avLst/>
          </a:prstGeom>
          <a:noFill/>
          <a:ln cap="flat" cmpd="sng" w="19050">
            <a:solidFill>
              <a:schemeClr val="dk1"/>
            </a:solidFill>
            <a:prstDash val="solid"/>
            <a:round/>
            <a:headEnd len="med" w="med" type="none"/>
            <a:tailEnd len="med" w="med" type="none"/>
          </a:ln>
        </p:spPr>
      </p:cxnSp>
      <p:cxnSp>
        <p:nvCxnSpPr>
          <p:cNvPr id="354" name="Google Shape;354;p33"/>
          <p:cNvCxnSpPr>
            <a:stCxn id="322" idx="2"/>
          </p:cNvCxnSpPr>
          <p:nvPr/>
        </p:nvCxnSpPr>
        <p:spPr>
          <a:xfrm>
            <a:off x="2099051" y="3509025"/>
            <a:ext cx="0" cy="1694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69"/>
          <p:cNvSpPr txBox="1"/>
          <p:nvPr>
            <p:ph idx="4294967295" type="body"/>
          </p:nvPr>
        </p:nvSpPr>
        <p:spPr>
          <a:xfrm>
            <a:off x="720000" y="1026350"/>
            <a:ext cx="77040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and Display DataFrame:</a:t>
            </a:r>
            <a:endParaRPr/>
          </a:p>
          <a:p>
            <a:pPr indent="-317500" lvl="0" marL="457200" rtl="0" algn="l">
              <a:spcBef>
                <a:spcPts val="0"/>
              </a:spcBef>
              <a:spcAft>
                <a:spcPts val="0"/>
              </a:spcAft>
              <a:buSzPts val="1400"/>
              <a:buChar char="●"/>
            </a:pPr>
            <a:r>
              <a:rPr lang="en"/>
              <a:t>spark.createDataFrame(data, schema)</a:t>
            </a:r>
            <a:endParaRPr/>
          </a:p>
          <a:p>
            <a:pPr indent="-317500" lvl="0" marL="457200" rtl="0" algn="l">
              <a:spcBef>
                <a:spcPts val="0"/>
              </a:spcBef>
              <a:spcAft>
                <a:spcPts val="0"/>
              </a:spcAft>
              <a:buSzPts val="1400"/>
              <a:buChar char="●"/>
            </a:pPr>
            <a:r>
              <a:rPr lang="en"/>
              <a:t>df.show()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Select and Filter Data:</a:t>
            </a:r>
            <a:endParaRPr/>
          </a:p>
          <a:p>
            <a:pPr indent="-317500" lvl="0" marL="457200" rtl="0" algn="l">
              <a:spcBef>
                <a:spcPts val="0"/>
              </a:spcBef>
              <a:spcAft>
                <a:spcPts val="0"/>
              </a:spcAft>
              <a:buSzPts val="1400"/>
              <a:buChar char="●"/>
            </a:pPr>
            <a:r>
              <a:rPr lang="en"/>
              <a:t>df.select("column")</a:t>
            </a:r>
            <a:endParaRPr/>
          </a:p>
          <a:p>
            <a:pPr indent="-317500" lvl="0" marL="457200" rtl="0" algn="l">
              <a:spcBef>
                <a:spcPts val="0"/>
              </a:spcBef>
              <a:spcAft>
                <a:spcPts val="0"/>
              </a:spcAft>
              <a:buSzPts val="1400"/>
              <a:buChar char="●"/>
            </a:pPr>
            <a:r>
              <a:rPr lang="en"/>
              <a:t>df.filter(df["column"] &gt; 100)</a:t>
            </a:r>
            <a:endParaRPr/>
          </a:p>
          <a:p>
            <a:pPr indent="-317500" lvl="0" marL="457200" rtl="0" algn="l">
              <a:spcBef>
                <a:spcPts val="0"/>
              </a:spcBef>
              <a:spcAft>
                <a:spcPts val="0"/>
              </a:spcAft>
              <a:buSzPts val="1400"/>
              <a:buChar char="●"/>
            </a:pPr>
            <a:r>
              <a:rPr lang="en"/>
              <a:t>df.where(df["column"] == "value")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 or Modify Column:</a:t>
            </a:r>
            <a:endParaRPr/>
          </a:p>
          <a:p>
            <a:pPr indent="-317500" lvl="0" marL="457200" rtl="0" algn="l">
              <a:spcBef>
                <a:spcPts val="0"/>
              </a:spcBef>
              <a:spcAft>
                <a:spcPts val="0"/>
              </a:spcAft>
              <a:buSzPts val="1400"/>
              <a:buChar char="●"/>
            </a:pPr>
            <a:r>
              <a:rPr lang="en"/>
              <a:t>df.withColumn("new_col", df["old_col"] * 2)</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
        <p:nvSpPr>
          <p:cNvPr id="668" name="Google Shape;668;p69"/>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PySpark Functions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70"/>
          <p:cNvSpPr txBox="1"/>
          <p:nvPr>
            <p:ph idx="4294967295" type="body"/>
          </p:nvPr>
        </p:nvSpPr>
        <p:spPr>
          <a:xfrm>
            <a:off x="720000" y="1026350"/>
            <a:ext cx="77040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Group and Aggregate Data</a:t>
            </a:r>
            <a:r>
              <a:rPr lang="en"/>
              <a:t>:</a:t>
            </a:r>
            <a:endParaRPr/>
          </a:p>
          <a:p>
            <a:pPr indent="-317500" lvl="0" marL="457200" rtl="0" algn="l">
              <a:spcBef>
                <a:spcPts val="0"/>
              </a:spcBef>
              <a:spcAft>
                <a:spcPts val="0"/>
              </a:spcAft>
              <a:buSzPts val="1400"/>
              <a:buChar char="●"/>
            </a:pPr>
            <a:r>
              <a:rPr lang="en"/>
              <a:t>df.groupBy("column").count() </a:t>
            </a:r>
            <a:endParaRPr/>
          </a:p>
          <a:p>
            <a:pPr indent="-317500" lvl="0" marL="457200" rtl="0" algn="l">
              <a:spcBef>
                <a:spcPts val="0"/>
              </a:spcBef>
              <a:spcAft>
                <a:spcPts val="0"/>
              </a:spcAft>
              <a:buSzPts val="1400"/>
              <a:buChar char="●"/>
            </a:pPr>
            <a:r>
              <a:rPr lang="en"/>
              <a:t>df.groupBy("column").agg({"value": "avg"})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Sort Data</a:t>
            </a:r>
            <a:r>
              <a:rPr lang="en"/>
              <a:t>:</a:t>
            </a:r>
            <a:endParaRPr/>
          </a:p>
          <a:p>
            <a:pPr indent="-317500" lvl="0" marL="457200" rtl="0" algn="l">
              <a:spcBef>
                <a:spcPts val="0"/>
              </a:spcBef>
              <a:spcAft>
                <a:spcPts val="0"/>
              </a:spcAft>
              <a:buSzPts val="1400"/>
              <a:buChar char="●"/>
            </a:pPr>
            <a:r>
              <a:rPr lang="en"/>
              <a:t>df.orderBy("column") </a:t>
            </a:r>
            <a:endParaRPr/>
          </a:p>
          <a:p>
            <a:pPr indent="-317500" lvl="0" marL="457200" rtl="0" algn="l">
              <a:spcBef>
                <a:spcPts val="0"/>
              </a:spcBef>
              <a:spcAft>
                <a:spcPts val="0"/>
              </a:spcAft>
              <a:buSzPts val="1400"/>
              <a:buChar char="●"/>
            </a:pPr>
            <a:r>
              <a:rPr lang="en"/>
              <a:t>df.orderBy(df["column"].desc())</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
        <p:nvSpPr>
          <p:cNvPr id="674" name="Google Shape;674;p70"/>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PySpark Functions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1"/>
          <p:cNvSpPr txBox="1"/>
          <p:nvPr>
            <p:ph idx="4294967295" type="body"/>
          </p:nvPr>
        </p:nvSpPr>
        <p:spPr>
          <a:xfrm>
            <a:off x="720000" y="1026350"/>
            <a:ext cx="7704000" cy="331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Handle Missing Values</a:t>
            </a:r>
            <a:r>
              <a:rPr lang="en"/>
              <a:t>:</a:t>
            </a:r>
            <a:endParaRPr/>
          </a:p>
          <a:p>
            <a:pPr indent="-317500" lvl="0" marL="457200" rtl="0" algn="l">
              <a:spcBef>
                <a:spcPts val="0"/>
              </a:spcBef>
              <a:spcAft>
                <a:spcPts val="0"/>
              </a:spcAft>
              <a:buSzPts val="1400"/>
              <a:buChar char="●"/>
            </a:pPr>
            <a:r>
              <a:rPr lang="en"/>
              <a:t>df.na.fill(0)  </a:t>
            </a:r>
            <a:endParaRPr/>
          </a:p>
          <a:p>
            <a:pPr indent="-317500" lvl="0" marL="457200" rtl="0" algn="l">
              <a:spcBef>
                <a:spcPts val="0"/>
              </a:spcBef>
              <a:spcAft>
                <a:spcPts val="0"/>
              </a:spcAft>
              <a:buSzPts val="1400"/>
              <a:buChar char="●"/>
            </a:pPr>
            <a:r>
              <a:rPr lang="en"/>
              <a:t>df.na.drop()  </a:t>
            </a:r>
            <a:endParaRPr/>
          </a:p>
          <a:p>
            <a:pPr indent="-317500" lvl="0" marL="457200" rtl="0" algn="l">
              <a:spcBef>
                <a:spcPts val="0"/>
              </a:spcBef>
              <a:spcAft>
                <a:spcPts val="0"/>
              </a:spcAft>
              <a:buSzPts val="1400"/>
              <a:buChar char="●"/>
            </a:pPr>
            <a:r>
              <a:rPr lang="en"/>
              <a:t>df.na.replace("old", "new")</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Join DataFrames</a:t>
            </a:r>
            <a:r>
              <a:rPr lang="en"/>
              <a:t>:</a:t>
            </a:r>
            <a:endParaRPr/>
          </a:p>
          <a:p>
            <a:pPr indent="-317500" lvl="0" marL="457200" rtl="0" algn="l">
              <a:spcBef>
                <a:spcPts val="0"/>
              </a:spcBef>
              <a:spcAft>
                <a:spcPts val="0"/>
              </a:spcAft>
              <a:buSzPts val="1400"/>
              <a:buChar char="●"/>
            </a:pPr>
            <a:r>
              <a:rPr lang="en"/>
              <a:t>df1.join(df2, df1.id == df2.id, "inner")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Drop Column</a:t>
            </a:r>
            <a:r>
              <a:rPr lang="en"/>
              <a:t>:</a:t>
            </a:r>
            <a:endParaRPr/>
          </a:p>
          <a:p>
            <a:pPr indent="-317500" lvl="0" marL="457200" rtl="0" algn="l">
              <a:spcBef>
                <a:spcPts val="0"/>
              </a:spcBef>
              <a:spcAft>
                <a:spcPts val="0"/>
              </a:spcAft>
              <a:buSzPts val="1400"/>
              <a:buChar char="●"/>
            </a:pPr>
            <a:r>
              <a:rPr lang="en"/>
              <a:t>df.drop("column")</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a:p>
        </p:txBody>
      </p:sp>
      <p:sp>
        <p:nvSpPr>
          <p:cNvPr id="680" name="Google Shape;680;p71"/>
          <p:cNvSpPr txBox="1"/>
          <p:nvPr>
            <p:ph type="title"/>
          </p:nvPr>
        </p:nvSpPr>
        <p:spPr>
          <a:xfrm>
            <a:off x="720000" y="365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PySpark Functions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72"/>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686" name="Google Shape;686;p72"/>
          <p:cNvSpPr txBox="1"/>
          <p:nvPr>
            <p:ph idx="1" type="subTitle"/>
          </p:nvPr>
        </p:nvSpPr>
        <p:spPr>
          <a:xfrm>
            <a:off x="713175" y="1067450"/>
            <a:ext cx="7301100" cy="35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000"/>
              </a:spcBef>
              <a:spcAft>
                <a:spcPts val="0"/>
              </a:spcAft>
              <a:buNone/>
            </a:pPr>
            <a:r>
              <a:rPr b="1" lang="en"/>
              <a:t>Icons</a:t>
            </a:r>
            <a:endParaRPr b="1"/>
          </a:p>
          <a:p>
            <a:pPr indent="-203200" lvl="0" marL="241300" rtl="0" algn="l">
              <a:spcBef>
                <a:spcPts val="300"/>
              </a:spcBef>
              <a:spcAft>
                <a:spcPts val="0"/>
              </a:spcAft>
              <a:buSzPts val="1200"/>
              <a:buFont typeface="Inter"/>
              <a:buChar char="●"/>
            </a:pPr>
            <a:r>
              <a:rPr lang="en" sz="1100" u="sng">
                <a:solidFill>
                  <a:schemeClr val="hlink"/>
                </a:solidFill>
                <a:latin typeface="Arial"/>
                <a:ea typeface="Arial"/>
                <a:cs typeface="Arial"/>
                <a:sym typeface="Arial"/>
                <a:hlinkClick r:id="rId3"/>
              </a:rPr>
              <a:t>Apache Hadoop</a:t>
            </a:r>
            <a:endParaRPr u="sng"/>
          </a:p>
          <a:p>
            <a:pPr indent="-203200" lvl="0" marL="241300" rtl="0" algn="l">
              <a:spcBef>
                <a:spcPts val="300"/>
              </a:spcBef>
              <a:spcAft>
                <a:spcPts val="0"/>
              </a:spcAft>
              <a:buSzPts val="1200"/>
              <a:buChar char="●"/>
            </a:pPr>
            <a:r>
              <a:rPr lang="en" sz="1100" u="sng">
                <a:solidFill>
                  <a:schemeClr val="hlink"/>
                </a:solidFill>
                <a:latin typeface="Arial"/>
                <a:ea typeface="Arial"/>
                <a:cs typeface="Arial"/>
                <a:sym typeface="Arial"/>
                <a:hlinkClick r:id="rId4"/>
              </a:rPr>
              <a:t>Introduction to Hadoop - GeeksforGeeks</a:t>
            </a:r>
            <a:endParaRPr u="sng"/>
          </a:p>
          <a:p>
            <a:pPr indent="-203200" lvl="0" marL="241300" rtl="0" algn="l">
              <a:spcBef>
                <a:spcPts val="300"/>
              </a:spcBef>
              <a:spcAft>
                <a:spcPts val="0"/>
              </a:spcAft>
              <a:buSzPts val="1200"/>
              <a:buChar char="●"/>
            </a:pPr>
            <a:r>
              <a:rPr lang="en" sz="1100" u="sng">
                <a:solidFill>
                  <a:schemeClr val="hlink"/>
                </a:solidFill>
                <a:latin typeface="Arial"/>
                <a:ea typeface="Arial"/>
                <a:cs typeface="Arial"/>
                <a:sym typeface="Arial"/>
                <a:hlinkClick r:id="rId5"/>
              </a:rPr>
              <a:t>Hadoop là gì? – Giải thích về Apache Hadoop – AWS</a:t>
            </a:r>
            <a:endParaRPr u="sng"/>
          </a:p>
          <a:p>
            <a:pPr indent="0" lvl="0" marL="0" rtl="0" algn="l">
              <a:spcBef>
                <a:spcPts val="1000"/>
              </a:spcBef>
              <a:spcAft>
                <a:spcPts val="0"/>
              </a:spcAft>
              <a:buNone/>
            </a:pPr>
            <a:r>
              <a:rPr b="1" lang="en"/>
              <a:t>Spark</a:t>
            </a:r>
            <a:endParaRPr b="1"/>
          </a:p>
          <a:p>
            <a:pPr indent="-203200" lvl="0" marL="241300" rtl="0" algn="l">
              <a:spcBef>
                <a:spcPts val="300"/>
              </a:spcBef>
              <a:spcAft>
                <a:spcPts val="0"/>
              </a:spcAft>
              <a:buSzPts val="1200"/>
              <a:buFont typeface="Inter"/>
              <a:buChar char="●"/>
            </a:pPr>
            <a:r>
              <a:rPr lang="en" sz="1100" u="sng">
                <a:solidFill>
                  <a:schemeClr val="hlink"/>
                </a:solidFill>
                <a:latin typeface="Arial"/>
                <a:ea typeface="Arial"/>
                <a:cs typeface="Arial"/>
                <a:sym typeface="Arial"/>
                <a:hlinkClick r:id="rId6"/>
              </a:rPr>
              <a:t>Apache Spark™ - Unified Engine for large-scale data analytics</a:t>
            </a:r>
            <a:endParaRPr u="sng"/>
          </a:p>
          <a:p>
            <a:pPr indent="-203200" lvl="0" marL="241300" rtl="0" algn="l">
              <a:spcBef>
                <a:spcPts val="300"/>
              </a:spcBef>
              <a:spcAft>
                <a:spcPts val="0"/>
              </a:spcAft>
              <a:buSzPts val="1200"/>
              <a:buFont typeface="Inter"/>
              <a:buChar char="●"/>
            </a:pPr>
            <a:r>
              <a:rPr lang="en" sz="1100" u="sng">
                <a:solidFill>
                  <a:schemeClr val="hlink"/>
                </a:solidFill>
                <a:latin typeface="Arial"/>
                <a:ea typeface="Arial"/>
                <a:cs typeface="Arial"/>
                <a:sym typeface="Arial"/>
                <a:hlinkClick r:id="rId7"/>
              </a:rPr>
              <a:t>Spark là gì? – Giới thiệu về Apache Spark và Phân tích – AWS</a:t>
            </a:r>
            <a:endParaRPr u="sng"/>
          </a:p>
          <a:p>
            <a:pPr indent="0" lvl="0" marL="0" rtl="0" algn="l">
              <a:spcBef>
                <a:spcPts val="1000"/>
              </a:spcBef>
              <a:spcAft>
                <a:spcPts val="0"/>
              </a:spcAft>
              <a:buNone/>
            </a:pPr>
            <a:r>
              <a:rPr b="1" lang="en"/>
              <a:t>PySpark</a:t>
            </a:r>
            <a:endParaRPr b="1"/>
          </a:p>
          <a:p>
            <a:pPr indent="-203200" lvl="0" marL="241300" rtl="0" algn="l">
              <a:spcBef>
                <a:spcPts val="300"/>
              </a:spcBef>
              <a:spcAft>
                <a:spcPts val="0"/>
              </a:spcAft>
              <a:buSzPts val="1200"/>
              <a:buFont typeface="Inter"/>
              <a:buChar char="●"/>
            </a:pPr>
            <a:r>
              <a:rPr lang="en" u="sng"/>
              <a:t>https://www.geeksforgeeks.org/data-science/introduction-pyspark-distributed-computing-apache-spark/</a:t>
            </a:r>
            <a:endParaRPr u="sng"/>
          </a:p>
          <a:p>
            <a:pPr indent="-203200" lvl="0" marL="241300" rtl="0" algn="l">
              <a:spcBef>
                <a:spcPts val="300"/>
              </a:spcBef>
              <a:spcAft>
                <a:spcPts val="0"/>
              </a:spcAft>
              <a:buSzPts val="1200"/>
              <a:buFont typeface="Inter"/>
              <a:buChar char="●"/>
            </a:pPr>
            <a:r>
              <a:rPr lang="en" sz="1100" u="sng">
                <a:solidFill>
                  <a:schemeClr val="hlink"/>
                </a:solidFill>
                <a:latin typeface="Arial"/>
                <a:ea typeface="Arial"/>
                <a:cs typeface="Arial"/>
                <a:sym typeface="Arial"/>
                <a:hlinkClick r:id="rId8"/>
              </a:rPr>
              <a:t>PySpark Overview — PySpark 4.0.0 documentation</a:t>
            </a:r>
            <a:endParaRPr u="sng"/>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73"/>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cxnSp>
        <p:nvCxnSpPr>
          <p:cNvPr id="359" name="Google Shape;359;p34"/>
          <p:cNvCxnSpPr>
            <a:stCxn id="360" idx="3"/>
            <a:endCxn id="361" idx="1"/>
          </p:cNvCxnSpPr>
          <p:nvPr/>
        </p:nvCxnSpPr>
        <p:spPr>
          <a:xfrm>
            <a:off x="4208937" y="1692900"/>
            <a:ext cx="3080700" cy="0"/>
          </a:xfrm>
          <a:prstGeom prst="straightConnector1">
            <a:avLst/>
          </a:prstGeom>
          <a:noFill/>
          <a:ln cap="flat" cmpd="sng" w="19050">
            <a:solidFill>
              <a:schemeClr val="dk1"/>
            </a:solidFill>
            <a:prstDash val="solid"/>
            <a:round/>
            <a:headEnd len="med" w="med" type="none"/>
            <a:tailEnd len="med" w="med" type="none"/>
          </a:ln>
        </p:spPr>
      </p:cxnSp>
      <p:sp>
        <p:nvSpPr>
          <p:cNvPr id="362" name="Google Shape;362;p3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 Machine Fails to Handle Big Data</a:t>
            </a:r>
            <a:endParaRPr/>
          </a:p>
        </p:txBody>
      </p:sp>
      <p:sp>
        <p:nvSpPr>
          <p:cNvPr id="363" name="Google Shape;363;p34"/>
          <p:cNvSpPr txBox="1"/>
          <p:nvPr/>
        </p:nvSpPr>
        <p:spPr>
          <a:xfrm>
            <a:off x="895217" y="1875750"/>
            <a:ext cx="2202600" cy="409500"/>
          </a:xfrm>
          <a:prstGeom prst="rect">
            <a:avLst/>
          </a:prstGeom>
          <a:noFill/>
          <a:ln>
            <a:noFill/>
          </a:ln>
        </p:spPr>
        <p:txBody>
          <a:bodyPr anchorCtr="0" anchor="b" bIns="91425" lIns="91425" spcFirstLastPara="1" rIns="91425" wrap="square" tIns="91425">
            <a:noAutofit/>
          </a:bodyPr>
          <a:lstStyle/>
          <a:p>
            <a:pPr indent="0" lvl="0" marL="0" marR="0" rtl="0" algn="l">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Current situation</a:t>
            </a:r>
            <a:endParaRPr sz="1900">
              <a:solidFill>
                <a:schemeClr val="dk1"/>
              </a:solidFill>
              <a:latin typeface="Figtree Black"/>
              <a:ea typeface="Figtree Black"/>
              <a:cs typeface="Figtree Black"/>
              <a:sym typeface="Figtree Black"/>
            </a:endParaRPr>
          </a:p>
        </p:txBody>
      </p:sp>
      <p:sp>
        <p:nvSpPr>
          <p:cNvPr id="364" name="Google Shape;364;p34"/>
          <p:cNvSpPr txBox="1"/>
          <p:nvPr/>
        </p:nvSpPr>
        <p:spPr>
          <a:xfrm>
            <a:off x="895174" y="2215400"/>
            <a:ext cx="2202600" cy="1613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A single machine lacks the capacity and reliability to handle large and growing data efficiently</a:t>
            </a:r>
            <a:endParaRPr sz="1200">
              <a:solidFill>
                <a:schemeClr val="dk1"/>
              </a:solidFill>
              <a:latin typeface="Hanken Grotesk"/>
              <a:ea typeface="Hanken Grotesk"/>
              <a:cs typeface="Hanken Grotesk"/>
              <a:sym typeface="Hanken Grotesk"/>
            </a:endParaRPr>
          </a:p>
        </p:txBody>
      </p:sp>
      <p:sp>
        <p:nvSpPr>
          <p:cNvPr id="365" name="Google Shape;365;p34"/>
          <p:cNvSpPr txBox="1"/>
          <p:nvPr/>
        </p:nvSpPr>
        <p:spPr>
          <a:xfrm>
            <a:off x="3249812" y="2464875"/>
            <a:ext cx="1552500" cy="409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Limited Scalability</a:t>
            </a:r>
            <a:endParaRPr sz="1900">
              <a:solidFill>
                <a:schemeClr val="dk1"/>
              </a:solidFill>
              <a:latin typeface="Figtree Black"/>
              <a:ea typeface="Figtree Black"/>
              <a:cs typeface="Figtree Black"/>
              <a:sym typeface="Figtree Black"/>
            </a:endParaRPr>
          </a:p>
        </p:txBody>
      </p:sp>
      <p:sp>
        <p:nvSpPr>
          <p:cNvPr id="366" name="Google Shape;366;p34"/>
          <p:cNvSpPr txBox="1"/>
          <p:nvPr/>
        </p:nvSpPr>
        <p:spPr>
          <a:xfrm>
            <a:off x="3249824" y="2804525"/>
            <a:ext cx="1552500" cy="87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Cannot expand to handle growing data</a:t>
            </a:r>
            <a:endParaRPr sz="1200">
              <a:solidFill>
                <a:schemeClr val="dk1"/>
              </a:solidFill>
              <a:latin typeface="Hanken Grotesk"/>
              <a:ea typeface="Hanken Grotesk"/>
              <a:cs typeface="Hanken Grotesk"/>
              <a:sym typeface="Hanken Grotesk"/>
            </a:endParaRPr>
          </a:p>
        </p:txBody>
      </p:sp>
      <p:sp>
        <p:nvSpPr>
          <p:cNvPr id="367" name="Google Shape;367;p34"/>
          <p:cNvSpPr txBox="1"/>
          <p:nvPr/>
        </p:nvSpPr>
        <p:spPr>
          <a:xfrm>
            <a:off x="4962590" y="2464875"/>
            <a:ext cx="1552500" cy="409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Insufficient Resources</a:t>
            </a:r>
            <a:endParaRPr sz="1900">
              <a:solidFill>
                <a:schemeClr val="dk1"/>
              </a:solidFill>
              <a:latin typeface="Figtree Black"/>
              <a:ea typeface="Figtree Black"/>
              <a:cs typeface="Figtree Black"/>
              <a:sym typeface="Figtree Black"/>
            </a:endParaRPr>
          </a:p>
        </p:txBody>
      </p:sp>
      <p:sp>
        <p:nvSpPr>
          <p:cNvPr id="368" name="Google Shape;368;p34"/>
          <p:cNvSpPr txBox="1"/>
          <p:nvPr/>
        </p:nvSpPr>
        <p:spPr>
          <a:xfrm>
            <a:off x="4962597" y="2804525"/>
            <a:ext cx="1552500" cy="87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Lacks CPU, memory, and I/O for big data tasks</a:t>
            </a:r>
            <a:endParaRPr sz="1200">
              <a:solidFill>
                <a:schemeClr val="dk1"/>
              </a:solidFill>
              <a:latin typeface="Hanken Grotesk"/>
              <a:ea typeface="Hanken Grotesk"/>
              <a:cs typeface="Hanken Grotesk"/>
              <a:sym typeface="Hanken Grotesk"/>
            </a:endParaRPr>
          </a:p>
        </p:txBody>
      </p:sp>
      <p:sp>
        <p:nvSpPr>
          <p:cNvPr id="369" name="Google Shape;369;p34"/>
          <p:cNvSpPr txBox="1"/>
          <p:nvPr/>
        </p:nvSpPr>
        <p:spPr>
          <a:xfrm>
            <a:off x="6696325" y="2464875"/>
            <a:ext cx="1552500" cy="409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Clr>
                <a:srgbClr val="000000"/>
              </a:buClr>
              <a:buSzPts val="1100"/>
              <a:buFont typeface="Arial"/>
              <a:buNone/>
            </a:pPr>
            <a:r>
              <a:rPr lang="en" sz="1900">
                <a:solidFill>
                  <a:schemeClr val="dk1"/>
                </a:solidFill>
                <a:latin typeface="Figtree Black"/>
                <a:ea typeface="Figtree Black"/>
                <a:cs typeface="Figtree Black"/>
                <a:sym typeface="Figtree Black"/>
              </a:rPr>
              <a:t>No Fault Tolerance</a:t>
            </a:r>
            <a:endParaRPr sz="1900">
              <a:solidFill>
                <a:schemeClr val="dk1"/>
              </a:solidFill>
              <a:latin typeface="Figtree Black"/>
              <a:ea typeface="Figtree Black"/>
              <a:cs typeface="Figtree Black"/>
              <a:sym typeface="Figtree Black"/>
            </a:endParaRPr>
          </a:p>
        </p:txBody>
      </p:sp>
      <p:sp>
        <p:nvSpPr>
          <p:cNvPr id="370" name="Google Shape;370;p34"/>
          <p:cNvSpPr txBox="1"/>
          <p:nvPr/>
        </p:nvSpPr>
        <p:spPr>
          <a:xfrm>
            <a:off x="6696326" y="2804525"/>
            <a:ext cx="1552500" cy="879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200">
                <a:solidFill>
                  <a:schemeClr val="dk1"/>
                </a:solidFill>
                <a:latin typeface="Hanken Grotesk"/>
                <a:ea typeface="Hanken Grotesk"/>
                <a:cs typeface="Hanken Grotesk"/>
                <a:sym typeface="Hanken Grotesk"/>
              </a:rPr>
              <a:t>Failure halts all processing; no recovery</a:t>
            </a:r>
            <a:endParaRPr sz="1200">
              <a:solidFill>
                <a:schemeClr val="dk1"/>
              </a:solidFill>
              <a:latin typeface="Hanken Grotesk"/>
              <a:ea typeface="Hanken Grotesk"/>
              <a:cs typeface="Hanken Grotesk"/>
              <a:sym typeface="Hanken Grotesk"/>
            </a:endParaRPr>
          </a:p>
        </p:txBody>
      </p:sp>
      <p:sp>
        <p:nvSpPr>
          <p:cNvPr id="371" name="Google Shape;371;p34"/>
          <p:cNvSpPr txBox="1"/>
          <p:nvPr/>
        </p:nvSpPr>
        <p:spPr>
          <a:xfrm>
            <a:off x="4977449" y="4094852"/>
            <a:ext cx="1522800" cy="4767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Problems</a:t>
            </a:r>
            <a:endParaRPr sz="1900">
              <a:solidFill>
                <a:schemeClr val="dk1"/>
              </a:solidFill>
              <a:latin typeface="Figtree Black"/>
              <a:ea typeface="Figtree Black"/>
              <a:cs typeface="Figtree Black"/>
              <a:sym typeface="Figtree Black"/>
            </a:endParaRPr>
          </a:p>
        </p:txBody>
      </p:sp>
      <p:sp>
        <p:nvSpPr>
          <p:cNvPr id="360" name="Google Shape;360;p34"/>
          <p:cNvSpPr txBox="1"/>
          <p:nvPr/>
        </p:nvSpPr>
        <p:spPr>
          <a:xfrm>
            <a:off x="3843237" y="1510050"/>
            <a:ext cx="365700" cy="3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01</a:t>
            </a:r>
            <a:endParaRPr sz="1100">
              <a:solidFill>
                <a:schemeClr val="lt1"/>
              </a:solidFill>
              <a:latin typeface="Figtree Black"/>
              <a:ea typeface="Figtree Black"/>
              <a:cs typeface="Figtree Black"/>
              <a:sym typeface="Figtree Black"/>
            </a:endParaRPr>
          </a:p>
        </p:txBody>
      </p:sp>
      <p:sp>
        <p:nvSpPr>
          <p:cNvPr id="372" name="Google Shape;372;p34"/>
          <p:cNvSpPr txBox="1"/>
          <p:nvPr/>
        </p:nvSpPr>
        <p:spPr>
          <a:xfrm>
            <a:off x="5555990" y="1510025"/>
            <a:ext cx="365700" cy="3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02</a:t>
            </a:r>
            <a:endParaRPr sz="1100">
              <a:solidFill>
                <a:schemeClr val="lt1"/>
              </a:solidFill>
              <a:latin typeface="Figtree Black"/>
              <a:ea typeface="Figtree Black"/>
              <a:cs typeface="Figtree Black"/>
              <a:sym typeface="Figtree Black"/>
            </a:endParaRPr>
          </a:p>
        </p:txBody>
      </p:sp>
      <p:sp>
        <p:nvSpPr>
          <p:cNvPr id="361" name="Google Shape;361;p34"/>
          <p:cNvSpPr txBox="1"/>
          <p:nvPr/>
        </p:nvSpPr>
        <p:spPr>
          <a:xfrm>
            <a:off x="7289725" y="1510050"/>
            <a:ext cx="365700" cy="365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100">
                <a:solidFill>
                  <a:schemeClr val="lt1"/>
                </a:solidFill>
                <a:latin typeface="Figtree Black"/>
                <a:ea typeface="Figtree Black"/>
                <a:cs typeface="Figtree Black"/>
                <a:sym typeface="Figtree Black"/>
              </a:rPr>
              <a:t>03</a:t>
            </a:r>
            <a:endParaRPr sz="1100">
              <a:solidFill>
                <a:schemeClr val="lt1"/>
              </a:solidFill>
              <a:latin typeface="Figtree Black"/>
              <a:ea typeface="Figtree Black"/>
              <a:cs typeface="Figtree Black"/>
              <a:sym typeface="Figtree Black"/>
            </a:endParaRPr>
          </a:p>
        </p:txBody>
      </p:sp>
      <p:grpSp>
        <p:nvGrpSpPr>
          <p:cNvPr id="373" name="Google Shape;373;p34"/>
          <p:cNvGrpSpPr/>
          <p:nvPr/>
        </p:nvGrpSpPr>
        <p:grpSpPr>
          <a:xfrm>
            <a:off x="5552515" y="1091375"/>
            <a:ext cx="372675" cy="345000"/>
            <a:chOff x="3221113" y="2520150"/>
            <a:chExt cx="372675" cy="345000"/>
          </a:xfrm>
        </p:grpSpPr>
        <p:sp>
          <p:nvSpPr>
            <p:cNvPr id="374" name="Google Shape;374;p34"/>
            <p:cNvSpPr/>
            <p:nvPr/>
          </p:nvSpPr>
          <p:spPr>
            <a:xfrm>
              <a:off x="3554288" y="2774400"/>
              <a:ext cx="14875" cy="43850"/>
            </a:xfrm>
            <a:custGeom>
              <a:rect b="b" l="l" r="r" t="t"/>
              <a:pathLst>
                <a:path extrusionOk="0" h="1754" w="595">
                  <a:moveTo>
                    <a:pt x="0" y="0"/>
                  </a:moveTo>
                  <a:lnTo>
                    <a:pt x="0" y="1753"/>
                  </a:lnTo>
                  <a:lnTo>
                    <a:pt x="595" y="17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4"/>
            <p:cNvSpPr/>
            <p:nvPr/>
          </p:nvSpPr>
          <p:spPr>
            <a:xfrm>
              <a:off x="3295938" y="2550150"/>
              <a:ext cx="87425" cy="151750"/>
            </a:xfrm>
            <a:custGeom>
              <a:rect b="b" l="l" r="r" t="t"/>
              <a:pathLst>
                <a:path extrusionOk="0" h="6070" w="3497">
                  <a:moveTo>
                    <a:pt x="2174" y="0"/>
                  </a:moveTo>
                  <a:lnTo>
                    <a:pt x="1662" y="298"/>
                  </a:lnTo>
                  <a:lnTo>
                    <a:pt x="2266" y="1282"/>
                  </a:lnTo>
                  <a:cubicBezTo>
                    <a:pt x="2389" y="1456"/>
                    <a:pt x="2389" y="1671"/>
                    <a:pt x="2266" y="1835"/>
                  </a:cubicBezTo>
                  <a:lnTo>
                    <a:pt x="2266" y="1876"/>
                  </a:lnTo>
                  <a:cubicBezTo>
                    <a:pt x="1959" y="2348"/>
                    <a:pt x="2092" y="2953"/>
                    <a:pt x="2523" y="3332"/>
                  </a:cubicBezTo>
                  <a:lnTo>
                    <a:pt x="2646" y="3414"/>
                  </a:lnTo>
                  <a:cubicBezTo>
                    <a:pt x="2820" y="3547"/>
                    <a:pt x="2902" y="3763"/>
                    <a:pt x="2861" y="3927"/>
                  </a:cubicBezTo>
                  <a:lnTo>
                    <a:pt x="2820" y="4101"/>
                  </a:lnTo>
                  <a:cubicBezTo>
                    <a:pt x="2779" y="4357"/>
                    <a:pt x="2564" y="4531"/>
                    <a:pt x="2307" y="4531"/>
                  </a:cubicBezTo>
                  <a:lnTo>
                    <a:pt x="1580" y="4531"/>
                  </a:lnTo>
                  <a:cubicBezTo>
                    <a:pt x="1282" y="4531"/>
                    <a:pt x="1026" y="4654"/>
                    <a:pt x="811" y="4870"/>
                  </a:cubicBezTo>
                  <a:lnTo>
                    <a:pt x="1" y="5639"/>
                  </a:lnTo>
                  <a:lnTo>
                    <a:pt x="421" y="6069"/>
                  </a:lnTo>
                  <a:lnTo>
                    <a:pt x="1241" y="5259"/>
                  </a:lnTo>
                  <a:cubicBezTo>
                    <a:pt x="1323" y="5167"/>
                    <a:pt x="1446" y="5126"/>
                    <a:pt x="1580" y="5126"/>
                  </a:cubicBezTo>
                  <a:lnTo>
                    <a:pt x="2307" y="5126"/>
                  </a:lnTo>
                  <a:cubicBezTo>
                    <a:pt x="2861" y="5126"/>
                    <a:pt x="3333" y="4747"/>
                    <a:pt x="3415" y="4183"/>
                  </a:cubicBezTo>
                  <a:lnTo>
                    <a:pt x="3456" y="4019"/>
                  </a:lnTo>
                  <a:cubicBezTo>
                    <a:pt x="3497" y="3629"/>
                    <a:pt x="3333" y="3250"/>
                    <a:pt x="3035" y="2994"/>
                  </a:cubicBezTo>
                  <a:lnTo>
                    <a:pt x="2861" y="2860"/>
                  </a:lnTo>
                  <a:cubicBezTo>
                    <a:pt x="2687" y="2696"/>
                    <a:pt x="2605" y="2389"/>
                    <a:pt x="2779" y="2184"/>
                  </a:cubicBezTo>
                  <a:lnTo>
                    <a:pt x="2779" y="2133"/>
                  </a:lnTo>
                  <a:cubicBezTo>
                    <a:pt x="2984" y="1753"/>
                    <a:pt x="2984" y="1323"/>
                    <a:pt x="2779" y="943"/>
                  </a:cubicBezTo>
                  <a:lnTo>
                    <a:pt x="217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4"/>
            <p:cNvSpPr/>
            <p:nvPr/>
          </p:nvSpPr>
          <p:spPr>
            <a:xfrm>
              <a:off x="3420763" y="2565000"/>
              <a:ext cx="88700" cy="178400"/>
            </a:xfrm>
            <a:custGeom>
              <a:rect b="b" l="l" r="r" t="t"/>
              <a:pathLst>
                <a:path extrusionOk="0" h="7136" w="3548">
                  <a:moveTo>
                    <a:pt x="0" y="1"/>
                  </a:moveTo>
                  <a:lnTo>
                    <a:pt x="0" y="606"/>
                  </a:lnTo>
                  <a:cubicBezTo>
                    <a:pt x="1630" y="606"/>
                    <a:pt x="2953" y="1928"/>
                    <a:pt x="2953" y="3589"/>
                  </a:cubicBezTo>
                  <a:cubicBezTo>
                    <a:pt x="2953" y="5219"/>
                    <a:pt x="1630" y="6582"/>
                    <a:pt x="0" y="6582"/>
                  </a:cubicBezTo>
                  <a:lnTo>
                    <a:pt x="0" y="7136"/>
                  </a:lnTo>
                  <a:cubicBezTo>
                    <a:pt x="1969" y="7136"/>
                    <a:pt x="3547" y="5557"/>
                    <a:pt x="3547" y="3589"/>
                  </a:cubicBezTo>
                  <a:cubicBezTo>
                    <a:pt x="3547" y="1631"/>
                    <a:pt x="1969" y="1"/>
                    <a:pt x="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4"/>
            <p:cNvSpPr/>
            <p:nvPr/>
          </p:nvSpPr>
          <p:spPr>
            <a:xfrm>
              <a:off x="3221113" y="2520150"/>
              <a:ext cx="372675" cy="345000"/>
            </a:xfrm>
            <a:custGeom>
              <a:rect b="b" l="l" r="r" t="t"/>
              <a:pathLst>
                <a:path extrusionOk="0" h="13800" w="14907">
                  <a:moveTo>
                    <a:pt x="8243" y="4194"/>
                  </a:moveTo>
                  <a:cubicBezTo>
                    <a:pt x="8796" y="4317"/>
                    <a:pt x="9186" y="4788"/>
                    <a:pt x="9186" y="5383"/>
                  </a:cubicBezTo>
                  <a:cubicBezTo>
                    <a:pt x="9186" y="5947"/>
                    <a:pt x="8796" y="6459"/>
                    <a:pt x="8243" y="6582"/>
                  </a:cubicBezTo>
                  <a:lnTo>
                    <a:pt x="8243" y="4194"/>
                  </a:lnTo>
                  <a:close/>
                  <a:moveTo>
                    <a:pt x="7689" y="606"/>
                  </a:moveTo>
                  <a:lnTo>
                    <a:pt x="7689" y="8376"/>
                  </a:lnTo>
                  <a:lnTo>
                    <a:pt x="4275" y="8376"/>
                  </a:lnTo>
                  <a:cubicBezTo>
                    <a:pt x="3588" y="7525"/>
                    <a:pt x="3209" y="6459"/>
                    <a:pt x="3209" y="5383"/>
                  </a:cubicBezTo>
                  <a:cubicBezTo>
                    <a:pt x="3209" y="2871"/>
                    <a:pt x="5167" y="770"/>
                    <a:pt x="7689" y="606"/>
                  </a:cubicBezTo>
                  <a:close/>
                  <a:moveTo>
                    <a:pt x="8243" y="606"/>
                  </a:moveTo>
                  <a:cubicBezTo>
                    <a:pt x="10764" y="770"/>
                    <a:pt x="12733" y="2871"/>
                    <a:pt x="12733" y="5383"/>
                  </a:cubicBezTo>
                  <a:cubicBezTo>
                    <a:pt x="12733" y="6459"/>
                    <a:pt x="12343" y="7525"/>
                    <a:pt x="11667" y="8376"/>
                  </a:cubicBezTo>
                  <a:lnTo>
                    <a:pt x="8243" y="8376"/>
                  </a:lnTo>
                  <a:lnTo>
                    <a:pt x="8243" y="7177"/>
                  </a:lnTo>
                  <a:cubicBezTo>
                    <a:pt x="9145" y="7054"/>
                    <a:pt x="9780" y="6285"/>
                    <a:pt x="9780" y="5383"/>
                  </a:cubicBezTo>
                  <a:cubicBezTo>
                    <a:pt x="9780" y="4491"/>
                    <a:pt x="9145" y="3722"/>
                    <a:pt x="8243" y="3589"/>
                  </a:cubicBezTo>
                  <a:lnTo>
                    <a:pt x="8243" y="606"/>
                  </a:lnTo>
                  <a:close/>
                  <a:moveTo>
                    <a:pt x="13799" y="8930"/>
                  </a:moveTo>
                  <a:cubicBezTo>
                    <a:pt x="14014" y="8930"/>
                    <a:pt x="14229" y="9145"/>
                    <a:pt x="14270" y="9360"/>
                  </a:cubicBezTo>
                  <a:cubicBezTo>
                    <a:pt x="14311" y="9658"/>
                    <a:pt x="14055" y="9914"/>
                    <a:pt x="13799" y="9914"/>
                  </a:cubicBezTo>
                  <a:lnTo>
                    <a:pt x="3845" y="9914"/>
                  </a:lnTo>
                  <a:cubicBezTo>
                    <a:pt x="3158" y="9914"/>
                    <a:pt x="2604" y="10468"/>
                    <a:pt x="2645" y="11113"/>
                  </a:cubicBezTo>
                  <a:cubicBezTo>
                    <a:pt x="2697" y="11749"/>
                    <a:pt x="3209" y="12221"/>
                    <a:pt x="3804" y="12221"/>
                  </a:cubicBezTo>
                  <a:lnTo>
                    <a:pt x="13799" y="12221"/>
                  </a:lnTo>
                  <a:cubicBezTo>
                    <a:pt x="14055" y="12221"/>
                    <a:pt x="14270" y="12436"/>
                    <a:pt x="14270" y="12692"/>
                  </a:cubicBezTo>
                  <a:lnTo>
                    <a:pt x="14270" y="13072"/>
                  </a:lnTo>
                  <a:cubicBezTo>
                    <a:pt x="14270" y="13164"/>
                    <a:pt x="14229" y="13205"/>
                    <a:pt x="14137" y="13205"/>
                  </a:cubicBezTo>
                  <a:lnTo>
                    <a:pt x="2994" y="13205"/>
                  </a:lnTo>
                  <a:cubicBezTo>
                    <a:pt x="2861" y="13205"/>
                    <a:pt x="2738" y="13164"/>
                    <a:pt x="2645" y="13072"/>
                  </a:cubicBezTo>
                  <a:cubicBezTo>
                    <a:pt x="687" y="11237"/>
                    <a:pt x="1969" y="8930"/>
                    <a:pt x="3804" y="8930"/>
                  </a:cubicBezTo>
                  <a:close/>
                  <a:moveTo>
                    <a:pt x="7945" y="1"/>
                  </a:moveTo>
                  <a:cubicBezTo>
                    <a:pt x="5003" y="1"/>
                    <a:pt x="2604" y="2441"/>
                    <a:pt x="2604" y="5383"/>
                  </a:cubicBezTo>
                  <a:cubicBezTo>
                    <a:pt x="2604" y="6459"/>
                    <a:pt x="2953" y="7484"/>
                    <a:pt x="3547" y="8376"/>
                  </a:cubicBezTo>
                  <a:cubicBezTo>
                    <a:pt x="1415" y="8592"/>
                    <a:pt x="0" y="11237"/>
                    <a:pt x="2133" y="13461"/>
                  </a:cubicBezTo>
                  <a:cubicBezTo>
                    <a:pt x="2307" y="13635"/>
                    <a:pt x="2697" y="13799"/>
                    <a:pt x="2953" y="13799"/>
                  </a:cubicBezTo>
                  <a:lnTo>
                    <a:pt x="14434" y="13799"/>
                  </a:lnTo>
                  <a:cubicBezTo>
                    <a:pt x="14650" y="13799"/>
                    <a:pt x="14865" y="13584"/>
                    <a:pt x="14865" y="13379"/>
                  </a:cubicBezTo>
                  <a:lnTo>
                    <a:pt x="14865" y="12221"/>
                  </a:lnTo>
                  <a:cubicBezTo>
                    <a:pt x="14865" y="11923"/>
                    <a:pt x="14568" y="11626"/>
                    <a:pt x="14270" y="11626"/>
                  </a:cubicBezTo>
                  <a:lnTo>
                    <a:pt x="3670" y="11626"/>
                  </a:lnTo>
                  <a:cubicBezTo>
                    <a:pt x="3588" y="11626"/>
                    <a:pt x="3506" y="11626"/>
                    <a:pt x="3465" y="11534"/>
                  </a:cubicBezTo>
                  <a:cubicBezTo>
                    <a:pt x="3035" y="11072"/>
                    <a:pt x="3373" y="10468"/>
                    <a:pt x="3845" y="10468"/>
                  </a:cubicBezTo>
                  <a:lnTo>
                    <a:pt x="13758" y="10468"/>
                  </a:lnTo>
                  <a:cubicBezTo>
                    <a:pt x="14311" y="10468"/>
                    <a:pt x="14783" y="10088"/>
                    <a:pt x="14865" y="9535"/>
                  </a:cubicBezTo>
                  <a:cubicBezTo>
                    <a:pt x="14906" y="8889"/>
                    <a:pt x="14393" y="8376"/>
                    <a:pt x="13799" y="8376"/>
                  </a:cubicBezTo>
                  <a:lnTo>
                    <a:pt x="12435" y="8376"/>
                  </a:lnTo>
                  <a:cubicBezTo>
                    <a:pt x="12989" y="7484"/>
                    <a:pt x="13327" y="6459"/>
                    <a:pt x="13327" y="5383"/>
                  </a:cubicBezTo>
                  <a:cubicBezTo>
                    <a:pt x="13327" y="2441"/>
                    <a:pt x="10939" y="1"/>
                    <a:pt x="794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8" name="Google Shape;378;p34"/>
          <p:cNvGrpSpPr/>
          <p:nvPr/>
        </p:nvGrpSpPr>
        <p:grpSpPr>
          <a:xfrm>
            <a:off x="3854062" y="1092025"/>
            <a:ext cx="343975" cy="343725"/>
            <a:chOff x="4744988" y="1976825"/>
            <a:chExt cx="343975" cy="343725"/>
          </a:xfrm>
        </p:grpSpPr>
        <p:sp>
          <p:nvSpPr>
            <p:cNvPr id="379" name="Google Shape;379;p34"/>
            <p:cNvSpPr/>
            <p:nvPr/>
          </p:nvSpPr>
          <p:spPr>
            <a:xfrm>
              <a:off x="4788813" y="2020400"/>
              <a:ext cx="47950" cy="59125"/>
            </a:xfrm>
            <a:custGeom>
              <a:rect b="b" l="l" r="r" t="t"/>
              <a:pathLst>
                <a:path extrusionOk="0" h="2365" w="1918">
                  <a:moveTo>
                    <a:pt x="298" y="1"/>
                  </a:moveTo>
                  <a:cubicBezTo>
                    <a:pt x="165" y="1"/>
                    <a:pt x="42" y="134"/>
                    <a:pt x="1" y="257"/>
                  </a:cubicBezTo>
                  <a:cubicBezTo>
                    <a:pt x="1" y="431"/>
                    <a:pt x="124" y="605"/>
                    <a:pt x="298" y="605"/>
                  </a:cubicBezTo>
                  <a:lnTo>
                    <a:pt x="677" y="605"/>
                  </a:lnTo>
                  <a:lnTo>
                    <a:pt x="677" y="2051"/>
                  </a:lnTo>
                  <a:cubicBezTo>
                    <a:pt x="677" y="2184"/>
                    <a:pt x="770" y="2307"/>
                    <a:pt x="893" y="2358"/>
                  </a:cubicBezTo>
                  <a:cubicBezTo>
                    <a:pt x="914" y="2363"/>
                    <a:pt x="935" y="2365"/>
                    <a:pt x="955" y="2365"/>
                  </a:cubicBezTo>
                  <a:cubicBezTo>
                    <a:pt x="1133" y="2365"/>
                    <a:pt x="1241" y="2208"/>
                    <a:pt x="1241" y="2051"/>
                  </a:cubicBezTo>
                  <a:lnTo>
                    <a:pt x="1241" y="605"/>
                  </a:lnTo>
                  <a:lnTo>
                    <a:pt x="1620" y="605"/>
                  </a:lnTo>
                  <a:cubicBezTo>
                    <a:pt x="1754" y="605"/>
                    <a:pt x="1877" y="513"/>
                    <a:pt x="1918" y="349"/>
                  </a:cubicBezTo>
                  <a:cubicBezTo>
                    <a:pt x="1918" y="175"/>
                    <a:pt x="1795" y="1"/>
                    <a:pt x="162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4"/>
            <p:cNvSpPr/>
            <p:nvPr/>
          </p:nvSpPr>
          <p:spPr>
            <a:xfrm>
              <a:off x="4744988" y="1976825"/>
              <a:ext cx="343975" cy="343725"/>
            </a:xfrm>
            <a:custGeom>
              <a:rect b="b" l="l" r="r" t="t"/>
              <a:pathLst>
                <a:path extrusionOk="0" h="13749" w="13759">
                  <a:moveTo>
                    <a:pt x="6582" y="595"/>
                  </a:moveTo>
                  <a:lnTo>
                    <a:pt x="6582" y="8756"/>
                  </a:lnTo>
                  <a:lnTo>
                    <a:pt x="595" y="8756"/>
                  </a:lnTo>
                  <a:lnTo>
                    <a:pt x="595" y="1108"/>
                  </a:lnTo>
                  <a:cubicBezTo>
                    <a:pt x="595" y="811"/>
                    <a:pt x="811" y="595"/>
                    <a:pt x="1108" y="595"/>
                  </a:cubicBezTo>
                  <a:close/>
                  <a:moveTo>
                    <a:pt x="12641" y="595"/>
                  </a:moveTo>
                  <a:cubicBezTo>
                    <a:pt x="12938" y="595"/>
                    <a:pt x="13153" y="811"/>
                    <a:pt x="13153" y="1108"/>
                  </a:cubicBezTo>
                  <a:lnTo>
                    <a:pt x="13153" y="8756"/>
                  </a:lnTo>
                  <a:lnTo>
                    <a:pt x="7177" y="8756"/>
                  </a:lnTo>
                  <a:lnTo>
                    <a:pt x="7177" y="595"/>
                  </a:lnTo>
                  <a:close/>
                  <a:moveTo>
                    <a:pt x="13153" y="9350"/>
                  </a:moveTo>
                  <a:lnTo>
                    <a:pt x="13153" y="10201"/>
                  </a:lnTo>
                  <a:cubicBezTo>
                    <a:pt x="13153" y="10509"/>
                    <a:pt x="12938" y="10714"/>
                    <a:pt x="12641" y="10714"/>
                  </a:cubicBezTo>
                  <a:lnTo>
                    <a:pt x="1108" y="10714"/>
                  </a:lnTo>
                  <a:cubicBezTo>
                    <a:pt x="811" y="10714"/>
                    <a:pt x="595" y="10509"/>
                    <a:pt x="595" y="10201"/>
                  </a:cubicBezTo>
                  <a:lnTo>
                    <a:pt x="595" y="9350"/>
                  </a:lnTo>
                  <a:close/>
                  <a:moveTo>
                    <a:pt x="8120" y="11318"/>
                  </a:moveTo>
                  <a:cubicBezTo>
                    <a:pt x="8161" y="11954"/>
                    <a:pt x="8325" y="12600"/>
                    <a:pt x="8581" y="13194"/>
                  </a:cubicBezTo>
                  <a:lnTo>
                    <a:pt x="5167" y="13194"/>
                  </a:lnTo>
                  <a:cubicBezTo>
                    <a:pt x="5424" y="12600"/>
                    <a:pt x="5598" y="11954"/>
                    <a:pt x="5639" y="11318"/>
                  </a:cubicBezTo>
                  <a:close/>
                  <a:moveTo>
                    <a:pt x="1108" y="1"/>
                  </a:moveTo>
                  <a:cubicBezTo>
                    <a:pt x="472" y="1"/>
                    <a:pt x="1" y="462"/>
                    <a:pt x="1" y="1108"/>
                  </a:cubicBezTo>
                  <a:lnTo>
                    <a:pt x="1" y="10252"/>
                  </a:lnTo>
                  <a:cubicBezTo>
                    <a:pt x="1" y="10847"/>
                    <a:pt x="472" y="11318"/>
                    <a:pt x="1108" y="11318"/>
                  </a:cubicBezTo>
                  <a:lnTo>
                    <a:pt x="4993" y="11318"/>
                  </a:lnTo>
                  <a:cubicBezTo>
                    <a:pt x="4952" y="11954"/>
                    <a:pt x="4788" y="12600"/>
                    <a:pt x="4481" y="13153"/>
                  </a:cubicBezTo>
                  <a:lnTo>
                    <a:pt x="3589" y="13153"/>
                  </a:lnTo>
                  <a:cubicBezTo>
                    <a:pt x="3455" y="13153"/>
                    <a:pt x="3332" y="13276"/>
                    <a:pt x="3291" y="13410"/>
                  </a:cubicBezTo>
                  <a:cubicBezTo>
                    <a:pt x="3291" y="13584"/>
                    <a:pt x="3414" y="13748"/>
                    <a:pt x="3589" y="13748"/>
                  </a:cubicBezTo>
                  <a:lnTo>
                    <a:pt x="10170" y="13748"/>
                  </a:lnTo>
                  <a:cubicBezTo>
                    <a:pt x="10293" y="13748"/>
                    <a:pt x="10427" y="13666"/>
                    <a:pt x="10468" y="13492"/>
                  </a:cubicBezTo>
                  <a:cubicBezTo>
                    <a:pt x="10468" y="13328"/>
                    <a:pt x="10334" y="13153"/>
                    <a:pt x="10170" y="13153"/>
                  </a:cubicBezTo>
                  <a:lnTo>
                    <a:pt x="9227" y="13153"/>
                  </a:lnTo>
                  <a:cubicBezTo>
                    <a:pt x="8930" y="12600"/>
                    <a:pt x="8756" y="11954"/>
                    <a:pt x="8715" y="11318"/>
                  </a:cubicBezTo>
                  <a:lnTo>
                    <a:pt x="12641" y="11318"/>
                  </a:lnTo>
                  <a:cubicBezTo>
                    <a:pt x="13287" y="11318"/>
                    <a:pt x="13758" y="10847"/>
                    <a:pt x="13758" y="10252"/>
                  </a:cubicBezTo>
                  <a:lnTo>
                    <a:pt x="13758" y="1108"/>
                  </a:lnTo>
                  <a:cubicBezTo>
                    <a:pt x="13758" y="462"/>
                    <a:pt x="13287" y="1"/>
                    <a:pt x="1264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4"/>
            <p:cNvSpPr/>
            <p:nvPr/>
          </p:nvSpPr>
          <p:spPr>
            <a:xfrm>
              <a:off x="4843163" y="2064225"/>
              <a:ext cx="38450" cy="15150"/>
            </a:xfrm>
            <a:custGeom>
              <a:rect b="b" l="l" r="r" t="t"/>
              <a:pathLst>
                <a:path extrusionOk="0" h="606" w="1538">
                  <a:moveTo>
                    <a:pt x="349" y="1"/>
                  </a:moveTo>
                  <a:cubicBezTo>
                    <a:pt x="133" y="1"/>
                    <a:pt x="0" y="175"/>
                    <a:pt x="41" y="349"/>
                  </a:cubicBezTo>
                  <a:cubicBezTo>
                    <a:pt x="41" y="513"/>
                    <a:pt x="174" y="605"/>
                    <a:pt x="349" y="605"/>
                  </a:cubicBezTo>
                  <a:lnTo>
                    <a:pt x="1199" y="605"/>
                  </a:lnTo>
                  <a:cubicBezTo>
                    <a:pt x="1374" y="605"/>
                    <a:pt x="1538" y="431"/>
                    <a:pt x="1497" y="257"/>
                  </a:cubicBezTo>
                  <a:cubicBezTo>
                    <a:pt x="1456" y="134"/>
                    <a:pt x="1323" y="1"/>
                    <a:pt x="1199"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4"/>
            <p:cNvSpPr/>
            <p:nvPr/>
          </p:nvSpPr>
          <p:spPr>
            <a:xfrm>
              <a:off x="4788813" y="2108050"/>
              <a:ext cx="92800" cy="14900"/>
            </a:xfrm>
            <a:custGeom>
              <a:rect b="b" l="l" r="r" t="t"/>
              <a:pathLst>
                <a:path extrusionOk="0" h="596" w="3712">
                  <a:moveTo>
                    <a:pt x="298" y="1"/>
                  </a:moveTo>
                  <a:cubicBezTo>
                    <a:pt x="124" y="1"/>
                    <a:pt x="1" y="175"/>
                    <a:pt x="42" y="339"/>
                  </a:cubicBezTo>
                  <a:cubicBezTo>
                    <a:pt x="42" y="513"/>
                    <a:pt x="165" y="595"/>
                    <a:pt x="339" y="595"/>
                  </a:cubicBezTo>
                  <a:lnTo>
                    <a:pt x="3373" y="595"/>
                  </a:lnTo>
                  <a:cubicBezTo>
                    <a:pt x="3548" y="595"/>
                    <a:pt x="3712" y="431"/>
                    <a:pt x="3671" y="257"/>
                  </a:cubicBezTo>
                  <a:cubicBezTo>
                    <a:pt x="3630" y="134"/>
                    <a:pt x="3497" y="1"/>
                    <a:pt x="337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4"/>
            <p:cNvSpPr/>
            <p:nvPr/>
          </p:nvSpPr>
          <p:spPr>
            <a:xfrm>
              <a:off x="4788813" y="2151875"/>
              <a:ext cx="92800" cy="14900"/>
            </a:xfrm>
            <a:custGeom>
              <a:rect b="b" l="l" r="r" t="t"/>
              <a:pathLst>
                <a:path extrusionOk="0" h="596" w="3712">
                  <a:moveTo>
                    <a:pt x="298" y="1"/>
                  </a:moveTo>
                  <a:cubicBezTo>
                    <a:pt x="124" y="1"/>
                    <a:pt x="1" y="175"/>
                    <a:pt x="42" y="339"/>
                  </a:cubicBezTo>
                  <a:cubicBezTo>
                    <a:pt x="42" y="472"/>
                    <a:pt x="165" y="595"/>
                    <a:pt x="339" y="595"/>
                  </a:cubicBezTo>
                  <a:lnTo>
                    <a:pt x="3373" y="595"/>
                  </a:lnTo>
                  <a:cubicBezTo>
                    <a:pt x="3548" y="595"/>
                    <a:pt x="3712" y="431"/>
                    <a:pt x="3671" y="257"/>
                  </a:cubicBezTo>
                  <a:cubicBezTo>
                    <a:pt x="3630" y="83"/>
                    <a:pt x="3497" y="1"/>
                    <a:pt x="3373"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4"/>
            <p:cNvSpPr/>
            <p:nvPr/>
          </p:nvSpPr>
          <p:spPr>
            <a:xfrm>
              <a:off x="4953088" y="2108050"/>
              <a:ext cx="92050" cy="14900"/>
            </a:xfrm>
            <a:custGeom>
              <a:rect b="b" l="l" r="r" t="t"/>
              <a:pathLst>
                <a:path extrusionOk="0" h="596" w="3682">
                  <a:moveTo>
                    <a:pt x="308" y="1"/>
                  </a:moveTo>
                  <a:cubicBezTo>
                    <a:pt x="134" y="1"/>
                    <a:pt x="1" y="175"/>
                    <a:pt x="1" y="339"/>
                  </a:cubicBezTo>
                  <a:cubicBezTo>
                    <a:pt x="52" y="513"/>
                    <a:pt x="175" y="595"/>
                    <a:pt x="308" y="595"/>
                  </a:cubicBezTo>
                  <a:lnTo>
                    <a:pt x="3384" y="595"/>
                  </a:lnTo>
                  <a:cubicBezTo>
                    <a:pt x="3548" y="595"/>
                    <a:pt x="3681" y="431"/>
                    <a:pt x="3681" y="257"/>
                  </a:cubicBezTo>
                  <a:cubicBezTo>
                    <a:pt x="3640" y="134"/>
                    <a:pt x="3507" y="1"/>
                    <a:pt x="3384"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4"/>
            <p:cNvSpPr/>
            <p:nvPr/>
          </p:nvSpPr>
          <p:spPr>
            <a:xfrm>
              <a:off x="4953088" y="2064225"/>
              <a:ext cx="92050" cy="15150"/>
            </a:xfrm>
            <a:custGeom>
              <a:rect b="b" l="l" r="r" t="t"/>
              <a:pathLst>
                <a:path extrusionOk="0" h="606" w="3682">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p:nvPr/>
          </p:nvSpPr>
          <p:spPr>
            <a:xfrm>
              <a:off x="4953088" y="2020400"/>
              <a:ext cx="92050" cy="15150"/>
            </a:xfrm>
            <a:custGeom>
              <a:rect b="b" l="l" r="r" t="t"/>
              <a:pathLst>
                <a:path extrusionOk="0" h="606" w="3682">
                  <a:moveTo>
                    <a:pt x="308" y="1"/>
                  </a:moveTo>
                  <a:cubicBezTo>
                    <a:pt x="134" y="1"/>
                    <a:pt x="1" y="175"/>
                    <a:pt x="1" y="349"/>
                  </a:cubicBezTo>
                  <a:cubicBezTo>
                    <a:pt x="52" y="513"/>
                    <a:pt x="175" y="605"/>
                    <a:pt x="308" y="605"/>
                  </a:cubicBezTo>
                  <a:lnTo>
                    <a:pt x="3384" y="605"/>
                  </a:lnTo>
                  <a:cubicBezTo>
                    <a:pt x="3548" y="605"/>
                    <a:pt x="3681" y="431"/>
                    <a:pt x="3681" y="257"/>
                  </a:cubicBezTo>
                  <a:cubicBezTo>
                    <a:pt x="3640" y="134"/>
                    <a:pt x="3507" y="1"/>
                    <a:pt x="3384"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4"/>
            <p:cNvSpPr/>
            <p:nvPr/>
          </p:nvSpPr>
          <p:spPr>
            <a:xfrm>
              <a:off x="4953088" y="2151875"/>
              <a:ext cx="70525" cy="14900"/>
            </a:xfrm>
            <a:custGeom>
              <a:rect b="b" l="l" r="r" t="t"/>
              <a:pathLst>
                <a:path extrusionOk="0" h="596" w="2821">
                  <a:moveTo>
                    <a:pt x="308" y="1"/>
                  </a:moveTo>
                  <a:cubicBezTo>
                    <a:pt x="134" y="1"/>
                    <a:pt x="1" y="175"/>
                    <a:pt x="1" y="339"/>
                  </a:cubicBezTo>
                  <a:cubicBezTo>
                    <a:pt x="52" y="472"/>
                    <a:pt x="175" y="595"/>
                    <a:pt x="308" y="595"/>
                  </a:cubicBezTo>
                  <a:lnTo>
                    <a:pt x="2482" y="595"/>
                  </a:lnTo>
                  <a:cubicBezTo>
                    <a:pt x="2656" y="595"/>
                    <a:pt x="2820" y="431"/>
                    <a:pt x="2779" y="257"/>
                  </a:cubicBezTo>
                  <a:cubicBezTo>
                    <a:pt x="2779" y="83"/>
                    <a:pt x="2656" y="1"/>
                    <a:pt x="248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34"/>
          <p:cNvGrpSpPr/>
          <p:nvPr/>
        </p:nvGrpSpPr>
        <p:grpSpPr>
          <a:xfrm>
            <a:off x="7299587" y="1092013"/>
            <a:ext cx="346000" cy="343725"/>
            <a:chOff x="7008788" y="1976825"/>
            <a:chExt cx="346000" cy="343725"/>
          </a:xfrm>
        </p:grpSpPr>
        <p:sp>
          <p:nvSpPr>
            <p:cNvPr id="389" name="Google Shape;389;p34"/>
            <p:cNvSpPr/>
            <p:nvPr/>
          </p:nvSpPr>
          <p:spPr>
            <a:xfrm>
              <a:off x="7076188" y="1976825"/>
              <a:ext cx="232725" cy="293475"/>
            </a:xfrm>
            <a:custGeom>
              <a:rect b="b" l="l" r="r" t="t"/>
              <a:pathLst>
                <a:path extrusionOk="0" h="11739" w="9309">
                  <a:moveTo>
                    <a:pt x="1282" y="1"/>
                  </a:moveTo>
                  <a:cubicBezTo>
                    <a:pt x="554" y="1"/>
                    <a:pt x="0" y="554"/>
                    <a:pt x="0" y="1282"/>
                  </a:cubicBezTo>
                  <a:lnTo>
                    <a:pt x="0" y="6962"/>
                  </a:lnTo>
                  <a:lnTo>
                    <a:pt x="0" y="9863"/>
                  </a:lnTo>
                  <a:lnTo>
                    <a:pt x="0" y="10293"/>
                  </a:lnTo>
                  <a:lnTo>
                    <a:pt x="0" y="10375"/>
                  </a:lnTo>
                  <a:lnTo>
                    <a:pt x="0" y="10457"/>
                  </a:lnTo>
                  <a:cubicBezTo>
                    <a:pt x="0" y="11185"/>
                    <a:pt x="554" y="11739"/>
                    <a:pt x="1241" y="11739"/>
                  </a:cubicBezTo>
                  <a:lnTo>
                    <a:pt x="6233" y="11739"/>
                  </a:lnTo>
                  <a:lnTo>
                    <a:pt x="6233" y="11144"/>
                  </a:lnTo>
                  <a:lnTo>
                    <a:pt x="1282" y="11144"/>
                  </a:lnTo>
                  <a:cubicBezTo>
                    <a:pt x="892" y="11144"/>
                    <a:pt x="595" y="10847"/>
                    <a:pt x="595" y="10457"/>
                  </a:cubicBezTo>
                  <a:cubicBezTo>
                    <a:pt x="595" y="10078"/>
                    <a:pt x="892" y="9781"/>
                    <a:pt x="1282" y="9781"/>
                  </a:cubicBezTo>
                  <a:lnTo>
                    <a:pt x="6059" y="9781"/>
                  </a:lnTo>
                  <a:lnTo>
                    <a:pt x="6059" y="9176"/>
                  </a:lnTo>
                  <a:lnTo>
                    <a:pt x="1241" y="9176"/>
                  </a:lnTo>
                  <a:cubicBezTo>
                    <a:pt x="984" y="9176"/>
                    <a:pt x="728" y="9268"/>
                    <a:pt x="554" y="9391"/>
                  </a:cubicBezTo>
                  <a:lnTo>
                    <a:pt x="554" y="6962"/>
                  </a:lnTo>
                  <a:lnTo>
                    <a:pt x="554" y="1231"/>
                  </a:lnTo>
                  <a:cubicBezTo>
                    <a:pt x="554" y="852"/>
                    <a:pt x="851" y="554"/>
                    <a:pt x="1241" y="554"/>
                  </a:cubicBezTo>
                  <a:lnTo>
                    <a:pt x="8755" y="554"/>
                  </a:lnTo>
                  <a:lnTo>
                    <a:pt x="8755" y="8920"/>
                  </a:lnTo>
                  <a:lnTo>
                    <a:pt x="9309" y="8920"/>
                  </a:lnTo>
                  <a:lnTo>
                    <a:pt x="9309" y="298"/>
                  </a:lnTo>
                  <a:cubicBezTo>
                    <a:pt x="9309" y="124"/>
                    <a:pt x="9186" y="1"/>
                    <a:pt x="90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4"/>
            <p:cNvSpPr/>
            <p:nvPr/>
          </p:nvSpPr>
          <p:spPr>
            <a:xfrm>
              <a:off x="7218163" y="2184525"/>
              <a:ext cx="136625" cy="136025"/>
            </a:xfrm>
            <a:custGeom>
              <a:rect b="b" l="l" r="r" t="t"/>
              <a:pathLst>
                <a:path extrusionOk="0" h="5441" w="5465">
                  <a:moveTo>
                    <a:pt x="595" y="612"/>
                  </a:moveTo>
                  <a:lnTo>
                    <a:pt x="4019" y="960"/>
                  </a:lnTo>
                  <a:lnTo>
                    <a:pt x="3373" y="1596"/>
                  </a:lnTo>
                  <a:cubicBezTo>
                    <a:pt x="3332" y="1637"/>
                    <a:pt x="3332" y="1688"/>
                    <a:pt x="3291" y="1688"/>
                  </a:cubicBezTo>
                  <a:cubicBezTo>
                    <a:pt x="3250" y="1811"/>
                    <a:pt x="3291" y="1944"/>
                    <a:pt x="3373" y="2026"/>
                  </a:cubicBezTo>
                  <a:lnTo>
                    <a:pt x="4696" y="3349"/>
                  </a:lnTo>
                  <a:lnTo>
                    <a:pt x="3332" y="4712"/>
                  </a:lnTo>
                  <a:lnTo>
                    <a:pt x="2051" y="3349"/>
                  </a:lnTo>
                  <a:cubicBezTo>
                    <a:pt x="1969" y="3308"/>
                    <a:pt x="1877" y="3267"/>
                    <a:pt x="1836" y="3267"/>
                  </a:cubicBezTo>
                  <a:cubicBezTo>
                    <a:pt x="1754" y="3267"/>
                    <a:pt x="1661" y="3308"/>
                    <a:pt x="1620" y="3349"/>
                  </a:cubicBezTo>
                  <a:lnTo>
                    <a:pt x="944" y="4036"/>
                  </a:lnTo>
                  <a:lnTo>
                    <a:pt x="595" y="612"/>
                  </a:lnTo>
                  <a:close/>
                  <a:moveTo>
                    <a:pt x="231" y="1"/>
                  </a:moveTo>
                  <a:cubicBezTo>
                    <a:pt x="170" y="1"/>
                    <a:pt x="113" y="39"/>
                    <a:pt x="83" y="99"/>
                  </a:cubicBezTo>
                  <a:cubicBezTo>
                    <a:pt x="1" y="150"/>
                    <a:pt x="1" y="232"/>
                    <a:pt x="1" y="314"/>
                  </a:cubicBezTo>
                  <a:lnTo>
                    <a:pt x="431" y="4712"/>
                  </a:lnTo>
                  <a:cubicBezTo>
                    <a:pt x="431" y="4845"/>
                    <a:pt x="554" y="4968"/>
                    <a:pt x="728" y="4968"/>
                  </a:cubicBezTo>
                  <a:cubicBezTo>
                    <a:pt x="810" y="4968"/>
                    <a:pt x="892" y="4927"/>
                    <a:pt x="944" y="4886"/>
                  </a:cubicBezTo>
                  <a:lnTo>
                    <a:pt x="1836" y="3995"/>
                  </a:lnTo>
                  <a:lnTo>
                    <a:pt x="3117" y="5358"/>
                  </a:lnTo>
                  <a:cubicBezTo>
                    <a:pt x="3199" y="5399"/>
                    <a:pt x="3291" y="5440"/>
                    <a:pt x="3332" y="5440"/>
                  </a:cubicBezTo>
                  <a:cubicBezTo>
                    <a:pt x="3414" y="5440"/>
                    <a:pt x="3507" y="5399"/>
                    <a:pt x="3548" y="5358"/>
                  </a:cubicBezTo>
                  <a:lnTo>
                    <a:pt x="5342" y="3564"/>
                  </a:lnTo>
                  <a:cubicBezTo>
                    <a:pt x="5342" y="3564"/>
                    <a:pt x="5383" y="3523"/>
                    <a:pt x="5383" y="3482"/>
                  </a:cubicBezTo>
                  <a:cubicBezTo>
                    <a:pt x="5465" y="3349"/>
                    <a:pt x="5424" y="3226"/>
                    <a:pt x="5342" y="3133"/>
                  </a:cubicBezTo>
                  <a:lnTo>
                    <a:pt x="3968" y="1811"/>
                  </a:lnTo>
                  <a:lnTo>
                    <a:pt x="4870" y="960"/>
                  </a:lnTo>
                  <a:cubicBezTo>
                    <a:pt x="4911" y="868"/>
                    <a:pt x="4952" y="827"/>
                    <a:pt x="4952" y="745"/>
                  </a:cubicBezTo>
                  <a:cubicBezTo>
                    <a:pt x="4952" y="571"/>
                    <a:pt x="4829" y="448"/>
                    <a:pt x="4696" y="448"/>
                  </a:cubicBezTo>
                  <a:lnTo>
                    <a:pt x="298" y="17"/>
                  </a:lnTo>
                  <a:cubicBezTo>
                    <a:pt x="276" y="6"/>
                    <a:pt x="253" y="1"/>
                    <a:pt x="231"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4"/>
            <p:cNvSpPr/>
            <p:nvPr/>
          </p:nvSpPr>
          <p:spPr>
            <a:xfrm>
              <a:off x="7135888" y="2021675"/>
              <a:ext cx="118700" cy="68200"/>
            </a:xfrm>
            <a:custGeom>
              <a:rect b="b" l="l" r="r" t="t"/>
              <a:pathLst>
                <a:path extrusionOk="0" h="2728" w="4748">
                  <a:moveTo>
                    <a:pt x="4183" y="554"/>
                  </a:moveTo>
                  <a:lnTo>
                    <a:pt x="4183" y="2174"/>
                  </a:lnTo>
                  <a:lnTo>
                    <a:pt x="595" y="2174"/>
                  </a:lnTo>
                  <a:lnTo>
                    <a:pt x="595" y="554"/>
                  </a:lnTo>
                  <a:close/>
                  <a:moveTo>
                    <a:pt x="298" y="1"/>
                  </a:moveTo>
                  <a:cubicBezTo>
                    <a:pt x="134" y="1"/>
                    <a:pt x="1" y="124"/>
                    <a:pt x="1" y="298"/>
                  </a:cubicBezTo>
                  <a:lnTo>
                    <a:pt x="1" y="2471"/>
                  </a:lnTo>
                  <a:cubicBezTo>
                    <a:pt x="1" y="2605"/>
                    <a:pt x="134" y="2728"/>
                    <a:pt x="298" y="2728"/>
                  </a:cubicBezTo>
                  <a:lnTo>
                    <a:pt x="4440" y="2728"/>
                  </a:lnTo>
                  <a:cubicBezTo>
                    <a:pt x="4614" y="2728"/>
                    <a:pt x="4747" y="2605"/>
                    <a:pt x="4747" y="2471"/>
                  </a:cubicBezTo>
                  <a:lnTo>
                    <a:pt x="4747" y="298"/>
                  </a:lnTo>
                  <a:cubicBezTo>
                    <a:pt x="4747" y="124"/>
                    <a:pt x="4614" y="1"/>
                    <a:pt x="444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4"/>
            <p:cNvSpPr/>
            <p:nvPr/>
          </p:nvSpPr>
          <p:spPr>
            <a:xfrm>
              <a:off x="7008788" y="2102675"/>
              <a:ext cx="38450" cy="15150"/>
            </a:xfrm>
            <a:custGeom>
              <a:rect b="b" l="l" r="r" t="t"/>
              <a:pathLst>
                <a:path extrusionOk="0" h="606" w="1538">
                  <a:moveTo>
                    <a:pt x="297" y="0"/>
                  </a:moveTo>
                  <a:cubicBezTo>
                    <a:pt x="133" y="0"/>
                    <a:pt x="0" y="175"/>
                    <a:pt x="41" y="349"/>
                  </a:cubicBezTo>
                  <a:cubicBezTo>
                    <a:pt x="41" y="472"/>
                    <a:pt x="174" y="605"/>
                    <a:pt x="349" y="605"/>
                  </a:cubicBezTo>
                  <a:lnTo>
                    <a:pt x="1241" y="605"/>
                  </a:lnTo>
                  <a:cubicBezTo>
                    <a:pt x="1415" y="605"/>
                    <a:pt x="1538" y="431"/>
                    <a:pt x="1497" y="257"/>
                  </a:cubicBezTo>
                  <a:cubicBezTo>
                    <a:pt x="1497" y="93"/>
                    <a:pt x="137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4"/>
            <p:cNvSpPr/>
            <p:nvPr/>
          </p:nvSpPr>
          <p:spPr>
            <a:xfrm>
              <a:off x="7008788" y="2052775"/>
              <a:ext cx="39475" cy="26600"/>
            </a:xfrm>
            <a:custGeom>
              <a:rect b="b" l="l" r="r" t="t"/>
              <a:pathLst>
                <a:path extrusionOk="0" h="1064" w="1579">
                  <a:moveTo>
                    <a:pt x="327" y="1"/>
                  </a:moveTo>
                  <a:cubicBezTo>
                    <a:pt x="210" y="1"/>
                    <a:pt x="107" y="73"/>
                    <a:pt x="41" y="161"/>
                  </a:cubicBezTo>
                  <a:cubicBezTo>
                    <a:pt x="0" y="295"/>
                    <a:pt x="41" y="500"/>
                    <a:pt x="174" y="551"/>
                  </a:cubicBezTo>
                  <a:lnTo>
                    <a:pt x="1066" y="1012"/>
                  </a:lnTo>
                  <a:cubicBezTo>
                    <a:pt x="1118" y="1063"/>
                    <a:pt x="1200" y="1063"/>
                    <a:pt x="1241" y="1063"/>
                  </a:cubicBezTo>
                  <a:cubicBezTo>
                    <a:pt x="1323" y="1063"/>
                    <a:pt x="1456" y="1012"/>
                    <a:pt x="1497" y="889"/>
                  </a:cubicBezTo>
                  <a:cubicBezTo>
                    <a:pt x="1579" y="756"/>
                    <a:pt x="1497" y="592"/>
                    <a:pt x="1374" y="500"/>
                  </a:cubicBezTo>
                  <a:lnTo>
                    <a:pt x="472" y="38"/>
                  </a:lnTo>
                  <a:cubicBezTo>
                    <a:pt x="422" y="12"/>
                    <a:pt x="374" y="1"/>
                    <a:pt x="327"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p:nvPr/>
          </p:nvSpPr>
          <p:spPr>
            <a:xfrm>
              <a:off x="7008788" y="2141125"/>
              <a:ext cx="39475" cy="26675"/>
            </a:xfrm>
            <a:custGeom>
              <a:rect b="b" l="l" r="r" t="t"/>
              <a:pathLst>
                <a:path extrusionOk="0" h="1067" w="1579">
                  <a:moveTo>
                    <a:pt x="1235" y="0"/>
                  </a:moveTo>
                  <a:cubicBezTo>
                    <a:pt x="1181" y="0"/>
                    <a:pt x="1124" y="14"/>
                    <a:pt x="1066" y="41"/>
                  </a:cubicBezTo>
                  <a:lnTo>
                    <a:pt x="174" y="513"/>
                  </a:lnTo>
                  <a:cubicBezTo>
                    <a:pt x="41" y="554"/>
                    <a:pt x="0" y="728"/>
                    <a:pt x="41" y="902"/>
                  </a:cubicBezTo>
                  <a:cubicBezTo>
                    <a:pt x="133" y="984"/>
                    <a:pt x="215" y="1066"/>
                    <a:pt x="349" y="1066"/>
                  </a:cubicBezTo>
                  <a:cubicBezTo>
                    <a:pt x="390" y="1066"/>
                    <a:pt x="431" y="1025"/>
                    <a:pt x="472" y="1025"/>
                  </a:cubicBezTo>
                  <a:lnTo>
                    <a:pt x="1374" y="554"/>
                  </a:lnTo>
                  <a:cubicBezTo>
                    <a:pt x="1497" y="472"/>
                    <a:pt x="1579" y="297"/>
                    <a:pt x="1497" y="174"/>
                  </a:cubicBezTo>
                  <a:cubicBezTo>
                    <a:pt x="1442" y="57"/>
                    <a:pt x="1345" y="0"/>
                    <a:pt x="123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395" name="Google Shape;395;p34"/>
          <p:cNvCxnSpPr>
            <a:stCxn id="366" idx="2"/>
            <a:endCxn id="371" idx="0"/>
          </p:cNvCxnSpPr>
          <p:nvPr/>
        </p:nvCxnSpPr>
        <p:spPr>
          <a:xfrm flipH="1" rot="-5400000">
            <a:off x="4677224" y="3033275"/>
            <a:ext cx="410400" cy="17127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396" name="Google Shape;396;p34"/>
          <p:cNvCxnSpPr>
            <a:stCxn id="368" idx="2"/>
            <a:endCxn id="371" idx="0"/>
          </p:cNvCxnSpPr>
          <p:nvPr/>
        </p:nvCxnSpPr>
        <p:spPr>
          <a:xfrm flipH="1" rot="-5400000">
            <a:off x="5533947" y="3889325"/>
            <a:ext cx="410400" cy="600"/>
          </a:xfrm>
          <a:prstGeom prst="bentConnector3">
            <a:avLst>
              <a:gd fmla="val 50003" name="adj1"/>
            </a:avLst>
          </a:prstGeom>
          <a:noFill/>
          <a:ln cap="flat" cmpd="sng" w="19050">
            <a:solidFill>
              <a:schemeClr val="dk1"/>
            </a:solidFill>
            <a:prstDash val="solid"/>
            <a:round/>
            <a:headEnd len="med" w="med" type="none"/>
            <a:tailEnd len="med" w="med" type="none"/>
          </a:ln>
        </p:spPr>
      </p:cxnSp>
      <p:cxnSp>
        <p:nvCxnSpPr>
          <p:cNvPr id="397" name="Google Shape;397;p34"/>
          <p:cNvCxnSpPr>
            <a:stCxn id="370" idx="2"/>
            <a:endCxn id="371" idx="0"/>
          </p:cNvCxnSpPr>
          <p:nvPr/>
        </p:nvCxnSpPr>
        <p:spPr>
          <a:xfrm rot="5400000">
            <a:off x="6400526" y="3022775"/>
            <a:ext cx="410400" cy="1733700"/>
          </a:xfrm>
          <a:prstGeom prst="bentConnector3">
            <a:avLst>
              <a:gd fmla="val 50003" name="adj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35"/>
          <p:cNvSpPr txBox="1"/>
          <p:nvPr>
            <p:ph type="title"/>
          </p:nvPr>
        </p:nvSpPr>
        <p:spPr>
          <a:xfrm>
            <a:off x="554075" y="475300"/>
            <a:ext cx="4625400" cy="15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A distributed system is a group of independent computers that work together to appear as a single system to users</a:t>
            </a:r>
            <a:endParaRPr sz="2000"/>
          </a:p>
        </p:txBody>
      </p:sp>
      <p:pic>
        <p:nvPicPr>
          <p:cNvPr id="403" name="Google Shape;403;p35"/>
          <p:cNvPicPr preferRelativeResize="0"/>
          <p:nvPr/>
        </p:nvPicPr>
        <p:blipFill>
          <a:blip r:embed="rId3">
            <a:alphaModFix/>
          </a:blip>
          <a:stretch>
            <a:fillRect/>
          </a:stretch>
        </p:blipFill>
        <p:spPr>
          <a:xfrm>
            <a:off x="4727175" y="1097763"/>
            <a:ext cx="3935700" cy="2947975"/>
          </a:xfrm>
          <a:prstGeom prst="rect">
            <a:avLst/>
          </a:prstGeom>
          <a:noFill/>
          <a:ln>
            <a:noFill/>
          </a:ln>
        </p:spPr>
      </p:pic>
      <p:sp>
        <p:nvSpPr>
          <p:cNvPr id="404" name="Google Shape;404;p35"/>
          <p:cNvSpPr txBox="1"/>
          <p:nvPr>
            <p:ph idx="4294967295" type="body"/>
          </p:nvPr>
        </p:nvSpPr>
        <p:spPr>
          <a:xfrm>
            <a:off x="754025" y="2272375"/>
            <a:ext cx="3818100" cy="184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anken Grotesk"/>
              <a:buChar char="●"/>
            </a:pPr>
            <a:r>
              <a:rPr lang="en"/>
              <a:t>Data and computation are spread across multiple machines (nodes)</a:t>
            </a:r>
            <a:endParaRPr/>
          </a:p>
          <a:p>
            <a:pPr indent="-317500" lvl="0" marL="457200" rtl="0" algn="l">
              <a:spcBef>
                <a:spcPts val="0"/>
              </a:spcBef>
              <a:spcAft>
                <a:spcPts val="0"/>
              </a:spcAft>
              <a:buSzPts val="1400"/>
              <a:buFont typeface="Hanken Grotesk"/>
              <a:buChar char="●"/>
            </a:pPr>
            <a:r>
              <a:rPr lang="en"/>
              <a:t>Nodes communicate via network</a:t>
            </a:r>
            <a:endParaRPr/>
          </a:p>
          <a:p>
            <a:pPr indent="-317500" lvl="0" marL="457200" rtl="0" algn="l">
              <a:spcBef>
                <a:spcPts val="0"/>
              </a:spcBef>
              <a:spcAft>
                <a:spcPts val="0"/>
              </a:spcAft>
              <a:buSzPts val="1400"/>
              <a:buFont typeface="Hanken Grotesk"/>
              <a:buChar char="●"/>
            </a:pPr>
            <a:r>
              <a:rPr lang="en"/>
              <a:t>Users interact as if it's one unified system</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Distributed Systems Are Essential</a:t>
            </a:r>
            <a:endParaRPr/>
          </a:p>
        </p:txBody>
      </p:sp>
      <p:sp>
        <p:nvSpPr>
          <p:cNvPr id="410" name="Google Shape;410;p36"/>
          <p:cNvSpPr txBox="1"/>
          <p:nvPr>
            <p:ph idx="1" type="body"/>
          </p:nvPr>
        </p:nvSpPr>
        <p:spPr>
          <a:xfrm>
            <a:off x="720000" y="1215750"/>
            <a:ext cx="7704000" cy="3233100"/>
          </a:xfrm>
          <a:prstGeom prst="rect">
            <a:avLst/>
          </a:prstGeom>
        </p:spPr>
        <p:txBody>
          <a:bodyPr anchorCtr="0" anchor="ctr" bIns="91425" lIns="91425" spcFirstLastPara="1" rIns="91425" wrap="square" tIns="91425">
            <a:noAutofit/>
          </a:bodyPr>
          <a:lstStyle/>
          <a:p>
            <a:pPr indent="-317500" lvl="0" marL="457200" rtl="0" algn="l">
              <a:spcBef>
                <a:spcPts val="0"/>
              </a:spcBef>
              <a:spcAft>
                <a:spcPts val="0"/>
              </a:spcAft>
              <a:buSzPts val="1400"/>
              <a:buFont typeface="Hanken Grotesk"/>
              <a:buChar char="●"/>
            </a:pPr>
            <a:r>
              <a:rPr b="1" lang="en"/>
              <a:t>Scalability</a:t>
            </a:r>
            <a:r>
              <a:rPr lang="en"/>
              <a:t>: Can handle ever-growing data by adding more machines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Font typeface="Hanken Grotesk"/>
              <a:buChar char="●"/>
            </a:pPr>
            <a:r>
              <a:rPr b="1" lang="en"/>
              <a:t>Performance</a:t>
            </a:r>
            <a:r>
              <a:rPr lang="en"/>
              <a:t>: Processes data in parallel → faster results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Font typeface="Hanken Grotesk"/>
              <a:buChar char="●"/>
            </a:pPr>
            <a:r>
              <a:rPr b="1" lang="en"/>
              <a:t>Fault Tolerance</a:t>
            </a:r>
            <a:r>
              <a:rPr lang="en"/>
              <a:t>: If one machine fails, others take over → no downtime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Font typeface="Hanken Grotesk"/>
              <a:buChar char="●"/>
            </a:pPr>
            <a:r>
              <a:rPr b="1" lang="en"/>
              <a:t>Cost Efficiency</a:t>
            </a:r>
            <a:r>
              <a:rPr lang="en"/>
              <a:t>: Cheaper to use many small machines than one powerful server</a:t>
            </a:r>
            <a:endParaRPr/>
          </a:p>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Comparison</a:t>
            </a:r>
            <a:endParaRPr/>
          </a:p>
        </p:txBody>
      </p:sp>
      <p:sp>
        <p:nvSpPr>
          <p:cNvPr id="416" name="Google Shape;416;p37"/>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p>
            <a:pPr indent="-304800" lvl="0" marL="314325" rtl="0" algn="l">
              <a:spcBef>
                <a:spcPts val="0"/>
              </a:spcBef>
              <a:spcAft>
                <a:spcPts val="0"/>
              </a:spcAft>
              <a:buSzPts val="1200"/>
              <a:buFont typeface="Hanken Grotesk"/>
              <a:buChar char="●"/>
            </a:pPr>
            <a:r>
              <a:rPr lang="en"/>
              <a:t>Easily scalable by adding more machines (scale-out), supporting growing data volumes</a:t>
            </a:r>
            <a:endParaRPr/>
          </a:p>
          <a:p>
            <a:pPr indent="-304800" lvl="0" marL="314325" rtl="0" algn="l">
              <a:spcBef>
                <a:spcPts val="1000"/>
              </a:spcBef>
              <a:spcAft>
                <a:spcPts val="0"/>
              </a:spcAft>
              <a:buSzPts val="1200"/>
              <a:buFont typeface="Hanken Grotesk"/>
              <a:buChar char="●"/>
            </a:pPr>
            <a:r>
              <a:rPr lang="en"/>
              <a:t>Can tolerate failures through data replication and task reallocation across nodes</a:t>
            </a:r>
            <a:endParaRPr/>
          </a:p>
          <a:p>
            <a:pPr indent="-304800" lvl="0" marL="314325" rtl="0" algn="l">
              <a:spcBef>
                <a:spcPts val="1000"/>
              </a:spcBef>
              <a:spcAft>
                <a:spcPts val="0"/>
              </a:spcAft>
              <a:buSzPts val="1200"/>
              <a:buFont typeface="Hanken Grotesk"/>
              <a:buChar char="●"/>
            </a:pPr>
            <a:r>
              <a:rPr lang="en"/>
              <a:t>Executes tasks in parallel across nodes – significantly faster for large datasets</a:t>
            </a:r>
            <a:endParaRPr/>
          </a:p>
        </p:txBody>
      </p:sp>
      <p:sp>
        <p:nvSpPr>
          <p:cNvPr id="417" name="Google Shape;417;p37"/>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p>
            <a:pPr indent="-304800" lvl="0" marL="257175" rtl="0" algn="l">
              <a:spcBef>
                <a:spcPts val="0"/>
              </a:spcBef>
              <a:spcAft>
                <a:spcPts val="0"/>
              </a:spcAft>
              <a:buSzPts val="1200"/>
              <a:buFont typeface="Hanken Grotesk"/>
              <a:buChar char="●"/>
            </a:pPr>
            <a:r>
              <a:rPr lang="en"/>
              <a:t>Limited scalability – upgrading requires expensive hardware (scale-up)</a:t>
            </a:r>
            <a:endParaRPr/>
          </a:p>
          <a:p>
            <a:pPr indent="0" lvl="0" marL="457200" rtl="0" algn="l">
              <a:spcBef>
                <a:spcPts val="0"/>
              </a:spcBef>
              <a:spcAft>
                <a:spcPts val="0"/>
              </a:spcAft>
              <a:buNone/>
            </a:pPr>
            <a:r>
              <a:t/>
            </a:r>
            <a:endParaRPr/>
          </a:p>
          <a:p>
            <a:pPr indent="-304800" lvl="0" marL="257175" rtl="0" algn="l">
              <a:spcBef>
                <a:spcPts val="1000"/>
              </a:spcBef>
              <a:spcAft>
                <a:spcPts val="0"/>
              </a:spcAft>
              <a:buSzPts val="1200"/>
              <a:buFont typeface="Hanken Grotesk"/>
              <a:buChar char="●"/>
            </a:pPr>
            <a:r>
              <a:rPr lang="en"/>
              <a:t>If the machine fails, all processing stops. No automatic recovery mechanism</a:t>
            </a:r>
            <a:endParaRPr/>
          </a:p>
          <a:p>
            <a:pPr indent="0" lvl="0" marL="457200" rtl="0" algn="l">
              <a:spcBef>
                <a:spcPts val="1000"/>
              </a:spcBef>
              <a:spcAft>
                <a:spcPts val="0"/>
              </a:spcAft>
              <a:buNone/>
            </a:pPr>
            <a:r>
              <a:t/>
            </a:r>
            <a:endParaRPr/>
          </a:p>
          <a:p>
            <a:pPr indent="-304800" lvl="0" marL="257175" rtl="0" algn="l">
              <a:spcBef>
                <a:spcPts val="1000"/>
              </a:spcBef>
              <a:spcAft>
                <a:spcPts val="0"/>
              </a:spcAft>
              <a:buSzPts val="1200"/>
              <a:buFont typeface="Hanken Grotesk"/>
              <a:buChar char="●"/>
            </a:pPr>
            <a:r>
              <a:rPr lang="en"/>
              <a:t>Processes tasks sequentially – slow for large-scale workloads</a:t>
            </a:r>
            <a:endParaRPr/>
          </a:p>
        </p:txBody>
      </p:sp>
      <p:sp>
        <p:nvSpPr>
          <p:cNvPr id="418" name="Google Shape;418;p37"/>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Single machine</a:t>
            </a:r>
            <a:endParaRPr/>
          </a:p>
        </p:txBody>
      </p:sp>
      <p:sp>
        <p:nvSpPr>
          <p:cNvPr id="419" name="Google Shape;419;p37"/>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Distributed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8"/>
          <p:cNvSpPr txBox="1"/>
          <p:nvPr>
            <p:ph type="title"/>
          </p:nvPr>
        </p:nvSpPr>
        <p:spPr>
          <a:xfrm>
            <a:off x="753900" y="2538475"/>
            <a:ext cx="2824200" cy="150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latin typeface="Figtree"/>
                <a:ea typeface="Figtree"/>
                <a:cs typeface="Figtree"/>
                <a:sym typeface="Figtree"/>
              </a:rPr>
              <a:t>Distributed systems make it possible to store, process, and analyze massive data sets efficiently and reliably - a core requirement in the Big Data era</a:t>
            </a:r>
            <a:endParaRPr sz="1400">
              <a:latin typeface="Figtree"/>
              <a:ea typeface="Figtree"/>
              <a:cs typeface="Figtree"/>
              <a:sym typeface="Figtree"/>
            </a:endParaRPr>
          </a:p>
        </p:txBody>
      </p:sp>
      <p:sp>
        <p:nvSpPr>
          <p:cNvPr id="425" name="Google Shape;425;p38"/>
          <p:cNvSpPr txBox="1"/>
          <p:nvPr>
            <p:ph idx="4294967295" type="body"/>
          </p:nvPr>
        </p:nvSpPr>
        <p:spPr>
          <a:xfrm>
            <a:off x="753900" y="425625"/>
            <a:ext cx="5955000" cy="1844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anken Grotesk"/>
              <a:buChar char="●"/>
            </a:pPr>
            <a:r>
              <a:rPr b="1" lang="en"/>
              <a:t>Data Partitioning</a:t>
            </a:r>
            <a:r>
              <a:rPr lang="en"/>
              <a:t>: Split large datasets into chunks for parallel processing</a:t>
            </a:r>
            <a:endParaRPr/>
          </a:p>
          <a:p>
            <a:pPr indent="-317500" lvl="0" marL="457200" rtl="0" algn="l">
              <a:spcBef>
                <a:spcPts val="0"/>
              </a:spcBef>
              <a:spcAft>
                <a:spcPts val="0"/>
              </a:spcAft>
              <a:buSzPts val="1400"/>
              <a:buFont typeface="Hanken Grotesk"/>
              <a:buChar char="●"/>
            </a:pPr>
            <a:r>
              <a:rPr b="1" lang="en"/>
              <a:t>Task Distribution</a:t>
            </a:r>
            <a:r>
              <a:rPr lang="en"/>
              <a:t>: Each node handles a portion of the workloa</a:t>
            </a:r>
            <a:r>
              <a:rPr lang="en"/>
              <a:t>d</a:t>
            </a:r>
            <a:endParaRPr/>
          </a:p>
          <a:p>
            <a:pPr indent="-317500" lvl="0" marL="457200" rtl="0" algn="l">
              <a:spcBef>
                <a:spcPts val="0"/>
              </a:spcBef>
              <a:spcAft>
                <a:spcPts val="0"/>
              </a:spcAft>
              <a:buSzPts val="1400"/>
              <a:buFont typeface="Hanken Grotesk"/>
              <a:buChar char="●"/>
            </a:pPr>
            <a:r>
              <a:rPr b="1" lang="en"/>
              <a:t>Data Replication</a:t>
            </a:r>
            <a:r>
              <a:rPr lang="en"/>
              <a:t>: Copies of data are stored across nodes for fault tolerance</a:t>
            </a:r>
            <a:endParaRPr/>
          </a:p>
          <a:p>
            <a:pPr indent="-317500" lvl="0" marL="457200" rtl="0" algn="l">
              <a:spcBef>
                <a:spcPts val="0"/>
              </a:spcBef>
              <a:spcAft>
                <a:spcPts val="0"/>
              </a:spcAft>
              <a:buSzPts val="1400"/>
              <a:buFont typeface="Hanken Grotesk"/>
              <a:buChar char="●"/>
            </a:pPr>
            <a:r>
              <a:rPr b="1" lang="en"/>
              <a:t>Coordination</a:t>
            </a:r>
            <a:r>
              <a:rPr lang="en"/>
              <a:t>: A master node or manager assigns and monitors tasks</a:t>
            </a:r>
            <a:endParaRPr/>
          </a:p>
          <a:p>
            <a:pPr indent="0" lvl="0" marL="0" rtl="0" algn="l">
              <a:spcBef>
                <a:spcPts val="0"/>
              </a:spcBef>
              <a:spcAft>
                <a:spcPts val="0"/>
              </a:spcAft>
              <a:buNone/>
            </a:pPr>
            <a:r>
              <a:t/>
            </a:r>
            <a:endParaRPr/>
          </a:p>
        </p:txBody>
      </p:sp>
      <p:pic>
        <p:nvPicPr>
          <p:cNvPr id="426" name="Google Shape;426;p38"/>
          <p:cNvPicPr preferRelativeResize="0"/>
          <p:nvPr/>
        </p:nvPicPr>
        <p:blipFill>
          <a:blip r:embed="rId3">
            <a:alphaModFix/>
          </a:blip>
          <a:stretch>
            <a:fillRect/>
          </a:stretch>
        </p:blipFill>
        <p:spPr>
          <a:xfrm>
            <a:off x="4531225" y="2089975"/>
            <a:ext cx="4221535" cy="2568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