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70" r:id="rId9"/>
    <p:sldId id="273" r:id="rId10"/>
    <p:sldId id="274" r:id="rId11"/>
    <p:sldId id="300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76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5865" autoAdjust="0"/>
  </p:normalViewPr>
  <p:slideViewPr>
    <p:cSldViewPr>
      <p:cViewPr varScale="1">
        <p:scale>
          <a:sx n="121" d="100"/>
          <a:sy n="121" d="100"/>
        </p:scale>
        <p:origin x="350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838550"/>
            <a:ext cx="4104456" cy="1733200"/>
          </a:xfrm>
        </p:spPr>
        <p:txBody>
          <a:bodyPr/>
          <a:lstStyle/>
          <a:p>
            <a:r>
              <a:rPr lang="en-US" altLang="ko-KR" sz="3600" dirty="0" smtClean="0"/>
              <a:t>NHÓM 4</a:t>
            </a:r>
          </a:p>
          <a:p>
            <a:r>
              <a:rPr lang="en-US" altLang="ko-KR" sz="2500" dirty="0" smtClean="0"/>
              <a:t>QUẢN LÍ KHO MÁY TÍNH</a:t>
            </a:r>
            <a:endParaRPr lang="en-US" altLang="ko-KR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1050080027 </a:t>
            </a:r>
            <a:r>
              <a:rPr lang="en-US" altLang="ko-KR" dirty="0" err="1" smtClean="0"/>
              <a:t>Nguyễn</a:t>
            </a:r>
            <a:r>
              <a:rPr lang="en-US" altLang="ko-KR" dirty="0" smtClean="0"/>
              <a:t> Minh </a:t>
            </a:r>
            <a:r>
              <a:rPr lang="en-US" altLang="ko-KR" dirty="0" err="1" smtClean="0"/>
              <a:t>Nhật</a:t>
            </a: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1050080022 </a:t>
            </a:r>
            <a:r>
              <a:rPr lang="en-US" altLang="ko-KR" dirty="0" err="1" smtClean="0"/>
              <a:t>Nguyễn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Huỳnh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Đức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Mạnh</a:t>
            </a: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1050080025 </a:t>
            </a:r>
            <a:r>
              <a:rPr lang="en-US" altLang="ko-KR" dirty="0" err="1" smtClean="0"/>
              <a:t>Hồ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Đình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Heo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588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064"/>
            <a:ext cx="7524328" cy="4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092"/>
            <a:ext cx="7092280" cy="3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092"/>
            <a:ext cx="7092280" cy="3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074"/>
            <a:ext cx="7380312" cy="41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092"/>
            <a:ext cx="7092280" cy="3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092"/>
            <a:ext cx="7092280" cy="3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100"/>
            <a:ext cx="6948264" cy="39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588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552"/>
            <a:ext cx="7740352" cy="43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8573" y="1021479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7310" y="1820467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97310" y="258367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9234" y="3359488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97310" y="104355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9194" y="183226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16917" y="256189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4633" y="339063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9836" y="1062563"/>
            <a:ext cx="4824695" cy="814388"/>
            <a:chOff x="3851840" y="1088084"/>
            <a:chExt cx="4824695" cy="814388"/>
          </a:xfrm>
        </p:grpSpPr>
        <p:sp>
          <p:nvSpPr>
            <p:cNvPr id="30" name="TextBox 29"/>
            <p:cNvSpPr txBox="1"/>
            <p:nvPr/>
          </p:nvSpPr>
          <p:spPr>
            <a:xfrm>
              <a:off x="4283968" y="1088084"/>
              <a:ext cx="43925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 THIỆU</a:t>
              </a:r>
              <a:endParaRPr lang="ko-KR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05911" y="1838362"/>
            <a:ext cx="4928632" cy="630942"/>
            <a:chOff x="3851840" y="1318079"/>
            <a:chExt cx="4928632" cy="630942"/>
          </a:xfrm>
        </p:grpSpPr>
        <p:sp>
          <p:nvSpPr>
            <p:cNvPr id="37" name="TextBox 36"/>
            <p:cNvSpPr txBox="1"/>
            <p:nvPr/>
          </p:nvSpPr>
          <p:spPr>
            <a:xfrm>
              <a:off x="4387905" y="1318079"/>
              <a:ext cx="43925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 TÍCH</a:t>
              </a:r>
              <a:endParaRPr lang="ko-KR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28573" y="2583372"/>
            <a:ext cx="4991978" cy="668487"/>
            <a:chOff x="3851840" y="1233985"/>
            <a:chExt cx="4991978" cy="668487"/>
          </a:xfrm>
        </p:grpSpPr>
        <p:sp>
          <p:nvSpPr>
            <p:cNvPr id="40" name="TextBox 39"/>
            <p:cNvSpPr txBox="1"/>
            <p:nvPr/>
          </p:nvSpPr>
          <p:spPr>
            <a:xfrm>
              <a:off x="4451251" y="1233985"/>
              <a:ext cx="439256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 KẾ</a:t>
              </a:r>
              <a:endParaRPr lang="ko-KR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71964" y="3325443"/>
            <a:ext cx="43925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 THỰC</a:t>
            </a:r>
            <a:endParaRPr lang="ko-KR" altLang="en-US" sz="3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089234" y="4168571"/>
            <a:ext cx="5256584" cy="720000"/>
            <a:chOff x="3131840" y="1491630"/>
            <a:chExt cx="5256584" cy="576064"/>
          </a:xfrm>
        </p:grpSpPr>
        <p:sp>
          <p:nvSpPr>
            <p:cNvPr id="33" name="Rectangle 3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ight Triangle 3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017901" y="419764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1975" y="4161498"/>
            <a:ext cx="43925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3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13535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b="1" dirty="0" smtClean="0"/>
              <a:t>CẢM ƠN THẦY VÀ CÁC BẠN ĐÃ LẮNG NGHE BÀI THUYẾT TRÌNH CỦA NHÓM EM</a:t>
            </a: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65998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FROM NHỮNG CHÚ BÁO HỒNG WITH LOVE &lt;3</a:t>
            </a:r>
            <a:endParaRPr lang="vi-VN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2787774"/>
            <a:ext cx="4896544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3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GIỚI THIỆU</a:t>
            </a:r>
            <a:endParaRPr lang="en-US" altLang="ko-KR" sz="3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1556087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chương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phép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ngườidùng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kiện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PHÂN TÍCH YÊU </a:t>
            </a:r>
            <a:r>
              <a:rPr lang="en-US" altLang="ko-KR" dirty="0" smtClean="0"/>
              <a:t>CẦU ĐỀ TÀI 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347614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734076"/>
            <a:ext cx="2764780" cy="523220"/>
            <a:chOff x="803640" y="3566039"/>
            <a:chExt cx="2137337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1320" y="3566039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kho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qua menu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01167" y="2739917"/>
            <a:ext cx="2664296" cy="560296"/>
            <a:chOff x="803640" y="3362835"/>
            <a:chExt cx="2059657" cy="560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từng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mục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từ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bàn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phím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706151"/>
            <a:ext cx="2764780" cy="523220"/>
            <a:chOff x="803640" y="3521890"/>
            <a:chExt cx="2137337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1320" y="3521890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Định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nghĩa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hàng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hóa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qua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mảng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966113" y="1734076"/>
            <a:ext cx="2664296" cy="560296"/>
            <a:chOff x="803640" y="3362835"/>
            <a:chExt cx="2059657" cy="560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xuất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1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loại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từ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bàn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phím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66113" y="2715766"/>
            <a:ext cx="2664296" cy="560296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Cập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nhập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1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trường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tin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3878"/>
            <a:ext cx="2766929" cy="523220"/>
            <a:chOff x="803640" y="3531234"/>
            <a:chExt cx="2138998" cy="52322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2981" y="3531234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Sắp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xếp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tăng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giảm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CÁC CHỨC NĂNG CỦA CHƯƠNG TRÌNH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91680" y="1923679"/>
            <a:ext cx="1806780" cy="600908"/>
            <a:chOff x="2063141" y="705099"/>
            <a:chExt cx="1806780" cy="682255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925689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KHO MÁY TÍNH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5149" y="70509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60032" y="1923679"/>
            <a:ext cx="1734772" cy="701150"/>
            <a:chOff x="2063141" y="1065139"/>
            <a:chExt cx="1734772" cy="701150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LINH KIỆN MÁY TÍNH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87824" y="285978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bản:Nhập</a:t>
            </a:r>
            <a:r>
              <a:rPr lang="en-US" dirty="0" smtClean="0"/>
              <a:t>/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liệu,Xóa</a:t>
            </a:r>
            <a:r>
              <a:rPr lang="en-US" dirty="0" smtClean="0"/>
              <a:t>/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,….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496" y="110233"/>
            <a:ext cx="2664296" cy="576064"/>
          </a:xfrm>
        </p:spPr>
        <p:txBody>
          <a:bodyPr/>
          <a:lstStyle/>
          <a:p>
            <a:r>
              <a:rPr lang="en-US" altLang="ko-KR" dirty="0" smtClean="0"/>
              <a:t>THIẾT KẾ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987574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61207"/>
              </p:ext>
            </p:extLst>
          </p:nvPr>
        </p:nvGraphicFramePr>
        <p:xfrm>
          <a:off x="3248080" y="110233"/>
          <a:ext cx="1729082" cy="1949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082">
                  <a:extLst>
                    <a:ext uri="{9D8B030D-6E8A-4147-A177-3AD203B41FA5}">
                      <a16:colId xmlns:a16="http://schemas.microsoft.com/office/drawing/2014/main" val="3622243181"/>
                    </a:ext>
                  </a:extLst>
                </a:gridCol>
              </a:tblGrid>
              <a:tr h="181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57350" algn="r"/>
                        </a:tabLst>
                      </a:pPr>
                      <a:r>
                        <a:rPr lang="en-US" sz="800" kern="100" dirty="0">
                          <a:effectLst/>
                        </a:rPr>
                        <a:t>PC</a:t>
                      </a:r>
                      <a:endParaRPr lang="vi-VN" sz="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47" marR="54447" marT="0" marB="0"/>
                </a:tc>
                <a:extLst>
                  <a:ext uri="{0D108BD9-81ED-4DB2-BD59-A6C34878D82A}">
                    <a16:rowId xmlns:a16="http://schemas.microsoft.com/office/drawing/2014/main" val="320795592"/>
                  </a:ext>
                </a:extLst>
              </a:tr>
              <a:tr h="17673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800" kern="100" dirty="0">
                          <a:effectLst/>
                        </a:rPr>
                        <a:t>-</a:t>
                      </a:r>
                      <a:r>
                        <a:rPr lang="vi-VN" sz="600" kern="100" dirty="0">
                          <a:effectLst/>
                        </a:rPr>
                        <a:t>String mamaytinh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-String loaimaytinh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-String tenmaytinh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-Double dongia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-int SoLuong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 dirty="0">
                          <a:effectLst/>
                        </a:rPr>
                        <a:t>       PC()</a:t>
                      </a:r>
                      <a:endParaRPr lang="vi-VN" sz="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 dirty="0">
                          <a:effectLst/>
                        </a:rPr>
                        <a:t>       PC( </a:t>
                      </a:r>
                      <a:r>
                        <a:rPr lang="vi-VN" sz="600" kern="100" dirty="0">
                          <a:effectLst/>
                        </a:rPr>
                        <a:t>String mamaytinh</a:t>
                      </a:r>
                      <a:r>
                        <a:rPr lang="en-US" sz="600" kern="100" dirty="0">
                          <a:effectLst/>
                        </a:rPr>
                        <a:t> ,</a:t>
                      </a:r>
                      <a:r>
                        <a:rPr lang="vi-VN" sz="600" kern="100" dirty="0">
                          <a:effectLst/>
                        </a:rPr>
                        <a:t>String loaimaytinh</a:t>
                      </a:r>
                      <a:r>
                        <a:rPr lang="en-US" sz="600" kern="100" dirty="0">
                          <a:effectLst/>
                        </a:rPr>
                        <a:t> ,</a:t>
                      </a:r>
                      <a:r>
                        <a:rPr lang="vi-VN" sz="600" kern="100" dirty="0">
                          <a:effectLst/>
                        </a:rPr>
                        <a:t>String tenmaytin</a:t>
                      </a:r>
                      <a:r>
                        <a:rPr lang="en-US" sz="600" kern="100" dirty="0">
                          <a:effectLst/>
                        </a:rPr>
                        <a:t>h, </a:t>
                      </a:r>
                      <a:r>
                        <a:rPr lang="vi-VN" sz="600" kern="100" dirty="0">
                          <a:effectLst/>
                        </a:rPr>
                        <a:t>Double dongia</a:t>
                      </a:r>
                      <a:r>
                        <a:rPr lang="en-US" sz="600" kern="100" dirty="0">
                          <a:effectLst/>
                        </a:rPr>
                        <a:t>,</a:t>
                      </a:r>
                      <a:r>
                        <a:rPr lang="vi-VN" sz="600" kern="100" dirty="0">
                          <a:effectLst/>
                        </a:rPr>
                        <a:t>int SoLuong</a:t>
                      </a:r>
                      <a:r>
                        <a:rPr lang="en-US" sz="600" kern="100" dirty="0">
                          <a:effectLst/>
                        </a:rPr>
                        <a:t>)</a:t>
                      </a:r>
                      <a:endParaRPr lang="vi-VN" sz="6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 dirty="0">
                          <a:effectLst/>
                        </a:rPr>
                        <a:t> </a:t>
                      </a:r>
                      <a:endParaRPr lang="vi-VN" sz="600" kern="100" dirty="0">
                        <a:effectLst/>
                      </a:endParaRPr>
                    </a:p>
                    <a:p>
                      <a:pPr marL="2171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 +Get, Set()</a:t>
                      </a:r>
                    </a:p>
                    <a:p>
                      <a:pPr marL="2171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 +Nhap()</a:t>
                      </a:r>
                    </a:p>
                    <a:p>
                      <a:pPr marL="2171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 +tst()</a:t>
                      </a:r>
                      <a:endParaRPr lang="vi-VN" sz="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47" marR="54447" marT="0" marB="0"/>
                </a:tc>
                <a:extLst>
                  <a:ext uri="{0D108BD9-81ED-4DB2-BD59-A6C34878D82A}">
                    <a16:rowId xmlns:a16="http://schemas.microsoft.com/office/drawing/2014/main" val="336667957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50341"/>
              </p:ext>
            </p:extLst>
          </p:nvPr>
        </p:nvGraphicFramePr>
        <p:xfrm>
          <a:off x="2483768" y="2844299"/>
          <a:ext cx="3096344" cy="1318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250">
                  <a:extLst>
                    <a:ext uri="{9D8B030D-6E8A-4147-A177-3AD203B41FA5}">
                      <a16:colId xmlns:a16="http://schemas.microsoft.com/office/drawing/2014/main" val="3954697607"/>
                    </a:ext>
                  </a:extLst>
                </a:gridCol>
                <a:gridCol w="1605094">
                  <a:extLst>
                    <a:ext uri="{9D8B030D-6E8A-4147-A177-3AD203B41FA5}">
                      <a16:colId xmlns:a16="http://schemas.microsoft.com/office/drawing/2014/main" val="2392664947"/>
                    </a:ext>
                  </a:extLst>
                </a:gridCol>
              </a:tblGrid>
              <a:tr h="150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57350" algn="r"/>
                        </a:tabLst>
                      </a:pPr>
                      <a:r>
                        <a:rPr lang="en-US" sz="1000" kern="100" dirty="0">
                          <a:effectLst/>
                        </a:rPr>
                        <a:t>laptop</a:t>
                      </a:r>
                      <a:endParaRPr lang="vi-VN" sz="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03" marR="490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57350" algn="r"/>
                        </a:tabLst>
                      </a:pPr>
                      <a:r>
                        <a:rPr lang="en-US" sz="1000" kern="100" dirty="0">
                          <a:effectLst/>
                        </a:rPr>
                        <a:t>desktop</a:t>
                      </a:r>
                      <a:endParaRPr lang="vi-VN" sz="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03" marR="49003" marT="0" marB="0"/>
                </a:tc>
                <a:extLst>
                  <a:ext uri="{0D108BD9-81ED-4DB2-BD59-A6C34878D82A}">
                    <a16:rowId xmlns:a16="http://schemas.microsoft.com/office/drawing/2014/main" val="2522359705"/>
                  </a:ext>
                </a:extLst>
              </a:tr>
              <a:tr h="1167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  </a:t>
                      </a:r>
                      <a:r>
                        <a:rPr lang="vi-VN" sz="600" kern="100" dirty="0" smtClean="0">
                          <a:effectLst/>
                        </a:rPr>
                        <a:t>   String loailaptop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    laptop()</a:t>
                      </a:r>
                      <a:endParaRPr lang="vi-VN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       </a:t>
                      </a:r>
                      <a:r>
                        <a:rPr lang="vi-VN" sz="600" kern="100" dirty="0" smtClean="0">
                          <a:effectLst/>
                        </a:rPr>
                        <a:t>laptop( </a:t>
                      </a:r>
                      <a:r>
                        <a:rPr lang="vi-VN" sz="600" kern="100" dirty="0">
                          <a:effectLst/>
                        </a:rPr>
                        <a:t>String mamaytinh ,String loaimaytinh ,String tenmaytinh, Double dongia,int SoLuong)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 dirty="0">
                          <a:effectLst/>
                        </a:rPr>
                        <a:t> </a:t>
                      </a:r>
                      <a:endParaRPr lang="vi-VN" sz="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+</a:t>
                      </a:r>
                      <a:r>
                        <a:rPr lang="vi-VN" sz="600" kern="100" dirty="0">
                          <a:effectLst/>
                        </a:rPr>
                        <a:t>Nhap()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 +tst()</a:t>
                      </a:r>
                    </a:p>
                    <a:p>
                      <a:pPr marL="2171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>
                          <a:effectLst/>
                        </a:rPr>
                        <a:t> </a:t>
                      </a:r>
                      <a:endParaRPr lang="vi-VN" sz="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03" marR="490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String loaidesktop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    </a:t>
                      </a:r>
                      <a:r>
                        <a:rPr lang="vi-VN" sz="600" kern="100" baseline="0" dirty="0" smtClean="0">
                          <a:effectLst/>
                        </a:rPr>
                        <a:t>   desktop()</a:t>
                      </a:r>
                      <a:endParaRPr lang="vi-VN" sz="6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       desktop( String mamaytinh ,String loaimaytinh ,String tenmaytinh, Double dongia,int SoLuong)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kern="100" dirty="0" smtClean="0">
                          <a:effectLst/>
                        </a:rPr>
                        <a:t> </a:t>
                      </a:r>
                      <a:endParaRPr lang="vi-VN" sz="6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+Nhap()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600" kern="100" dirty="0" smtClean="0">
                          <a:effectLst/>
                        </a:rPr>
                        <a:t> +tst()-</a:t>
                      </a:r>
                      <a:endParaRPr lang="vi-VN" sz="6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03" marR="49003" marT="0" marB="0"/>
                </a:tc>
                <a:extLst>
                  <a:ext uri="{0D108BD9-81ED-4DB2-BD59-A6C34878D82A}">
                    <a16:rowId xmlns:a16="http://schemas.microsoft.com/office/drawing/2014/main" val="2066323357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21412"/>
              </p:ext>
            </p:extLst>
          </p:nvPr>
        </p:nvGraphicFramePr>
        <p:xfrm>
          <a:off x="6395601" y="686297"/>
          <a:ext cx="2016224" cy="326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776227548"/>
                    </a:ext>
                  </a:extLst>
                </a:gridCol>
              </a:tblGrid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                  </a:t>
                      </a:r>
                      <a:r>
                        <a:rPr lang="en-US" sz="900" kern="100" dirty="0" err="1" smtClean="0">
                          <a:effectLst/>
                        </a:rPr>
                        <a:t>Danh</a:t>
                      </a:r>
                      <a:r>
                        <a:rPr lang="en-US" sz="900" kern="100" dirty="0" smtClean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sách</a:t>
                      </a:r>
                      <a:r>
                        <a:rPr lang="en-US" sz="900" kern="100" dirty="0">
                          <a:effectLst/>
                        </a:rPr>
                        <a:t> PC </a:t>
                      </a:r>
                      <a:endParaRPr lang="vi-VN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9" marR="45639" marT="0" marB="0"/>
                </a:tc>
                <a:extLst>
                  <a:ext uri="{0D108BD9-81ED-4DB2-BD59-A6C34878D82A}">
                    <a16:rowId xmlns:a16="http://schemas.microsoft.com/office/drawing/2014/main" val="3692050347"/>
                  </a:ext>
                </a:extLst>
              </a:tr>
              <a:tr h="303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 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Array list&lt;PC&gt;</a:t>
                      </a:r>
                      <a:r>
                        <a:rPr lang="en-US" sz="900" kern="100" dirty="0">
                          <a:effectLst/>
                        </a:rPr>
                        <a:t> list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Array list &lt;PC&gt; </a:t>
                      </a:r>
                      <a:r>
                        <a:rPr lang="en-US" sz="900" kern="100" dirty="0" err="1">
                          <a:effectLst/>
                        </a:rPr>
                        <a:t>xuatlist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  </a:t>
                      </a:r>
                      <a:r>
                        <a:rPr lang="vi-VN" sz="900" kern="100" dirty="0" smtClean="0">
                          <a:effectLst/>
                        </a:rPr>
                        <a:t>mamaytinh</a:t>
                      </a:r>
                      <a:endParaRPr lang="vi-VN" sz="7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 smtClean="0">
                          <a:effectLst/>
                        </a:rPr>
                        <a:t>  tenmaytinh</a:t>
                      </a:r>
                      <a:endParaRPr lang="vi-VN" sz="7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 smtClean="0">
                          <a:effectLst/>
                        </a:rPr>
                        <a:t>  ngaynhap</a:t>
                      </a:r>
                      <a:endParaRPr lang="vi-VN" sz="7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 smtClean="0">
                          <a:effectLst/>
                        </a:rPr>
                        <a:t>  dongia</a:t>
                      </a:r>
                      <a:endParaRPr lang="vi-VN" sz="7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 smtClean="0">
                          <a:effectLst/>
                        </a:rPr>
                        <a:t>  SoLuong</a:t>
                      </a:r>
                      <a:endParaRPr lang="vi-VN" sz="7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endParaRPr lang="vi-VN" sz="700" kern="1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900" kern="100" dirty="0" smtClean="0">
                          <a:effectLst/>
                        </a:rPr>
                        <a:t>            </a:t>
                      </a:r>
                      <a:r>
                        <a:rPr lang="vi-VN" sz="900" kern="100" dirty="0">
                          <a:effectLst/>
                        </a:rPr>
                        <a:t>Nhâp() 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            Xuat(): 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            Xóa(): 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700" kern="100" baseline="0" dirty="0">
                          <a:effectLst/>
                        </a:rPr>
                        <a:t> </a:t>
                      </a:r>
                      <a:r>
                        <a:rPr lang="vi-VN" sz="700" kern="100" baseline="0" dirty="0" smtClean="0">
                          <a:effectLst/>
                        </a:rPr>
                        <a:t>              </a:t>
                      </a:r>
                      <a:r>
                        <a:rPr lang="vi-VN" sz="900" kern="100" dirty="0" smtClean="0">
                          <a:effectLst/>
                        </a:rPr>
                        <a:t>Sửa():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900" kern="100" baseline="0" dirty="0" smtClean="0">
                          <a:effectLst/>
                        </a:rPr>
                        <a:t>            </a:t>
                      </a:r>
                      <a:r>
                        <a:rPr lang="vi-VN" sz="900" kern="100" dirty="0" smtClean="0">
                          <a:effectLst/>
                        </a:rPr>
                        <a:t>Sắp </a:t>
                      </a:r>
                      <a:r>
                        <a:rPr lang="vi-VN" sz="900" kern="100" dirty="0">
                          <a:effectLst/>
                        </a:rPr>
                        <a:t>xếp theo đơn giá () 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700" kern="100" baseline="0" dirty="0">
                          <a:effectLst/>
                        </a:rPr>
                        <a:t> </a:t>
                      </a:r>
                      <a:r>
                        <a:rPr lang="vi-VN" sz="700" kern="100" baseline="0" dirty="0" smtClean="0">
                          <a:effectLst/>
                        </a:rPr>
                        <a:t>              </a:t>
                      </a:r>
                      <a:r>
                        <a:rPr lang="vi-VN" sz="900" kern="100" dirty="0" smtClean="0">
                          <a:effectLst/>
                        </a:rPr>
                        <a:t>Sắp </a:t>
                      </a:r>
                      <a:r>
                        <a:rPr lang="vi-VN" sz="900" kern="100" dirty="0">
                          <a:effectLst/>
                        </a:rPr>
                        <a:t>xếp theo aphalbet </a:t>
                      </a:r>
                      <a:r>
                        <a:rPr lang="vi-VN" sz="900" kern="100" dirty="0" smtClean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900" kern="100" baseline="0" dirty="0" smtClean="0">
                          <a:effectLst/>
                        </a:rPr>
                        <a:t>            </a:t>
                      </a:r>
                      <a:r>
                        <a:rPr lang="vi-VN" sz="900" kern="100" dirty="0" smtClean="0">
                          <a:effectLst/>
                        </a:rPr>
                        <a:t>Tổng </a:t>
                      </a:r>
                      <a:r>
                        <a:rPr lang="vi-VN" sz="900" kern="100" dirty="0">
                          <a:effectLst/>
                        </a:rPr>
                        <a:t>số tiền () 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700" kern="100" baseline="0" dirty="0">
                          <a:effectLst/>
                        </a:rPr>
                        <a:t> </a:t>
                      </a:r>
                      <a:r>
                        <a:rPr lang="vi-VN" sz="700" kern="100" baseline="0" dirty="0" smtClean="0">
                          <a:effectLst/>
                        </a:rPr>
                        <a:t>              </a:t>
                      </a:r>
                      <a:r>
                        <a:rPr lang="vi-VN" sz="900" kern="100" dirty="0" smtClean="0">
                          <a:effectLst/>
                        </a:rPr>
                        <a:t>Xuatxuatkho</a:t>
                      </a:r>
                      <a:r>
                        <a:rPr lang="vi-VN" sz="900" kern="100" dirty="0">
                          <a:effectLst/>
                        </a:rPr>
                        <a:t>() 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30124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 </a:t>
                      </a:r>
                      <a:endParaRPr lang="vi-VN" sz="7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76962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-menu(): </a:t>
                      </a:r>
                      <a:endParaRPr lang="vi-VN" sz="700" kern="100" dirty="0">
                        <a:effectLst/>
                      </a:endParaRPr>
                    </a:p>
                    <a:p>
                      <a:pPr marL="52578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9620" algn="l"/>
                        </a:tabLst>
                      </a:pPr>
                      <a:r>
                        <a:rPr lang="vi-VN" sz="900" kern="100" dirty="0">
                          <a:effectLst/>
                        </a:rPr>
                        <a:t>  </a:t>
                      </a:r>
                      <a:endParaRPr lang="vi-VN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9" marR="45639" marT="0" marB="0"/>
                </a:tc>
                <a:extLst>
                  <a:ext uri="{0D108BD9-81ED-4DB2-BD59-A6C34878D82A}">
                    <a16:rowId xmlns:a16="http://schemas.microsoft.com/office/drawing/2014/main" val="377963184"/>
                  </a:ext>
                </a:extLst>
              </a:tr>
            </a:tbl>
          </a:graphicData>
        </a:graphic>
      </p:graphicFrame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479136" y="2974100"/>
            <a:ext cx="52218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479136" y="3431300"/>
            <a:ext cx="52218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79136" y="3349891"/>
            <a:ext cx="52218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9938" algn="l"/>
              </a:tabLst>
            </a:pPr>
            <a:r>
              <a:rPr kumimoji="0" lang="vi-VN" alt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vi-VN" alt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vi-VN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9938" algn="l"/>
              </a:tabLst>
            </a:pPr>
            <a:r>
              <a:rPr kumimoji="0" lang="vi-VN" altLang="vi-V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vi-VN" altLang="vi-V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9938" algn="l"/>
              </a:tabLst>
            </a:pPr>
            <a:r>
              <a:rPr kumimoji="0" lang="vi-VN" altLang="vi-V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vi-VN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endCxn id="47" idx="2"/>
          </p:cNvCxnSpPr>
          <p:nvPr/>
        </p:nvCxnSpPr>
        <p:spPr>
          <a:xfrm flipV="1">
            <a:off x="3248080" y="2059269"/>
            <a:ext cx="864541" cy="77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7" idx="2"/>
          </p:cNvCxnSpPr>
          <p:nvPr/>
        </p:nvCxnSpPr>
        <p:spPr>
          <a:xfrm flipH="1" flipV="1">
            <a:off x="4112621" y="2059269"/>
            <a:ext cx="763890" cy="78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064"/>
            <a:ext cx="7524328" cy="4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7516327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257</Words>
  <Application>Microsoft Office PowerPoint</Application>
  <PresentationFormat>On-screen Show (16:9)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Arial Unicode MS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92</cp:revision>
  <dcterms:created xsi:type="dcterms:W3CDTF">2016-12-05T23:26:54Z</dcterms:created>
  <dcterms:modified xsi:type="dcterms:W3CDTF">2023-04-13T03:25:41Z</dcterms:modified>
</cp:coreProperties>
</file>