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5"/>
  </p:notesMasterIdLst>
  <p:sldIdLst>
    <p:sldId id="256" r:id="rId2"/>
    <p:sldId id="296" r:id="rId3"/>
    <p:sldId id="297" r:id="rId4"/>
    <p:sldId id="257" r:id="rId5"/>
    <p:sldId id="295" r:id="rId6"/>
    <p:sldId id="299" r:id="rId7"/>
    <p:sldId id="300" r:id="rId8"/>
    <p:sldId id="301" r:id="rId9"/>
    <p:sldId id="298" r:id="rId10"/>
    <p:sldId id="303" r:id="rId11"/>
    <p:sldId id="304" r:id="rId12"/>
    <p:sldId id="305" r:id="rId13"/>
    <p:sldId id="302" r:id="rId14"/>
  </p:sldIdLst>
  <p:sldSz cx="9144000" cy="5143500" type="screen16x9"/>
  <p:notesSz cx="6858000" cy="9144000"/>
  <p:embeddedFontLst>
    <p:embeddedFont>
      <p:font typeface="Patrick Hand SC" panose="020B0604020202020204" charset="0"/>
      <p:regular r:id="rId16"/>
    </p:embeddedFont>
    <p:embeddedFont>
      <p:font typeface="Sniglet" panose="020B0604020202020204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7FE69DF-D11E-49BA-B546-6195E4E87960}">
  <a:tblStyle styleId="{F7FE69DF-D11E-49BA-B546-6195E4E879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D46E14-F3A6-45BD-AA53-69B63E3B44A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60715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1751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75959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7723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6544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9117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6086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5773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750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69063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0725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815525" y="1991825"/>
            <a:ext cx="5585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1049500" y="1459650"/>
            <a:ext cx="3417900" cy="27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+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2"/>
          </p:nvPr>
        </p:nvSpPr>
        <p:spPr>
          <a:xfrm>
            <a:off x="4676725" y="1459650"/>
            <a:ext cx="3393600" cy="27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+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+"/>
              <a:defRPr sz="200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49500" y="796175"/>
            <a:ext cx="7020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49500" y="1437426"/>
            <a:ext cx="7020900" cy="27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2A95B7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Sniglet"/>
              <a:buChar char="+"/>
              <a:defRPr sz="2400">
                <a:solidFill>
                  <a:srgbClr val="434343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  <a:noFill/>
          <a:ln>
            <a:noFill/>
          </a:ln>
          <a:effectLst>
            <a:outerShdw blurRad="28575" dist="19050" dir="5400000" algn="bl" rotWithShape="0">
              <a:srgbClr val="000000">
                <a:alpha val="25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r">
              <a:buNone/>
              <a:defRPr sz="11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ctrTitle"/>
          </p:nvPr>
        </p:nvSpPr>
        <p:spPr>
          <a:xfrm>
            <a:off x="1379250" y="1640812"/>
            <a:ext cx="6385500" cy="5359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Báo cáo Phát triển phần mềm mã nguồn mở</a:t>
            </a:r>
            <a:endParaRPr sz="2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5C1BCF-CF09-41B8-99A2-DF1FEB1D8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813" y="588170"/>
            <a:ext cx="5529262" cy="1123950"/>
          </a:xfrm>
          <a:prstGeom prst="rect">
            <a:avLst/>
          </a:prstGeom>
        </p:spPr>
      </p:pic>
      <p:sp>
        <p:nvSpPr>
          <p:cNvPr id="5" name="Google Shape;49;p12">
            <a:extLst>
              <a:ext uri="{FF2B5EF4-FFF2-40B4-BE49-F238E27FC236}">
                <a16:creationId xmlns:a16="http://schemas.microsoft.com/office/drawing/2014/main" id="{DD4B01C5-F471-4FCA-A18F-AE664742B89A}"/>
              </a:ext>
            </a:extLst>
          </p:cNvPr>
          <p:cNvSpPr txBox="1">
            <a:spLocks/>
          </p:cNvSpPr>
          <p:nvPr/>
        </p:nvSpPr>
        <p:spPr>
          <a:xfrm>
            <a:off x="689625" y="2228849"/>
            <a:ext cx="7764750" cy="535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Patrick Hand SC"/>
              <a:buNone/>
              <a:defRPr sz="6000" b="0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pPr algn="ctr"/>
            <a:r>
              <a:rPr lang="en-US" sz="4400" b="1" dirty="0"/>
              <a:t>Trang web php – </a:t>
            </a:r>
            <a:r>
              <a:rPr lang="en-US" sz="4400" b="1" dirty="0" err="1"/>
              <a:t>mysql</a:t>
            </a:r>
            <a:r>
              <a:rPr lang="en-US" sz="4400" b="1" dirty="0"/>
              <a:t> </a:t>
            </a:r>
            <a:r>
              <a:rPr lang="en-US" sz="4400" b="1" dirty="0" err="1"/>
              <a:t>bán</a:t>
            </a:r>
            <a:r>
              <a:rPr lang="en-US" sz="4400" b="1" dirty="0"/>
              <a:t> coffee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15E372B-BE80-403D-872C-C578B08CA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711250"/>
              </p:ext>
            </p:extLst>
          </p:nvPr>
        </p:nvGraphicFramePr>
        <p:xfrm>
          <a:off x="2112763" y="3332957"/>
          <a:ext cx="4918474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8074">
                  <a:extLst>
                    <a:ext uri="{9D8B030D-6E8A-4147-A177-3AD203B41FA5}">
                      <a16:colId xmlns:a16="http://schemas.microsoft.com/office/drawing/2014/main" val="3832489911"/>
                    </a:ext>
                  </a:extLst>
                </a:gridCol>
                <a:gridCol w="1578769">
                  <a:extLst>
                    <a:ext uri="{9D8B030D-6E8A-4147-A177-3AD203B41FA5}">
                      <a16:colId xmlns:a16="http://schemas.microsoft.com/office/drawing/2014/main" val="3183617306"/>
                    </a:ext>
                  </a:extLst>
                </a:gridCol>
                <a:gridCol w="1621631">
                  <a:extLst>
                    <a:ext uri="{9D8B030D-6E8A-4147-A177-3AD203B41FA5}">
                      <a16:colId xmlns:a16="http://schemas.microsoft.com/office/drawing/2014/main" val="691110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Patrick Hand SC" panose="020B0604020202020204" charset="0"/>
                        </a:rPr>
                        <a:t>Cao Nhật Hào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Patrick Hand SC" panose="020B0604020202020204" charset="0"/>
                        </a:rPr>
                        <a:t>0950080099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Patrick Hand SC" panose="020B0604020202020204" charset="0"/>
                        </a:rPr>
                        <a:t>09ĐH_CNPM3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72909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2446415" y="535781"/>
            <a:ext cx="4251163" cy="557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được</a:t>
            </a:r>
            <a:endParaRPr dirty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6" name="Google Shape;54;p13">
            <a:extLst>
              <a:ext uri="{FF2B5EF4-FFF2-40B4-BE49-F238E27FC236}">
                <a16:creationId xmlns:a16="http://schemas.microsoft.com/office/drawing/2014/main" id="{64075765-170F-4959-B043-F73E87AB483E}"/>
              </a:ext>
            </a:extLst>
          </p:cNvPr>
          <p:cNvSpPr txBox="1">
            <a:spLocks/>
          </p:cNvSpPr>
          <p:nvPr/>
        </p:nvSpPr>
        <p:spPr>
          <a:xfrm>
            <a:off x="1001747" y="1291827"/>
            <a:ext cx="7140497" cy="2559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pPr marL="457200" indent="-457200" algn="just">
              <a:buFontTx/>
              <a:buChar char="-"/>
            </a:pPr>
            <a:r>
              <a:rPr lang="en-US" sz="2800" dirty="0" err="1">
                <a:solidFill>
                  <a:schemeClr val="tx1"/>
                </a:solidFill>
              </a:rPr>
              <a:t>Xây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dựng</a:t>
            </a:r>
            <a:r>
              <a:rPr lang="en-US" sz="2800" dirty="0">
                <a:solidFill>
                  <a:schemeClr val="tx1"/>
                </a:solidFill>
              </a:rPr>
              <a:t> CSDL</a:t>
            </a:r>
          </a:p>
          <a:p>
            <a:pPr marL="457200" indent="-457200" algn="just">
              <a:buFontTx/>
              <a:buChar char="-"/>
            </a:pPr>
            <a:r>
              <a:rPr lang="en-US" sz="2800" dirty="0" err="1">
                <a:solidFill>
                  <a:schemeClr val="tx1"/>
                </a:solidFill>
              </a:rPr>
              <a:t>Xây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dựng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giỏ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hàng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>
                <a:solidFill>
                  <a:schemeClr val="tx1"/>
                </a:solidFill>
              </a:rPr>
              <a:t>thanh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toán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>
                <a:solidFill>
                  <a:schemeClr val="tx1"/>
                </a:solidFill>
              </a:rPr>
              <a:t>tìm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kiếm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>
                <a:solidFill>
                  <a:schemeClr val="tx1"/>
                </a:solidFill>
              </a:rPr>
              <a:t>thêm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xóa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sửa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sản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phẩm</a:t>
            </a:r>
            <a:endParaRPr lang="en-US" sz="2800" dirty="0">
              <a:solidFill>
                <a:schemeClr val="tx1"/>
              </a:solidFill>
            </a:endParaRPr>
          </a:p>
          <a:p>
            <a:pPr marL="457200" indent="-457200" algn="just">
              <a:buFontTx/>
              <a:buChar char="-"/>
            </a:pPr>
            <a:r>
              <a:rPr lang="en-US" sz="2800" dirty="0" err="1">
                <a:solidFill>
                  <a:schemeClr val="tx1"/>
                </a:solidFill>
              </a:rPr>
              <a:t>Xây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dựng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trang</a:t>
            </a:r>
            <a:r>
              <a:rPr lang="en-US" sz="2800" dirty="0">
                <a:solidFill>
                  <a:schemeClr val="tx1"/>
                </a:solidFill>
              </a:rPr>
              <a:t> admin </a:t>
            </a:r>
          </a:p>
          <a:p>
            <a:pPr marL="457200" indent="-457200" algn="just">
              <a:buFontTx/>
              <a:buChar char="-"/>
            </a:pPr>
            <a:r>
              <a:rPr lang="en-US" sz="2800" dirty="0">
                <a:solidFill>
                  <a:schemeClr val="tx1"/>
                </a:solidFill>
              </a:rPr>
              <a:t>Banner </a:t>
            </a:r>
            <a:r>
              <a:rPr lang="en-US" sz="2800" dirty="0" err="1">
                <a:solidFill>
                  <a:schemeClr val="tx1"/>
                </a:solidFill>
              </a:rPr>
              <a:t>quảng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cáo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>
                <a:solidFill>
                  <a:schemeClr val="tx1"/>
                </a:solidFill>
              </a:rPr>
              <a:t>giới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thiệu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về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công</a:t>
            </a:r>
            <a:r>
              <a:rPr lang="en-US" sz="2800" dirty="0">
                <a:solidFill>
                  <a:schemeClr val="tx1"/>
                </a:solidFill>
              </a:rPr>
              <a:t> ty </a:t>
            </a:r>
            <a:r>
              <a:rPr lang="en-US" sz="2800" dirty="0" err="1">
                <a:solidFill>
                  <a:schemeClr val="tx1"/>
                </a:solidFill>
              </a:rPr>
              <a:t>của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mình</a:t>
            </a:r>
            <a:endParaRPr lang="en-US" sz="2800" dirty="0">
              <a:solidFill>
                <a:schemeClr val="tx1"/>
              </a:solidFill>
            </a:endParaRPr>
          </a:p>
          <a:p>
            <a:pPr marL="457200" indent="-457200" algn="just">
              <a:buFontTx/>
              <a:buChar char="-"/>
            </a:pPr>
            <a:r>
              <a:rPr lang="en-US" sz="2800" dirty="0" err="1">
                <a:solidFill>
                  <a:schemeClr val="tx1"/>
                </a:solidFill>
              </a:rPr>
              <a:t>Đổi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được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mật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khẩu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khách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hàng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222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6" name="Google Shape;54;p13">
            <a:extLst>
              <a:ext uri="{FF2B5EF4-FFF2-40B4-BE49-F238E27FC236}">
                <a16:creationId xmlns:a16="http://schemas.microsoft.com/office/drawing/2014/main" id="{64075765-170F-4959-B043-F73E87AB483E}"/>
              </a:ext>
            </a:extLst>
          </p:cNvPr>
          <p:cNvSpPr txBox="1">
            <a:spLocks/>
          </p:cNvSpPr>
          <p:nvPr/>
        </p:nvSpPr>
        <p:spPr>
          <a:xfrm>
            <a:off x="2446418" y="440529"/>
            <a:ext cx="4251163" cy="557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pPr algn="ctr"/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endParaRPr lang="vi-V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B4E8E2-2437-469E-BE07-91B66BD1FA79}"/>
              </a:ext>
            </a:extLst>
          </p:cNvPr>
          <p:cNvSpPr txBox="1"/>
          <p:nvPr/>
        </p:nvSpPr>
        <p:spPr>
          <a:xfrm>
            <a:off x="1250155" y="1520116"/>
            <a:ext cx="6643687" cy="2103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l">
              <a:spcBef>
                <a:spcPts val="515"/>
              </a:spcBef>
              <a:spcAft>
                <a:spcPts val="800"/>
              </a:spcAft>
              <a:buFont typeface="Symbol" panose="05050102010706020507" pitchFamily="18" charset="2"/>
              <a:buChar char="-"/>
              <a:tabLst>
                <a:tab pos="598170" algn="l"/>
              </a:tabLst>
            </a:pPr>
            <a:r>
              <a:rPr lang="en-US" sz="1800" dirty="0" err="1"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1800" dirty="0"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thanh</a:t>
            </a:r>
            <a:r>
              <a:rPr lang="en-US" sz="1800" dirty="0"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sz="1800" dirty="0"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còn</a:t>
            </a:r>
            <a:r>
              <a:rPr lang="en-US" sz="1800" dirty="0"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hạn</a:t>
            </a:r>
            <a:r>
              <a:rPr lang="en-US" sz="1800" dirty="0"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chế</a:t>
            </a:r>
            <a:endParaRPr lang="en-US" sz="1800" dirty="0">
              <a:effectLst/>
              <a:latin typeface="Patrick Hand SC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142875" lvl="1" indent="-285750" algn="l">
              <a:lnSpc>
                <a:spcPct val="113000"/>
              </a:lnSpc>
              <a:spcBef>
                <a:spcPts val="525"/>
              </a:spcBef>
              <a:spcAft>
                <a:spcPts val="800"/>
              </a:spcAft>
              <a:buFont typeface="Symbol" panose="05050102010706020507" pitchFamily="18" charset="2"/>
              <a:buChar char="-"/>
              <a:tabLst>
                <a:tab pos="604520" algn="l"/>
              </a:tabLst>
            </a:pPr>
            <a:r>
              <a:rPr lang="en-US" sz="1800" dirty="0"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Giao </a:t>
            </a:r>
            <a:r>
              <a:rPr lang="en-US" sz="1800" dirty="0" err="1"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diện</a:t>
            </a:r>
            <a:r>
              <a:rPr lang="en-US" sz="1800" dirty="0"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trang</a:t>
            </a:r>
            <a:r>
              <a:rPr lang="en-US" sz="1800" dirty="0"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chủ</a:t>
            </a:r>
            <a:r>
              <a:rPr lang="en-US" sz="1800" dirty="0"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chưa</a:t>
            </a:r>
            <a:r>
              <a:rPr lang="en-US" sz="1800" dirty="0"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1800" dirty="0"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banner</a:t>
            </a:r>
            <a:endParaRPr lang="en-US" sz="1800" dirty="0">
              <a:effectLst/>
              <a:latin typeface="Patrick Hand SC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l">
              <a:spcBef>
                <a:spcPts val="320"/>
              </a:spcBef>
              <a:spcAft>
                <a:spcPts val="800"/>
              </a:spcAft>
              <a:buFont typeface="Symbol" panose="05050102010706020507" pitchFamily="18" charset="2"/>
              <a:buChar char="-"/>
              <a:tabLst>
                <a:tab pos="598170" algn="l"/>
              </a:tabLst>
            </a:pPr>
            <a:r>
              <a:rPr lang="en-US" sz="1800" dirty="0" err="1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1800" dirty="0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1800" dirty="0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kê</a:t>
            </a:r>
            <a:r>
              <a:rPr lang="en-US" sz="1800" dirty="0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còn</a:t>
            </a:r>
            <a:r>
              <a:rPr lang="en-US" sz="1800" dirty="0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chưa</a:t>
            </a:r>
            <a:r>
              <a:rPr lang="en-US" sz="1800" dirty="0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sinh</a:t>
            </a:r>
            <a:r>
              <a:rPr lang="en-US" sz="1800" dirty="0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endParaRPr lang="en-US" sz="1800" dirty="0">
              <a:effectLst/>
              <a:latin typeface="Patrick Hand SC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l">
              <a:spcBef>
                <a:spcPts val="320"/>
              </a:spcBef>
              <a:spcAft>
                <a:spcPts val="800"/>
              </a:spcAft>
              <a:buFont typeface="Symbol" panose="05050102010706020507" pitchFamily="18" charset="2"/>
              <a:buChar char="-"/>
              <a:tabLst>
                <a:tab pos="598170" algn="l"/>
              </a:tabLst>
            </a:pPr>
            <a:r>
              <a:rPr lang="en-US" sz="1800" dirty="0" err="1"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Chưa</a:t>
            </a:r>
            <a:r>
              <a:rPr lang="en-US" sz="1800" dirty="0"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kho</a:t>
            </a:r>
            <a:endParaRPr lang="en-US" sz="1800" dirty="0">
              <a:effectLst/>
              <a:latin typeface="Patrick Hand SC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l">
              <a:spcBef>
                <a:spcPts val="320"/>
              </a:spcBef>
              <a:spcAft>
                <a:spcPts val="800"/>
              </a:spcAft>
              <a:buFont typeface="Symbol" panose="05050102010706020507" pitchFamily="18" charset="2"/>
              <a:buChar char="-"/>
              <a:tabLst>
                <a:tab pos="598170" algn="l"/>
              </a:tabLst>
            </a:pPr>
            <a:endParaRPr lang="en-US" sz="1800" dirty="0">
              <a:effectLst/>
              <a:latin typeface="Patrick Hand SC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767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7" name="Google Shape;54;p13">
            <a:extLst>
              <a:ext uri="{FF2B5EF4-FFF2-40B4-BE49-F238E27FC236}">
                <a16:creationId xmlns:a16="http://schemas.microsoft.com/office/drawing/2014/main" id="{4662099F-7B6D-4BEF-8418-1F588C6035CC}"/>
              </a:ext>
            </a:extLst>
          </p:cNvPr>
          <p:cNvSpPr txBox="1">
            <a:spLocks/>
          </p:cNvSpPr>
          <p:nvPr/>
        </p:nvSpPr>
        <p:spPr>
          <a:xfrm>
            <a:off x="2446418" y="519114"/>
            <a:ext cx="4251163" cy="557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pPr algn="ctr"/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endParaRPr lang="vi-V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6BEBEB-CE54-4F76-8129-B346F8B17EF5}"/>
              </a:ext>
            </a:extLst>
          </p:cNvPr>
          <p:cNvSpPr txBox="1"/>
          <p:nvPr/>
        </p:nvSpPr>
        <p:spPr>
          <a:xfrm>
            <a:off x="314325" y="1650721"/>
            <a:ext cx="8079581" cy="1554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156845" lvl="1" indent="-285750" algn="l">
              <a:lnSpc>
                <a:spcPct val="113000"/>
              </a:lnSpc>
              <a:spcBef>
                <a:spcPts val="320"/>
              </a:spcBef>
              <a:spcAft>
                <a:spcPts val="800"/>
              </a:spcAft>
              <a:buFont typeface="Symbol" panose="05050102010706020507" pitchFamily="18" charset="2"/>
              <a:buChar char="-"/>
              <a:tabLst>
                <a:tab pos="614680" algn="l"/>
              </a:tabLst>
            </a:pPr>
            <a:r>
              <a:rPr lang="en-US" sz="1800" dirty="0" err="1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1800" spc="150" dirty="0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hiểu</a:t>
            </a:r>
            <a:r>
              <a:rPr lang="en-US" sz="1800" spc="145" dirty="0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1800" spc="140" dirty="0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spc="150" dirty="0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spc="145" dirty="0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ngôn</a:t>
            </a:r>
            <a:r>
              <a:rPr lang="en-US" sz="1800" spc="140" dirty="0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ngữ</a:t>
            </a:r>
            <a:r>
              <a:rPr lang="en-US" sz="1800" dirty="0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spc="150" dirty="0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spc="145" dirty="0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1800" spc="145" dirty="0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mềm</a:t>
            </a:r>
            <a:r>
              <a:rPr lang="en-US" sz="1800" spc="145" dirty="0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1800" spc="140" dirty="0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spc="145" dirty="0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spc="145" dirty="0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nâng</a:t>
            </a:r>
            <a:r>
              <a:rPr lang="en-US" sz="1800" spc="140" dirty="0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cao</a:t>
            </a:r>
            <a:r>
              <a:rPr lang="en-US" sz="1800" spc="145" dirty="0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giao</a:t>
            </a:r>
            <a:r>
              <a:rPr lang="en-US" sz="1800" spc="-310" dirty="0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diện</a:t>
            </a:r>
            <a:r>
              <a:rPr lang="en-US" sz="1800" spc="-15" dirty="0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US" sz="1800" dirty="0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họa</a:t>
            </a:r>
            <a:r>
              <a:rPr lang="en-US" sz="1800" spc="5" dirty="0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đẹp</a:t>
            </a:r>
            <a:r>
              <a:rPr lang="en-US" sz="1800" dirty="0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mắt</a:t>
            </a:r>
            <a:r>
              <a:rPr lang="en-US" sz="1800" dirty="0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spc="5" dirty="0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thân</a:t>
            </a:r>
            <a:r>
              <a:rPr lang="en-US" sz="1800" spc="-5" dirty="0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thiện</a:t>
            </a:r>
            <a:r>
              <a:rPr lang="en-US" sz="1800" spc="-10" dirty="0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1800" dirty="0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</a:p>
          <a:p>
            <a:pPr marL="742950" lvl="1" indent="-285750" algn="l">
              <a:spcBef>
                <a:spcPts val="325"/>
              </a:spcBef>
              <a:spcAft>
                <a:spcPts val="800"/>
              </a:spcAft>
              <a:buFont typeface="Symbol" panose="05050102010706020507" pitchFamily="18" charset="2"/>
              <a:buChar char="-"/>
              <a:tabLst>
                <a:tab pos="598170" algn="l"/>
              </a:tabLst>
            </a:pPr>
            <a:r>
              <a:rPr lang="en-US" sz="1800" dirty="0" err="1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Xây</a:t>
            </a:r>
            <a:r>
              <a:rPr lang="en-US" sz="1800" spc="-25" dirty="0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dựng</a:t>
            </a:r>
            <a:r>
              <a:rPr lang="en-US" sz="1800" spc="-15" dirty="0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trang</a:t>
            </a:r>
            <a:r>
              <a:rPr lang="en-US" sz="1800" spc="-35" dirty="0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Web</a:t>
            </a:r>
            <a:r>
              <a:rPr lang="en-US" sz="1800" spc="-5" dirty="0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quy</a:t>
            </a:r>
            <a:r>
              <a:rPr lang="en-US" sz="1800" spc="-25" dirty="0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1800" spc="-10" dirty="0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lớn</a:t>
            </a:r>
            <a:r>
              <a:rPr lang="en-US" sz="1800" spc="-25" dirty="0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1800" spc="-25" dirty="0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spc="-10" dirty="0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nhiều</a:t>
            </a:r>
            <a:r>
              <a:rPr lang="en-US" sz="1800" spc="-25" dirty="0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1800" spc="-15" dirty="0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spc="-15" dirty="0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sz="1800" spc="-20" dirty="0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</a:p>
          <a:p>
            <a:pPr marL="742950" lvl="1" indent="-285750" algn="l">
              <a:spcBef>
                <a:spcPts val="325"/>
              </a:spcBef>
              <a:spcAft>
                <a:spcPts val="800"/>
              </a:spcAft>
              <a:buFont typeface="Symbol" panose="05050102010706020507" pitchFamily="18" charset="2"/>
              <a:buChar char="-"/>
              <a:tabLst>
                <a:tab pos="598170" algn="l"/>
              </a:tabLst>
            </a:pPr>
            <a:r>
              <a:rPr lang="en-US" sz="1800" dirty="0" err="1"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kho</a:t>
            </a:r>
            <a:r>
              <a:rPr lang="en-US" sz="1800" dirty="0"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800" dirty="0">
              <a:effectLst/>
              <a:latin typeface="Patrick Hand SC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497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1026" name="Picture 2" descr="Chương trình Học viện công nghệ BKACAD">
            <a:extLst>
              <a:ext uri="{FF2B5EF4-FFF2-40B4-BE49-F238E27FC236}">
                <a16:creationId xmlns:a16="http://schemas.microsoft.com/office/drawing/2014/main" id="{308205DE-D047-4B3F-9F18-3B0A7C9A5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72" y="550068"/>
            <a:ext cx="3743855" cy="202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54;p13">
            <a:extLst>
              <a:ext uri="{FF2B5EF4-FFF2-40B4-BE49-F238E27FC236}">
                <a16:creationId xmlns:a16="http://schemas.microsoft.com/office/drawing/2014/main" id="{9F4ADB2C-E652-4DD4-BAA8-D53AF50C8524}"/>
              </a:ext>
            </a:extLst>
          </p:cNvPr>
          <p:cNvSpPr txBox="1">
            <a:spLocks/>
          </p:cNvSpPr>
          <p:nvPr/>
        </p:nvSpPr>
        <p:spPr>
          <a:xfrm>
            <a:off x="1413019" y="2411017"/>
            <a:ext cx="6317962" cy="1789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Patrick Hand SC"/>
              <a:buNone/>
              <a:defRPr sz="3000" b="1" i="0" u="none" strike="noStrike" cap="none">
                <a:solidFill>
                  <a:schemeClr val="accent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>
            <a:pPr algn="ctr"/>
            <a:r>
              <a:rPr lang="en-US" sz="5400" dirty="0">
                <a:solidFill>
                  <a:schemeClr val="accent5"/>
                </a:solidFill>
              </a:rPr>
              <a:t>CẢM ƠN THẦY VÀ CÁC BẠN ĐÃ THEO DÕI</a:t>
            </a:r>
            <a:endParaRPr lang="vi-VN" sz="5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161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2710738" y="385762"/>
            <a:ext cx="3922550" cy="2357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Trang admin</a:t>
            </a:r>
            <a:endParaRPr dirty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3BA7E6-A874-4E3F-87AA-6E3E1D531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56" y="914400"/>
            <a:ext cx="7779544" cy="359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488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60793" y="425583"/>
            <a:ext cx="2822413" cy="5036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Trang chủ web</a:t>
            </a:r>
            <a:endParaRPr dirty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8B0B61-B629-4C2E-BB98-01CE53F4F64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78656" y="979170"/>
            <a:ext cx="7793832" cy="3478530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7006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2810750" y="487509"/>
            <a:ext cx="3522500" cy="503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Giao diện thêm giỏ hàng</a:t>
            </a:r>
            <a:endParaRPr dirty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68BBC8-6AB8-4B9A-829F-D114BC5380B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85801" y="1135697"/>
            <a:ext cx="7765256" cy="334343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2446418" y="400050"/>
            <a:ext cx="4251163" cy="557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Trang thanh toán sản phẩm</a:t>
            </a:r>
            <a:endParaRPr dirty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C460DE-074C-45F2-8610-537AA86F964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31" y="1078706"/>
            <a:ext cx="7736682" cy="338613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15201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2446418" y="400050"/>
            <a:ext cx="4251163" cy="557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Trang lịch sử mua hàng</a:t>
            </a:r>
            <a:endParaRPr dirty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F41767-2E58-4B12-B052-296C680F5C0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44" y="1028701"/>
            <a:ext cx="7765256" cy="341471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84243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2446418" y="400050"/>
            <a:ext cx="4251163" cy="557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Trang đăng nhập người dùng</a:t>
            </a:r>
            <a:endParaRPr dirty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9A4173-D178-4FF1-B878-3C19C65A4BC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07231" y="1035844"/>
            <a:ext cx="7772400" cy="345043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5359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2446418" y="400050"/>
            <a:ext cx="4251163" cy="557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Trang đăng kí người dùng</a:t>
            </a:r>
            <a:endParaRPr dirty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D45217-4158-40F6-83CA-16FEA15E751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85800" y="957263"/>
            <a:ext cx="7750969" cy="352901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31129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2446416" y="814387"/>
            <a:ext cx="4251163" cy="557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Kết quả đạt được</a:t>
            </a:r>
            <a:endParaRPr dirty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8595300" y="4839750"/>
            <a:ext cx="548700" cy="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587437-E803-4513-A932-E61A4CC1B1EB}"/>
              </a:ext>
            </a:extLst>
          </p:cNvPr>
          <p:cNvSpPr txBox="1"/>
          <p:nvPr/>
        </p:nvSpPr>
        <p:spPr>
          <a:xfrm>
            <a:off x="1250155" y="1735431"/>
            <a:ext cx="6643687" cy="2300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l">
              <a:spcBef>
                <a:spcPts val="515"/>
              </a:spcBef>
              <a:spcAft>
                <a:spcPts val="800"/>
              </a:spcAft>
              <a:buFont typeface="Symbol" panose="05050102010706020507" pitchFamily="18" charset="2"/>
              <a:buChar char="-"/>
              <a:tabLst>
                <a:tab pos="598170" algn="l"/>
              </a:tabLst>
            </a:pPr>
            <a:r>
              <a:rPr lang="en-US" sz="1800" dirty="0" err="1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en-US" sz="1800" spc="-20" dirty="0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hiểu</a:t>
            </a:r>
            <a:r>
              <a:rPr lang="en-US" sz="1800" spc="-20" dirty="0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ngôn</a:t>
            </a:r>
            <a:r>
              <a:rPr lang="en-US" sz="1800" spc="-25" dirty="0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ngữ</a:t>
            </a:r>
            <a:r>
              <a:rPr lang="en-US" sz="1800" spc="-25" dirty="0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sz="1800" spc="-25" dirty="0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1800" spc="-40" dirty="0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Web</a:t>
            </a:r>
            <a:r>
              <a:rPr lang="en-US" sz="1800" spc="-15" dirty="0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PHP</a:t>
            </a:r>
            <a:r>
              <a:rPr lang="en-US" sz="1800" spc="-55" dirty="0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  <a:r>
              <a:rPr lang="en-US" sz="1800" spc="-30" dirty="0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MySQL</a:t>
            </a:r>
          </a:p>
          <a:p>
            <a:pPr marL="742950" marR="142875" lvl="1" indent="-285750" algn="l">
              <a:lnSpc>
                <a:spcPct val="113000"/>
              </a:lnSpc>
              <a:spcBef>
                <a:spcPts val="525"/>
              </a:spcBef>
              <a:spcAft>
                <a:spcPts val="800"/>
              </a:spcAft>
              <a:buFont typeface="Symbol" panose="05050102010706020507" pitchFamily="18" charset="2"/>
              <a:buChar char="-"/>
              <a:tabLst>
                <a:tab pos="604520" algn="l"/>
              </a:tabLst>
            </a:pPr>
            <a:r>
              <a:rPr lang="en-US" sz="1800" dirty="0" err="1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Áp</a:t>
            </a:r>
            <a:r>
              <a:rPr lang="en-US" sz="1800" spc="30" dirty="0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spc="25" dirty="0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xây</a:t>
            </a:r>
            <a:r>
              <a:rPr lang="en-US" sz="1800" spc="25" dirty="0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dựng</a:t>
            </a:r>
            <a:r>
              <a:rPr lang="en-US" sz="1800" spc="35" dirty="0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1800" spc="35" dirty="0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spc="35" dirty="0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1800" spc="35" dirty="0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nghiệm</a:t>
            </a:r>
            <a:r>
              <a:rPr lang="en-US" sz="1800" spc="35" dirty="0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trang</a:t>
            </a:r>
            <a:r>
              <a:rPr lang="en-US" sz="1800" spc="55" dirty="0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Website</a:t>
            </a:r>
            <a:r>
              <a:rPr lang="en-US" sz="1800" b="1" spc="35" dirty="0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kinh</a:t>
            </a:r>
            <a:r>
              <a:rPr lang="en-US" sz="1800" b="1" spc="40" dirty="0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doanh</a:t>
            </a:r>
            <a:r>
              <a:rPr lang="en-US" sz="1800" b="1" spc="40" dirty="0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coffee</a:t>
            </a:r>
            <a:r>
              <a:rPr lang="en-US" sz="1800" b="1" spc="35" dirty="0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trực</a:t>
            </a:r>
            <a:r>
              <a:rPr lang="en-US" sz="1800" b="1" dirty="0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spc="-310" dirty="0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tuyến</a:t>
            </a:r>
            <a:endParaRPr lang="en-US" sz="1800" dirty="0">
              <a:effectLst/>
              <a:latin typeface="Patrick Hand SC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l">
              <a:spcBef>
                <a:spcPts val="320"/>
              </a:spcBef>
              <a:spcAft>
                <a:spcPts val="800"/>
              </a:spcAft>
              <a:buFont typeface="Symbol" panose="05050102010706020507" pitchFamily="18" charset="2"/>
              <a:buChar char="-"/>
              <a:tabLst>
                <a:tab pos="598170" algn="l"/>
              </a:tabLst>
            </a:pPr>
            <a:r>
              <a:rPr lang="en-US" sz="1800" dirty="0" err="1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spc="-20" dirty="0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spc="-10" dirty="0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r>
              <a:rPr lang="en-US" sz="1800" spc="-5" dirty="0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sz="1800" spc="-5" dirty="0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en-US" sz="1800" dirty="0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1800" dirty="0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spc="-5" dirty="0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nhanh</a:t>
            </a:r>
            <a:r>
              <a:rPr lang="en-US" sz="1800" spc="-5" dirty="0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chóng</a:t>
            </a:r>
            <a:r>
              <a:rPr lang="en-US" sz="1800" spc="-20" dirty="0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spc="-15" dirty="0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kịp</a:t>
            </a:r>
            <a:r>
              <a:rPr lang="en-US" sz="1800" spc="-5" dirty="0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sz="1800" spc="-20" dirty="0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spc="-5" dirty="0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en-US" sz="1800" spc="-5" dirty="0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endParaRPr lang="en-US" sz="1800" dirty="0">
              <a:effectLst/>
              <a:latin typeface="Patrick Hand SC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l">
              <a:spcBef>
                <a:spcPts val="515"/>
              </a:spcBef>
              <a:spcAft>
                <a:spcPts val="800"/>
              </a:spcAft>
              <a:buFont typeface="Symbol" panose="05050102010706020507" pitchFamily="18" charset="2"/>
              <a:buChar char="-"/>
              <a:tabLst>
                <a:tab pos="595630" algn="l"/>
              </a:tabLst>
            </a:pPr>
            <a:r>
              <a:rPr lang="en-US" sz="1800" dirty="0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Trang</a:t>
            </a:r>
            <a:r>
              <a:rPr lang="en-US" sz="1800" spc="-25" dirty="0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web</a:t>
            </a:r>
            <a:r>
              <a:rPr lang="en-US" sz="1800" spc="-20" dirty="0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dễ</a:t>
            </a:r>
            <a:r>
              <a:rPr lang="en-US" sz="1800" spc="-15" dirty="0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1800" spc="-15" dirty="0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Patrick Hand SC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endParaRPr lang="en-US" sz="1800" dirty="0">
              <a:effectLst/>
              <a:latin typeface="Patrick Hand SC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04467"/>
      </p:ext>
    </p:extLst>
  </p:cSld>
  <p:clrMapOvr>
    <a:masterClrMapping/>
  </p:clrMapOvr>
</p:sld>
</file>

<file path=ppt/theme/theme1.xml><?xml version="1.0" encoding="utf-8"?>
<a:theme xmlns:a="http://schemas.openxmlformats.org/drawingml/2006/main" name="Seyton template">
  <a:themeElements>
    <a:clrScheme name="Custom 347">
      <a:dk1>
        <a:srgbClr val="434343"/>
      </a:dk1>
      <a:lt1>
        <a:srgbClr val="FFFFFF"/>
      </a:lt1>
      <a:dk2>
        <a:srgbClr val="7B8486"/>
      </a:dk2>
      <a:lt2>
        <a:srgbClr val="E3E9EB"/>
      </a:lt2>
      <a:accent1>
        <a:srgbClr val="2A95B7"/>
      </a:accent1>
      <a:accent2>
        <a:srgbClr val="80D5CC"/>
      </a:accent2>
      <a:accent3>
        <a:srgbClr val="E9CB74"/>
      </a:accent3>
      <a:accent4>
        <a:srgbClr val="D19E9E"/>
      </a:accent4>
      <a:accent5>
        <a:srgbClr val="E47474"/>
      </a:accent5>
      <a:accent6>
        <a:srgbClr val="9DAFB4"/>
      </a:accent6>
      <a:hlink>
        <a:srgbClr val="43434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249</Words>
  <Application>Microsoft Office PowerPoint</Application>
  <PresentationFormat>On-screen Show (16:9)</PresentationFormat>
  <Paragraphs>45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Patrick Hand SC</vt:lpstr>
      <vt:lpstr>Arial</vt:lpstr>
      <vt:lpstr>Sniglet</vt:lpstr>
      <vt:lpstr>Symbol</vt:lpstr>
      <vt:lpstr>Seyton template</vt:lpstr>
      <vt:lpstr>Báo cáo Phát triển phần mềm mã nguồn mở</vt:lpstr>
      <vt:lpstr>Trang admin</vt:lpstr>
      <vt:lpstr>Trang chủ web</vt:lpstr>
      <vt:lpstr>Giao diện thêm giỏ hàng</vt:lpstr>
      <vt:lpstr>Trang thanh toán sản phẩm</vt:lpstr>
      <vt:lpstr>Trang lịch sử mua hàng</vt:lpstr>
      <vt:lpstr>Trang đăng nhập người dùng</vt:lpstr>
      <vt:lpstr>Trang đăng kí người dùng</vt:lpstr>
      <vt:lpstr>Kết quả đạt được</vt:lpstr>
      <vt:lpstr>Những việc đã làm được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Phát triển phần mềm mã nguồn mở</dc:title>
  <cp:lastModifiedBy>Hào Nhật</cp:lastModifiedBy>
  <cp:revision>14</cp:revision>
  <dcterms:modified xsi:type="dcterms:W3CDTF">2023-04-14T02:10:36Z</dcterms:modified>
</cp:coreProperties>
</file>