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68" r:id="rId6"/>
    <p:sldId id="259" r:id="rId7"/>
    <p:sldId id="260" r:id="rId8"/>
    <p:sldId id="261" r:id="rId9"/>
    <p:sldId id="262" r:id="rId10"/>
    <p:sldId id="267" r:id="rId1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8" autoAdjust="0"/>
  </p:normalViewPr>
  <p:slideViewPr>
    <p:cSldViewPr snapToGrid="0">
      <p:cViewPr varScale="1">
        <p:scale>
          <a:sx n="80" d="100"/>
          <a:sy n="80" d="100"/>
        </p:scale>
        <p:origin x="782"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A36BF011-716F-4134-A56F-EABB4E83493F}" type="datetimeFigureOut">
              <a:rPr lang="vi-VN" smtClean="0"/>
              <a:t>11/03/2022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B9A3BDD-EAE0-46C9-A287-138744D68482}" type="slidenum">
              <a:rPr lang="vi-VN" smtClean="0"/>
              <a:t>‹#›</a:t>
            </a:fld>
            <a:endParaRPr lang="vi-VN"/>
          </a:p>
        </p:txBody>
      </p:sp>
    </p:spTree>
    <p:extLst>
      <p:ext uri="{BB962C8B-B14F-4D97-AF65-F5344CB8AC3E}">
        <p14:creationId xmlns:p14="http://schemas.microsoft.com/office/powerpoint/2010/main" val="347477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A36BF011-716F-4134-A56F-EABB4E83493F}" type="datetimeFigureOut">
              <a:rPr lang="vi-VN" smtClean="0"/>
              <a:t>11/03/2022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B9A3BDD-EAE0-46C9-A287-138744D68482}" type="slidenum">
              <a:rPr lang="vi-VN" smtClean="0"/>
              <a:t>‹#›</a:t>
            </a:fld>
            <a:endParaRPr lang="vi-VN"/>
          </a:p>
        </p:txBody>
      </p:sp>
    </p:spTree>
    <p:extLst>
      <p:ext uri="{BB962C8B-B14F-4D97-AF65-F5344CB8AC3E}">
        <p14:creationId xmlns:p14="http://schemas.microsoft.com/office/powerpoint/2010/main" val="2724102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A36BF011-716F-4134-A56F-EABB4E83493F}" type="datetimeFigureOut">
              <a:rPr lang="vi-VN" smtClean="0"/>
              <a:t>11/03/2022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B9A3BDD-EAE0-46C9-A287-138744D68482}" type="slidenum">
              <a:rPr lang="vi-VN" smtClean="0"/>
              <a:t>‹#›</a:t>
            </a:fld>
            <a:endParaRPr lang="vi-VN"/>
          </a:p>
        </p:txBody>
      </p:sp>
    </p:spTree>
    <p:extLst>
      <p:ext uri="{BB962C8B-B14F-4D97-AF65-F5344CB8AC3E}">
        <p14:creationId xmlns:p14="http://schemas.microsoft.com/office/powerpoint/2010/main" val="421931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A36BF011-716F-4134-A56F-EABB4E83493F}" type="datetimeFigureOut">
              <a:rPr lang="vi-VN" smtClean="0"/>
              <a:t>11/03/2022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B9A3BDD-EAE0-46C9-A287-138744D68482}" type="slidenum">
              <a:rPr lang="vi-VN" smtClean="0"/>
              <a:t>‹#›</a:t>
            </a:fld>
            <a:endParaRPr lang="vi-VN"/>
          </a:p>
        </p:txBody>
      </p:sp>
    </p:spTree>
    <p:extLst>
      <p:ext uri="{BB962C8B-B14F-4D97-AF65-F5344CB8AC3E}">
        <p14:creationId xmlns:p14="http://schemas.microsoft.com/office/powerpoint/2010/main" val="48589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6BF011-716F-4134-A56F-EABB4E83493F}" type="datetimeFigureOut">
              <a:rPr lang="vi-VN" smtClean="0"/>
              <a:t>11/03/2022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B9A3BDD-EAE0-46C9-A287-138744D68482}" type="slidenum">
              <a:rPr lang="vi-VN" smtClean="0"/>
              <a:t>‹#›</a:t>
            </a:fld>
            <a:endParaRPr lang="vi-VN"/>
          </a:p>
        </p:txBody>
      </p:sp>
    </p:spTree>
    <p:extLst>
      <p:ext uri="{BB962C8B-B14F-4D97-AF65-F5344CB8AC3E}">
        <p14:creationId xmlns:p14="http://schemas.microsoft.com/office/powerpoint/2010/main" val="314665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A36BF011-716F-4134-A56F-EABB4E83493F}" type="datetimeFigureOut">
              <a:rPr lang="vi-VN" smtClean="0"/>
              <a:t>11/03/2022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B9A3BDD-EAE0-46C9-A287-138744D68482}" type="slidenum">
              <a:rPr lang="vi-VN" smtClean="0"/>
              <a:t>‹#›</a:t>
            </a:fld>
            <a:endParaRPr lang="vi-VN"/>
          </a:p>
        </p:txBody>
      </p:sp>
    </p:spTree>
    <p:extLst>
      <p:ext uri="{BB962C8B-B14F-4D97-AF65-F5344CB8AC3E}">
        <p14:creationId xmlns:p14="http://schemas.microsoft.com/office/powerpoint/2010/main" val="404048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A36BF011-716F-4134-A56F-EABB4E83493F}" type="datetimeFigureOut">
              <a:rPr lang="vi-VN" smtClean="0"/>
              <a:t>11/03/2022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B9A3BDD-EAE0-46C9-A287-138744D68482}" type="slidenum">
              <a:rPr lang="vi-VN" smtClean="0"/>
              <a:t>‹#›</a:t>
            </a:fld>
            <a:endParaRPr lang="vi-VN"/>
          </a:p>
        </p:txBody>
      </p:sp>
    </p:spTree>
    <p:extLst>
      <p:ext uri="{BB962C8B-B14F-4D97-AF65-F5344CB8AC3E}">
        <p14:creationId xmlns:p14="http://schemas.microsoft.com/office/powerpoint/2010/main" val="987605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A36BF011-716F-4134-A56F-EABB4E83493F}" type="datetimeFigureOut">
              <a:rPr lang="vi-VN" smtClean="0"/>
              <a:t>11/03/2022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B9A3BDD-EAE0-46C9-A287-138744D68482}" type="slidenum">
              <a:rPr lang="vi-VN" smtClean="0"/>
              <a:t>‹#›</a:t>
            </a:fld>
            <a:endParaRPr lang="vi-VN"/>
          </a:p>
        </p:txBody>
      </p:sp>
    </p:spTree>
    <p:extLst>
      <p:ext uri="{BB962C8B-B14F-4D97-AF65-F5344CB8AC3E}">
        <p14:creationId xmlns:p14="http://schemas.microsoft.com/office/powerpoint/2010/main" val="378447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6BF011-716F-4134-A56F-EABB4E83493F}" type="datetimeFigureOut">
              <a:rPr lang="vi-VN" smtClean="0"/>
              <a:t>11/03/2022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B9A3BDD-EAE0-46C9-A287-138744D68482}" type="slidenum">
              <a:rPr lang="vi-VN" smtClean="0"/>
              <a:t>‹#›</a:t>
            </a:fld>
            <a:endParaRPr lang="vi-VN"/>
          </a:p>
        </p:txBody>
      </p:sp>
    </p:spTree>
    <p:extLst>
      <p:ext uri="{BB962C8B-B14F-4D97-AF65-F5344CB8AC3E}">
        <p14:creationId xmlns:p14="http://schemas.microsoft.com/office/powerpoint/2010/main" val="1275075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6BF011-716F-4134-A56F-EABB4E83493F}" type="datetimeFigureOut">
              <a:rPr lang="vi-VN" smtClean="0"/>
              <a:t>11/03/2022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B9A3BDD-EAE0-46C9-A287-138744D68482}" type="slidenum">
              <a:rPr lang="vi-VN" smtClean="0"/>
              <a:t>‹#›</a:t>
            </a:fld>
            <a:endParaRPr lang="vi-VN"/>
          </a:p>
        </p:txBody>
      </p:sp>
    </p:spTree>
    <p:extLst>
      <p:ext uri="{BB962C8B-B14F-4D97-AF65-F5344CB8AC3E}">
        <p14:creationId xmlns:p14="http://schemas.microsoft.com/office/powerpoint/2010/main" val="15268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6BF011-716F-4134-A56F-EABB4E83493F}" type="datetimeFigureOut">
              <a:rPr lang="vi-VN" smtClean="0"/>
              <a:t>11/03/2022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B9A3BDD-EAE0-46C9-A287-138744D68482}" type="slidenum">
              <a:rPr lang="vi-VN" smtClean="0"/>
              <a:t>‹#›</a:t>
            </a:fld>
            <a:endParaRPr lang="vi-VN"/>
          </a:p>
        </p:txBody>
      </p:sp>
    </p:spTree>
    <p:extLst>
      <p:ext uri="{BB962C8B-B14F-4D97-AF65-F5344CB8AC3E}">
        <p14:creationId xmlns:p14="http://schemas.microsoft.com/office/powerpoint/2010/main" val="73415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6BF011-716F-4134-A56F-EABB4E83493F}" type="datetimeFigureOut">
              <a:rPr lang="vi-VN" smtClean="0"/>
              <a:t>11/03/2022</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A3BDD-EAE0-46C9-A287-138744D68482}" type="slidenum">
              <a:rPr lang="vi-VN" smtClean="0"/>
              <a:t>‹#›</a:t>
            </a:fld>
            <a:endParaRPr lang="vi-VN"/>
          </a:p>
        </p:txBody>
      </p:sp>
    </p:spTree>
    <p:extLst>
      <p:ext uri="{BB962C8B-B14F-4D97-AF65-F5344CB8AC3E}">
        <p14:creationId xmlns:p14="http://schemas.microsoft.com/office/powerpoint/2010/main" val="1132148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42.svg"/><Relationship Id="rId18" Type="http://schemas.openxmlformats.org/officeDocument/2006/relationships/image" Target="../media/image36.png"/><Relationship Id="rId3" Type="http://schemas.openxmlformats.org/officeDocument/2006/relationships/image" Target="../media/image27.png"/><Relationship Id="rId21" Type="http://schemas.openxmlformats.org/officeDocument/2006/relationships/image" Target="../media/image50.svg"/><Relationship Id="rId7" Type="http://schemas.openxmlformats.org/officeDocument/2006/relationships/image" Target="../media/image36.svg"/><Relationship Id="rId12" Type="http://schemas.openxmlformats.org/officeDocument/2006/relationships/image" Target="../media/image33.png"/><Relationship Id="rId17" Type="http://schemas.openxmlformats.org/officeDocument/2006/relationships/image" Target="../media/image46.svg"/><Relationship Id="rId2" Type="http://schemas.openxmlformats.org/officeDocument/2006/relationships/image" Target="../media/image26.png"/><Relationship Id="rId16" Type="http://schemas.openxmlformats.org/officeDocument/2006/relationships/image" Target="../media/image35.png"/><Relationship Id="rId20"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40.svg"/><Relationship Id="rId5" Type="http://schemas.openxmlformats.org/officeDocument/2006/relationships/image" Target="../media/image29.png"/><Relationship Id="rId15" Type="http://schemas.openxmlformats.org/officeDocument/2006/relationships/image" Target="../media/image44.svg"/><Relationship Id="rId10" Type="http://schemas.openxmlformats.org/officeDocument/2006/relationships/image" Target="../media/image32.png"/><Relationship Id="rId19" Type="http://schemas.openxmlformats.org/officeDocument/2006/relationships/image" Target="../media/image48.svg"/><Relationship Id="rId4" Type="http://schemas.openxmlformats.org/officeDocument/2006/relationships/image" Target="../media/image28.png"/><Relationship Id="rId9" Type="http://schemas.openxmlformats.org/officeDocument/2006/relationships/image" Target="../media/image38.svg"/><Relationship Id="rId1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 Id="rId9"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image" Target="../media/image16.jp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g"/><Relationship Id="rId1" Type="http://schemas.openxmlformats.org/officeDocument/2006/relationships/slideLayout" Target="../slideLayouts/slideLayout1.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010296" y="94509"/>
            <a:ext cx="4741817" cy="10624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vi-VN" dirty="0">
              <a:solidFill>
                <a:srgbClr val="FF0000"/>
              </a:solidFill>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 y="1"/>
            <a:ext cx="12192000" cy="6858000"/>
          </a:xfrm>
          <a:prstGeom prst="rect">
            <a:avLst/>
          </a:prstGeom>
        </p:spPr>
      </p:pic>
    </p:spTree>
    <p:extLst>
      <p:ext uri="{BB962C8B-B14F-4D97-AF65-F5344CB8AC3E}">
        <p14:creationId xmlns:p14="http://schemas.microsoft.com/office/powerpoint/2010/main" val="1048217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Hình chữ nhật 13"/>
          <p:cNvSpPr/>
          <p:nvPr/>
        </p:nvSpPr>
        <p:spPr>
          <a:xfrm>
            <a:off x="336143" y="8153841"/>
            <a:ext cx="2329896" cy="6067513"/>
          </a:xfrm>
          <a:prstGeom prst="rect">
            <a:avLst/>
          </a:prstGeom>
          <a:solidFill>
            <a:srgbClr val="4084F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ình chữ nhật 14"/>
          <p:cNvSpPr/>
          <p:nvPr/>
        </p:nvSpPr>
        <p:spPr>
          <a:xfrm>
            <a:off x="3343576" y="8153841"/>
            <a:ext cx="2442181" cy="6067513"/>
          </a:xfrm>
          <a:prstGeom prst="rect">
            <a:avLst/>
          </a:prstGeom>
          <a:solidFill>
            <a:srgbClr val="E9423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ình chữ nhật 15"/>
          <p:cNvSpPr/>
          <p:nvPr/>
        </p:nvSpPr>
        <p:spPr>
          <a:xfrm>
            <a:off x="6432143" y="8153841"/>
            <a:ext cx="2329896" cy="6067513"/>
          </a:xfrm>
          <a:prstGeom prst="rect">
            <a:avLst/>
          </a:prstGeom>
          <a:solidFill>
            <a:srgbClr val="FBBD0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ình chữ nhật 16"/>
          <p:cNvSpPr/>
          <p:nvPr/>
        </p:nvSpPr>
        <p:spPr>
          <a:xfrm>
            <a:off x="9439576" y="8153841"/>
            <a:ext cx="2442181" cy="6067513"/>
          </a:xfrm>
          <a:prstGeom prst="rect">
            <a:avLst/>
          </a:prstGeom>
          <a:solidFill>
            <a:srgbClr val="33A95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ộp Văn bản 11"/>
          <p:cNvSpPr txBox="1"/>
          <p:nvPr/>
        </p:nvSpPr>
        <p:spPr>
          <a:xfrm>
            <a:off x="3118954" y="-2199695"/>
            <a:ext cx="2690937" cy="830997"/>
          </a:xfrm>
          <a:prstGeom prst="rect">
            <a:avLst/>
          </a:prstGeom>
          <a:noFill/>
        </p:spPr>
        <p:txBody>
          <a:bodyPr wrap="square" rtlCol="0">
            <a:spAutoFit/>
          </a:bodyPr>
          <a:lstStyle/>
          <a:p>
            <a:pPr algn="ctr"/>
            <a:r>
              <a:rPr lang="en-US" sz="2400">
                <a:solidFill>
                  <a:schemeClr val="bg1"/>
                </a:solidFill>
                <a:latin typeface="Arial" panose="020B0604020202020204" pitchFamily="34" charset="0"/>
                <a:cs typeface="Arial" panose="020B0604020202020204" pitchFamily="34" charset="0"/>
              </a:rPr>
              <a:t>Môn học thuyết trình </a:t>
            </a:r>
          </a:p>
        </p:txBody>
      </p:sp>
      <p:sp>
        <p:nvSpPr>
          <p:cNvPr id="13" name="Hộp Văn bản 12"/>
          <p:cNvSpPr txBox="1"/>
          <p:nvPr/>
        </p:nvSpPr>
        <p:spPr>
          <a:xfrm>
            <a:off x="6238672" y="-2209905"/>
            <a:ext cx="2690937" cy="830997"/>
          </a:xfrm>
          <a:prstGeom prst="rect">
            <a:avLst/>
          </a:prstGeom>
          <a:noFill/>
        </p:spPr>
        <p:txBody>
          <a:bodyPr wrap="square" rtlCol="0">
            <a:spAutoFit/>
          </a:bodyPr>
          <a:lstStyle/>
          <a:p>
            <a:pPr algn="ctr"/>
            <a:r>
              <a:rPr lang="en-US" sz="2400">
                <a:solidFill>
                  <a:schemeClr val="bg1"/>
                </a:solidFill>
                <a:latin typeface="Arial" panose="020B0604020202020204" pitchFamily="34" charset="0"/>
                <a:cs typeface="Arial" panose="020B0604020202020204" pitchFamily="34" charset="0"/>
              </a:rPr>
              <a:t>Chủ đề thuyết trình </a:t>
            </a:r>
          </a:p>
        </p:txBody>
      </p:sp>
      <p:sp>
        <p:nvSpPr>
          <p:cNvPr id="18" name="Hộp Văn bản 17"/>
          <p:cNvSpPr txBox="1"/>
          <p:nvPr/>
        </p:nvSpPr>
        <p:spPr>
          <a:xfrm>
            <a:off x="9319098" y="-2189485"/>
            <a:ext cx="2690937" cy="830997"/>
          </a:xfrm>
          <a:prstGeom prst="rect">
            <a:avLst/>
          </a:prstGeom>
          <a:noFill/>
        </p:spPr>
        <p:txBody>
          <a:bodyPr wrap="square" rtlCol="0">
            <a:spAutoFit/>
          </a:bodyPr>
          <a:lstStyle/>
          <a:p>
            <a:pPr algn="ctr"/>
            <a:r>
              <a:rPr lang="en-US" sz="2400">
                <a:solidFill>
                  <a:schemeClr val="bg1"/>
                </a:solidFill>
                <a:latin typeface="Arial" panose="020B0604020202020204" pitchFamily="34" charset="0"/>
                <a:cs typeface="Arial" panose="020B0604020202020204" pitchFamily="34" charset="0"/>
              </a:rPr>
              <a:t>Bắt đầu thuyết trình </a:t>
            </a:r>
          </a:p>
        </p:txBody>
      </p:sp>
      <p:sp>
        <p:nvSpPr>
          <p:cNvPr id="19" name="Hộp Văn bản 18"/>
          <p:cNvSpPr txBox="1"/>
          <p:nvPr/>
        </p:nvSpPr>
        <p:spPr>
          <a:xfrm>
            <a:off x="336143" y="-2209906"/>
            <a:ext cx="2690937" cy="830997"/>
          </a:xfrm>
          <a:prstGeom prst="rect">
            <a:avLst/>
          </a:prstGeom>
          <a:noFill/>
        </p:spPr>
        <p:txBody>
          <a:bodyPr wrap="square" rtlCol="0">
            <a:spAutoFit/>
          </a:bodyPr>
          <a:lstStyle/>
          <a:p>
            <a:pPr algn="ctr"/>
            <a:r>
              <a:rPr lang="en-US" sz="2400">
                <a:solidFill>
                  <a:schemeClr val="bg1"/>
                </a:solidFill>
                <a:latin typeface="Arial" panose="020B0604020202020204" pitchFamily="34" charset="0"/>
                <a:cs typeface="Arial" panose="020B0604020202020204" pitchFamily="34" charset="0"/>
              </a:rPr>
              <a:t>Thành viên Trong nhóm </a:t>
            </a:r>
          </a:p>
        </p:txBody>
      </p:sp>
      <p:sp>
        <p:nvSpPr>
          <p:cNvPr id="80" name="TextBox 79"/>
          <p:cNvSpPr txBox="1"/>
          <p:nvPr/>
        </p:nvSpPr>
        <p:spPr>
          <a:xfrm>
            <a:off x="3118954" y="7315167"/>
            <a:ext cx="6093500" cy="5124480"/>
          </a:xfrm>
          <a:prstGeom prst="rect">
            <a:avLst/>
          </a:prstGeom>
          <a:noFill/>
        </p:spPr>
        <p:txBody>
          <a:bodyPr wrap="square">
            <a:spAutoFit/>
          </a:bodyPr>
          <a:lstStyle/>
          <a:p>
            <a:pPr algn="ctr"/>
            <a:r>
              <a:rPr lang="en-US" sz="4000" b="1" dirty="0" err="1">
                <a:solidFill>
                  <a:srgbClr val="002060"/>
                </a:solidFill>
                <a:latin typeface="Arial" panose="020B0604020202020204" pitchFamily="34" charset="0"/>
                <a:cs typeface="Arial" panose="020B0604020202020204" pitchFamily="34" charset="0"/>
              </a:rPr>
              <a:t>Với</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sự</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góp</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sức</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của</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các</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thành</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viên</a:t>
            </a:r>
            <a:endParaRPr lang="en-US" sz="4000" b="1" dirty="0">
              <a:solidFill>
                <a:srgbClr val="002060"/>
              </a:solidFill>
              <a:latin typeface="Arial" panose="020B0604020202020204" pitchFamily="34" charset="0"/>
              <a:cs typeface="Arial" panose="020B0604020202020204" pitchFamily="34" charset="0"/>
            </a:endParaRPr>
          </a:p>
          <a:p>
            <a:pPr algn="ctr"/>
            <a:endParaRPr lang="en-US" sz="2200" dirty="0">
              <a:solidFill>
                <a:srgbClr val="34393C"/>
              </a:solidFill>
              <a:latin typeface="Arial" panose="020B0604020202020204" pitchFamily="34" charset="0"/>
              <a:cs typeface="Arial" panose="020B0604020202020204" pitchFamily="34" charset="0"/>
            </a:endParaRPr>
          </a:p>
          <a:p>
            <a:pPr algn="ctr">
              <a:lnSpc>
                <a:spcPct val="150000"/>
              </a:lnSpc>
            </a:pPr>
            <a:r>
              <a:rPr lang="en-US" sz="2500" smtClean="0">
                <a:solidFill>
                  <a:srgbClr val="34393C"/>
                </a:solidFill>
                <a:latin typeface="Times New Roman" panose="02020603050405020304" pitchFamily="18" charset="0"/>
                <a:cs typeface="Times New Roman" panose="02020603050405020304" pitchFamily="18" charset="0"/>
              </a:rPr>
              <a:t>Nguyễn Công Hải Nam</a:t>
            </a:r>
            <a:endParaRPr lang="en-US" sz="2500" dirty="0">
              <a:solidFill>
                <a:srgbClr val="34393C"/>
              </a:solidFill>
              <a:latin typeface="Times New Roman" panose="02020603050405020304" pitchFamily="18" charset="0"/>
              <a:cs typeface="Times New Roman" panose="02020603050405020304" pitchFamily="18" charset="0"/>
            </a:endParaRPr>
          </a:p>
          <a:p>
            <a:pPr algn="ctr">
              <a:lnSpc>
                <a:spcPct val="150000"/>
              </a:lnSpc>
            </a:pPr>
            <a:r>
              <a:rPr lang="en-US" sz="2500" smtClean="0">
                <a:solidFill>
                  <a:srgbClr val="34393C"/>
                </a:solidFill>
                <a:latin typeface="Times New Roman" panose="02020603050405020304" pitchFamily="18" charset="0"/>
                <a:cs typeface="Times New Roman" panose="02020603050405020304" pitchFamily="18" charset="0"/>
              </a:rPr>
              <a:t>Lê Nguyễn Tất Thắng</a:t>
            </a:r>
            <a:endParaRPr lang="en-US" sz="2500" dirty="0">
              <a:solidFill>
                <a:srgbClr val="34393C"/>
              </a:solidFill>
              <a:latin typeface="Times New Roman" panose="02020603050405020304" pitchFamily="18" charset="0"/>
              <a:cs typeface="Times New Roman" panose="02020603050405020304" pitchFamily="18" charset="0"/>
            </a:endParaRPr>
          </a:p>
          <a:p>
            <a:pPr algn="ctr">
              <a:lnSpc>
                <a:spcPct val="150000"/>
              </a:lnSpc>
            </a:pPr>
            <a:r>
              <a:rPr lang="en-US" sz="2500" smtClean="0">
                <a:solidFill>
                  <a:srgbClr val="34393C"/>
                </a:solidFill>
                <a:latin typeface="Times New Roman" panose="02020603050405020304" pitchFamily="18" charset="0"/>
                <a:cs typeface="Times New Roman" panose="02020603050405020304" pitchFamily="18" charset="0"/>
              </a:rPr>
              <a:t>Vũ Tuấn Nghĩa</a:t>
            </a:r>
            <a:endParaRPr lang="en-US" sz="2500" dirty="0">
              <a:solidFill>
                <a:srgbClr val="34393C"/>
              </a:solidFill>
              <a:latin typeface="Times New Roman" panose="02020603050405020304" pitchFamily="18" charset="0"/>
              <a:cs typeface="Times New Roman" panose="02020603050405020304" pitchFamily="18" charset="0"/>
            </a:endParaRPr>
          </a:p>
          <a:p>
            <a:pPr algn="ctr">
              <a:lnSpc>
                <a:spcPct val="150000"/>
              </a:lnSpc>
            </a:pPr>
            <a:r>
              <a:rPr lang="en-US" sz="2500" smtClean="0">
                <a:solidFill>
                  <a:srgbClr val="34393C"/>
                </a:solidFill>
                <a:latin typeface="Times New Roman" panose="02020603050405020304" pitchFamily="18" charset="0"/>
                <a:cs typeface="Times New Roman" panose="02020603050405020304" pitchFamily="18" charset="0"/>
              </a:rPr>
              <a:t>Nguyễn Đỗ Minh Nhất</a:t>
            </a:r>
            <a:endParaRPr lang="en-US" sz="2500" dirty="0">
              <a:solidFill>
                <a:srgbClr val="34393C"/>
              </a:solidFill>
              <a:latin typeface="Times New Roman" panose="02020603050405020304" pitchFamily="18" charset="0"/>
              <a:cs typeface="Times New Roman" panose="02020603050405020304" pitchFamily="18" charset="0"/>
            </a:endParaRPr>
          </a:p>
          <a:p>
            <a:pPr algn="ctr">
              <a:lnSpc>
                <a:spcPct val="150000"/>
              </a:lnSpc>
            </a:pPr>
            <a:r>
              <a:rPr lang="en-US" sz="2500" smtClean="0">
                <a:solidFill>
                  <a:srgbClr val="34393C"/>
                </a:solidFill>
                <a:latin typeface="Times New Roman" panose="02020603050405020304" pitchFamily="18" charset="0"/>
                <a:cs typeface="Times New Roman" panose="02020603050405020304" pitchFamily="18" charset="0"/>
              </a:rPr>
              <a:t>Thái Trương Đăng Khoa</a:t>
            </a:r>
            <a:endParaRPr lang="en-US" sz="2500" dirty="0">
              <a:solidFill>
                <a:srgbClr val="34393C"/>
              </a:solidFill>
              <a:latin typeface="Times New Roman" panose="02020603050405020304" pitchFamily="18" charset="0"/>
              <a:cs typeface="Times New Roman" panose="02020603050405020304" pitchFamily="18" charset="0"/>
            </a:endParaRPr>
          </a:p>
          <a:p>
            <a:pPr algn="ctr">
              <a:lnSpc>
                <a:spcPct val="150000"/>
              </a:lnSpc>
            </a:pPr>
            <a:r>
              <a:rPr lang="en-US" sz="2500" smtClean="0">
                <a:solidFill>
                  <a:srgbClr val="34393C"/>
                </a:solidFill>
                <a:latin typeface="Times New Roman" panose="02020603050405020304" pitchFamily="18" charset="0"/>
                <a:cs typeface="Times New Roman" panose="02020603050405020304" pitchFamily="18" charset="0"/>
              </a:rPr>
              <a:t>Huỳnh Tuấn Phú</a:t>
            </a:r>
            <a:endParaRPr lang="vi-VN" sz="2500" dirty="0">
              <a:solidFill>
                <a:srgbClr val="34393C"/>
              </a:solidFill>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1" y="6732588"/>
            <a:ext cx="12192001" cy="130049"/>
            <a:chOff x="-1" y="6732588"/>
            <a:chExt cx="12192001" cy="130049"/>
          </a:xfrm>
        </p:grpSpPr>
        <p:sp>
          <p:nvSpPr>
            <p:cNvPr id="20" name="Rectangle 19"/>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Rectangle 20"/>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p:cNvSpPr/>
            <p:nvPr/>
          </p:nvSpPr>
          <p:spPr>
            <a:xfrm>
              <a:off x="6096000" y="6732588"/>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 name="Rectangle 22"/>
            <p:cNvSpPr/>
            <p:nvPr/>
          </p:nvSpPr>
          <p:spPr>
            <a:xfrm>
              <a:off x="8947052" y="6732588"/>
              <a:ext cx="3244948" cy="130049"/>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26" name="Picture 25" descr="Avocado Moody Foodi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9526" y="52271"/>
            <a:ext cx="1048770" cy="1048770"/>
          </a:xfrm>
          <a:prstGeom prst="rect">
            <a:avLst/>
          </a:prstGeom>
        </p:spPr>
      </p:pic>
      <p:pic>
        <p:nvPicPr>
          <p:cNvPr id="28" name="Picture 27" descr="Apple Moody Foodi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586" y="220991"/>
            <a:ext cx="1066988" cy="1066988"/>
          </a:xfrm>
          <a:prstGeom prst="rect">
            <a:avLst/>
          </a:prstGeom>
        </p:spPr>
      </p:pic>
      <p:pic>
        <p:nvPicPr>
          <p:cNvPr id="29" name="Picture 28" descr="Watermelon Moody Foodi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2260" y="4967875"/>
            <a:ext cx="937775" cy="937775"/>
          </a:xfrm>
          <a:prstGeom prst="rect">
            <a:avLst/>
          </a:prstGeom>
        </p:spPr>
      </p:pic>
      <p:pic>
        <p:nvPicPr>
          <p:cNvPr id="30" name="Picture 29" descr="Banana Moody Foodie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8" y="5626520"/>
            <a:ext cx="920929" cy="920929"/>
          </a:xfrm>
          <a:prstGeom prst="rect">
            <a:avLst/>
          </a:prstGeom>
        </p:spPr>
      </p:pic>
      <p:sp>
        <p:nvSpPr>
          <p:cNvPr id="35" name="TextBox 34"/>
          <p:cNvSpPr txBox="1"/>
          <p:nvPr/>
        </p:nvSpPr>
        <p:spPr>
          <a:xfrm>
            <a:off x="3002464" y="13432355"/>
            <a:ext cx="6098344" cy="2400657"/>
          </a:xfrm>
          <a:prstGeom prst="rect">
            <a:avLst/>
          </a:prstGeom>
          <a:noFill/>
        </p:spPr>
        <p:txBody>
          <a:bodyPr wrap="square">
            <a:spAutoFit/>
          </a:bodyPr>
          <a:lstStyle/>
          <a:p>
            <a:pPr algn="ctr"/>
            <a:r>
              <a:rPr lang="en-US" sz="5000" b="1" i="1" dirty="0" err="1">
                <a:solidFill>
                  <a:srgbClr val="00B050"/>
                </a:solidFill>
                <a:latin typeface="Calibri" panose="020F0502020204030204" charset="0"/>
                <a:cs typeface="Calibri" panose="020F0502020204030204" charset="0"/>
              </a:rPr>
              <a:t>Cảm</a:t>
            </a:r>
            <a:r>
              <a:rPr lang="en-US" sz="5000" b="1" i="1" dirty="0">
                <a:solidFill>
                  <a:srgbClr val="00B050"/>
                </a:solidFill>
                <a:latin typeface="Calibri" panose="020F0502020204030204" charset="0"/>
                <a:cs typeface="Calibri" panose="020F0502020204030204" charset="0"/>
              </a:rPr>
              <a:t> </a:t>
            </a:r>
            <a:r>
              <a:rPr lang="en-US" sz="5000" b="1" i="1" err="1">
                <a:solidFill>
                  <a:srgbClr val="00B050"/>
                </a:solidFill>
                <a:latin typeface="Calibri" panose="020F0502020204030204" charset="0"/>
                <a:cs typeface="Calibri" panose="020F0502020204030204" charset="0"/>
              </a:rPr>
              <a:t>ơn</a:t>
            </a:r>
            <a:r>
              <a:rPr lang="en-US" sz="5000" b="1" i="1">
                <a:solidFill>
                  <a:srgbClr val="00B050"/>
                </a:solidFill>
                <a:latin typeface="Calibri" panose="020F0502020204030204" charset="0"/>
                <a:cs typeface="Calibri" panose="020F0502020204030204" charset="0"/>
              </a:rPr>
              <a:t> </a:t>
            </a:r>
            <a:r>
              <a:rPr lang="en-US" sz="5000" b="1" i="1" smtClean="0">
                <a:solidFill>
                  <a:srgbClr val="00B050"/>
                </a:solidFill>
                <a:latin typeface="Calibri" panose="020F0502020204030204" charset="0"/>
                <a:cs typeface="Calibri" panose="020F0502020204030204" charset="0"/>
              </a:rPr>
              <a:t>thầy</a:t>
            </a:r>
            <a:endParaRPr lang="en-US" sz="5000" b="1" i="1" dirty="0">
              <a:solidFill>
                <a:srgbClr val="00B050"/>
              </a:solidFill>
              <a:latin typeface="Calibri" panose="020F0502020204030204" charset="0"/>
              <a:cs typeface="Calibri" panose="020F0502020204030204" charset="0"/>
            </a:endParaRPr>
          </a:p>
          <a:p>
            <a:pPr algn="ctr"/>
            <a:r>
              <a:rPr lang="en-US" sz="5000" b="1" i="1" dirty="0" err="1">
                <a:solidFill>
                  <a:srgbClr val="00B050"/>
                </a:solidFill>
                <a:latin typeface="Calibri" panose="020F0502020204030204" charset="0"/>
                <a:cs typeface="Calibri" panose="020F0502020204030204" charset="0"/>
              </a:rPr>
              <a:t>và</a:t>
            </a:r>
            <a:r>
              <a:rPr lang="en-US" sz="5000" b="1" i="1" dirty="0">
                <a:solidFill>
                  <a:srgbClr val="00B050"/>
                </a:solidFill>
                <a:latin typeface="Calibri" panose="020F0502020204030204" charset="0"/>
                <a:cs typeface="Calibri" panose="020F0502020204030204" charset="0"/>
              </a:rPr>
              <a:t> </a:t>
            </a:r>
            <a:r>
              <a:rPr lang="en-US" sz="5000" b="1" i="1" dirty="0" err="1">
                <a:solidFill>
                  <a:srgbClr val="00B050"/>
                </a:solidFill>
                <a:latin typeface="Calibri" panose="020F0502020204030204" charset="0"/>
                <a:cs typeface="Calibri" panose="020F0502020204030204" charset="0"/>
              </a:rPr>
              <a:t>các</a:t>
            </a:r>
            <a:r>
              <a:rPr lang="en-US" sz="5000" b="1" i="1" dirty="0">
                <a:solidFill>
                  <a:srgbClr val="00B050"/>
                </a:solidFill>
                <a:latin typeface="Calibri" panose="020F0502020204030204" charset="0"/>
                <a:cs typeface="Calibri" panose="020F0502020204030204" charset="0"/>
              </a:rPr>
              <a:t> </a:t>
            </a:r>
            <a:r>
              <a:rPr lang="en-US" sz="5000" b="1" i="1" dirty="0" err="1">
                <a:solidFill>
                  <a:srgbClr val="00B050"/>
                </a:solidFill>
                <a:latin typeface="Calibri" panose="020F0502020204030204" charset="0"/>
                <a:cs typeface="Calibri" panose="020F0502020204030204" charset="0"/>
              </a:rPr>
              <a:t>bạn</a:t>
            </a:r>
            <a:r>
              <a:rPr lang="en-US" sz="5000" b="1" i="1" dirty="0">
                <a:solidFill>
                  <a:srgbClr val="00B050"/>
                </a:solidFill>
                <a:latin typeface="Calibri" panose="020F0502020204030204" charset="0"/>
                <a:cs typeface="Calibri" panose="020F0502020204030204" charset="0"/>
              </a:rPr>
              <a:t> </a:t>
            </a:r>
            <a:r>
              <a:rPr lang="en-US" sz="5000" b="1" i="1" dirty="0" err="1">
                <a:solidFill>
                  <a:srgbClr val="00B050"/>
                </a:solidFill>
                <a:latin typeface="Calibri" panose="020F0502020204030204" charset="0"/>
                <a:cs typeface="Calibri" panose="020F0502020204030204" charset="0"/>
              </a:rPr>
              <a:t>đã</a:t>
            </a:r>
            <a:r>
              <a:rPr lang="en-US" sz="5000" b="1" i="1" dirty="0">
                <a:solidFill>
                  <a:srgbClr val="00B050"/>
                </a:solidFill>
                <a:latin typeface="Calibri" panose="020F0502020204030204" charset="0"/>
                <a:cs typeface="Calibri" panose="020F0502020204030204" charset="0"/>
              </a:rPr>
              <a:t> </a:t>
            </a:r>
          </a:p>
          <a:p>
            <a:pPr algn="ctr"/>
            <a:r>
              <a:rPr lang="en-US" sz="5000" b="1" i="1" dirty="0" err="1">
                <a:solidFill>
                  <a:srgbClr val="00B050"/>
                </a:solidFill>
                <a:latin typeface="Calibri" panose="020F0502020204030204" charset="0"/>
                <a:cs typeface="Calibri" panose="020F0502020204030204" charset="0"/>
              </a:rPr>
              <a:t>lắng</a:t>
            </a:r>
            <a:r>
              <a:rPr lang="en-US" sz="5000" b="1" i="1" dirty="0">
                <a:solidFill>
                  <a:srgbClr val="00B050"/>
                </a:solidFill>
                <a:latin typeface="Calibri" panose="020F0502020204030204" charset="0"/>
                <a:cs typeface="Calibri" panose="020F0502020204030204" charset="0"/>
              </a:rPr>
              <a:t> </a:t>
            </a:r>
            <a:r>
              <a:rPr lang="en-US" sz="5000" b="1" i="1" dirty="0" err="1">
                <a:solidFill>
                  <a:srgbClr val="00B050"/>
                </a:solidFill>
                <a:latin typeface="Calibri" panose="020F0502020204030204" charset="0"/>
                <a:cs typeface="Calibri" panose="020F0502020204030204" charset="0"/>
              </a:rPr>
              <a:t>nghe</a:t>
            </a:r>
            <a:r>
              <a:rPr lang="en-US" sz="5000" b="1" i="1" dirty="0">
                <a:solidFill>
                  <a:srgbClr val="00B050"/>
                </a:solidFill>
                <a:latin typeface="Calibri" panose="020F0502020204030204" charset="0"/>
                <a:cs typeface="Calibri" panose="020F0502020204030204" charset="0"/>
              </a:rPr>
              <a:t>!</a:t>
            </a:r>
          </a:p>
        </p:txBody>
      </p:sp>
      <p:pic>
        <p:nvPicPr>
          <p:cNvPr id="34" name="Graphic 33" descr="Director's Chair with solid fill"/>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0280993" y="5744406"/>
            <a:ext cx="759345" cy="759345"/>
          </a:xfrm>
          <a:prstGeom prst="rect">
            <a:avLst/>
          </a:prstGeom>
        </p:spPr>
      </p:pic>
      <p:pic>
        <p:nvPicPr>
          <p:cNvPr id="36" name="Graphic 35" descr="DVD player with solid fill"/>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846534" y="3666208"/>
            <a:ext cx="759345" cy="759345"/>
          </a:xfrm>
          <a:prstGeom prst="rect">
            <a:avLst/>
          </a:prstGeom>
        </p:spPr>
      </p:pic>
      <p:pic>
        <p:nvPicPr>
          <p:cNvPr id="37" name="Graphic 36" descr="3d Glasses with solid fill"/>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9715802" y="446553"/>
            <a:ext cx="759345" cy="759345"/>
          </a:xfrm>
          <a:prstGeom prst="rect">
            <a:avLst/>
          </a:prstGeom>
        </p:spPr>
      </p:pic>
      <p:pic>
        <p:nvPicPr>
          <p:cNvPr id="38" name="Graphic 37" descr="Film reel with solid fill"/>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10954953" y="3788529"/>
            <a:ext cx="759345" cy="759345"/>
          </a:xfrm>
          <a:prstGeom prst="rect">
            <a:avLst/>
          </a:prstGeom>
        </p:spPr>
      </p:pic>
      <p:pic>
        <p:nvPicPr>
          <p:cNvPr id="39" name="Graphic 38" descr="Optical disc with solid fill"/>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466862" y="2031299"/>
            <a:ext cx="759345" cy="759345"/>
          </a:xfrm>
          <a:prstGeom prst="rect">
            <a:avLst/>
          </a:prstGeom>
        </p:spPr>
      </p:pic>
      <p:pic>
        <p:nvPicPr>
          <p:cNvPr id="40" name="Graphic 39" descr="Film strip with solid fill"/>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tretch>
            <a:fillRect/>
          </a:stretch>
        </p:blipFill>
        <p:spPr>
          <a:xfrm rot="19220354">
            <a:off x="1389665" y="5384484"/>
            <a:ext cx="759345" cy="882040"/>
          </a:xfrm>
          <a:prstGeom prst="rect">
            <a:avLst/>
          </a:prstGeom>
        </p:spPr>
      </p:pic>
      <p:pic>
        <p:nvPicPr>
          <p:cNvPr id="41" name="Graphic 40" descr="Theatre with solid fill"/>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tretch>
            <a:fillRect/>
          </a:stretch>
        </p:blipFill>
        <p:spPr>
          <a:xfrm>
            <a:off x="11093911" y="2031298"/>
            <a:ext cx="759345" cy="759345"/>
          </a:xfrm>
          <a:prstGeom prst="rect">
            <a:avLst/>
          </a:prstGeom>
        </p:spPr>
      </p:pic>
      <p:pic>
        <p:nvPicPr>
          <p:cNvPr id="42" name="Graphic 41" descr="Drama with solid fill"/>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tretch>
            <a:fillRect/>
          </a:stretch>
        </p:blipFill>
        <p:spPr>
          <a:xfrm>
            <a:off x="1452212" y="450660"/>
            <a:ext cx="759345" cy="759345"/>
          </a:xfrm>
          <a:prstGeom prst="rect">
            <a:avLst/>
          </a:prstGeom>
        </p:spPr>
      </p:pic>
    </p:spTree>
    <p:extLst>
      <p:ext uri="{BB962C8B-B14F-4D97-AF65-F5344CB8AC3E}">
        <p14:creationId xmlns:p14="http://schemas.microsoft.com/office/powerpoint/2010/main" val="426613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fill="hold" grpId="0" nodeType="afterEffect">
                                  <p:stCondLst>
                                    <p:cond delay="0"/>
                                  </p:stCondLst>
                                  <p:childTnLst>
                                    <p:animMotion origin="layout" path="M 8.33333E-7 -1.48148E-6 L -0.01315 -2.64606 " pathEditMode="relative" rAng="0" ptsTypes="AA">
                                      <p:cBhvr>
                                        <p:cTn id="6" dur="20000" fill="hold"/>
                                        <p:tgtEl>
                                          <p:spTgt spid="80"/>
                                        </p:tgtEl>
                                        <p:attrNameLst>
                                          <p:attrName>ppt_x</p:attrName>
                                          <p:attrName>ppt_y</p:attrName>
                                        </p:attrNameLst>
                                      </p:cBhvr>
                                      <p:rCtr x="-664" y="-132315"/>
                                    </p:animMotion>
                                  </p:childTnLst>
                                </p:cTn>
                              </p:par>
                              <p:par>
                                <p:cTn id="7" presetID="64" presetClass="path" presetSubtype="0" fill="hold" grpId="0" nodeType="withEffect">
                                  <p:stCondLst>
                                    <p:cond delay="0"/>
                                  </p:stCondLst>
                                  <p:childTnLst>
                                    <p:animMotion origin="layout" path="M 0.028 1.17825 L 0.00105 -1.58125 " pathEditMode="relative" rAng="0" ptsTypes="AA">
                                      <p:cBhvr>
                                        <p:cTn id="8" dur="14000" fill="hold"/>
                                        <p:tgtEl>
                                          <p:spTgt spid="35"/>
                                        </p:tgtEl>
                                        <p:attrNameLst>
                                          <p:attrName>ppt_x</p:attrName>
                                          <p:attrName>ppt_y</p:attrName>
                                        </p:attrNameLst>
                                      </p:cBhvr>
                                      <p:rCtr x="-1354" y="-1379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30630" y="1664890"/>
            <a:ext cx="3879665" cy="477054"/>
          </a:xfrm>
          <a:prstGeom prst="rect">
            <a:avLst/>
          </a:prstGeom>
        </p:spPr>
        <p:txBody>
          <a:bodyPr wrap="square">
            <a:spAutoFit/>
          </a:bodyPr>
          <a:lstStyle/>
          <a:p>
            <a:pPr algn="ctr"/>
            <a:endParaRPr lang="en-US" sz="250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86330"/>
          </a:xfrm>
          <a:prstGeom prst="rect">
            <a:avLst/>
          </a:prstGeom>
        </p:spPr>
      </p:pic>
      <p:sp>
        <p:nvSpPr>
          <p:cNvPr id="14" name="Title 1"/>
          <p:cNvSpPr>
            <a:spLocks noGrp="1"/>
          </p:cNvSpPr>
          <p:nvPr>
            <p:ph type="ctrTitle"/>
          </p:nvPr>
        </p:nvSpPr>
        <p:spPr>
          <a:xfrm>
            <a:off x="759824" y="2385046"/>
            <a:ext cx="1780902" cy="896983"/>
          </a:xfrm>
        </p:spPr>
        <p:txBody>
          <a:bodyPr>
            <a:normAutofit fontScale="90000"/>
          </a:bodyPr>
          <a:lstStyle/>
          <a:p>
            <a:pPr algn="l"/>
            <a:r>
              <a:rPr lang="en-US" sz="3000" b="1" err="1" smtClean="0">
                <a:solidFill>
                  <a:srgbClr val="FF0000"/>
                </a:solidFill>
                <a:latin typeface="Times New Roman" panose="02020603050405020304" pitchFamily="18" charset="0"/>
                <a:cs typeface="Times New Roman" panose="02020603050405020304" pitchFamily="18" charset="0"/>
              </a:rPr>
              <a:t>Nhóm</a:t>
            </a:r>
            <a:r>
              <a:rPr lang="en-US" sz="3000" b="1" smtClean="0">
                <a:solidFill>
                  <a:srgbClr val="FF0000"/>
                </a:solidFill>
                <a:latin typeface="Times New Roman" panose="02020603050405020304" pitchFamily="18" charset="0"/>
                <a:cs typeface="Times New Roman" panose="02020603050405020304" pitchFamily="18" charset="0"/>
              </a:rPr>
              <a:t> 2 : </a:t>
            </a:r>
            <a:br>
              <a:rPr lang="en-US" sz="3000" b="1" smtClean="0">
                <a:solidFill>
                  <a:srgbClr val="FF0000"/>
                </a:solidFill>
                <a:latin typeface="Times New Roman" panose="02020603050405020304" pitchFamily="18" charset="0"/>
                <a:cs typeface="Times New Roman" panose="02020603050405020304" pitchFamily="18" charset="0"/>
              </a:rPr>
            </a:br>
            <a:endParaRPr lang="vi-VN" sz="3000" b="1">
              <a:solidFill>
                <a:srgbClr val="FF0000"/>
              </a:solidFill>
              <a:latin typeface="Times New Roman" panose="02020603050405020304" pitchFamily="18" charset="0"/>
              <a:cs typeface="Times New Roman" panose="02020603050405020304" pitchFamily="18" charset="0"/>
            </a:endParaRPr>
          </a:p>
        </p:txBody>
      </p:sp>
      <p:sp>
        <p:nvSpPr>
          <p:cNvPr id="15" name="Title 1"/>
          <p:cNvSpPr txBox="1">
            <a:spLocks/>
          </p:cNvSpPr>
          <p:nvPr/>
        </p:nvSpPr>
        <p:spPr>
          <a:xfrm>
            <a:off x="4010296" y="94509"/>
            <a:ext cx="4741817" cy="10624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mtClean="0">
                <a:solidFill>
                  <a:srgbClr val="FF0000"/>
                </a:solidFill>
                <a:latin typeface="Times New Roman" panose="02020603050405020304" pitchFamily="18" charset="0"/>
                <a:cs typeface="Times New Roman" panose="02020603050405020304" pitchFamily="18" charset="0"/>
              </a:rPr>
              <a:t>Đề Tài : 5.B.1</a:t>
            </a:r>
            <a:endParaRPr lang="vi-VN" dirty="0">
              <a:solidFill>
                <a:srgbClr val="FF0000"/>
              </a:solidFill>
              <a:cs typeface="Times New Roman" panose="02020603050405020304" pitchFamily="18" charset="0"/>
            </a:endParaRPr>
          </a:p>
        </p:txBody>
      </p:sp>
      <p:sp>
        <p:nvSpPr>
          <p:cNvPr id="16" name="Rectangle 15"/>
          <p:cNvSpPr/>
          <p:nvPr/>
        </p:nvSpPr>
        <p:spPr>
          <a:xfrm>
            <a:off x="6618514" y="1605446"/>
            <a:ext cx="4720047" cy="2169825"/>
          </a:xfrm>
          <a:prstGeom prst="rect">
            <a:avLst/>
          </a:prstGeom>
        </p:spPr>
        <p:txBody>
          <a:bodyPr wrap="square">
            <a:spAutoFit/>
          </a:bodyPr>
          <a:lstStyle/>
          <a:p>
            <a:pPr algn="ctr"/>
            <a:r>
              <a:rPr lang="en-US" sz="3000" b="1" smtClean="0">
                <a:solidFill>
                  <a:srgbClr val="FF0000"/>
                </a:solidFill>
                <a:latin typeface="Times New Roman" panose="02020603050405020304" pitchFamily="18" charset="0"/>
                <a:cs typeface="Times New Roman" panose="02020603050405020304" pitchFamily="18" charset="0"/>
              </a:rPr>
              <a:t>Tên đề tài :</a:t>
            </a:r>
          </a:p>
          <a:p>
            <a:pPr algn="ctr"/>
            <a:r>
              <a:rPr lang="en-US" sz="3500" b="1" smtClean="0">
                <a:solidFill>
                  <a:schemeClr val="tx1">
                    <a:lumMod val="95000"/>
                    <a:lumOff val="5000"/>
                  </a:schemeClr>
                </a:solidFill>
                <a:latin typeface="Times New Roman" panose="02020603050405020304" pitchFamily="18" charset="0"/>
                <a:cs typeface="Times New Roman" panose="02020603050405020304" pitchFamily="18" charset="0"/>
              </a:rPr>
              <a:t>Tìm hiểu API của mạng xã hội và xây dựng chức năng đăng nhập  </a:t>
            </a:r>
            <a:endParaRPr lang="vi-VN" sz="35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7" name="Title 1"/>
          <p:cNvSpPr txBox="1">
            <a:spLocks/>
          </p:cNvSpPr>
          <p:nvPr/>
        </p:nvSpPr>
        <p:spPr>
          <a:xfrm>
            <a:off x="243841" y="2833537"/>
            <a:ext cx="6374673" cy="266089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3000" err="1" smtClean="0">
                <a:latin typeface="Times New Roman" panose="02020603050405020304" pitchFamily="18" charset="0"/>
                <a:cs typeface="Times New Roman" panose="02020603050405020304" pitchFamily="18" charset="0"/>
              </a:rPr>
              <a:t>Nguyễn</a:t>
            </a:r>
            <a:r>
              <a:rPr lang="en-US" sz="3000" smtClean="0">
                <a:latin typeface="Times New Roman" panose="02020603050405020304" pitchFamily="18" charset="0"/>
                <a:cs typeface="Times New Roman" panose="02020603050405020304" pitchFamily="18" charset="0"/>
              </a:rPr>
              <a:t> </a:t>
            </a:r>
            <a:r>
              <a:rPr lang="en-US" sz="3000" err="1" smtClean="0">
                <a:latin typeface="Times New Roman" panose="02020603050405020304" pitchFamily="18" charset="0"/>
                <a:cs typeface="Times New Roman" panose="02020603050405020304" pitchFamily="18" charset="0"/>
              </a:rPr>
              <a:t>Công</a:t>
            </a:r>
            <a:r>
              <a:rPr lang="en-US" sz="3000" smtClean="0">
                <a:latin typeface="Times New Roman" panose="02020603050405020304" pitchFamily="18" charset="0"/>
                <a:cs typeface="Times New Roman" panose="02020603050405020304" pitchFamily="18" charset="0"/>
              </a:rPr>
              <a:t> </a:t>
            </a:r>
            <a:r>
              <a:rPr lang="en-US" sz="3000" err="1" smtClean="0">
                <a:latin typeface="Times New Roman" panose="02020603050405020304" pitchFamily="18" charset="0"/>
                <a:cs typeface="Times New Roman" panose="02020603050405020304" pitchFamily="18" charset="0"/>
              </a:rPr>
              <a:t>Hải</a:t>
            </a:r>
            <a:r>
              <a:rPr lang="en-US" sz="3000" smtClean="0">
                <a:latin typeface="Times New Roman" panose="02020603050405020304" pitchFamily="18" charset="0"/>
                <a:cs typeface="Times New Roman" panose="02020603050405020304" pitchFamily="18" charset="0"/>
              </a:rPr>
              <a:t> Nam – DH51803156</a:t>
            </a:r>
          </a:p>
          <a:p>
            <a:pPr algn="just"/>
            <a:r>
              <a:rPr lang="en-US" sz="3000" err="1" smtClean="0">
                <a:latin typeface="Times New Roman" panose="02020603050405020304" pitchFamily="18" charset="0"/>
                <a:cs typeface="Times New Roman" panose="02020603050405020304" pitchFamily="18" charset="0"/>
              </a:rPr>
              <a:t>Lê</a:t>
            </a:r>
            <a:r>
              <a:rPr lang="en-US" sz="3000" smtClean="0">
                <a:latin typeface="Times New Roman" panose="02020603050405020304" pitchFamily="18" charset="0"/>
                <a:cs typeface="Times New Roman" panose="02020603050405020304" pitchFamily="18" charset="0"/>
              </a:rPr>
              <a:t> </a:t>
            </a:r>
            <a:r>
              <a:rPr lang="en-US" sz="3000" err="1" smtClean="0">
                <a:latin typeface="Times New Roman" panose="02020603050405020304" pitchFamily="18" charset="0"/>
                <a:cs typeface="Times New Roman" panose="02020603050405020304" pitchFamily="18" charset="0"/>
              </a:rPr>
              <a:t>Nguyễn</a:t>
            </a:r>
            <a:r>
              <a:rPr lang="en-US" sz="3000" smtClean="0">
                <a:latin typeface="Times New Roman" panose="02020603050405020304" pitchFamily="18" charset="0"/>
                <a:cs typeface="Times New Roman" panose="02020603050405020304" pitchFamily="18" charset="0"/>
              </a:rPr>
              <a:t> </a:t>
            </a:r>
            <a:r>
              <a:rPr lang="en-US" sz="3000" err="1" smtClean="0">
                <a:latin typeface="Times New Roman" panose="02020603050405020304" pitchFamily="18" charset="0"/>
                <a:cs typeface="Times New Roman" panose="02020603050405020304" pitchFamily="18" charset="0"/>
              </a:rPr>
              <a:t>Tất</a:t>
            </a:r>
            <a:r>
              <a:rPr lang="en-US" sz="3000" smtClean="0">
                <a:latin typeface="Times New Roman" panose="02020603050405020304" pitchFamily="18" charset="0"/>
                <a:cs typeface="Times New Roman" panose="02020603050405020304" pitchFamily="18" charset="0"/>
              </a:rPr>
              <a:t> Thắng – DH51803559</a:t>
            </a:r>
          </a:p>
          <a:p>
            <a:pPr algn="just"/>
            <a:r>
              <a:rPr lang="en-US" sz="3000" smtClean="0">
                <a:latin typeface="Times New Roman" panose="02020603050405020304" pitchFamily="18" charset="0"/>
                <a:cs typeface="Times New Roman" panose="02020603050405020304" pitchFamily="18" charset="0"/>
              </a:rPr>
              <a:t>Vũ Tuấn Nghĩa – DH51803612</a:t>
            </a:r>
          </a:p>
          <a:p>
            <a:pPr algn="just"/>
            <a:r>
              <a:rPr lang="en-US" sz="3000" smtClean="0">
                <a:latin typeface="Times New Roman" panose="02020603050405020304" pitchFamily="18" charset="0"/>
                <a:cs typeface="Times New Roman" panose="02020603050405020304" pitchFamily="18" charset="0"/>
              </a:rPr>
              <a:t>Huỳnh Tất Phú – DH51802893</a:t>
            </a:r>
          </a:p>
          <a:p>
            <a:pPr algn="just"/>
            <a:r>
              <a:rPr lang="en-US" sz="3000" smtClean="0">
                <a:latin typeface="Times New Roman" panose="02020603050405020304" pitchFamily="18" charset="0"/>
                <a:cs typeface="Times New Roman" panose="02020603050405020304" pitchFamily="18" charset="0"/>
              </a:rPr>
              <a:t>Thái Trương Đăng Khoa – DH51802975</a:t>
            </a:r>
          </a:p>
          <a:p>
            <a:pPr algn="just"/>
            <a:r>
              <a:rPr lang="en-US" sz="3000" smtClean="0">
                <a:latin typeface="Times New Roman" panose="02020603050405020304" pitchFamily="18" charset="0"/>
                <a:cs typeface="Times New Roman" panose="02020603050405020304" pitchFamily="18" charset="0"/>
              </a:rPr>
              <a:t>Nguyễn Đỗ Minh Nhất – DH51803070</a:t>
            </a:r>
            <a:endParaRPr lang="vi-VN"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16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p:cNvSpPr/>
          <p:nvPr/>
        </p:nvSpPr>
        <p:spPr>
          <a:xfrm>
            <a:off x="1948166" y="0"/>
            <a:ext cx="9390199" cy="861774"/>
          </a:xfrm>
          <a:prstGeom prst="rect">
            <a:avLst/>
          </a:prstGeom>
        </p:spPr>
        <p:txBody>
          <a:bodyPr wrap="none">
            <a:spAutoFit/>
          </a:bodyPr>
          <a:lstStyle/>
          <a:p>
            <a:r>
              <a:rPr lang="en-US" sz="5000" smtClean="0">
                <a:solidFill>
                  <a:srgbClr val="FF0000"/>
                </a:solidFill>
                <a:latin typeface="Times New Roman" panose="02020603050405020304" pitchFamily="18" charset="0"/>
                <a:cs typeface="Times New Roman" panose="02020603050405020304" pitchFamily="18" charset="0"/>
              </a:rPr>
              <a:t>I. Xây dựng và khai thác REST API</a:t>
            </a:r>
            <a:endParaRPr lang="vi-VN" sz="500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287384" y="768444"/>
            <a:ext cx="7149542" cy="5790816"/>
          </a:xfrm>
          <a:prstGeom prst="rect">
            <a:avLst/>
          </a:prstGeom>
        </p:spPr>
        <p:txBody>
          <a:bodyPr wrap="square">
            <a:spAutoFit/>
          </a:bodyPr>
          <a:lstStyle/>
          <a:p>
            <a:pPr marL="342900" lvl="0" indent="-342900" algn="just">
              <a:lnSpc>
                <a:spcPct val="115000"/>
              </a:lnSpc>
              <a:spcAft>
                <a:spcPts val="0"/>
              </a:spcAft>
              <a:buFont typeface="Symbol" panose="05050102010706020507" pitchFamily="18" charset="2"/>
              <a:buChar char=""/>
            </a:pPr>
            <a:r>
              <a:rPr lang="vi-VN" sz="2300" smtClean="0">
                <a:latin typeface="+mj-lt"/>
                <a:ea typeface="Calibri" panose="020F0502020204030204" pitchFamily="34" charset="0"/>
                <a:cs typeface="Times New Roman" panose="02020603050405020304" pitchFamily="18" charset="0"/>
              </a:rPr>
              <a:t>REST (</a:t>
            </a:r>
            <a:r>
              <a:rPr lang="vi-VN" sz="2300" b="1" smtClean="0">
                <a:latin typeface="+mj-lt"/>
                <a:ea typeface="Calibri" panose="020F0502020204030204" pitchFamily="34" charset="0"/>
                <a:cs typeface="Times New Roman" panose="02020603050405020304" pitchFamily="18" charset="0"/>
              </a:rPr>
              <a:t>REpresentational State Transfer</a:t>
            </a:r>
            <a:r>
              <a:rPr lang="vi-VN" sz="2300" smtClean="0">
                <a:latin typeface="+mj-lt"/>
                <a:ea typeface="Calibri" panose="020F0502020204030204" pitchFamily="34" charset="0"/>
                <a:cs typeface="Times New Roman" panose="02020603050405020304" pitchFamily="18" charset="0"/>
              </a:rPr>
              <a:t>) được đưa ra vào năm 2000. Nó là một dạng chuyển đổi cấu trúc dữ liệu, là một phong cách kiến ​​trúc cho việc thiết kế các ứng dụng có kết nối. Nó sử dụng HTTP đơn giản để tạo cho giao tiếp giữa các máy. Thay vì sử dụng một URL cho việc xử lý một số thông tin người dùng, REST gửi một yêu cầu HTTP như GET, POST, DELETE, đến một URL để xử lý dữ liệu.</a:t>
            </a:r>
          </a:p>
          <a:p>
            <a:pPr marL="342900" lvl="0" indent="-342900" algn="just">
              <a:lnSpc>
                <a:spcPct val="115000"/>
              </a:lnSpc>
              <a:spcAft>
                <a:spcPts val="1000"/>
              </a:spcAft>
              <a:buFont typeface="Symbol" panose="05050102010706020507" pitchFamily="18" charset="2"/>
              <a:buChar char=""/>
            </a:pPr>
            <a:r>
              <a:rPr lang="vi-VN" sz="2300" smtClean="0">
                <a:latin typeface="+mj-lt"/>
                <a:ea typeface="Calibri" panose="020F0502020204030204" pitchFamily="34" charset="0"/>
                <a:cs typeface="Times New Roman" panose="02020603050405020304" pitchFamily="18" charset="0"/>
              </a:rPr>
              <a:t>REST API là một ứng dụng chuyển đổi cấu trúc dữ liệu có các phương thức để kết nối với các thư viện và ứng dụng khác. REST API không được xem là một công nghệ, nó là một giải pháp để tạo ra các ứng dụng web services thay thế cho các kiểu khác như SOAP, WSDL (Web Service Definition Language),…</a:t>
            </a:r>
            <a:endParaRPr lang="vi-VN" sz="2300">
              <a:effectLst/>
              <a:latin typeface="+mj-lt"/>
              <a:ea typeface="Calibri" panose="020F0502020204030204" pitchFamily="34" charset="0"/>
              <a:cs typeface="Times New Roman" panose="02020603050405020304" pitchFamily="18" charset="0"/>
            </a:endParaRPr>
          </a:p>
        </p:txBody>
      </p:sp>
      <p:pic>
        <p:nvPicPr>
          <p:cNvPr id="8" name="Picture 7" descr="restful api"/>
          <p:cNvPicPr/>
          <p:nvPr/>
        </p:nvPicPr>
        <p:blipFill>
          <a:blip r:embed="rId3">
            <a:extLst>
              <a:ext uri="{28A0092B-C50C-407E-A947-70E740481C1C}">
                <a14:useLocalDpi xmlns:a14="http://schemas.microsoft.com/office/drawing/2010/main" val="0"/>
              </a:ext>
            </a:extLst>
          </a:blip>
          <a:srcRect/>
          <a:stretch>
            <a:fillRect/>
          </a:stretch>
        </p:blipFill>
        <p:spPr bwMode="auto">
          <a:xfrm>
            <a:off x="7610476" y="861774"/>
            <a:ext cx="4447710" cy="3957320"/>
          </a:xfrm>
          <a:prstGeom prst="rect">
            <a:avLst/>
          </a:prstGeom>
          <a:noFill/>
          <a:ln>
            <a:noFill/>
          </a:ln>
        </p:spPr>
      </p:pic>
      <p:sp>
        <p:nvSpPr>
          <p:cNvPr id="2" name="Rectangle 1"/>
          <p:cNvSpPr/>
          <p:nvPr/>
        </p:nvSpPr>
        <p:spPr>
          <a:xfrm>
            <a:off x="287384" y="737095"/>
            <a:ext cx="6096000" cy="548099"/>
          </a:xfrm>
          <a:prstGeom prst="rect">
            <a:avLst/>
          </a:prstGeom>
        </p:spPr>
        <p:txBody>
          <a:bodyPr>
            <a:spAutoFit/>
          </a:bodyPr>
          <a:lstStyle/>
          <a:p>
            <a:pPr marL="342900" lvl="0" indent="-342900" algn="just">
              <a:lnSpc>
                <a:spcPct val="115000"/>
              </a:lnSpc>
              <a:spcAft>
                <a:spcPts val="0"/>
              </a:spcAft>
              <a:buFont typeface="Symbol" panose="05050102010706020507" pitchFamily="18" charset="2"/>
              <a:buChar char=""/>
            </a:pPr>
            <a:endParaRPr lang="vi-VN" sz="280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871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xit" presetSubtype="21" fill="hold" nodeType="clickEffect">
                                  <p:stCondLst>
                                    <p:cond delay="0"/>
                                  </p:stCondLst>
                                  <p:childTnLst>
                                    <p:animEffect transition="out" filter="barn(inVertical)">
                                      <p:cBhvr>
                                        <p:cTn id="17" dur="500"/>
                                        <p:tgtEl>
                                          <p:spTgt spid="7">
                                            <p:txEl>
                                              <p:pRg st="0" end="0"/>
                                            </p:txEl>
                                          </p:spTgt>
                                        </p:tgtEl>
                                      </p:cBhvr>
                                    </p:animEffect>
                                    <p:set>
                                      <p:cBhvr>
                                        <p:cTn id="18" dur="1" fill="hold">
                                          <p:stCondLst>
                                            <p:cond delay="499"/>
                                          </p:stCondLst>
                                        </p:cTn>
                                        <p:tgtEl>
                                          <p:spTgt spid="7">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 calcmode="lin" valueType="num">
                                      <p:cBhvr>
                                        <p:cTn id="23"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7">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nodePh="1">
                                  <p:stCondLst>
                                    <p:cond delay="0"/>
                                  </p:stCondLst>
                                  <p:endCondLst>
                                    <p:cond evt="begin" delay="0">
                                      <p:tn val="29"/>
                                    </p:cond>
                                  </p:endCondLst>
                                  <p:childTnLst>
                                    <p:set>
                                      <p:cBhvr>
                                        <p:cTn id="30" dur="1" fill="hold">
                                          <p:stCondLst>
                                            <p:cond delay="0"/>
                                          </p:stCondLst>
                                        </p:cTn>
                                        <p:tgtEl>
                                          <p:spTgt spid="2">
                                            <p:txEl>
                                              <p:pRg st="0" end="0"/>
                                            </p:txEl>
                                          </p:spTgt>
                                        </p:tgtEl>
                                        <p:attrNameLst>
                                          <p:attrName>style.visibility</p:attrName>
                                        </p:attrNameLst>
                                      </p:cBhvr>
                                      <p:to>
                                        <p:strVal val="visible"/>
                                      </p:to>
                                    </p:set>
                                    <p:animEffect transition="in" filter="fade">
                                      <p:cBhvr>
                                        <p:cTn id="31" dur="1000"/>
                                        <p:tgtEl>
                                          <p:spTgt spid="2">
                                            <p:txEl>
                                              <p:pRg st="0" end="0"/>
                                            </p:txEl>
                                          </p:spTgt>
                                        </p:tgtEl>
                                      </p:cBhvr>
                                    </p:animEffect>
                                    <p:anim calcmode="lin" valueType="num">
                                      <p:cBhvr>
                                        <p:cTn id="3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vi-V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26"/>
            <a:ext cx="12192000" cy="6858000"/>
          </a:xfrm>
          <a:prstGeom prst="rect">
            <a:avLst/>
          </a:prstGeom>
        </p:spPr>
      </p:pic>
      <p:sp>
        <p:nvSpPr>
          <p:cNvPr id="5" name="Subtitle 2"/>
          <p:cNvSpPr>
            <a:spLocks noGrp="1"/>
          </p:cNvSpPr>
          <p:nvPr>
            <p:ph type="subTitle" idx="1"/>
          </p:nvPr>
        </p:nvSpPr>
        <p:spPr>
          <a:xfrm>
            <a:off x="1524000" y="370642"/>
            <a:ext cx="9144000" cy="1039631"/>
          </a:xfrm>
        </p:spPr>
        <p:txBody>
          <a:bodyPr>
            <a:normAutofit/>
          </a:bodyPr>
          <a:lstStyle/>
          <a:p>
            <a:r>
              <a:rPr lang="en-GB" sz="5000" b="1" smtClean="0">
                <a:solidFill>
                  <a:srgbClr val="FF0000"/>
                </a:solidFill>
                <a:latin typeface="Times New Roman" panose="02020603050405020304" pitchFamily="18" charset="0"/>
                <a:cs typeface="Times New Roman" panose="02020603050405020304" pitchFamily="18" charset="0"/>
              </a:rPr>
              <a:t>II. Xây </a:t>
            </a:r>
            <a:r>
              <a:rPr lang="en-GB" sz="5000" b="1">
                <a:solidFill>
                  <a:srgbClr val="FF0000"/>
                </a:solidFill>
                <a:latin typeface="Times New Roman" panose="02020603050405020304" pitchFamily="18" charset="0"/>
                <a:cs typeface="Times New Roman" panose="02020603050405020304" pitchFamily="18" charset="0"/>
              </a:rPr>
              <a:t>dựng hệ thống Web API </a:t>
            </a:r>
            <a:endParaRPr lang="vi-VN" sz="5000" b="1">
              <a:solidFill>
                <a:srgbClr val="FF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6252754" y="1410273"/>
            <a:ext cx="5765074" cy="4876075"/>
          </a:xfrm>
          <a:prstGeom prst="rect">
            <a:avLst/>
          </a:prstGeom>
        </p:spPr>
      </p:pic>
      <p:sp>
        <p:nvSpPr>
          <p:cNvPr id="8" name="Rectangle 7"/>
          <p:cNvSpPr/>
          <p:nvPr/>
        </p:nvSpPr>
        <p:spPr>
          <a:xfrm>
            <a:off x="600891" y="1811408"/>
            <a:ext cx="5651863" cy="3785652"/>
          </a:xfrm>
          <a:prstGeom prst="rect">
            <a:avLst/>
          </a:prstGeom>
        </p:spPr>
        <p:txBody>
          <a:bodyPr wrap="square">
            <a:spAutoFit/>
          </a:bodyPr>
          <a:lstStyle/>
          <a:p>
            <a:pPr algn="just"/>
            <a:r>
              <a:rPr lang="vi-VN" sz="3000" b="0" i="0" smtClean="0">
                <a:solidFill>
                  <a:schemeClr val="tx1">
                    <a:lumMod val="95000"/>
                    <a:lumOff val="5000"/>
                  </a:schemeClr>
                </a:solidFill>
                <a:effectLst/>
                <a:latin typeface="+mj-lt"/>
              </a:rPr>
              <a:t>API có tên gọi đầy đủ là Application Programing Interface. Hiểu một cách đơn giản, API là phương thức kết nối các thư viện hay ứng dụng với nhau. Với API, lập trình viên có thể truy xuất đến các hàm thường dùng và trao đổi dữ liệu giữa các ứng dụng. </a:t>
            </a:r>
            <a:endParaRPr lang="vi-VN" sz="3000">
              <a:solidFill>
                <a:schemeClr val="tx1">
                  <a:lumMod val="95000"/>
                  <a:lumOff val="5000"/>
                </a:schemeClr>
              </a:solidFill>
              <a:latin typeface="+mj-lt"/>
            </a:endParaRPr>
          </a:p>
        </p:txBody>
      </p:sp>
      <p:sp>
        <p:nvSpPr>
          <p:cNvPr id="10" name="Rectangle 9"/>
          <p:cNvSpPr/>
          <p:nvPr/>
        </p:nvSpPr>
        <p:spPr>
          <a:xfrm>
            <a:off x="505098" y="1176099"/>
            <a:ext cx="4476206" cy="630942"/>
          </a:xfrm>
          <a:prstGeom prst="rect">
            <a:avLst/>
          </a:prstGeom>
        </p:spPr>
        <p:txBody>
          <a:bodyPr wrap="square">
            <a:spAutoFit/>
          </a:bodyPr>
          <a:lstStyle/>
          <a:p>
            <a:pPr algn="just"/>
            <a:r>
              <a:rPr lang="vi-VN" sz="3500" b="1" smtClean="0">
                <a:solidFill>
                  <a:srgbClr val="FF0000"/>
                </a:solidFill>
                <a:latin typeface="+mj-lt"/>
              </a:rPr>
              <a:t>2.1. API là gì ? </a:t>
            </a:r>
            <a:endParaRPr lang="vi-VN" sz="3500" b="1">
              <a:solidFill>
                <a:srgbClr val="FF0000"/>
              </a:solidFill>
              <a:latin typeface="+mj-lt"/>
            </a:endParaRPr>
          </a:p>
        </p:txBody>
      </p:sp>
    </p:spTree>
    <p:extLst>
      <p:ext uri="{BB962C8B-B14F-4D97-AF65-F5344CB8AC3E}">
        <p14:creationId xmlns:p14="http://schemas.microsoft.com/office/powerpoint/2010/main" val="133322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 calcmode="lin" valueType="num">
                                      <p:cBhvr>
                                        <p:cTn id="23"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Group 91"/>
          <p:cNvGrpSpPr/>
          <p:nvPr/>
        </p:nvGrpSpPr>
        <p:grpSpPr>
          <a:xfrm>
            <a:off x="10111844" y="5799367"/>
            <a:ext cx="1269276" cy="338554"/>
            <a:chOff x="10072775" y="5734052"/>
            <a:chExt cx="1269276" cy="338554"/>
          </a:xfrm>
        </p:grpSpPr>
        <p:sp>
          <p:nvSpPr>
            <p:cNvPr id="32" name="Rectangle: Rounded Corners 31"/>
            <p:cNvSpPr/>
            <p:nvPr/>
          </p:nvSpPr>
          <p:spPr>
            <a:xfrm>
              <a:off x="10072775" y="5734052"/>
              <a:ext cx="1222928" cy="338554"/>
            </a:xfrm>
            <a:prstGeom prst="roundRect">
              <a:avLst>
                <a:gd name="adj" fmla="val 41127"/>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91" name="Group 90"/>
            <p:cNvGrpSpPr/>
            <p:nvPr/>
          </p:nvGrpSpPr>
          <p:grpSpPr>
            <a:xfrm>
              <a:off x="10207193" y="5749440"/>
              <a:ext cx="1134858" cy="307777"/>
              <a:chOff x="10207193" y="5749440"/>
              <a:chExt cx="1134858" cy="307777"/>
            </a:xfrm>
          </p:grpSpPr>
          <p:pic>
            <p:nvPicPr>
              <p:cNvPr id="34" name="Graphic 33" descr="Pencil with solid fill"/>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207193" y="5812945"/>
                <a:ext cx="180768" cy="180768"/>
              </a:xfrm>
              <a:prstGeom prst="rect">
                <a:avLst/>
              </a:prstGeom>
            </p:spPr>
          </p:pic>
          <p:sp>
            <p:nvSpPr>
              <p:cNvPr id="35" name="TextBox 34"/>
              <p:cNvSpPr txBox="1"/>
              <p:nvPr/>
            </p:nvSpPr>
            <p:spPr>
              <a:xfrm>
                <a:off x="10330373" y="5749440"/>
                <a:ext cx="1011678" cy="307777"/>
              </a:xfrm>
              <a:prstGeom prst="rect">
                <a:avLst/>
              </a:prstGeom>
              <a:noFill/>
            </p:spPr>
            <p:txBody>
              <a:bodyPr wrap="square" rtlCol="0">
                <a:spAutoFit/>
              </a:bodyPr>
              <a:lstStyle/>
              <a:p>
                <a:r>
                  <a:rPr lang="en-PH" sz="1400" dirty="0">
                    <a:solidFill>
                      <a:srgbClr val="4285F4"/>
                    </a:solidFill>
                    <a:latin typeface="+mj-lt"/>
                  </a:rPr>
                  <a:t>Your Team</a:t>
                </a:r>
              </a:p>
            </p:txBody>
          </p:sp>
        </p:grpSp>
      </p:grpSp>
      <p:sp>
        <p:nvSpPr>
          <p:cNvPr id="62" name="TextBox 61"/>
          <p:cNvSpPr txBox="1"/>
          <p:nvPr/>
        </p:nvSpPr>
        <p:spPr>
          <a:xfrm>
            <a:off x="8586735" y="705007"/>
            <a:ext cx="956602" cy="338554"/>
          </a:xfrm>
          <a:prstGeom prst="rect">
            <a:avLst/>
          </a:prstGeom>
          <a:noFill/>
        </p:spPr>
        <p:txBody>
          <a:bodyPr wrap="square" rtlCol="0">
            <a:spAutoFit/>
          </a:bodyPr>
          <a:lstStyle/>
          <a:p>
            <a:r>
              <a:rPr lang="en-PH" sz="1600" dirty="0">
                <a:solidFill>
                  <a:schemeClr val="bg1"/>
                </a:solidFill>
              </a:rPr>
              <a:t>Gmail</a:t>
            </a:r>
          </a:p>
        </p:txBody>
      </p:sp>
      <p:sp>
        <p:nvSpPr>
          <p:cNvPr id="63" name="TextBox 62"/>
          <p:cNvSpPr txBox="1"/>
          <p:nvPr/>
        </p:nvSpPr>
        <p:spPr>
          <a:xfrm>
            <a:off x="9302842" y="705007"/>
            <a:ext cx="956603" cy="338554"/>
          </a:xfrm>
          <a:prstGeom prst="rect">
            <a:avLst/>
          </a:prstGeom>
          <a:noFill/>
        </p:spPr>
        <p:txBody>
          <a:bodyPr wrap="square" rtlCol="0">
            <a:spAutoFit/>
          </a:bodyPr>
          <a:lstStyle/>
          <a:p>
            <a:r>
              <a:rPr lang="en-PH" sz="1600" dirty="0">
                <a:solidFill>
                  <a:schemeClr val="bg1"/>
                </a:solidFill>
              </a:rPr>
              <a:t>Images</a:t>
            </a:r>
          </a:p>
        </p:txBody>
      </p:sp>
      <p:pic>
        <p:nvPicPr>
          <p:cNvPr id="64" name="Picture 63"/>
          <p:cNvPicPr>
            <a:picLocks noChangeAspect="1"/>
          </p:cNvPicPr>
          <p:nvPr/>
        </p:nvPicPr>
        <p:blipFill>
          <a:blip r:embed="rId4" cstate="print">
            <a:duotone>
              <a:schemeClr val="accent3">
                <a:shade val="45000"/>
                <a:satMod val="135000"/>
              </a:schemeClr>
              <a:prstClr val="white"/>
            </a:duotone>
            <a:extLst>
              <a:ext uri="{BEBA8EAE-BF5A-486C-A8C5-ECC9F3942E4B}">
                <a14:imgProps xmlns:a14="http://schemas.microsoft.com/office/drawing/2010/main">
                  <a14:imgLayer r:embed="rId5">
                    <a14:imgEffect>
                      <a14:brightnessContrast bright="1000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10212641" y="720079"/>
            <a:ext cx="339969" cy="339969"/>
          </a:xfrm>
          <a:prstGeom prst="rect">
            <a:avLst/>
          </a:prstGeom>
        </p:spPr>
      </p:pic>
      <p:sp>
        <p:nvSpPr>
          <p:cNvPr id="65" name="Oval 64"/>
          <p:cNvSpPr/>
          <p:nvPr/>
        </p:nvSpPr>
        <p:spPr>
          <a:xfrm>
            <a:off x="594075" y="325123"/>
            <a:ext cx="275772" cy="290286"/>
          </a:xfrm>
          <a:prstGeom prst="ellipse">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6" name="Oval 65"/>
          <p:cNvSpPr/>
          <p:nvPr/>
        </p:nvSpPr>
        <p:spPr>
          <a:xfrm>
            <a:off x="1034238" y="328983"/>
            <a:ext cx="275772" cy="290286"/>
          </a:xfrm>
          <a:prstGeom prst="ellipse">
            <a:avLst/>
          </a:prstGeom>
          <a:solidFill>
            <a:srgbClr val="F7B1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7" name="Oval 66"/>
          <p:cNvSpPr/>
          <p:nvPr/>
        </p:nvSpPr>
        <p:spPr>
          <a:xfrm>
            <a:off x="1445518" y="325123"/>
            <a:ext cx="275772" cy="290286"/>
          </a:xfrm>
          <a:prstGeom prst="ellipse">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70" name="Group 69"/>
          <p:cNvGrpSpPr/>
          <p:nvPr/>
        </p:nvGrpSpPr>
        <p:grpSpPr>
          <a:xfrm>
            <a:off x="-1" y="6732587"/>
            <a:ext cx="12192000" cy="127731"/>
            <a:chOff x="-1" y="6732587"/>
            <a:chExt cx="12192000" cy="127731"/>
          </a:xfrm>
        </p:grpSpPr>
        <p:sp>
          <p:nvSpPr>
            <p:cNvPr id="71" name="Rectangle 70"/>
            <p:cNvSpPr/>
            <p:nvPr/>
          </p:nvSpPr>
          <p:spPr>
            <a:xfrm>
              <a:off x="-1" y="6734905"/>
              <a:ext cx="2973721" cy="123095"/>
            </a:xfrm>
            <a:prstGeom prst="rect">
              <a:avLst/>
            </a:prstGeom>
            <a:solidFill>
              <a:srgbClr val="EA4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2" name="Rectangle 71"/>
            <p:cNvSpPr/>
            <p:nvPr/>
          </p:nvSpPr>
          <p:spPr>
            <a:xfrm>
              <a:off x="2973720" y="6734905"/>
              <a:ext cx="3122280" cy="125413"/>
            </a:xfrm>
            <a:prstGeom prst="rect">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3" name="Rectangle 72"/>
            <p:cNvSpPr/>
            <p:nvPr/>
          </p:nvSpPr>
          <p:spPr>
            <a:xfrm>
              <a:off x="6081915" y="6732587"/>
              <a:ext cx="2851052" cy="125413"/>
            </a:xfrm>
            <a:prstGeom prst="rect">
              <a:avLst/>
            </a:prstGeom>
            <a:solidFill>
              <a:srgbClr val="34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4" name="Rectangle 73"/>
            <p:cNvSpPr/>
            <p:nvPr/>
          </p:nvSpPr>
          <p:spPr>
            <a:xfrm>
              <a:off x="8918882" y="6735341"/>
              <a:ext cx="3273117" cy="12266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39" name="Group 38"/>
          <p:cNvGrpSpPr/>
          <p:nvPr/>
        </p:nvGrpSpPr>
        <p:grpSpPr>
          <a:xfrm>
            <a:off x="2724168" y="3136829"/>
            <a:ext cx="6654018" cy="550671"/>
            <a:chOff x="2768991" y="3077691"/>
            <a:chExt cx="6654018" cy="550671"/>
          </a:xfrm>
        </p:grpSpPr>
        <p:sp>
          <p:nvSpPr>
            <p:cNvPr id="40" name="Rectangle: Rounded Corners 39"/>
            <p:cNvSpPr/>
            <p:nvPr/>
          </p:nvSpPr>
          <p:spPr>
            <a:xfrm>
              <a:off x="2768991" y="3077691"/>
              <a:ext cx="6654018" cy="550671"/>
            </a:xfrm>
            <a:prstGeom prst="roundRect">
              <a:avLst>
                <a:gd name="adj" fmla="val 4496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41" name="Picture 40"/>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003504" y="3210391"/>
              <a:ext cx="285270" cy="285270"/>
            </a:xfrm>
            <a:prstGeom prst="rect">
              <a:avLst/>
            </a:prstGeom>
          </p:spPr>
        </p:pic>
        <p:pic>
          <p:nvPicPr>
            <p:cNvPr id="42" name="Picture 41" descr="Icon&#10;&#10;Description automatically generated"/>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09001" y="3250651"/>
              <a:ext cx="143165" cy="204749"/>
            </a:xfrm>
            <a:prstGeom prst="rect">
              <a:avLst/>
            </a:prstGeom>
          </p:spPr>
        </p:pic>
      </p:grpSp>
      <p:sp>
        <p:nvSpPr>
          <p:cNvPr id="43" name="TextBox 42"/>
          <p:cNvSpPr txBox="1"/>
          <p:nvPr/>
        </p:nvSpPr>
        <p:spPr>
          <a:xfrm>
            <a:off x="3400942" y="3254083"/>
            <a:ext cx="5300471" cy="369332"/>
          </a:xfrm>
          <a:prstGeom prst="rect">
            <a:avLst/>
          </a:prstGeom>
          <a:noFill/>
        </p:spPr>
        <p:txBody>
          <a:bodyPr wrap="square" rtlCol="0">
            <a:spAutoFit/>
          </a:bodyPr>
          <a:lstStyle/>
          <a:p>
            <a:r>
              <a:rPr lang="vi-VN" b="1" smtClean="0">
                <a:solidFill>
                  <a:srgbClr val="202125"/>
                </a:solidFill>
                <a:latin typeface="Arial" panose="020B0604020202020204" pitchFamily="34" charset="0"/>
                <a:cs typeface="Arial" panose="020B0604020202020204" pitchFamily="34" charset="0"/>
              </a:rPr>
              <a:t>Web API </a:t>
            </a:r>
            <a:endParaRPr lang="vi-VN" b="1" dirty="0">
              <a:solidFill>
                <a:srgbClr val="202125"/>
              </a:solidFill>
              <a:latin typeface="Arial" panose="020B0604020202020204" pitchFamily="34" charset="0"/>
              <a:cs typeface="Arial" panose="020B0604020202020204" pitchFamily="34" charset="0"/>
            </a:endParaRPr>
          </a:p>
        </p:txBody>
      </p:sp>
      <p:sp>
        <p:nvSpPr>
          <p:cNvPr id="44" name="TextBox 43"/>
          <p:cNvSpPr txBox="1"/>
          <p:nvPr/>
        </p:nvSpPr>
        <p:spPr>
          <a:xfrm>
            <a:off x="2552899" y="1163623"/>
            <a:ext cx="7086201" cy="1569660"/>
          </a:xfrm>
          <a:prstGeom prst="rect">
            <a:avLst/>
          </a:prstGeom>
          <a:noFill/>
        </p:spPr>
        <p:txBody>
          <a:bodyPr wrap="square" rtlCol="0">
            <a:spAutoFit/>
          </a:bodyPr>
          <a:lstStyle/>
          <a:p>
            <a:pPr algn="ctr"/>
            <a:r>
              <a:rPr lang="vi-VN" sz="9600" b="1" smtClean="0">
                <a:solidFill>
                  <a:srgbClr val="FF0000"/>
                </a:solidFill>
                <a:latin typeface="Product Sans" panose="020B0403030502040203" pitchFamily="34" charset="0"/>
              </a:rPr>
              <a:t>Go</a:t>
            </a:r>
            <a:r>
              <a:rPr lang="vi-VN" sz="9600" b="1" smtClean="0">
                <a:solidFill>
                  <a:srgbClr val="FFC000"/>
                </a:solidFill>
                <a:latin typeface="Product Sans" panose="020B0403030502040203" pitchFamily="34" charset="0"/>
              </a:rPr>
              <a:t>o</a:t>
            </a:r>
            <a:r>
              <a:rPr lang="vi-VN" sz="9600" b="1" smtClean="0">
                <a:solidFill>
                  <a:srgbClr val="00B050"/>
                </a:solidFill>
                <a:latin typeface="Product Sans" panose="020B0403030502040203" pitchFamily="34" charset="0"/>
              </a:rPr>
              <a:t>gl</a:t>
            </a:r>
            <a:r>
              <a:rPr lang="vi-VN" sz="9600" b="1" smtClean="0">
                <a:solidFill>
                  <a:srgbClr val="4285F4"/>
                </a:solidFill>
                <a:latin typeface="Product Sans" panose="020B0403030502040203" pitchFamily="34" charset="0"/>
              </a:rPr>
              <a:t>e</a:t>
            </a:r>
            <a:endParaRPr lang="en-PH" sz="2800" dirty="0"/>
          </a:p>
        </p:txBody>
      </p:sp>
      <p:sp>
        <p:nvSpPr>
          <p:cNvPr id="26" name="Rectangle: Rounded Corners 25">
            <a:extLst>
              <a:ext uri="{FF2B5EF4-FFF2-40B4-BE49-F238E27FC236}">
                <a16:creationId xmlns:a16="http://schemas.microsoft.com/office/drawing/2014/main" id="{E5E3633A-153B-4EAC-9073-8D1C51E05355}"/>
              </a:ext>
            </a:extLst>
          </p:cNvPr>
          <p:cNvSpPr/>
          <p:nvPr/>
        </p:nvSpPr>
        <p:spPr>
          <a:xfrm>
            <a:off x="2807474" y="3953093"/>
            <a:ext cx="2409605" cy="429029"/>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err="1">
                <a:solidFill>
                  <a:schemeClr val="tx1"/>
                </a:solidFill>
              </a:rPr>
              <a:t>Tìm</a:t>
            </a:r>
            <a:r>
              <a:rPr lang="vi-VN" sz="2000" dirty="0">
                <a:solidFill>
                  <a:schemeClr val="tx1"/>
                </a:solidFill>
              </a:rPr>
              <a:t> </a:t>
            </a:r>
            <a:r>
              <a:rPr lang="vi-VN" sz="2000" dirty="0" err="1">
                <a:solidFill>
                  <a:schemeClr val="tx1"/>
                </a:solidFill>
              </a:rPr>
              <a:t>với</a:t>
            </a:r>
            <a:r>
              <a:rPr lang="vi-VN" sz="2000" dirty="0">
                <a:solidFill>
                  <a:schemeClr val="tx1"/>
                </a:solidFill>
              </a:rPr>
              <a:t> </a:t>
            </a:r>
            <a:r>
              <a:rPr lang="vi-VN" sz="2000" dirty="0" err="1">
                <a:solidFill>
                  <a:schemeClr val="tx1"/>
                </a:solidFill>
              </a:rPr>
              <a:t>Google</a:t>
            </a:r>
            <a:endParaRPr lang="en-US" sz="2000" dirty="0">
              <a:solidFill>
                <a:schemeClr val="tx1"/>
              </a:solidFill>
            </a:endParaRPr>
          </a:p>
        </p:txBody>
      </p:sp>
      <p:sp>
        <p:nvSpPr>
          <p:cNvPr id="27" name="Rectangle: Rounded Corners 26">
            <a:extLst>
              <a:ext uri="{FF2B5EF4-FFF2-40B4-BE49-F238E27FC236}">
                <a16:creationId xmlns:a16="http://schemas.microsoft.com/office/drawing/2014/main" id="{C48A8365-8238-45B4-87F3-F6EB41993AE5}"/>
              </a:ext>
            </a:extLst>
          </p:cNvPr>
          <p:cNvSpPr/>
          <p:nvPr/>
        </p:nvSpPr>
        <p:spPr>
          <a:xfrm>
            <a:off x="5307102" y="3953092"/>
            <a:ext cx="3657076" cy="42902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rPr>
              <a:t>Xem trang </a:t>
            </a:r>
            <a:r>
              <a:rPr lang="vi-VN" sz="2000" dirty="0" err="1">
                <a:solidFill>
                  <a:schemeClr val="tx1"/>
                </a:solidFill>
              </a:rPr>
              <a:t>đầu</a:t>
            </a:r>
            <a:r>
              <a:rPr lang="vi-VN" sz="2000" dirty="0">
                <a:solidFill>
                  <a:schemeClr val="tx1"/>
                </a:solidFill>
              </a:rPr>
              <a:t> tiên </a:t>
            </a:r>
            <a:r>
              <a:rPr lang="vi-VN" sz="2000" dirty="0" err="1">
                <a:solidFill>
                  <a:schemeClr val="tx1"/>
                </a:solidFill>
              </a:rPr>
              <a:t>tìm</a:t>
            </a:r>
            <a:r>
              <a:rPr lang="vi-VN" sz="2000" dirty="0">
                <a:solidFill>
                  <a:schemeClr val="tx1"/>
                </a:solidFill>
              </a:rPr>
              <a:t> </a:t>
            </a:r>
            <a:r>
              <a:rPr lang="vi-VN" sz="2000" dirty="0" err="1">
                <a:solidFill>
                  <a:schemeClr val="tx1"/>
                </a:solidFill>
              </a:rPr>
              <a:t>được</a:t>
            </a:r>
            <a:endParaRPr lang="en-US" sz="2000" dirty="0">
              <a:solidFill>
                <a:schemeClr val="tx1"/>
              </a:solidFill>
            </a:endParaRPr>
          </a:p>
        </p:txBody>
      </p:sp>
      <p:pic>
        <p:nvPicPr>
          <p:cNvPr id="28" name="Picture 27" descr="Shape, arrow&#10;&#10;Description automatically generated">
            <a:extLst>
              <a:ext uri="{FF2B5EF4-FFF2-40B4-BE49-F238E27FC236}">
                <a16:creationId xmlns:a16="http://schemas.microsoft.com/office/drawing/2014/main" id="{D56E045C-3554-458F-AAFE-E25E273A807C}"/>
              </a:ext>
            </a:extLst>
          </p:cNvPr>
          <p:cNvPicPr>
            <a:picLocks noChangeAspect="1"/>
          </p:cNvPicPr>
          <p:nvPr/>
        </p:nvPicPr>
        <p:blipFill>
          <a:blip r:embed="rId8" cstate="print">
            <a:extLst>
              <a:ext uri="{BEBA8EAE-BF5A-486C-A8C5-ECC9F3942E4B}">
                <a14:imgProps xmlns:a14="http://schemas.microsoft.com/office/drawing/2010/main">
                  <a14:imgLayer r:embed="rId9">
                    <a14:imgEffect>
                      <a14:backgroundRemoval t="6101" b="97082" l="8046" r="95690">
                        <a14:foregroundMark x1="8046" y1="6101" x2="11782" y2="11671"/>
                        <a14:foregroundMark x1="85057" y1="90981" x2="87931" y2="91512"/>
                        <a14:foregroundMark x1="95977" y1="85676" x2="95977" y2="85676"/>
                        <a14:foregroundMark x1="87069" y1="97082" x2="87069" y2="97082"/>
                      </a14:backgroundRemoval>
                    </a14:imgEffect>
                    <a14:imgEffect>
                      <a14:artisticWatercolorSponge/>
                    </a14:imgEffect>
                  </a14:imgLayer>
                </a14:imgProps>
              </a:ext>
              <a:ext uri="{28A0092B-C50C-407E-A947-70E740481C1C}">
                <a14:useLocalDpi xmlns:a14="http://schemas.microsoft.com/office/drawing/2010/main" val="0"/>
              </a:ext>
            </a:extLst>
          </a:blip>
          <a:stretch>
            <a:fillRect/>
          </a:stretch>
        </p:blipFill>
        <p:spPr>
          <a:xfrm>
            <a:off x="4911075" y="4218684"/>
            <a:ext cx="396027" cy="429029"/>
          </a:xfrm>
          <a:prstGeom prst="rect">
            <a:avLst/>
          </a:prstGeom>
        </p:spPr>
      </p:pic>
    </p:spTree>
    <p:extLst>
      <p:ext uri="{BB962C8B-B14F-4D97-AF65-F5344CB8AC3E}">
        <p14:creationId xmlns:p14="http://schemas.microsoft.com/office/powerpoint/2010/main" val="279973762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par>
                                <p:cTn id="8" presetID="2" presetClass="entr" presetSubtype="6" decel="10000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1250" fill="hold"/>
                                        <p:tgtEl>
                                          <p:spTgt spid="28"/>
                                        </p:tgtEl>
                                        <p:attrNameLst>
                                          <p:attrName>ppt_x</p:attrName>
                                        </p:attrNameLst>
                                      </p:cBhvr>
                                      <p:tavLst>
                                        <p:tav tm="0">
                                          <p:val>
                                            <p:strVal val="1+#ppt_w/2"/>
                                          </p:val>
                                        </p:tav>
                                        <p:tav tm="100000">
                                          <p:val>
                                            <p:strVal val="#ppt_x"/>
                                          </p:val>
                                        </p:tav>
                                      </p:tavLst>
                                    </p:anim>
                                    <p:anim calcmode="lin" valueType="num">
                                      <p:cBhvr additive="base">
                                        <p:cTn id="11" dur="12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smtClean="0"/>
              <a:t>4</a:t>
            </a:r>
            <a:endParaRPr lang="vi-V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ubtitle 2"/>
          <p:cNvSpPr>
            <a:spLocks noGrp="1"/>
          </p:cNvSpPr>
          <p:nvPr>
            <p:ph type="subTitle" idx="1"/>
          </p:nvPr>
        </p:nvSpPr>
        <p:spPr>
          <a:xfrm>
            <a:off x="1584960" y="101192"/>
            <a:ext cx="9144000" cy="1655762"/>
          </a:xfrm>
        </p:spPr>
        <p:txBody>
          <a:bodyPr>
            <a:normAutofit/>
          </a:bodyPr>
          <a:lstStyle/>
          <a:p>
            <a:r>
              <a:rPr lang="vi-VN" sz="5000" b="1" smtClean="0">
                <a:solidFill>
                  <a:srgbClr val="FF0000"/>
                </a:solidFill>
                <a:latin typeface="+mj-lt"/>
              </a:rPr>
              <a:t>III. Web </a:t>
            </a:r>
            <a:r>
              <a:rPr lang="vi-VN" sz="5000" b="1">
                <a:solidFill>
                  <a:srgbClr val="FF0000"/>
                </a:solidFill>
                <a:latin typeface="+mj-lt"/>
              </a:rPr>
              <a:t>API </a:t>
            </a:r>
            <a:r>
              <a:rPr lang="vi-VN" sz="5000" b="1" smtClean="0">
                <a:solidFill>
                  <a:srgbClr val="FF0000"/>
                </a:solidFill>
                <a:latin typeface="+mj-lt"/>
              </a:rPr>
              <a:t>là gì ?</a:t>
            </a:r>
            <a:endParaRPr lang="vi-VN" sz="5000">
              <a:latin typeface="+mj-lt"/>
            </a:endParaRPr>
          </a:p>
        </p:txBody>
      </p:sp>
      <p:sp>
        <p:nvSpPr>
          <p:cNvPr id="6" name="Rectangle 5"/>
          <p:cNvSpPr/>
          <p:nvPr/>
        </p:nvSpPr>
        <p:spPr>
          <a:xfrm>
            <a:off x="1114699" y="1269162"/>
            <a:ext cx="6531428" cy="5262979"/>
          </a:xfrm>
          <a:prstGeom prst="rect">
            <a:avLst/>
          </a:prstGeom>
        </p:spPr>
        <p:txBody>
          <a:bodyPr wrap="square">
            <a:spAutoFit/>
          </a:bodyPr>
          <a:lstStyle/>
          <a:p>
            <a:pPr algn="just"/>
            <a:r>
              <a:rPr lang="vi-VN" sz="2800" b="0" i="0" smtClean="0">
                <a:solidFill>
                  <a:schemeClr val="tx1">
                    <a:lumMod val="95000"/>
                    <a:lumOff val="5000"/>
                  </a:schemeClr>
                </a:solidFill>
                <a:effectLst/>
                <a:latin typeface="+mj-lt"/>
              </a:rPr>
              <a:t>Từ đây, chúng ta có thể hiểu Web API là giao diện lập trình trên nền tảng website, cho phép các ứng dụng kết nối và trao đổi dữ liệu với nhau.</a:t>
            </a:r>
            <a:endParaRPr lang="vi-VN" sz="2800">
              <a:solidFill>
                <a:schemeClr val="tx1">
                  <a:lumMod val="95000"/>
                  <a:lumOff val="5000"/>
                </a:schemeClr>
              </a:solidFill>
              <a:latin typeface="+mj-lt"/>
            </a:endParaRPr>
          </a:p>
          <a:p>
            <a:pPr algn="just"/>
            <a:r>
              <a:rPr lang="vi-VN" sz="2800" smtClean="0">
                <a:solidFill>
                  <a:schemeClr val="tx1">
                    <a:lumMod val="95000"/>
                    <a:lumOff val="5000"/>
                  </a:schemeClr>
                </a:solidFill>
                <a:latin typeface="+mj-lt"/>
              </a:rPr>
              <a:t>Web API là một phương thức cho phép liên kết các ứng dụng với nhau (Nguồn: Quintagroup)</a:t>
            </a:r>
            <a:r>
              <a:rPr lang="vi-VN" sz="2800" b="0" i="0" smtClean="0">
                <a:solidFill>
                  <a:schemeClr val="tx1">
                    <a:lumMod val="95000"/>
                    <a:lumOff val="5000"/>
                  </a:schemeClr>
                </a:solidFill>
                <a:effectLst/>
                <a:latin typeface="+mj-lt"/>
              </a:rPr>
              <a:t>Về cơ bản, Web API là một framework dùng để xây dựng các dịch vụ web với giao thức HTTP. Nói cách khác, Web API là giao diện lập trình ứng dụng dành cho máy chủ web (web server) và trình duyệt web.</a:t>
            </a:r>
          </a:p>
        </p:txBody>
      </p:sp>
      <p:pic>
        <p:nvPicPr>
          <p:cNvPr id="7" name="Picture 6"/>
          <p:cNvPicPr>
            <a:picLocks noChangeAspect="1"/>
          </p:cNvPicPr>
          <p:nvPr/>
        </p:nvPicPr>
        <p:blipFill>
          <a:blip r:embed="rId3"/>
          <a:stretch>
            <a:fillRect/>
          </a:stretch>
        </p:blipFill>
        <p:spPr>
          <a:xfrm>
            <a:off x="7707088" y="1269162"/>
            <a:ext cx="4293324" cy="3914820"/>
          </a:xfrm>
          <a:prstGeom prst="rect">
            <a:avLst/>
          </a:prstGeom>
        </p:spPr>
      </p:pic>
      <p:pic>
        <p:nvPicPr>
          <p:cNvPr id="8" name="Picture 7"/>
          <p:cNvPicPr>
            <a:picLocks noChangeAspect="1"/>
          </p:cNvPicPr>
          <p:nvPr/>
        </p:nvPicPr>
        <p:blipFill>
          <a:blip r:embed="rId4"/>
          <a:stretch>
            <a:fillRect/>
          </a:stretch>
        </p:blipFill>
        <p:spPr>
          <a:xfrm>
            <a:off x="252548" y="1098142"/>
            <a:ext cx="7323093" cy="5305415"/>
          </a:xfrm>
          <a:prstGeom prst="rect">
            <a:avLst/>
          </a:prstGeom>
        </p:spPr>
      </p:pic>
    </p:spTree>
    <p:extLst>
      <p:ext uri="{BB962C8B-B14F-4D97-AF65-F5344CB8AC3E}">
        <p14:creationId xmlns:p14="http://schemas.microsoft.com/office/powerpoint/2010/main" val="24316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6">
                                            <p:txEl>
                                              <p:pRg st="0" end="0"/>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6">
                                            <p:txEl>
                                              <p:pRg st="0" end="0"/>
                                            </p:txEl>
                                          </p:spTgt>
                                        </p:tgtEl>
                                        <p:attrNameLst>
                                          <p:attrName>style.visibility</p:attrName>
                                        </p:attrNameLst>
                                      </p:cBhvr>
                                      <p:to>
                                        <p:strVal val="hidden"/>
                                      </p:to>
                                    </p:set>
                                  </p:childTnLst>
                                </p:cTn>
                              </p:par>
                              <p:par>
                                <p:cTn id="15" presetID="2" presetClass="exit" presetSubtype="4" fill="hold" nodeType="withEffect">
                                  <p:stCondLst>
                                    <p:cond delay="0"/>
                                  </p:stCondLst>
                                  <p:childTnLst>
                                    <p:anim calcmode="lin" valueType="num">
                                      <p:cBhvr additive="base">
                                        <p:cTn id="16" dur="500"/>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7" dur="500"/>
                                        <p:tgtEl>
                                          <p:spTgt spid="6">
                                            <p:txEl>
                                              <p:pRg st="1" end="1"/>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6">
                                            <p:txEl>
                                              <p:pRg st="1" end="1"/>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arn(inVertical)">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vi-VN"/>
          </a:p>
        </p:txBody>
      </p:sp>
      <p:sp>
        <p:nvSpPr>
          <p:cNvPr id="3" name="Subtitle 2"/>
          <p:cNvSpPr>
            <a:spLocks noGrp="1"/>
          </p:cNvSpPr>
          <p:nvPr>
            <p:ph type="subTitle" idx="1"/>
          </p:nvPr>
        </p:nvSpPr>
        <p:spPr/>
        <p:txBody>
          <a:bodyPr/>
          <a:lstStyle/>
          <a:p>
            <a:endParaRPr lang="vi-V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5" name="Rectangle 4"/>
          <p:cNvSpPr/>
          <p:nvPr/>
        </p:nvSpPr>
        <p:spPr>
          <a:xfrm>
            <a:off x="287382" y="1184061"/>
            <a:ext cx="8604069" cy="4401205"/>
          </a:xfrm>
          <a:prstGeom prst="rect">
            <a:avLst/>
          </a:prstGeom>
        </p:spPr>
        <p:txBody>
          <a:bodyPr wrap="square">
            <a:spAutoFit/>
          </a:bodyPr>
          <a:lstStyle/>
          <a:p>
            <a:pPr algn="just"/>
            <a:r>
              <a:rPr lang="vi-VN" sz="2800">
                <a:solidFill>
                  <a:schemeClr val="tx1">
                    <a:lumMod val="95000"/>
                    <a:lumOff val="5000"/>
                  </a:schemeClr>
                </a:solidFill>
                <a:latin typeface="+mj-lt"/>
              </a:rPr>
              <a:t>Mô hình Web API có một số tính năng nổi bật như:</a:t>
            </a:r>
          </a:p>
          <a:p>
            <a:pPr algn="just">
              <a:buFont typeface="Arial" panose="020B0604020202020204" pitchFamily="34" charset="0"/>
              <a:buChar char="•"/>
            </a:pPr>
            <a:r>
              <a:rPr lang="vi-VN" sz="2800" smtClean="0">
                <a:solidFill>
                  <a:schemeClr val="tx1">
                    <a:lumMod val="95000"/>
                    <a:lumOff val="5000"/>
                  </a:schemeClr>
                </a:solidFill>
                <a:latin typeface="+mj-lt"/>
              </a:rPr>
              <a:t> Cung </a:t>
            </a:r>
            <a:r>
              <a:rPr lang="vi-VN" sz="2800">
                <a:solidFill>
                  <a:schemeClr val="tx1">
                    <a:lumMod val="95000"/>
                    <a:lumOff val="5000"/>
                  </a:schemeClr>
                </a:solidFill>
                <a:latin typeface="+mj-lt"/>
              </a:rPr>
              <a:t>cấp dịch vụ trên nhiều thiết bị internet khác nhau như trình duyệt web, ứng dụng di động…</a:t>
            </a:r>
          </a:p>
          <a:p>
            <a:pPr algn="just">
              <a:buFont typeface="Arial" panose="020B0604020202020204" pitchFamily="34" charset="0"/>
              <a:buChar char="•"/>
            </a:pPr>
            <a:r>
              <a:rPr lang="vi-VN" sz="2800" smtClean="0">
                <a:solidFill>
                  <a:schemeClr val="tx1">
                    <a:lumMod val="95000"/>
                    <a:lumOff val="5000"/>
                  </a:schemeClr>
                </a:solidFill>
                <a:latin typeface="+mj-lt"/>
              </a:rPr>
              <a:t> Có </a:t>
            </a:r>
            <a:r>
              <a:rPr lang="vi-VN" sz="2800">
                <a:solidFill>
                  <a:schemeClr val="tx1">
                    <a:lumMod val="95000"/>
                    <a:lumOff val="5000"/>
                  </a:schemeClr>
                </a:solidFill>
                <a:latin typeface="+mj-lt"/>
              </a:rPr>
              <a:t>thể làm việc trên các dịch vụ web RESTful.</a:t>
            </a:r>
          </a:p>
          <a:p>
            <a:pPr algn="just">
              <a:buFont typeface="Arial" panose="020B0604020202020204" pitchFamily="34" charset="0"/>
              <a:buChar char="•"/>
            </a:pPr>
            <a:r>
              <a:rPr lang="vi-VN" sz="2800" smtClean="0">
                <a:solidFill>
                  <a:schemeClr val="tx1">
                    <a:lumMod val="95000"/>
                    <a:lumOff val="5000"/>
                  </a:schemeClr>
                </a:solidFill>
                <a:latin typeface="+mj-lt"/>
              </a:rPr>
              <a:t> Giúp </a:t>
            </a:r>
            <a:r>
              <a:rPr lang="vi-VN" sz="2800">
                <a:solidFill>
                  <a:schemeClr val="tx1">
                    <a:lumMod val="95000"/>
                    <a:lumOff val="5000"/>
                  </a:schemeClr>
                </a:solidFill>
                <a:latin typeface="+mj-lt"/>
              </a:rPr>
              <a:t>phát triển các dịch vụ web có trọng lượng nhẹ và có thể bảo trì.</a:t>
            </a:r>
          </a:p>
          <a:p>
            <a:pPr algn="just">
              <a:buFont typeface="Arial" panose="020B0604020202020204" pitchFamily="34" charset="0"/>
              <a:buChar char="•"/>
            </a:pPr>
            <a:r>
              <a:rPr lang="vi-VN" sz="2800" smtClean="0">
                <a:solidFill>
                  <a:schemeClr val="tx1">
                    <a:lumMod val="95000"/>
                    <a:lumOff val="5000"/>
                  </a:schemeClr>
                </a:solidFill>
                <a:latin typeface="+mj-lt"/>
              </a:rPr>
              <a:t> Trả </a:t>
            </a:r>
            <a:r>
              <a:rPr lang="vi-VN" sz="2800">
                <a:solidFill>
                  <a:schemeClr val="tx1">
                    <a:lumMod val="95000"/>
                    <a:lumOff val="5000"/>
                  </a:schemeClr>
                </a:solidFill>
                <a:latin typeface="+mj-lt"/>
              </a:rPr>
              <a:t>lại dữ liệu ở định dạng cụ thể như JSON, XML hoặc bất kỳ định dạng nào khác.</a:t>
            </a:r>
          </a:p>
          <a:p>
            <a:pPr algn="just">
              <a:buFont typeface="Arial" panose="020B0604020202020204" pitchFamily="34" charset="0"/>
              <a:buChar char="•"/>
            </a:pPr>
            <a:r>
              <a:rPr lang="vi-VN" sz="2800" smtClean="0">
                <a:solidFill>
                  <a:schemeClr val="tx1">
                    <a:lumMod val="95000"/>
                    <a:lumOff val="5000"/>
                  </a:schemeClr>
                </a:solidFill>
                <a:latin typeface="+mj-lt"/>
              </a:rPr>
              <a:t> Hỗ </a:t>
            </a:r>
            <a:r>
              <a:rPr lang="vi-VN" sz="2800">
                <a:solidFill>
                  <a:schemeClr val="tx1">
                    <a:lumMod val="95000"/>
                    <a:lumOff val="5000"/>
                  </a:schemeClr>
                </a:solidFill>
                <a:latin typeface="+mj-lt"/>
              </a:rPr>
              <a:t>trợ các tính năng của HTTP như: versioning, caching, HttpResponseMessage, HttpRequestMessage…</a:t>
            </a:r>
          </a:p>
        </p:txBody>
      </p:sp>
      <p:sp>
        <p:nvSpPr>
          <p:cNvPr id="6" name="Rectangle 5"/>
          <p:cNvSpPr/>
          <p:nvPr/>
        </p:nvSpPr>
        <p:spPr>
          <a:xfrm>
            <a:off x="3463833" y="168514"/>
            <a:ext cx="5264332" cy="861774"/>
          </a:xfrm>
          <a:prstGeom prst="rect">
            <a:avLst/>
          </a:prstGeom>
        </p:spPr>
        <p:txBody>
          <a:bodyPr wrap="square">
            <a:spAutoFit/>
          </a:bodyPr>
          <a:lstStyle/>
          <a:p>
            <a:pPr algn="just"/>
            <a:r>
              <a:rPr lang="vi-VN" sz="5000" b="1" smtClean="0">
                <a:solidFill>
                  <a:srgbClr val="FF0000"/>
                </a:solidFill>
                <a:latin typeface="+mj-lt"/>
              </a:rPr>
              <a:t>Mô Hình Web API </a:t>
            </a:r>
            <a:endParaRPr lang="vi-VN" sz="5000" b="1">
              <a:solidFill>
                <a:srgbClr val="FF0000"/>
              </a:solidFill>
              <a:latin typeface="+mj-lt"/>
            </a:endParaRPr>
          </a:p>
        </p:txBody>
      </p:sp>
    </p:spTree>
    <p:extLst>
      <p:ext uri="{BB962C8B-B14F-4D97-AF65-F5344CB8AC3E}">
        <p14:creationId xmlns:p14="http://schemas.microsoft.com/office/powerpoint/2010/main" val="52632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 calcmode="lin" valueType="num">
                                      <p:cBhvr additive="base">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 calcmode="lin" valueType="num">
                                      <p:cBhvr additive="base">
                                        <p:cTn id="2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 calcmode="lin" valueType="num">
                                      <p:cBhvr additive="base">
                                        <p:cTn id="3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 calcmode="lin" valueType="num">
                                      <p:cBhvr additive="base">
                                        <p:cTn id="34"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649558" y="1603157"/>
            <a:ext cx="2177962" cy="553998"/>
          </a:xfrm>
          <a:prstGeom prst="rect">
            <a:avLst/>
          </a:prstGeom>
        </p:spPr>
        <p:txBody>
          <a:bodyPr wrap="square">
            <a:spAutoFit/>
          </a:bodyPr>
          <a:lstStyle/>
          <a:p>
            <a:endParaRPr lang="vi-VN" sz="3000" b="1">
              <a:latin typeface="Times New Roman" panose="02020603050405020304" pitchFamily="18" charset="0"/>
              <a:cs typeface="Times New Roman" panose="02020603050405020304" pitchFamily="18" charset="0"/>
            </a:endParaRPr>
          </a:p>
        </p:txBody>
      </p:sp>
      <p:sp>
        <p:nvSpPr>
          <p:cNvPr id="6" name="Rectangle 5"/>
          <p:cNvSpPr/>
          <p:nvPr/>
        </p:nvSpPr>
        <p:spPr>
          <a:xfrm>
            <a:off x="6488751" y="2453283"/>
            <a:ext cx="1896738" cy="369332"/>
          </a:xfrm>
          <a:prstGeom prst="rect">
            <a:avLst/>
          </a:prstGeom>
        </p:spPr>
        <p:txBody>
          <a:bodyPr wrap="none">
            <a:spAutoFit/>
          </a:bodyPr>
          <a:lstStyle/>
          <a:p>
            <a:pPr lvl="0"/>
            <a:r>
              <a:rPr lang="vi-VN" b="1">
                <a:solidFill>
                  <a:srgbClr val="FF0000"/>
                </a:solidFill>
                <a:latin typeface="Times New Roman" panose="02020603050405020304" pitchFamily="18" charset="0"/>
                <a:cs typeface="Times New Roman" panose="02020603050405020304" pitchFamily="18" charset="0"/>
              </a:rPr>
              <a:t>5.1. API miễn phí</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71120"/>
          </a:xfrm>
          <a:prstGeom prst="rect">
            <a:avLst/>
          </a:prstGeom>
        </p:spPr>
      </p:pic>
      <p:sp>
        <p:nvSpPr>
          <p:cNvPr id="10" name="Subtitle 2"/>
          <p:cNvSpPr txBox="1">
            <a:spLocks/>
          </p:cNvSpPr>
          <p:nvPr/>
        </p:nvSpPr>
        <p:spPr>
          <a:xfrm>
            <a:off x="1071154" y="102304"/>
            <a:ext cx="10467703" cy="21793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vi-VN" sz="5000" b="1" smtClean="0">
                <a:solidFill>
                  <a:srgbClr val="FF0000"/>
                </a:solidFill>
                <a:latin typeface="Times New Roman" panose="02020603050405020304" pitchFamily="18" charset="0"/>
                <a:cs typeface="Times New Roman" panose="02020603050405020304" pitchFamily="18" charset="0"/>
              </a:rPr>
              <a:t>IV. </a:t>
            </a:r>
            <a:r>
              <a:rPr lang="en-GB" sz="5000" b="1" smtClean="0">
                <a:solidFill>
                  <a:srgbClr val="FF0000"/>
                </a:solidFill>
                <a:latin typeface="Times New Roman" panose="02020603050405020304" pitchFamily="18" charset="0"/>
                <a:cs typeface="Times New Roman" panose="02020603050405020304" pitchFamily="18" charset="0"/>
              </a:rPr>
              <a:t>Tìm hiểu các đơn vị cung cấp API (miễn phí – có phí). Xây dựng demo các API này.</a:t>
            </a:r>
            <a:endParaRPr lang="vi-VN" sz="5000" b="1">
              <a:solidFill>
                <a:srgbClr val="FF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379255" y="2376339"/>
            <a:ext cx="2865121" cy="523220"/>
          </a:xfrm>
          <a:prstGeom prst="rect">
            <a:avLst/>
          </a:prstGeom>
        </p:spPr>
        <p:txBody>
          <a:bodyPr wrap="square">
            <a:spAutoFit/>
          </a:bodyPr>
          <a:lstStyle/>
          <a:p>
            <a:r>
              <a:rPr lang="vi-VN" sz="2800" b="1">
                <a:solidFill>
                  <a:srgbClr val="7030A0"/>
                </a:solidFill>
                <a:latin typeface="Times New Roman" panose="02020603050405020304" pitchFamily="18" charset="0"/>
                <a:cs typeface="Times New Roman" panose="02020603050405020304" pitchFamily="18" charset="0"/>
              </a:rPr>
              <a:t>4</a:t>
            </a:r>
            <a:r>
              <a:rPr lang="vi-VN" sz="2800" b="1" smtClean="0">
                <a:solidFill>
                  <a:srgbClr val="7030A0"/>
                </a:solidFill>
                <a:latin typeface="Times New Roman" panose="02020603050405020304" pitchFamily="18" charset="0"/>
                <a:cs typeface="Times New Roman" panose="02020603050405020304" pitchFamily="18" charset="0"/>
              </a:rPr>
              <a:t>.1. API miễn phí</a:t>
            </a:r>
            <a:endParaRPr lang="vi-VN" sz="2800" b="1">
              <a:solidFill>
                <a:srgbClr val="7030A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6952928" y="2299395"/>
            <a:ext cx="2865121" cy="523220"/>
          </a:xfrm>
          <a:prstGeom prst="rect">
            <a:avLst/>
          </a:prstGeom>
        </p:spPr>
        <p:txBody>
          <a:bodyPr wrap="square">
            <a:spAutoFit/>
          </a:bodyPr>
          <a:lstStyle/>
          <a:p>
            <a:r>
              <a:rPr lang="vi-VN" sz="2800" b="1">
                <a:solidFill>
                  <a:srgbClr val="7030A0"/>
                </a:solidFill>
                <a:latin typeface="Times New Roman" panose="02020603050405020304" pitchFamily="18" charset="0"/>
                <a:cs typeface="Times New Roman" panose="02020603050405020304" pitchFamily="18" charset="0"/>
              </a:rPr>
              <a:t>4</a:t>
            </a:r>
            <a:r>
              <a:rPr lang="vi-VN" sz="2800" b="1" smtClean="0">
                <a:solidFill>
                  <a:srgbClr val="7030A0"/>
                </a:solidFill>
                <a:latin typeface="Times New Roman" panose="02020603050405020304" pitchFamily="18" charset="0"/>
                <a:cs typeface="Times New Roman" panose="02020603050405020304" pitchFamily="18" charset="0"/>
              </a:rPr>
              <a:t>.2. API có phí</a:t>
            </a:r>
            <a:endParaRPr lang="vi-VN" sz="2800" b="1">
              <a:solidFill>
                <a:srgbClr val="7030A0"/>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255" y="2994252"/>
            <a:ext cx="692617" cy="633171"/>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6373" y="3027253"/>
            <a:ext cx="652723" cy="600170"/>
          </a:xfrm>
          <a:prstGeom prst="rect">
            <a:avLst/>
          </a:prstGeom>
        </p:spPr>
      </p:pic>
      <p:pic>
        <p:nvPicPr>
          <p:cNvPr id="15" name="Picture 14"/>
          <p:cNvPicPr>
            <a:picLocks noChangeAspect="1"/>
          </p:cNvPicPr>
          <p:nvPr/>
        </p:nvPicPr>
        <p:blipFill>
          <a:blip r:embed="rId5"/>
          <a:stretch>
            <a:fillRect/>
          </a:stretch>
        </p:blipFill>
        <p:spPr>
          <a:xfrm>
            <a:off x="2395097" y="3027253"/>
            <a:ext cx="774520" cy="600170"/>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6772" y="3890151"/>
            <a:ext cx="721554" cy="663459"/>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9096" y="3908220"/>
            <a:ext cx="774520" cy="627320"/>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39594" y="2976503"/>
            <a:ext cx="1147762" cy="1147762"/>
          </a:xfrm>
          <a:prstGeom prst="rect">
            <a:avLst/>
          </a:prstGeom>
        </p:spPr>
      </p:pic>
    </p:spTree>
    <p:extLst>
      <p:ext uri="{BB962C8B-B14F-4D97-AF65-F5344CB8AC3E}">
        <p14:creationId xmlns:p14="http://schemas.microsoft.com/office/powerpoint/2010/main" val="367670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heel(1)">
                                      <p:cBhvr>
                                        <p:cTn id="12" dur="20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fltVal val="0"/>
                                          </p:val>
                                        </p:tav>
                                        <p:tav tm="100000">
                                          <p:val>
                                            <p:strVal val="#ppt_w"/>
                                          </p:val>
                                        </p:tav>
                                      </p:tavLst>
                                    </p:anim>
                                    <p:anim calcmode="lin" valueType="num">
                                      <p:cBhvr>
                                        <p:cTn id="26" dur="1000" fill="hold"/>
                                        <p:tgtEl>
                                          <p:spTgt spid="14"/>
                                        </p:tgtEl>
                                        <p:attrNameLst>
                                          <p:attrName>ppt_h</p:attrName>
                                        </p:attrNameLst>
                                      </p:cBhvr>
                                      <p:tavLst>
                                        <p:tav tm="0">
                                          <p:val>
                                            <p:fltVal val="0"/>
                                          </p:val>
                                        </p:tav>
                                        <p:tav tm="100000">
                                          <p:val>
                                            <p:strVal val="#ppt_h"/>
                                          </p:val>
                                        </p:tav>
                                      </p:tavLst>
                                    </p:anim>
                                    <p:anim calcmode="lin" valueType="num">
                                      <p:cBhvr>
                                        <p:cTn id="27" dur="1000" fill="hold"/>
                                        <p:tgtEl>
                                          <p:spTgt spid="14"/>
                                        </p:tgtEl>
                                        <p:attrNameLst>
                                          <p:attrName>style.rotation</p:attrName>
                                        </p:attrNameLst>
                                      </p:cBhvr>
                                      <p:tavLst>
                                        <p:tav tm="0">
                                          <p:val>
                                            <p:fltVal val="90"/>
                                          </p:val>
                                        </p:tav>
                                        <p:tav tm="100000">
                                          <p:val>
                                            <p:fltVal val="0"/>
                                          </p:val>
                                        </p:tav>
                                      </p:tavLst>
                                    </p:anim>
                                    <p:animEffect transition="in" filter="fade">
                                      <p:cBhvr>
                                        <p:cTn id="28" dur="10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1000" fill="hold"/>
                                        <p:tgtEl>
                                          <p:spTgt spid="16"/>
                                        </p:tgtEl>
                                        <p:attrNameLst>
                                          <p:attrName>ppt_w</p:attrName>
                                        </p:attrNameLst>
                                      </p:cBhvr>
                                      <p:tavLst>
                                        <p:tav tm="0">
                                          <p:val>
                                            <p:fltVal val="0"/>
                                          </p:val>
                                        </p:tav>
                                        <p:tav tm="100000">
                                          <p:val>
                                            <p:strVal val="#ppt_w"/>
                                          </p:val>
                                        </p:tav>
                                      </p:tavLst>
                                    </p:anim>
                                    <p:anim calcmode="lin" valueType="num">
                                      <p:cBhvr>
                                        <p:cTn id="42" dur="1000" fill="hold"/>
                                        <p:tgtEl>
                                          <p:spTgt spid="16"/>
                                        </p:tgtEl>
                                        <p:attrNameLst>
                                          <p:attrName>ppt_h</p:attrName>
                                        </p:attrNameLst>
                                      </p:cBhvr>
                                      <p:tavLst>
                                        <p:tav tm="0">
                                          <p:val>
                                            <p:fltVal val="0"/>
                                          </p:val>
                                        </p:tav>
                                        <p:tav tm="100000">
                                          <p:val>
                                            <p:strVal val="#ppt_h"/>
                                          </p:val>
                                        </p:tav>
                                      </p:tavLst>
                                    </p:anim>
                                    <p:anim calcmode="lin" valueType="num">
                                      <p:cBhvr>
                                        <p:cTn id="43" dur="1000" fill="hold"/>
                                        <p:tgtEl>
                                          <p:spTgt spid="16"/>
                                        </p:tgtEl>
                                        <p:attrNameLst>
                                          <p:attrName>style.rotation</p:attrName>
                                        </p:attrNameLst>
                                      </p:cBhvr>
                                      <p:tavLst>
                                        <p:tav tm="0">
                                          <p:val>
                                            <p:fltVal val="90"/>
                                          </p:val>
                                        </p:tav>
                                        <p:tav tm="100000">
                                          <p:val>
                                            <p:fltVal val="0"/>
                                          </p:val>
                                        </p:tav>
                                      </p:tavLst>
                                    </p:anim>
                                    <p:animEffect transition="in" filter="fade">
                                      <p:cBhvr>
                                        <p:cTn id="44" dur="10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1000" fill="hold"/>
                                        <p:tgtEl>
                                          <p:spTgt spid="17"/>
                                        </p:tgtEl>
                                        <p:attrNameLst>
                                          <p:attrName>ppt_w</p:attrName>
                                        </p:attrNameLst>
                                      </p:cBhvr>
                                      <p:tavLst>
                                        <p:tav tm="0">
                                          <p:val>
                                            <p:fltVal val="0"/>
                                          </p:val>
                                        </p:tav>
                                        <p:tav tm="100000">
                                          <p:val>
                                            <p:strVal val="#ppt_w"/>
                                          </p:val>
                                        </p:tav>
                                      </p:tavLst>
                                    </p:anim>
                                    <p:anim calcmode="lin" valueType="num">
                                      <p:cBhvr>
                                        <p:cTn id="50" dur="1000" fill="hold"/>
                                        <p:tgtEl>
                                          <p:spTgt spid="17"/>
                                        </p:tgtEl>
                                        <p:attrNameLst>
                                          <p:attrName>ppt_h</p:attrName>
                                        </p:attrNameLst>
                                      </p:cBhvr>
                                      <p:tavLst>
                                        <p:tav tm="0">
                                          <p:val>
                                            <p:fltVal val="0"/>
                                          </p:val>
                                        </p:tav>
                                        <p:tav tm="100000">
                                          <p:val>
                                            <p:strVal val="#ppt_h"/>
                                          </p:val>
                                        </p:tav>
                                      </p:tavLst>
                                    </p:anim>
                                    <p:anim calcmode="lin" valueType="num">
                                      <p:cBhvr>
                                        <p:cTn id="51" dur="1000" fill="hold"/>
                                        <p:tgtEl>
                                          <p:spTgt spid="17"/>
                                        </p:tgtEl>
                                        <p:attrNameLst>
                                          <p:attrName>style.rotation</p:attrName>
                                        </p:attrNameLst>
                                      </p:cBhvr>
                                      <p:tavLst>
                                        <p:tav tm="0">
                                          <p:val>
                                            <p:fltVal val="90"/>
                                          </p:val>
                                        </p:tav>
                                        <p:tav tm="100000">
                                          <p:val>
                                            <p:fltVal val="0"/>
                                          </p:val>
                                        </p:tav>
                                      </p:tavLst>
                                    </p:anim>
                                    <p:animEffect transition="in" filter="fade">
                                      <p:cBhvr>
                                        <p:cTn id="52" dur="10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down)">
                                      <p:cBhvr>
                                        <p:cTn id="57" dur="500"/>
                                        <p:tgtEl>
                                          <p:spTgt spid="12">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1" presetClass="entr" presetSubtype="0"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p:cTn id="62" dur="1000" fill="hold"/>
                                        <p:tgtEl>
                                          <p:spTgt spid="18"/>
                                        </p:tgtEl>
                                        <p:attrNameLst>
                                          <p:attrName>ppt_w</p:attrName>
                                        </p:attrNameLst>
                                      </p:cBhvr>
                                      <p:tavLst>
                                        <p:tav tm="0">
                                          <p:val>
                                            <p:fltVal val="0"/>
                                          </p:val>
                                        </p:tav>
                                        <p:tav tm="100000">
                                          <p:val>
                                            <p:strVal val="#ppt_w"/>
                                          </p:val>
                                        </p:tav>
                                      </p:tavLst>
                                    </p:anim>
                                    <p:anim calcmode="lin" valueType="num">
                                      <p:cBhvr>
                                        <p:cTn id="63" dur="1000" fill="hold"/>
                                        <p:tgtEl>
                                          <p:spTgt spid="18"/>
                                        </p:tgtEl>
                                        <p:attrNameLst>
                                          <p:attrName>ppt_h</p:attrName>
                                        </p:attrNameLst>
                                      </p:cBhvr>
                                      <p:tavLst>
                                        <p:tav tm="0">
                                          <p:val>
                                            <p:fltVal val="0"/>
                                          </p:val>
                                        </p:tav>
                                        <p:tav tm="100000">
                                          <p:val>
                                            <p:strVal val="#ppt_h"/>
                                          </p:val>
                                        </p:tav>
                                      </p:tavLst>
                                    </p:anim>
                                    <p:anim calcmode="lin" valueType="num">
                                      <p:cBhvr>
                                        <p:cTn id="64" dur="1000" fill="hold"/>
                                        <p:tgtEl>
                                          <p:spTgt spid="18"/>
                                        </p:tgtEl>
                                        <p:attrNameLst>
                                          <p:attrName>style.rotation</p:attrName>
                                        </p:attrNameLst>
                                      </p:cBhvr>
                                      <p:tavLst>
                                        <p:tav tm="0">
                                          <p:val>
                                            <p:fltVal val="90"/>
                                          </p:val>
                                        </p:tav>
                                        <p:tav tm="100000">
                                          <p:val>
                                            <p:fltVal val="0"/>
                                          </p:val>
                                        </p:tav>
                                      </p:tavLst>
                                    </p:anim>
                                    <p:animEffect transition="in" filter="fade">
                                      <p:cBhvr>
                                        <p:cTn id="6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vi-V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810"/>
            <a:ext cx="12192000" cy="6858000"/>
          </a:xfrm>
          <a:prstGeom prst="rect">
            <a:avLst/>
          </a:prstGeom>
        </p:spPr>
      </p:pic>
      <p:sp>
        <p:nvSpPr>
          <p:cNvPr id="5" name="Subtitle 2"/>
          <p:cNvSpPr>
            <a:spLocks noGrp="1"/>
          </p:cNvSpPr>
          <p:nvPr>
            <p:ph type="subTitle" idx="1"/>
          </p:nvPr>
        </p:nvSpPr>
        <p:spPr>
          <a:xfrm>
            <a:off x="1007303" y="58897"/>
            <a:ext cx="10557680" cy="816002"/>
          </a:xfrm>
        </p:spPr>
        <p:txBody>
          <a:bodyPr>
            <a:noAutofit/>
          </a:bodyPr>
          <a:lstStyle/>
          <a:p>
            <a:r>
              <a:rPr lang="en-US" sz="5000" b="1" smtClean="0">
                <a:solidFill>
                  <a:srgbClr val="FF0000"/>
                </a:solidFill>
                <a:latin typeface="Times New Roman" panose="02020603050405020304" pitchFamily="18" charset="0"/>
                <a:cs typeface="Times New Roman" panose="02020603050405020304" pitchFamily="18" charset="0"/>
              </a:rPr>
              <a:t>V. Các </a:t>
            </a:r>
            <a:r>
              <a:rPr lang="en-US" sz="5000" b="1">
                <a:solidFill>
                  <a:srgbClr val="FF0000"/>
                </a:solidFill>
                <a:latin typeface="Times New Roman" panose="02020603050405020304" pitchFamily="18" charset="0"/>
                <a:cs typeface="Times New Roman" panose="02020603050405020304" pitchFamily="18" charset="0"/>
              </a:rPr>
              <a:t>API của mạng xã </a:t>
            </a:r>
            <a:r>
              <a:rPr lang="en-US" sz="5000" b="1" smtClean="0">
                <a:solidFill>
                  <a:srgbClr val="FF0000"/>
                </a:solidFill>
                <a:latin typeface="Times New Roman" panose="02020603050405020304" pitchFamily="18" charset="0"/>
                <a:cs typeface="Times New Roman" panose="02020603050405020304" pitchFamily="18" charset="0"/>
              </a:rPr>
              <a:t>hội và demo</a:t>
            </a:r>
            <a:endParaRPr lang="vi-VN" sz="5000" b="1">
              <a:solidFill>
                <a:srgbClr val="FF0000"/>
              </a:solidFill>
              <a:latin typeface="Times New Roman" panose="02020603050405020304" pitchFamily="18" charset="0"/>
              <a:cs typeface="Times New Roman" panose="02020603050405020304" pitchFamily="18" charset="0"/>
            </a:endParaRPr>
          </a:p>
          <a:p>
            <a:endParaRPr lang="vi-VN" sz="500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1670" y="2081508"/>
            <a:ext cx="3474723" cy="285691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455" y="2081508"/>
            <a:ext cx="3107072" cy="2856910"/>
          </a:xfrm>
          <a:prstGeom prst="rect">
            <a:avLst/>
          </a:prstGeom>
        </p:spPr>
      </p:pic>
      <p:sp>
        <p:nvSpPr>
          <p:cNvPr id="12" name="Rectangle 11"/>
          <p:cNvSpPr/>
          <p:nvPr/>
        </p:nvSpPr>
        <p:spPr>
          <a:xfrm>
            <a:off x="1070691" y="1181611"/>
            <a:ext cx="2987902" cy="707886"/>
          </a:xfrm>
          <a:prstGeom prst="rect">
            <a:avLst/>
          </a:prstGeom>
        </p:spPr>
        <p:txBody>
          <a:bodyPr wrap="square">
            <a:spAutoFit/>
          </a:bodyPr>
          <a:lstStyle/>
          <a:p>
            <a:pPr algn="ctr"/>
            <a:r>
              <a:rPr lang="en-US" sz="4000" b="1" smtClean="0">
                <a:solidFill>
                  <a:schemeClr val="tx1">
                    <a:lumMod val="95000"/>
                    <a:lumOff val="5000"/>
                  </a:schemeClr>
                </a:solidFill>
                <a:latin typeface="Times New Roman" panose="02020603050405020304" pitchFamily="18" charset="0"/>
                <a:cs typeface="Times New Roman" panose="02020603050405020304" pitchFamily="18" charset="0"/>
              </a:rPr>
              <a:t>1. Google</a:t>
            </a:r>
            <a:endParaRPr lang="vi-VN" sz="40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7130360" y="1209632"/>
            <a:ext cx="2805576" cy="707886"/>
          </a:xfrm>
          <a:prstGeom prst="rect">
            <a:avLst/>
          </a:prstGeom>
        </p:spPr>
        <p:txBody>
          <a:bodyPr wrap="none">
            <a:spAutoFit/>
          </a:bodyPr>
          <a:lstStyle/>
          <a:p>
            <a:r>
              <a:rPr lang="en-US" sz="4000" b="1">
                <a:solidFill>
                  <a:schemeClr val="tx1">
                    <a:lumMod val="95000"/>
                    <a:lumOff val="5000"/>
                  </a:schemeClr>
                </a:solidFill>
                <a:latin typeface="Times New Roman" panose="02020603050405020304" pitchFamily="18" charset="0"/>
                <a:cs typeface="Times New Roman" panose="02020603050405020304" pitchFamily="18" charset="0"/>
              </a:rPr>
              <a:t>2</a:t>
            </a:r>
            <a:r>
              <a:rPr lang="en-US" sz="4000" b="1" smtClean="0">
                <a:solidFill>
                  <a:schemeClr val="tx1">
                    <a:lumMod val="95000"/>
                    <a:lumOff val="5000"/>
                  </a:schemeClr>
                </a:solidFill>
                <a:latin typeface="Times New Roman" panose="02020603050405020304" pitchFamily="18" charset="0"/>
                <a:cs typeface="Times New Roman" panose="02020603050405020304" pitchFamily="18" charset="0"/>
              </a:rPr>
              <a:t>. Facebook</a:t>
            </a:r>
            <a:endParaRPr lang="vi-VN" sz="40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8935502" y="924508"/>
            <a:ext cx="184731" cy="523220"/>
          </a:xfrm>
          <a:prstGeom prst="rect">
            <a:avLst/>
          </a:prstGeom>
        </p:spPr>
        <p:txBody>
          <a:bodyPr wrap="none">
            <a:spAutoFit/>
          </a:bodyPr>
          <a:lstStyle/>
          <a:p>
            <a:endParaRPr lang="vi-VN" sz="28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4491629" y="3977630"/>
            <a:ext cx="274434" cy="523220"/>
          </a:xfrm>
          <a:prstGeom prst="rect">
            <a:avLst/>
          </a:prstGeom>
        </p:spPr>
        <p:txBody>
          <a:bodyPr wrap="none">
            <a:spAutoFit/>
          </a:bodyPr>
          <a:lstStyle/>
          <a:p>
            <a:r>
              <a:rPr lang="en-US" sz="2800" b="1" smtClean="0">
                <a:solidFill>
                  <a:schemeClr val="tx1">
                    <a:lumMod val="95000"/>
                    <a:lumOff val="5000"/>
                  </a:schemeClr>
                </a:solidFill>
                <a:latin typeface="Times New Roman" panose="02020603050405020304" pitchFamily="18" charset="0"/>
                <a:cs typeface="Times New Roman" panose="02020603050405020304" pitchFamily="18" charset="0"/>
              </a:rPr>
              <a:t> </a:t>
            </a:r>
            <a:endParaRPr lang="vi-VN" sz="28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8533148" y="4027896"/>
            <a:ext cx="184731" cy="523220"/>
          </a:xfrm>
          <a:prstGeom prst="rect">
            <a:avLst/>
          </a:prstGeom>
        </p:spPr>
        <p:txBody>
          <a:bodyPr wrap="none">
            <a:spAutoFit/>
          </a:bodyPr>
          <a:lstStyle/>
          <a:p>
            <a:endParaRPr lang="vi-VN" sz="2800" b="1">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77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Effect transition="in" filter="fade">
                                      <p:cBhvr>
                                        <p:cTn id="25" dur="500"/>
                                        <p:tgtEl>
                                          <p:spTgt spid="1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Effect transition="in" filter="barn(inVertical)">
                                      <p:cBhvr>
                                        <p:cTn id="34" dur="500"/>
                                        <p:tgtEl>
                                          <p:spTgt spid="14">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1366</TotalTime>
  <Words>649</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Product Sans</vt:lpstr>
      <vt:lpstr>Symbol</vt:lpstr>
      <vt:lpstr>Times New Roman</vt:lpstr>
      <vt:lpstr>Office Theme</vt:lpstr>
      <vt:lpstr>PowerPoint Presentation</vt:lpstr>
      <vt:lpstr>Nhóm 2 :  </vt:lpstr>
      <vt:lpstr>PowerPoint Presentation</vt:lpstr>
      <vt:lpstr>PowerPoint Presentation</vt:lpstr>
      <vt:lpstr>PowerPoint Presentation</vt:lpstr>
      <vt:lpstr>4</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54</cp:revision>
  <dcterms:created xsi:type="dcterms:W3CDTF">2022-02-27T05:43:26Z</dcterms:created>
  <dcterms:modified xsi:type="dcterms:W3CDTF">2022-03-10T17:35:53Z</dcterms:modified>
</cp:coreProperties>
</file>