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010400" cy="92964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416A54-5918-404F-A833-FE96F3DA7AA4}">
  <a:tblStyle styleId="{C7416A54-5918-404F-A833-FE96F3DA7A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25" rIns="92825" bIns="46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25" rIns="92825" bIns="46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0960" cy="419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25" rIns="92825" bIns="46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9200"/>
            <a:ext cx="3037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25" rIns="92825" bIns="46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41a35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200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41a3577_0_6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c6f41a3577_0_6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71d0433c2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71d0433c2_0_251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c71d0433c2_0_251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71d0433c2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71d0433c2_0_276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c71d0433c2_0_276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71d0433c2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71d0433c2_0_301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c71d0433c2_0_301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71d0433c2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71d0433c2_0_326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c71d0433c2_0_326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71d0433c2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71d0433c2_0_426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c71d0433c2_0_426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71d0433c2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71d0433c2_0_401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c71d0433c2_0_401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c71d0433c2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c71d0433c2_0_376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c71d0433c2_0_376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71d0433c2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71d0433c2_0_351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c71d0433c2_0_351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c71d0433c2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c71d0433c2_0_514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gc71d0433c2_0_514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0960" cy="4191801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71d0433c2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71d0433c2_0_542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c71d0433c2_0_542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71d0433c2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200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71d0433c2_0_502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c71d0433c2_0_502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41a3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f41a3577_0_0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c6f41a3577_0_0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71d0433c2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71d0433c2_0_476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c71d0433c2_0_476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71d0433c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71d0433c2_0_176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c71d0433c2_0_176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71d0433c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71d0433c2_0_201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c71d0433c2_0_201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71d0433c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87388"/>
            <a:ext cx="4675187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71d0433c2_0_226:notes"/>
          <p:cNvSpPr txBox="1">
            <a:spLocks noGrp="1"/>
          </p:cNvSpPr>
          <p:nvPr>
            <p:ph type="body" idx="1"/>
          </p:nvPr>
        </p:nvSpPr>
        <p:spPr>
          <a:xfrm>
            <a:off x="934720" y="4419601"/>
            <a:ext cx="5141100" cy="4191900"/>
          </a:xfrm>
          <a:prstGeom prst="rect">
            <a:avLst/>
          </a:prstGeom>
        </p:spPr>
        <p:txBody>
          <a:bodyPr spcFirstLastPara="1" wrap="square" lIns="92825" tIns="46425" rIns="92825" bIns="46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c71d0433c2_0_226:notes"/>
          <p:cNvSpPr txBox="1">
            <a:spLocks noGrp="1"/>
          </p:cNvSpPr>
          <p:nvPr>
            <p:ph type="sldNum" idx="12"/>
          </p:nvPr>
        </p:nvSpPr>
        <p:spPr>
          <a:xfrm>
            <a:off x="3972560" y="8839200"/>
            <a:ext cx="3037800" cy="457200"/>
          </a:xfrm>
          <a:prstGeom prst="rect">
            <a:avLst/>
          </a:prstGeom>
        </p:spPr>
        <p:txBody>
          <a:bodyPr spcFirstLastPara="1" wrap="square" lIns="92825" tIns="46425" rIns="92825" bIns="46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>
            <a:off x="1014413" y="610711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>
            <a:off x="3452813" y="6107113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6881813" y="610711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ctrTitle"/>
          </p:nvPr>
        </p:nvSpPr>
        <p:spPr>
          <a:xfrm>
            <a:off x="3384750" y="2104525"/>
            <a:ext cx="53298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H: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Simplified PD World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5451275" y="4791997"/>
            <a:ext cx="3470700" cy="9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US" sz="1860"/>
              <a:t>Brezalel Leviston</a:t>
            </a:r>
            <a:endParaRPr sz="18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US" sz="1860"/>
              <a:t>Huy Luong</a:t>
            </a:r>
            <a:endParaRPr sz="18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US" sz="1860"/>
              <a:t>Nicholas Moore</a:t>
            </a:r>
            <a:endParaRPr sz="18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US" sz="1860"/>
              <a:t>Alan Morales Sandoval</a:t>
            </a:r>
            <a:endParaRPr sz="18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US" sz="1860"/>
              <a:t>Khalid Moutaouakil</a:t>
            </a:r>
            <a:endParaRPr sz="18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>
            <a:spLocks noGrp="1"/>
          </p:cNvSpPr>
          <p:nvPr>
            <p:ph type="title"/>
          </p:nvPr>
        </p:nvSpPr>
        <p:spPr>
          <a:xfrm>
            <a:off x="762000" y="178500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e-p-w-e-</a:t>
            </a:r>
            <a:r>
              <a:rPr lang="en-US" sz="3000">
                <a:solidFill>
                  <a:srgbClr val="FF5F5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-d-w-n-e-p-s-d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23" name="Google Shape;323;p23"/>
          <p:cNvSpPr txBox="1">
            <a:spLocks noGrp="1"/>
          </p:cNvSpPr>
          <p:nvPr>
            <p:ph type="body" idx="1"/>
          </p:nvPr>
        </p:nvSpPr>
        <p:spPr>
          <a:xfrm>
            <a:off x="4900700" y="3734500"/>
            <a:ext cx="3820500" cy="151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600">
                <a:solidFill>
                  <a:srgbClr val="FFFFFF"/>
                </a:solidFill>
              </a:rPr>
              <a:t>‘-’ means operator not applicable; moreover, p and d are not always applicable in states 2 and 3’; moreover, s and w in state 2 and w in state 3’ is only applicable, if the pickup location is empty/the drop off location is full!</a:t>
            </a:r>
            <a:endParaRPr sz="912"/>
          </a:p>
        </p:txBody>
      </p:sp>
      <p:graphicFrame>
        <p:nvGraphicFramePr>
          <p:cNvPr id="324" name="Google Shape;324;p23"/>
          <p:cNvGraphicFramePr/>
          <p:nvPr>
            <p:extLst>
              <p:ext uri="{D42A27DB-BD31-4B8C-83A1-F6EECF244321}">
                <p14:modId xmlns:p14="http://schemas.microsoft.com/office/powerpoint/2010/main" val="2378200412"/>
              </p:ext>
            </p:extLst>
          </p:nvPr>
        </p:nvGraphicFramePr>
        <p:xfrm>
          <a:off x="560975" y="1291200"/>
          <a:ext cx="4113725" cy="3914100"/>
        </p:xfrm>
        <a:graphic>
          <a:graphicData uri="http://schemas.openxmlformats.org/drawingml/2006/table">
            <a:tbl>
              <a:tblPr>
                <a:noFill/>
                <a:tableStyleId>{C7416A54-5918-404F-A833-FE96F3DA7AA4}</a:tableStyleId>
              </a:tblPr>
              <a:tblGrid>
                <a:gridCol w="58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7.5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5F5F"/>
                          </a:solidFill>
                        </a:rPr>
                        <a:t>3’</a:t>
                      </a:r>
                      <a:endParaRPr sz="1600" b="1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0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0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5" name="Google Shape;325;p23"/>
          <p:cNvSpPr/>
          <p:nvPr/>
        </p:nvSpPr>
        <p:spPr>
          <a:xfrm>
            <a:off x="5164650" y="1232550"/>
            <a:ext cx="3336600" cy="23034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3"/>
          <p:cNvSpPr txBox="1"/>
          <p:nvPr/>
        </p:nvSpPr>
        <p:spPr>
          <a:xfrm>
            <a:off x="7542973" y="2003250"/>
            <a:ext cx="30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>
              <a:solidFill>
                <a:srgbClr val="FF5F5F"/>
              </a:solidFill>
            </a:endParaRPr>
          </a:p>
        </p:txBody>
      </p:sp>
      <p:cxnSp>
        <p:nvCxnSpPr>
          <p:cNvPr id="327" name="Google Shape;327;p23"/>
          <p:cNvCxnSpPr/>
          <p:nvPr/>
        </p:nvCxnSpPr>
        <p:spPr>
          <a:xfrm>
            <a:off x="7542973" y="2079450"/>
            <a:ext cx="0" cy="533400"/>
          </a:xfrm>
          <a:prstGeom prst="straightConnector1">
            <a:avLst/>
          </a:prstGeom>
          <a:noFill/>
          <a:ln w="15875" cap="flat" cmpd="sng">
            <a:solidFill>
              <a:srgbClr val="FF5F5F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28" name="Google Shape;328;p23"/>
          <p:cNvSpPr/>
          <p:nvPr/>
        </p:nvSpPr>
        <p:spPr>
          <a:xfrm>
            <a:off x="5320347" y="13936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6936802" y="13936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32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7138859" y="26128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FF5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3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1" name="Google Shape;331;p23"/>
          <p:cNvCxnSpPr/>
          <p:nvPr/>
        </p:nvCxnSpPr>
        <p:spPr>
          <a:xfrm>
            <a:off x="6532688" y="1698450"/>
            <a:ext cx="4041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32" name="Google Shape;332;p23"/>
          <p:cNvCxnSpPr/>
          <p:nvPr/>
        </p:nvCxnSpPr>
        <p:spPr>
          <a:xfrm rot="10800000">
            <a:off x="6586032" y="2955750"/>
            <a:ext cx="6735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33" name="Google Shape;333;p23"/>
          <p:cNvCxnSpPr/>
          <p:nvPr/>
        </p:nvCxnSpPr>
        <p:spPr>
          <a:xfrm rot="10800000">
            <a:off x="5993870" y="2079450"/>
            <a:ext cx="0" cy="6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34" name="Google Shape;334;p23"/>
          <p:cNvSpPr txBox="1"/>
          <p:nvPr/>
        </p:nvSpPr>
        <p:spPr>
          <a:xfrm>
            <a:off x="6586009" y="118410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538769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</p:txBody>
      </p:sp>
      <p:sp>
        <p:nvSpPr>
          <p:cNvPr id="336" name="Google Shape;336;p23"/>
          <p:cNvSpPr txBox="1"/>
          <p:nvPr/>
        </p:nvSpPr>
        <p:spPr>
          <a:xfrm>
            <a:off x="5993870" y="2079450"/>
            <a:ext cx="20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337" name="Google Shape;337;p23"/>
          <p:cNvSpPr txBox="1"/>
          <p:nvPr/>
        </p:nvSpPr>
        <p:spPr>
          <a:xfrm>
            <a:off x="6748426" y="2481122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cxnSp>
        <p:nvCxnSpPr>
          <p:cNvPr id="338" name="Google Shape;338;p23"/>
          <p:cNvCxnSpPr/>
          <p:nvPr/>
        </p:nvCxnSpPr>
        <p:spPr>
          <a:xfrm rot="10800000">
            <a:off x="6532702" y="1812750"/>
            <a:ext cx="404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39" name="Google Shape;339;p23"/>
          <p:cNvSpPr txBox="1"/>
          <p:nvPr/>
        </p:nvSpPr>
        <p:spPr>
          <a:xfrm>
            <a:off x="6574383" y="1624491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340" name="Google Shape;340;p23"/>
          <p:cNvSpPr txBox="1"/>
          <p:nvPr/>
        </p:nvSpPr>
        <p:spPr>
          <a:xfrm>
            <a:off x="6816129" y="295575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341" name="Google Shape;341;p23"/>
          <p:cNvCxnSpPr/>
          <p:nvPr/>
        </p:nvCxnSpPr>
        <p:spPr>
          <a:xfrm>
            <a:off x="6600041" y="3113120"/>
            <a:ext cx="539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42" name="Google Shape;342;p23"/>
          <p:cNvSpPr txBox="1">
            <a:spLocks noGrp="1"/>
          </p:cNvSpPr>
          <p:nvPr>
            <p:ph type="body" idx="1"/>
          </p:nvPr>
        </p:nvSpPr>
        <p:spPr>
          <a:xfrm>
            <a:off x="560975" y="5381500"/>
            <a:ext cx="79404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Equations for this step:  Q(</a:t>
            </a:r>
            <a:r>
              <a:rPr lang="en-US" sz="1412" dirty="0" err="1"/>
              <a:t>a,s</a:t>
            </a:r>
            <a:r>
              <a:rPr lang="en-US" sz="1412" dirty="0"/>
              <a:t>) = 0.5*Q(</a:t>
            </a:r>
            <a:r>
              <a:rPr lang="en-US" sz="1412" dirty="0" err="1"/>
              <a:t>a,s</a:t>
            </a:r>
            <a:r>
              <a:rPr lang="en-US" sz="1412" dirty="0"/>
              <a:t>) + 0.5*[ R(</a:t>
            </a:r>
            <a:r>
              <a:rPr lang="en-US" sz="1412" dirty="0" err="1"/>
              <a:t>a,s</a:t>
            </a:r>
            <a:r>
              <a:rPr lang="en-US" sz="1412" dirty="0"/>
              <a:t>)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</a:t>
            </a:r>
            <a:r>
              <a:rPr lang="en-US" sz="1412" dirty="0" err="1"/>
              <a:t>a’,s</a:t>
            </a:r>
            <a:r>
              <a:rPr lang="en-US" sz="1412" dirty="0"/>
              <a:t>’) ]= ?</a:t>
            </a: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Q(s,2’) = 0.5*0 + 0.5*[ -1+ 0.5*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/>
              <a:t>(0,0) ]= -0.5</a:t>
            </a:r>
            <a:endParaRPr sz="1412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762000" y="178500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e-p-w-e-s-</a:t>
            </a:r>
            <a:r>
              <a:rPr lang="en-US" sz="3000">
                <a:solidFill>
                  <a:srgbClr val="FF5F5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-w-n-e-p-s-d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49" name="Google Shape;349;p24"/>
          <p:cNvSpPr txBox="1">
            <a:spLocks noGrp="1"/>
          </p:cNvSpPr>
          <p:nvPr>
            <p:ph type="body" idx="1"/>
          </p:nvPr>
        </p:nvSpPr>
        <p:spPr>
          <a:xfrm>
            <a:off x="4900700" y="3734500"/>
            <a:ext cx="3820500" cy="151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600">
                <a:solidFill>
                  <a:srgbClr val="FFFFFF"/>
                </a:solidFill>
              </a:rPr>
              <a:t>‘-’ means operator not applicable; moreover, p and d are not always applicable in states 2 and 3’; moreover, s and w in state 2 and w in state 3’ is only applicable, if the pickup location is empty/the drop off location is full!</a:t>
            </a:r>
            <a:endParaRPr sz="912"/>
          </a:p>
        </p:txBody>
      </p:sp>
      <p:graphicFrame>
        <p:nvGraphicFramePr>
          <p:cNvPr id="350" name="Google Shape;350;p24"/>
          <p:cNvGraphicFramePr/>
          <p:nvPr>
            <p:extLst>
              <p:ext uri="{D42A27DB-BD31-4B8C-83A1-F6EECF244321}">
                <p14:modId xmlns:p14="http://schemas.microsoft.com/office/powerpoint/2010/main" val="2961432413"/>
              </p:ext>
            </p:extLst>
          </p:nvPr>
        </p:nvGraphicFramePr>
        <p:xfrm>
          <a:off x="560975" y="1291200"/>
          <a:ext cx="4113725" cy="3914100"/>
        </p:xfrm>
        <a:graphic>
          <a:graphicData uri="http://schemas.openxmlformats.org/drawingml/2006/table">
            <a:tbl>
              <a:tblPr>
                <a:noFill/>
                <a:tableStyleId>{C7416A54-5918-404F-A833-FE96F3DA7AA4}</a:tableStyleId>
              </a:tblPr>
              <a:tblGrid>
                <a:gridCol w="58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7.5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5F5F"/>
                          </a:solidFill>
                        </a:rPr>
                        <a:t>3</a:t>
                      </a:r>
                      <a:endParaRPr sz="1600" b="1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0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7.5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1" name="Google Shape;351;p24"/>
          <p:cNvSpPr/>
          <p:nvPr/>
        </p:nvSpPr>
        <p:spPr>
          <a:xfrm>
            <a:off x="5164650" y="1232550"/>
            <a:ext cx="3336600" cy="23034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5320347" y="13936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200">
                <a:solidFill>
                  <a:srgbClr val="FEC6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>
              <a:solidFill>
                <a:srgbClr val="FEC6C6"/>
              </a:solidFill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6936802" y="13936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200">
                <a:solidFill>
                  <a:srgbClr val="FEC6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32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cxnSp>
        <p:nvCxnSpPr>
          <p:cNvPr id="354" name="Google Shape;354;p24"/>
          <p:cNvCxnSpPr/>
          <p:nvPr/>
        </p:nvCxnSpPr>
        <p:spPr>
          <a:xfrm>
            <a:off x="6532688" y="1698450"/>
            <a:ext cx="4041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55" name="Google Shape;355;p24"/>
          <p:cNvCxnSpPr/>
          <p:nvPr/>
        </p:nvCxnSpPr>
        <p:spPr>
          <a:xfrm rot="10800000">
            <a:off x="6586032" y="2955750"/>
            <a:ext cx="6735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56" name="Google Shape;356;p24"/>
          <p:cNvCxnSpPr/>
          <p:nvPr/>
        </p:nvCxnSpPr>
        <p:spPr>
          <a:xfrm>
            <a:off x="7542973" y="2079450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57" name="Google Shape;357;p24"/>
          <p:cNvSpPr/>
          <p:nvPr/>
        </p:nvSpPr>
        <p:spPr>
          <a:xfrm>
            <a:off x="7138859" y="26128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3200">
                <a:solidFill>
                  <a:srgbClr val="FEC6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3200" b="1" i="0" u="none" strike="noStrike" cap="none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 strike="noStrike" cap="none">
              <a:solidFill>
                <a:srgbClr val="FF5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8" name="Google Shape;358;p24"/>
          <p:cNvCxnSpPr/>
          <p:nvPr/>
        </p:nvCxnSpPr>
        <p:spPr>
          <a:xfrm rot="10800000">
            <a:off x="5993870" y="2079450"/>
            <a:ext cx="0" cy="6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59" name="Google Shape;359;p24"/>
          <p:cNvSpPr/>
          <p:nvPr/>
        </p:nvSpPr>
        <p:spPr>
          <a:xfrm>
            <a:off x="538769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3200">
                <a:solidFill>
                  <a:srgbClr val="FEC6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>
              <a:solidFill>
                <a:srgbClr val="FEC6C6"/>
              </a:solidFill>
            </a:endParaRPr>
          </a:p>
        </p:txBody>
      </p:sp>
      <p:sp>
        <p:nvSpPr>
          <p:cNvPr id="360" name="Google Shape;360;p24"/>
          <p:cNvSpPr txBox="1"/>
          <p:nvPr/>
        </p:nvSpPr>
        <p:spPr>
          <a:xfrm>
            <a:off x="6586009" y="118410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361" name="Google Shape;361;p24"/>
          <p:cNvSpPr txBox="1"/>
          <p:nvPr/>
        </p:nvSpPr>
        <p:spPr>
          <a:xfrm>
            <a:off x="5993870" y="2079450"/>
            <a:ext cx="20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362" name="Google Shape;362;p24"/>
          <p:cNvSpPr txBox="1"/>
          <p:nvPr/>
        </p:nvSpPr>
        <p:spPr>
          <a:xfrm>
            <a:off x="6748426" y="2481122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363" name="Google Shape;363;p24"/>
          <p:cNvSpPr txBox="1"/>
          <p:nvPr/>
        </p:nvSpPr>
        <p:spPr>
          <a:xfrm>
            <a:off x="7542973" y="2003250"/>
            <a:ext cx="30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364" name="Google Shape;364;p24"/>
          <p:cNvCxnSpPr/>
          <p:nvPr/>
        </p:nvCxnSpPr>
        <p:spPr>
          <a:xfrm rot="10800000">
            <a:off x="6532702" y="1812750"/>
            <a:ext cx="404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65" name="Google Shape;365;p24"/>
          <p:cNvSpPr txBox="1"/>
          <p:nvPr/>
        </p:nvSpPr>
        <p:spPr>
          <a:xfrm>
            <a:off x="6574383" y="1624491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366" name="Google Shape;366;p24"/>
          <p:cNvSpPr txBox="1"/>
          <p:nvPr/>
        </p:nvSpPr>
        <p:spPr>
          <a:xfrm>
            <a:off x="6816129" y="295575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367" name="Google Shape;367;p24"/>
          <p:cNvCxnSpPr/>
          <p:nvPr/>
        </p:nvCxnSpPr>
        <p:spPr>
          <a:xfrm>
            <a:off x="6600041" y="3113120"/>
            <a:ext cx="539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68" name="Google Shape;368;p24"/>
          <p:cNvSpPr txBox="1">
            <a:spLocks noGrp="1"/>
          </p:cNvSpPr>
          <p:nvPr>
            <p:ph type="body" idx="1"/>
          </p:nvPr>
        </p:nvSpPr>
        <p:spPr>
          <a:xfrm>
            <a:off x="560975" y="5381500"/>
            <a:ext cx="79404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Equations for this step:  Q(</a:t>
            </a:r>
            <a:r>
              <a:rPr lang="en-US" sz="1412" dirty="0" err="1"/>
              <a:t>a,s</a:t>
            </a:r>
            <a:r>
              <a:rPr lang="en-US" sz="1412" dirty="0"/>
              <a:t>) = 0.5*Q(</a:t>
            </a:r>
            <a:r>
              <a:rPr lang="en-US" sz="1412" dirty="0" err="1"/>
              <a:t>a,s</a:t>
            </a:r>
            <a:r>
              <a:rPr lang="en-US" sz="1412" dirty="0"/>
              <a:t>) + 0.5*[ R(</a:t>
            </a:r>
            <a:r>
              <a:rPr lang="en-US" sz="1412" dirty="0" err="1"/>
              <a:t>a,s</a:t>
            </a:r>
            <a:r>
              <a:rPr lang="en-US" sz="1412" dirty="0"/>
              <a:t>)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</a:t>
            </a:r>
            <a:r>
              <a:rPr lang="en-US" sz="1412" dirty="0" err="1"/>
              <a:t>a’,s</a:t>
            </a:r>
            <a:r>
              <a:rPr lang="en-US" sz="1412" dirty="0"/>
              <a:t>’) ]= ?</a:t>
            </a: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Q(d,3’) = 0.5*0 + 0.5*[ 13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/>
              <a:t>(0) ]= 7.5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>
            <a:spLocks noGrp="1"/>
          </p:cNvSpPr>
          <p:nvPr>
            <p:ph type="title"/>
          </p:nvPr>
        </p:nvSpPr>
        <p:spPr>
          <a:xfrm>
            <a:off x="762000" y="178500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e-p-w-e-s-d-</a:t>
            </a:r>
            <a:r>
              <a:rPr lang="en-US" sz="3000">
                <a:solidFill>
                  <a:srgbClr val="FF5F5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-n-e-p-s-d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75" name="Google Shape;375;p25"/>
          <p:cNvSpPr txBox="1">
            <a:spLocks noGrp="1"/>
          </p:cNvSpPr>
          <p:nvPr>
            <p:ph type="body" idx="1"/>
          </p:nvPr>
        </p:nvSpPr>
        <p:spPr>
          <a:xfrm>
            <a:off x="4900700" y="3734500"/>
            <a:ext cx="3820500" cy="151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600">
                <a:solidFill>
                  <a:srgbClr val="FFFFFF"/>
                </a:solidFill>
              </a:rPr>
              <a:t>‘-’ means operator not applicable; moreover, p and d are not always applicable in states 2 and 3’; moreover, s and w in state 2 and w in state 3’ is only applicable, if the pickup location is empty/the drop off location is full!</a:t>
            </a:r>
            <a:endParaRPr sz="912"/>
          </a:p>
        </p:txBody>
      </p:sp>
      <p:graphicFrame>
        <p:nvGraphicFramePr>
          <p:cNvPr id="376" name="Google Shape;376;p25"/>
          <p:cNvGraphicFramePr/>
          <p:nvPr>
            <p:extLst>
              <p:ext uri="{D42A27DB-BD31-4B8C-83A1-F6EECF244321}">
                <p14:modId xmlns:p14="http://schemas.microsoft.com/office/powerpoint/2010/main" val="60535758"/>
              </p:ext>
            </p:extLst>
          </p:nvPr>
        </p:nvGraphicFramePr>
        <p:xfrm>
          <a:off x="560975" y="1291200"/>
          <a:ext cx="4113725" cy="3914100"/>
        </p:xfrm>
        <a:graphic>
          <a:graphicData uri="http://schemas.openxmlformats.org/drawingml/2006/table">
            <a:tbl>
              <a:tblPr>
                <a:noFill/>
                <a:tableStyleId>{C7416A54-5918-404F-A833-FE96F3DA7AA4}</a:tableStyleId>
              </a:tblPr>
              <a:tblGrid>
                <a:gridCol w="58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7.5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5F5F"/>
                          </a:solidFill>
                        </a:rPr>
                        <a:t>4</a:t>
                      </a:r>
                      <a:endParaRPr sz="1600" b="1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0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0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7.5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7" name="Google Shape;377;p25"/>
          <p:cNvSpPr/>
          <p:nvPr/>
        </p:nvSpPr>
        <p:spPr>
          <a:xfrm>
            <a:off x="5164650" y="1232550"/>
            <a:ext cx="3336600" cy="23034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5"/>
          <p:cNvSpPr/>
          <p:nvPr/>
        </p:nvSpPr>
        <p:spPr>
          <a:xfrm>
            <a:off x="5320347" y="13936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79" name="Google Shape;379;p25"/>
          <p:cNvSpPr/>
          <p:nvPr/>
        </p:nvSpPr>
        <p:spPr>
          <a:xfrm>
            <a:off x="6936802" y="13936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2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380" name="Google Shape;380;p25"/>
          <p:cNvSpPr txBox="1"/>
          <p:nvPr/>
        </p:nvSpPr>
        <p:spPr>
          <a:xfrm>
            <a:off x="6748426" y="2481122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>
              <a:solidFill>
                <a:srgbClr val="FF5F5F"/>
              </a:solidFill>
            </a:endParaRPr>
          </a:p>
        </p:txBody>
      </p:sp>
      <p:cxnSp>
        <p:nvCxnSpPr>
          <p:cNvPr id="381" name="Google Shape;381;p25"/>
          <p:cNvCxnSpPr/>
          <p:nvPr/>
        </p:nvCxnSpPr>
        <p:spPr>
          <a:xfrm rot="10800000">
            <a:off x="6586032" y="2955750"/>
            <a:ext cx="673500" cy="0"/>
          </a:xfrm>
          <a:prstGeom prst="straightConnector1">
            <a:avLst/>
          </a:prstGeom>
          <a:noFill/>
          <a:ln w="15875" cap="flat" cmpd="sng">
            <a:solidFill>
              <a:srgbClr val="FF5F5F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82" name="Google Shape;382;p25"/>
          <p:cNvSpPr/>
          <p:nvPr/>
        </p:nvSpPr>
        <p:spPr>
          <a:xfrm>
            <a:off x="7138859" y="26128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3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6816129" y="295575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384" name="Google Shape;384;p25"/>
          <p:cNvCxnSpPr/>
          <p:nvPr/>
        </p:nvCxnSpPr>
        <p:spPr>
          <a:xfrm>
            <a:off x="6532688" y="1698450"/>
            <a:ext cx="4041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85" name="Google Shape;385;p25"/>
          <p:cNvCxnSpPr/>
          <p:nvPr/>
        </p:nvCxnSpPr>
        <p:spPr>
          <a:xfrm>
            <a:off x="7542973" y="2079450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86" name="Google Shape;386;p25"/>
          <p:cNvCxnSpPr/>
          <p:nvPr/>
        </p:nvCxnSpPr>
        <p:spPr>
          <a:xfrm rot="10800000">
            <a:off x="5993870" y="2079450"/>
            <a:ext cx="0" cy="6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87" name="Google Shape;387;p25"/>
          <p:cNvSpPr/>
          <p:nvPr/>
        </p:nvSpPr>
        <p:spPr>
          <a:xfrm>
            <a:off x="5387699" y="26128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FF5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88" name="Google Shape;388;p25"/>
          <p:cNvSpPr txBox="1"/>
          <p:nvPr/>
        </p:nvSpPr>
        <p:spPr>
          <a:xfrm>
            <a:off x="6586009" y="118410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389" name="Google Shape;389;p25"/>
          <p:cNvSpPr txBox="1"/>
          <p:nvPr/>
        </p:nvSpPr>
        <p:spPr>
          <a:xfrm>
            <a:off x="5993870" y="2079450"/>
            <a:ext cx="20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390" name="Google Shape;390;p25"/>
          <p:cNvSpPr txBox="1"/>
          <p:nvPr/>
        </p:nvSpPr>
        <p:spPr>
          <a:xfrm>
            <a:off x="7542973" y="2003250"/>
            <a:ext cx="30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391" name="Google Shape;391;p25"/>
          <p:cNvCxnSpPr/>
          <p:nvPr/>
        </p:nvCxnSpPr>
        <p:spPr>
          <a:xfrm rot="10800000">
            <a:off x="6532702" y="1812750"/>
            <a:ext cx="404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92" name="Google Shape;392;p25"/>
          <p:cNvSpPr txBox="1"/>
          <p:nvPr/>
        </p:nvSpPr>
        <p:spPr>
          <a:xfrm>
            <a:off x="6574383" y="1624491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cxnSp>
        <p:nvCxnSpPr>
          <p:cNvPr id="393" name="Google Shape;393;p25"/>
          <p:cNvCxnSpPr/>
          <p:nvPr/>
        </p:nvCxnSpPr>
        <p:spPr>
          <a:xfrm>
            <a:off x="6600041" y="3113120"/>
            <a:ext cx="539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94" name="Google Shape;394;p25"/>
          <p:cNvSpPr txBox="1">
            <a:spLocks noGrp="1"/>
          </p:cNvSpPr>
          <p:nvPr>
            <p:ph type="body" idx="1"/>
          </p:nvPr>
        </p:nvSpPr>
        <p:spPr>
          <a:xfrm>
            <a:off x="560975" y="5381500"/>
            <a:ext cx="79404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Equations for this step:  Q(</a:t>
            </a:r>
            <a:r>
              <a:rPr lang="en-US" sz="1412" dirty="0" err="1"/>
              <a:t>a,s</a:t>
            </a:r>
            <a:r>
              <a:rPr lang="en-US" sz="1412" dirty="0"/>
              <a:t>) = 0.5*Q(</a:t>
            </a:r>
            <a:r>
              <a:rPr lang="en-US" sz="1412" dirty="0" err="1"/>
              <a:t>a,s</a:t>
            </a:r>
            <a:r>
              <a:rPr lang="en-US" sz="1412" dirty="0"/>
              <a:t>) + 0.5*[ R(</a:t>
            </a:r>
            <a:r>
              <a:rPr lang="en-US" sz="1412" dirty="0" err="1"/>
              <a:t>a,s</a:t>
            </a:r>
            <a:r>
              <a:rPr lang="en-US" sz="1412" dirty="0"/>
              <a:t>)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</a:t>
            </a:r>
            <a:r>
              <a:rPr lang="en-US" sz="1412" dirty="0" err="1"/>
              <a:t>a’,s</a:t>
            </a:r>
            <a:r>
              <a:rPr lang="en-US" sz="1412" dirty="0"/>
              <a:t>’) ]= ?</a:t>
            </a: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Q(w,3) = 0.5*0 + 0.5*[ -1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(0,0) ]= -0.5</a:t>
            </a: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"/>
          <p:cNvSpPr txBox="1">
            <a:spLocks noGrp="1"/>
          </p:cNvSpPr>
          <p:nvPr>
            <p:ph type="title"/>
          </p:nvPr>
        </p:nvSpPr>
        <p:spPr>
          <a:xfrm>
            <a:off x="762000" y="178500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e-p-w-e-s-d-w-</a:t>
            </a:r>
            <a:r>
              <a:rPr lang="en-US" sz="3000">
                <a:solidFill>
                  <a:srgbClr val="FF5F5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-e-p-s-d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01" name="Google Shape;401;p26"/>
          <p:cNvSpPr txBox="1">
            <a:spLocks noGrp="1"/>
          </p:cNvSpPr>
          <p:nvPr>
            <p:ph type="body" idx="1"/>
          </p:nvPr>
        </p:nvSpPr>
        <p:spPr>
          <a:xfrm>
            <a:off x="4900700" y="3734500"/>
            <a:ext cx="3820500" cy="151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600">
                <a:solidFill>
                  <a:srgbClr val="FFFFFF"/>
                </a:solidFill>
              </a:rPr>
              <a:t>‘-’ means operator not applicable; moreover, p and d are not always applicable in states 2 and 3’; moreover, s and w in state 2 and w in state 3’ is only applicable, if the pickup location is empty/the drop off location is full!</a:t>
            </a:r>
            <a:endParaRPr sz="912"/>
          </a:p>
        </p:txBody>
      </p:sp>
      <p:graphicFrame>
        <p:nvGraphicFramePr>
          <p:cNvPr id="402" name="Google Shape;402;p26"/>
          <p:cNvGraphicFramePr/>
          <p:nvPr>
            <p:extLst>
              <p:ext uri="{D42A27DB-BD31-4B8C-83A1-F6EECF244321}">
                <p14:modId xmlns:p14="http://schemas.microsoft.com/office/powerpoint/2010/main" val="3879935546"/>
              </p:ext>
            </p:extLst>
          </p:nvPr>
        </p:nvGraphicFramePr>
        <p:xfrm>
          <a:off x="488272" y="1291200"/>
          <a:ext cx="4460247" cy="3914100"/>
        </p:xfrm>
        <a:graphic>
          <a:graphicData uri="http://schemas.openxmlformats.org/drawingml/2006/table">
            <a:tbl>
              <a:tblPr>
                <a:noFill/>
                <a:tableStyleId>{C7416A54-5918-404F-A833-FE96F3DA7AA4}</a:tableStyleId>
              </a:tblPr>
              <a:tblGrid>
                <a:gridCol w="476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5F5F"/>
                          </a:solidFill>
                        </a:rPr>
                        <a:t>1</a:t>
                      </a:r>
                      <a:endParaRPr sz="1600" b="1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F5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7.5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-0.625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7.5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3" name="Google Shape;403;p26"/>
          <p:cNvSpPr/>
          <p:nvPr/>
        </p:nvSpPr>
        <p:spPr>
          <a:xfrm>
            <a:off x="5164650" y="1232550"/>
            <a:ext cx="3336600" cy="23034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6"/>
          <p:cNvSpPr/>
          <p:nvPr/>
        </p:nvSpPr>
        <p:spPr>
          <a:xfrm>
            <a:off x="5320347" y="13936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FF5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05" name="Google Shape;405;p26"/>
          <p:cNvSpPr/>
          <p:nvPr/>
        </p:nvSpPr>
        <p:spPr>
          <a:xfrm>
            <a:off x="6936802" y="13936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2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406" name="Google Shape;406;p26"/>
          <p:cNvSpPr txBox="1"/>
          <p:nvPr/>
        </p:nvSpPr>
        <p:spPr>
          <a:xfrm>
            <a:off x="5993870" y="2079450"/>
            <a:ext cx="20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>
              <a:solidFill>
                <a:srgbClr val="FF5F5F"/>
              </a:solidFill>
            </a:endParaRPr>
          </a:p>
        </p:txBody>
      </p:sp>
      <p:cxnSp>
        <p:nvCxnSpPr>
          <p:cNvPr id="407" name="Google Shape;407;p26"/>
          <p:cNvCxnSpPr/>
          <p:nvPr/>
        </p:nvCxnSpPr>
        <p:spPr>
          <a:xfrm>
            <a:off x="6532688" y="1698450"/>
            <a:ext cx="4041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08" name="Google Shape;408;p26"/>
          <p:cNvCxnSpPr/>
          <p:nvPr/>
        </p:nvCxnSpPr>
        <p:spPr>
          <a:xfrm rot="10800000">
            <a:off x="6586032" y="2955750"/>
            <a:ext cx="6735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09" name="Google Shape;409;p26"/>
          <p:cNvCxnSpPr/>
          <p:nvPr/>
        </p:nvCxnSpPr>
        <p:spPr>
          <a:xfrm>
            <a:off x="7542973" y="2079450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10" name="Google Shape;410;p26"/>
          <p:cNvSpPr/>
          <p:nvPr/>
        </p:nvSpPr>
        <p:spPr>
          <a:xfrm>
            <a:off x="713885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3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1" name="Google Shape;411;p26"/>
          <p:cNvCxnSpPr/>
          <p:nvPr/>
        </p:nvCxnSpPr>
        <p:spPr>
          <a:xfrm rot="10800000">
            <a:off x="5993870" y="2079450"/>
            <a:ext cx="0" cy="609600"/>
          </a:xfrm>
          <a:prstGeom prst="straightConnector1">
            <a:avLst/>
          </a:prstGeom>
          <a:noFill/>
          <a:ln w="15875" cap="flat" cmpd="sng">
            <a:solidFill>
              <a:srgbClr val="FF5F5F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12" name="Google Shape;412;p26"/>
          <p:cNvSpPr/>
          <p:nvPr/>
        </p:nvSpPr>
        <p:spPr>
          <a:xfrm>
            <a:off x="5387699" y="26128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13" name="Google Shape;413;p26"/>
          <p:cNvSpPr txBox="1"/>
          <p:nvPr/>
        </p:nvSpPr>
        <p:spPr>
          <a:xfrm>
            <a:off x="6586009" y="118410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414" name="Google Shape;414;p26"/>
          <p:cNvSpPr txBox="1"/>
          <p:nvPr/>
        </p:nvSpPr>
        <p:spPr>
          <a:xfrm>
            <a:off x="6748426" y="2481122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15" name="Google Shape;415;p26"/>
          <p:cNvSpPr txBox="1"/>
          <p:nvPr/>
        </p:nvSpPr>
        <p:spPr>
          <a:xfrm>
            <a:off x="7542973" y="2003250"/>
            <a:ext cx="30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416" name="Google Shape;416;p26"/>
          <p:cNvCxnSpPr/>
          <p:nvPr/>
        </p:nvCxnSpPr>
        <p:spPr>
          <a:xfrm rot="10800000">
            <a:off x="6532702" y="1812750"/>
            <a:ext cx="404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17" name="Google Shape;417;p26"/>
          <p:cNvSpPr txBox="1"/>
          <p:nvPr/>
        </p:nvSpPr>
        <p:spPr>
          <a:xfrm>
            <a:off x="6574383" y="1624491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18" name="Google Shape;418;p26"/>
          <p:cNvSpPr txBox="1"/>
          <p:nvPr/>
        </p:nvSpPr>
        <p:spPr>
          <a:xfrm>
            <a:off x="6816129" y="295575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419" name="Google Shape;419;p26"/>
          <p:cNvCxnSpPr/>
          <p:nvPr/>
        </p:nvCxnSpPr>
        <p:spPr>
          <a:xfrm>
            <a:off x="6600041" y="3113120"/>
            <a:ext cx="539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20" name="Google Shape;420;p26"/>
          <p:cNvSpPr txBox="1">
            <a:spLocks noGrp="1"/>
          </p:cNvSpPr>
          <p:nvPr>
            <p:ph type="body" idx="1"/>
          </p:nvPr>
        </p:nvSpPr>
        <p:spPr>
          <a:xfrm>
            <a:off x="560975" y="5381500"/>
            <a:ext cx="79404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Equations for this step:  Q(</a:t>
            </a:r>
            <a:r>
              <a:rPr lang="en-US" sz="1412" dirty="0" err="1"/>
              <a:t>a,s</a:t>
            </a:r>
            <a:r>
              <a:rPr lang="en-US" sz="1412" dirty="0"/>
              <a:t>) = 0.5*Q(</a:t>
            </a:r>
            <a:r>
              <a:rPr lang="en-US" sz="1412" dirty="0" err="1"/>
              <a:t>a,s</a:t>
            </a:r>
            <a:r>
              <a:rPr lang="en-US" sz="1412" dirty="0"/>
              <a:t>) + 0.5*[ R(</a:t>
            </a:r>
            <a:r>
              <a:rPr lang="en-US" sz="1412" dirty="0" err="1"/>
              <a:t>a,s</a:t>
            </a:r>
            <a:r>
              <a:rPr lang="en-US" sz="1412" dirty="0"/>
              <a:t>)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</a:t>
            </a:r>
            <a:r>
              <a:rPr lang="en-US" sz="1412" dirty="0" err="1"/>
              <a:t>a’,s</a:t>
            </a:r>
            <a:r>
              <a:rPr lang="en-US" sz="1412" dirty="0"/>
              <a:t>’) ]= ?</a:t>
            </a: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Q(n,4) = 0.5*0 + 0.5*[ -1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(-0.5) ]= -0.625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7"/>
          <p:cNvSpPr txBox="1">
            <a:spLocks noGrp="1"/>
          </p:cNvSpPr>
          <p:nvPr>
            <p:ph type="title"/>
          </p:nvPr>
        </p:nvSpPr>
        <p:spPr>
          <a:xfrm>
            <a:off x="762000" y="178500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e-p-w-e-s-d-w-n-</a:t>
            </a:r>
            <a:r>
              <a:rPr lang="en-US" sz="3000">
                <a:solidFill>
                  <a:srgbClr val="FF5F5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-p-s-d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27" name="Google Shape;427;p27"/>
          <p:cNvSpPr txBox="1">
            <a:spLocks noGrp="1"/>
          </p:cNvSpPr>
          <p:nvPr>
            <p:ph type="body" idx="1"/>
          </p:nvPr>
        </p:nvSpPr>
        <p:spPr>
          <a:xfrm>
            <a:off x="4900700" y="3734500"/>
            <a:ext cx="3820500" cy="151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600">
                <a:solidFill>
                  <a:srgbClr val="FFFFFF"/>
                </a:solidFill>
              </a:rPr>
              <a:t>‘-’ means operator not applicable; moreover, p and d are not always applicable in states 2 and 3’; moreover, s and w in state 2 and w in state 3’ is only applicable, if the pickup location is empty/the drop off location is full!</a:t>
            </a:r>
            <a:endParaRPr sz="912"/>
          </a:p>
        </p:txBody>
      </p:sp>
      <p:graphicFrame>
        <p:nvGraphicFramePr>
          <p:cNvPr id="428" name="Google Shape;428;p27"/>
          <p:cNvGraphicFramePr/>
          <p:nvPr>
            <p:extLst>
              <p:ext uri="{D42A27DB-BD31-4B8C-83A1-F6EECF244321}">
                <p14:modId xmlns:p14="http://schemas.microsoft.com/office/powerpoint/2010/main" val="898217653"/>
              </p:ext>
            </p:extLst>
          </p:nvPr>
        </p:nvGraphicFramePr>
        <p:xfrm>
          <a:off x="560975" y="1291200"/>
          <a:ext cx="4113725" cy="3914100"/>
        </p:xfrm>
        <a:graphic>
          <a:graphicData uri="http://schemas.openxmlformats.org/drawingml/2006/table">
            <a:tbl>
              <a:tblPr>
                <a:noFill/>
                <a:tableStyleId>{C7416A54-5918-404F-A833-FE96F3DA7AA4}</a:tableStyleId>
              </a:tblPr>
              <a:tblGrid>
                <a:gridCol w="371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1.125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5F5F"/>
                          </a:solidFill>
                        </a:rPr>
                        <a:t>2</a:t>
                      </a:r>
                      <a:endParaRPr sz="1600" b="1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0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0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F5F"/>
                          </a:solidFill>
                        </a:rPr>
                        <a:t>7.5</a:t>
                      </a:r>
                      <a:endParaRPr sz="1600" dirty="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-0.625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7.5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9" name="Google Shape;429;p27"/>
          <p:cNvSpPr/>
          <p:nvPr/>
        </p:nvSpPr>
        <p:spPr>
          <a:xfrm>
            <a:off x="5164650" y="1232550"/>
            <a:ext cx="3336600" cy="23034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7"/>
          <p:cNvSpPr/>
          <p:nvPr/>
        </p:nvSpPr>
        <p:spPr>
          <a:xfrm>
            <a:off x="5320347" y="13936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31" name="Google Shape;431;p27"/>
          <p:cNvSpPr txBox="1"/>
          <p:nvPr/>
        </p:nvSpPr>
        <p:spPr>
          <a:xfrm>
            <a:off x="6586009" y="118410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>
              <a:solidFill>
                <a:srgbClr val="FF5F5F"/>
              </a:solidFill>
            </a:endParaRPr>
          </a:p>
        </p:txBody>
      </p:sp>
      <p:sp>
        <p:nvSpPr>
          <p:cNvPr id="432" name="Google Shape;432;p27"/>
          <p:cNvSpPr txBox="1"/>
          <p:nvPr/>
        </p:nvSpPr>
        <p:spPr>
          <a:xfrm>
            <a:off x="6574383" y="1624491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6936802" y="13936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FF5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2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cxnSp>
        <p:nvCxnSpPr>
          <p:cNvPr id="434" name="Google Shape;434;p27"/>
          <p:cNvCxnSpPr/>
          <p:nvPr/>
        </p:nvCxnSpPr>
        <p:spPr>
          <a:xfrm>
            <a:off x="6532688" y="1698450"/>
            <a:ext cx="404100" cy="0"/>
          </a:xfrm>
          <a:prstGeom prst="straightConnector1">
            <a:avLst/>
          </a:prstGeom>
          <a:noFill/>
          <a:ln w="22225" cap="flat" cmpd="sng">
            <a:solidFill>
              <a:srgbClr val="FF5F5F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35" name="Google Shape;435;p27"/>
          <p:cNvCxnSpPr/>
          <p:nvPr/>
        </p:nvCxnSpPr>
        <p:spPr>
          <a:xfrm rot="10800000">
            <a:off x="6586032" y="2955750"/>
            <a:ext cx="6735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36" name="Google Shape;436;p27"/>
          <p:cNvCxnSpPr/>
          <p:nvPr/>
        </p:nvCxnSpPr>
        <p:spPr>
          <a:xfrm>
            <a:off x="7542973" y="2079450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37" name="Google Shape;437;p27"/>
          <p:cNvSpPr/>
          <p:nvPr/>
        </p:nvSpPr>
        <p:spPr>
          <a:xfrm>
            <a:off x="713885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3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8" name="Google Shape;438;p27"/>
          <p:cNvCxnSpPr/>
          <p:nvPr/>
        </p:nvCxnSpPr>
        <p:spPr>
          <a:xfrm rot="10800000">
            <a:off x="5993870" y="2079450"/>
            <a:ext cx="0" cy="6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39" name="Google Shape;439;p27"/>
          <p:cNvSpPr txBox="1"/>
          <p:nvPr/>
        </p:nvSpPr>
        <p:spPr>
          <a:xfrm>
            <a:off x="5993870" y="2079450"/>
            <a:ext cx="20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538769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41" name="Google Shape;441;p27"/>
          <p:cNvSpPr txBox="1"/>
          <p:nvPr/>
        </p:nvSpPr>
        <p:spPr>
          <a:xfrm>
            <a:off x="6748426" y="2481122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42" name="Google Shape;442;p27"/>
          <p:cNvSpPr txBox="1"/>
          <p:nvPr/>
        </p:nvSpPr>
        <p:spPr>
          <a:xfrm>
            <a:off x="7542973" y="2003250"/>
            <a:ext cx="30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443" name="Google Shape;443;p27"/>
          <p:cNvCxnSpPr/>
          <p:nvPr/>
        </p:nvCxnSpPr>
        <p:spPr>
          <a:xfrm rot="10800000">
            <a:off x="6532702" y="1812750"/>
            <a:ext cx="404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44" name="Google Shape;444;p27"/>
          <p:cNvSpPr txBox="1"/>
          <p:nvPr/>
        </p:nvSpPr>
        <p:spPr>
          <a:xfrm>
            <a:off x="6816129" y="295575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445" name="Google Shape;445;p27"/>
          <p:cNvCxnSpPr/>
          <p:nvPr/>
        </p:nvCxnSpPr>
        <p:spPr>
          <a:xfrm>
            <a:off x="6600041" y="3113120"/>
            <a:ext cx="539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46" name="Google Shape;446;p27"/>
          <p:cNvSpPr txBox="1">
            <a:spLocks noGrp="1"/>
          </p:cNvSpPr>
          <p:nvPr>
            <p:ph type="body" idx="1"/>
          </p:nvPr>
        </p:nvSpPr>
        <p:spPr>
          <a:xfrm>
            <a:off x="560975" y="5381500"/>
            <a:ext cx="79404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Equations for this step:  Q(</a:t>
            </a:r>
            <a:r>
              <a:rPr lang="en-US" sz="1412" dirty="0" err="1"/>
              <a:t>a,s</a:t>
            </a:r>
            <a:r>
              <a:rPr lang="en-US" sz="1412" dirty="0"/>
              <a:t>) = 0.5*Q(</a:t>
            </a:r>
            <a:r>
              <a:rPr lang="en-US" sz="1412" dirty="0" err="1"/>
              <a:t>a,s</a:t>
            </a:r>
            <a:r>
              <a:rPr lang="en-US" sz="1412" dirty="0"/>
              <a:t>) + 0.5*[ R(</a:t>
            </a:r>
            <a:r>
              <a:rPr lang="en-US" sz="1412" dirty="0" err="1"/>
              <a:t>a,s</a:t>
            </a:r>
            <a:r>
              <a:rPr lang="en-US" sz="1412" dirty="0"/>
              <a:t>)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</a:t>
            </a:r>
            <a:r>
              <a:rPr lang="en-US" sz="1412" dirty="0" err="1"/>
              <a:t>a’,s</a:t>
            </a:r>
            <a:r>
              <a:rPr lang="en-US" sz="1412" dirty="0"/>
              <a:t>’) ]= ?</a:t>
            </a: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Q(e,1) = 0.5*-0.5 + 0.5*[-1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(0,0,7.5) ]= 1.125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"/>
          <p:cNvSpPr txBox="1">
            <a:spLocks noGrp="1"/>
          </p:cNvSpPr>
          <p:nvPr>
            <p:ph type="title"/>
          </p:nvPr>
        </p:nvSpPr>
        <p:spPr>
          <a:xfrm>
            <a:off x="762000" y="178500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e-p-w-e-s-d-w-n-e-</a:t>
            </a:r>
            <a:r>
              <a:rPr lang="en-US" sz="3000">
                <a:solidFill>
                  <a:srgbClr val="FF5F5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-s-d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53" name="Google Shape;453;p28"/>
          <p:cNvSpPr txBox="1">
            <a:spLocks noGrp="1"/>
          </p:cNvSpPr>
          <p:nvPr>
            <p:ph type="body" idx="1"/>
          </p:nvPr>
        </p:nvSpPr>
        <p:spPr>
          <a:xfrm>
            <a:off x="4900700" y="3734500"/>
            <a:ext cx="3820500" cy="151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600">
                <a:solidFill>
                  <a:srgbClr val="FFFFFF"/>
                </a:solidFill>
              </a:rPr>
              <a:t>‘-’ means operator not applicable; moreover, p and d are not always applicable in states 2 and 3’; moreover, s and w in state 2 and w in state 3’ is only applicable, if the pickup location is empty/the drop off location is full!</a:t>
            </a:r>
            <a:endParaRPr sz="912"/>
          </a:p>
        </p:txBody>
      </p:sp>
      <p:graphicFrame>
        <p:nvGraphicFramePr>
          <p:cNvPr id="454" name="Google Shape;454;p28"/>
          <p:cNvGraphicFramePr/>
          <p:nvPr>
            <p:extLst>
              <p:ext uri="{D42A27DB-BD31-4B8C-83A1-F6EECF244321}">
                <p14:modId xmlns:p14="http://schemas.microsoft.com/office/powerpoint/2010/main" val="2263317226"/>
              </p:ext>
            </p:extLst>
          </p:nvPr>
        </p:nvGraphicFramePr>
        <p:xfrm>
          <a:off x="560975" y="1291200"/>
          <a:ext cx="4379272" cy="3914100"/>
        </p:xfrm>
        <a:graphic>
          <a:graphicData uri="http://schemas.openxmlformats.org/drawingml/2006/table">
            <a:tbl>
              <a:tblPr>
                <a:noFill/>
                <a:tableStyleId>{C7416A54-5918-404F-A833-FE96F3DA7AA4}</a:tableStyleId>
              </a:tblPr>
              <a:tblGrid>
                <a:gridCol w="432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1.125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10.125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-0.625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5F5F"/>
                          </a:solidFill>
                        </a:rPr>
                        <a:t>2’</a:t>
                      </a:r>
                      <a:endParaRPr sz="1600" b="1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F5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F5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7.5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5" name="Google Shape;455;p28"/>
          <p:cNvSpPr/>
          <p:nvPr/>
        </p:nvSpPr>
        <p:spPr>
          <a:xfrm>
            <a:off x="5164650" y="1232550"/>
            <a:ext cx="3336600" cy="23034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8"/>
          <p:cNvSpPr/>
          <p:nvPr/>
        </p:nvSpPr>
        <p:spPr>
          <a:xfrm>
            <a:off x="5320347" y="13936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200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>
              <a:solidFill>
                <a:srgbClr val="FF5F5F"/>
              </a:solidFill>
            </a:endParaRPr>
          </a:p>
        </p:txBody>
      </p:sp>
      <p:sp>
        <p:nvSpPr>
          <p:cNvPr id="457" name="Google Shape;457;p28"/>
          <p:cNvSpPr/>
          <p:nvPr/>
        </p:nvSpPr>
        <p:spPr>
          <a:xfrm>
            <a:off x="6936802" y="13936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200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3200" b="1" i="0" u="none" strike="noStrike" cap="none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>
              <a:solidFill>
                <a:srgbClr val="FF5F5F"/>
              </a:solidFill>
            </a:endParaRPr>
          </a:p>
        </p:txBody>
      </p:sp>
      <p:cxnSp>
        <p:nvCxnSpPr>
          <p:cNvPr id="458" name="Google Shape;458;p28"/>
          <p:cNvCxnSpPr/>
          <p:nvPr/>
        </p:nvCxnSpPr>
        <p:spPr>
          <a:xfrm>
            <a:off x="6532688" y="1698450"/>
            <a:ext cx="4041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59" name="Google Shape;459;p28"/>
          <p:cNvCxnSpPr/>
          <p:nvPr/>
        </p:nvCxnSpPr>
        <p:spPr>
          <a:xfrm rot="10800000">
            <a:off x="6586032" y="2955750"/>
            <a:ext cx="6735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60" name="Google Shape;460;p28"/>
          <p:cNvCxnSpPr/>
          <p:nvPr/>
        </p:nvCxnSpPr>
        <p:spPr>
          <a:xfrm>
            <a:off x="7542973" y="2079450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61" name="Google Shape;461;p28"/>
          <p:cNvSpPr/>
          <p:nvPr/>
        </p:nvSpPr>
        <p:spPr>
          <a:xfrm>
            <a:off x="713885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3200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3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2" name="Google Shape;462;p28"/>
          <p:cNvCxnSpPr/>
          <p:nvPr/>
        </p:nvCxnSpPr>
        <p:spPr>
          <a:xfrm rot="10800000">
            <a:off x="5993870" y="2079450"/>
            <a:ext cx="0" cy="6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63" name="Google Shape;463;p28"/>
          <p:cNvSpPr txBox="1"/>
          <p:nvPr/>
        </p:nvSpPr>
        <p:spPr>
          <a:xfrm>
            <a:off x="6586009" y="118410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464" name="Google Shape;464;p28"/>
          <p:cNvSpPr txBox="1"/>
          <p:nvPr/>
        </p:nvSpPr>
        <p:spPr>
          <a:xfrm>
            <a:off x="5993870" y="2079450"/>
            <a:ext cx="20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538769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3200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>
              <a:solidFill>
                <a:srgbClr val="FF5F5F"/>
              </a:solidFill>
            </a:endParaRPr>
          </a:p>
        </p:txBody>
      </p:sp>
      <p:sp>
        <p:nvSpPr>
          <p:cNvPr id="466" name="Google Shape;466;p28"/>
          <p:cNvSpPr txBox="1"/>
          <p:nvPr/>
        </p:nvSpPr>
        <p:spPr>
          <a:xfrm>
            <a:off x="6748426" y="2481122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67" name="Google Shape;467;p28"/>
          <p:cNvSpPr txBox="1"/>
          <p:nvPr/>
        </p:nvSpPr>
        <p:spPr>
          <a:xfrm>
            <a:off x="7542973" y="2003250"/>
            <a:ext cx="30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468" name="Google Shape;468;p28"/>
          <p:cNvCxnSpPr/>
          <p:nvPr/>
        </p:nvCxnSpPr>
        <p:spPr>
          <a:xfrm rot="10800000">
            <a:off x="6532702" y="1812750"/>
            <a:ext cx="404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69" name="Google Shape;469;p28"/>
          <p:cNvSpPr txBox="1"/>
          <p:nvPr/>
        </p:nvSpPr>
        <p:spPr>
          <a:xfrm>
            <a:off x="6574383" y="1624491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70" name="Google Shape;470;p28"/>
          <p:cNvSpPr txBox="1"/>
          <p:nvPr/>
        </p:nvSpPr>
        <p:spPr>
          <a:xfrm>
            <a:off x="6816129" y="295575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471" name="Google Shape;471;p28"/>
          <p:cNvCxnSpPr/>
          <p:nvPr/>
        </p:nvCxnSpPr>
        <p:spPr>
          <a:xfrm>
            <a:off x="6600041" y="3113120"/>
            <a:ext cx="539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560975" y="5381500"/>
            <a:ext cx="79404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Equations for this step:  Q(</a:t>
            </a:r>
            <a:r>
              <a:rPr lang="en-US" sz="1412" dirty="0" err="1"/>
              <a:t>a,s</a:t>
            </a:r>
            <a:r>
              <a:rPr lang="en-US" sz="1412" dirty="0"/>
              <a:t>) = 0.5*Q(</a:t>
            </a:r>
            <a:r>
              <a:rPr lang="en-US" sz="1412" dirty="0" err="1"/>
              <a:t>a,s</a:t>
            </a:r>
            <a:r>
              <a:rPr lang="en-US" sz="1412" dirty="0"/>
              <a:t>) + 0.5*[ R(</a:t>
            </a:r>
            <a:r>
              <a:rPr lang="en-US" sz="1412" dirty="0" err="1"/>
              <a:t>a,s</a:t>
            </a:r>
            <a:r>
              <a:rPr lang="en-US" sz="1412" dirty="0"/>
              <a:t>)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</a:t>
            </a:r>
            <a:r>
              <a:rPr lang="en-US" sz="1412" dirty="0" err="1"/>
              <a:t>a’,s</a:t>
            </a:r>
            <a:r>
              <a:rPr lang="en-US" sz="1412" dirty="0"/>
              <a:t>’) ]= ?</a:t>
            </a: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Q(p,2) = 0.5*7.5 + 0.5*[ 13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(-0.5,-0.5) ]= 10.125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9"/>
          <p:cNvSpPr txBox="1">
            <a:spLocks noGrp="1"/>
          </p:cNvSpPr>
          <p:nvPr>
            <p:ph type="title"/>
          </p:nvPr>
        </p:nvSpPr>
        <p:spPr>
          <a:xfrm>
            <a:off x="762000" y="178500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e-p-w-e-s-d-w-n-e-p-</a:t>
            </a:r>
            <a:r>
              <a:rPr lang="en-US" sz="3000">
                <a:solidFill>
                  <a:srgbClr val="FF5F5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-d 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79" name="Google Shape;479;p29"/>
          <p:cNvSpPr txBox="1">
            <a:spLocks noGrp="1"/>
          </p:cNvSpPr>
          <p:nvPr>
            <p:ph type="body" idx="1"/>
          </p:nvPr>
        </p:nvSpPr>
        <p:spPr>
          <a:xfrm>
            <a:off x="4900700" y="3734500"/>
            <a:ext cx="3820500" cy="151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600">
                <a:solidFill>
                  <a:srgbClr val="FFFFFF"/>
                </a:solidFill>
              </a:rPr>
              <a:t>‘-’ means operator not applicable; moreover, p and d are not always applicable in states 2 and 3’; moreover, s and w in state 2 and w in state 3’ is only applicable, if the pickup location is empty/the drop off location is full!</a:t>
            </a:r>
            <a:endParaRPr sz="912"/>
          </a:p>
        </p:txBody>
      </p:sp>
      <p:sp>
        <p:nvSpPr>
          <p:cNvPr id="481" name="Google Shape;481;p29"/>
          <p:cNvSpPr/>
          <p:nvPr/>
        </p:nvSpPr>
        <p:spPr>
          <a:xfrm>
            <a:off x="5164650" y="1232550"/>
            <a:ext cx="3336600" cy="23034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5320347" y="13936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6936802" y="13936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32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7138859" y="26128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FF5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3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29"/>
          <p:cNvSpPr/>
          <p:nvPr/>
        </p:nvSpPr>
        <p:spPr>
          <a:xfrm>
            <a:off x="538769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</p:txBody>
      </p:sp>
      <p:cxnSp>
        <p:nvCxnSpPr>
          <p:cNvPr id="486" name="Google Shape;486;p29"/>
          <p:cNvCxnSpPr/>
          <p:nvPr/>
        </p:nvCxnSpPr>
        <p:spPr>
          <a:xfrm>
            <a:off x="6532688" y="1698450"/>
            <a:ext cx="4041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87" name="Google Shape;487;p29"/>
          <p:cNvSpPr txBox="1"/>
          <p:nvPr/>
        </p:nvSpPr>
        <p:spPr>
          <a:xfrm>
            <a:off x="7542973" y="2003250"/>
            <a:ext cx="30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>
              <a:solidFill>
                <a:srgbClr val="FF5F5F"/>
              </a:solidFill>
            </a:endParaRPr>
          </a:p>
        </p:txBody>
      </p:sp>
      <p:cxnSp>
        <p:nvCxnSpPr>
          <p:cNvPr id="488" name="Google Shape;488;p29"/>
          <p:cNvCxnSpPr/>
          <p:nvPr/>
        </p:nvCxnSpPr>
        <p:spPr>
          <a:xfrm rot="10800000">
            <a:off x="6586032" y="2955750"/>
            <a:ext cx="6735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89" name="Google Shape;489;p29"/>
          <p:cNvCxnSpPr/>
          <p:nvPr/>
        </p:nvCxnSpPr>
        <p:spPr>
          <a:xfrm>
            <a:off x="7542973" y="2079450"/>
            <a:ext cx="0" cy="533400"/>
          </a:xfrm>
          <a:prstGeom prst="straightConnector1">
            <a:avLst/>
          </a:prstGeom>
          <a:noFill/>
          <a:ln w="15875" cap="flat" cmpd="sng">
            <a:solidFill>
              <a:srgbClr val="FF5F5F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90" name="Google Shape;490;p29"/>
          <p:cNvCxnSpPr/>
          <p:nvPr/>
        </p:nvCxnSpPr>
        <p:spPr>
          <a:xfrm rot="10800000">
            <a:off x="5993870" y="2079450"/>
            <a:ext cx="0" cy="6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91" name="Google Shape;491;p29"/>
          <p:cNvSpPr txBox="1"/>
          <p:nvPr/>
        </p:nvSpPr>
        <p:spPr>
          <a:xfrm>
            <a:off x="6586009" y="118410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492" name="Google Shape;492;p29"/>
          <p:cNvSpPr txBox="1"/>
          <p:nvPr/>
        </p:nvSpPr>
        <p:spPr>
          <a:xfrm>
            <a:off x="5993870" y="2079450"/>
            <a:ext cx="20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493" name="Google Shape;493;p29"/>
          <p:cNvSpPr txBox="1"/>
          <p:nvPr/>
        </p:nvSpPr>
        <p:spPr>
          <a:xfrm>
            <a:off x="6748426" y="2481122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cxnSp>
        <p:nvCxnSpPr>
          <p:cNvPr id="494" name="Google Shape;494;p29"/>
          <p:cNvCxnSpPr/>
          <p:nvPr/>
        </p:nvCxnSpPr>
        <p:spPr>
          <a:xfrm rot="10800000">
            <a:off x="6532702" y="1812750"/>
            <a:ext cx="404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95" name="Google Shape;495;p29"/>
          <p:cNvSpPr txBox="1"/>
          <p:nvPr/>
        </p:nvSpPr>
        <p:spPr>
          <a:xfrm>
            <a:off x="6574383" y="1624491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96" name="Google Shape;496;p29"/>
          <p:cNvSpPr txBox="1"/>
          <p:nvPr/>
        </p:nvSpPr>
        <p:spPr>
          <a:xfrm>
            <a:off x="6816129" y="295575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497" name="Google Shape;497;p29"/>
          <p:cNvCxnSpPr/>
          <p:nvPr/>
        </p:nvCxnSpPr>
        <p:spPr>
          <a:xfrm>
            <a:off x="6600041" y="3113120"/>
            <a:ext cx="539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98" name="Google Shape;498;p29"/>
          <p:cNvSpPr txBox="1">
            <a:spLocks noGrp="1"/>
          </p:cNvSpPr>
          <p:nvPr>
            <p:ph type="body" idx="1"/>
          </p:nvPr>
        </p:nvSpPr>
        <p:spPr>
          <a:xfrm>
            <a:off x="560975" y="5381500"/>
            <a:ext cx="79404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Equations for this step:  Q(</a:t>
            </a:r>
            <a:r>
              <a:rPr lang="en-US" sz="1412" dirty="0" err="1"/>
              <a:t>a,s</a:t>
            </a:r>
            <a:r>
              <a:rPr lang="en-US" sz="1412" dirty="0"/>
              <a:t>) = 0.5*Q(</a:t>
            </a:r>
            <a:r>
              <a:rPr lang="en-US" sz="1412" dirty="0" err="1"/>
              <a:t>a,s</a:t>
            </a:r>
            <a:r>
              <a:rPr lang="en-US" sz="1412" dirty="0"/>
              <a:t>) + 0.5*[ R(</a:t>
            </a:r>
            <a:r>
              <a:rPr lang="en-US" sz="1412" dirty="0" err="1"/>
              <a:t>a,s</a:t>
            </a:r>
            <a:r>
              <a:rPr lang="en-US" sz="1412" dirty="0"/>
              <a:t>)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</a:t>
            </a:r>
            <a:r>
              <a:rPr lang="en-US" sz="1412" dirty="0" err="1"/>
              <a:t>a’,s</a:t>
            </a:r>
            <a:r>
              <a:rPr lang="en-US" sz="1412" dirty="0"/>
              <a:t>’) ]= ?</a:t>
            </a: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Q(s,2’) = 0.5*-0.5 + 0.5*[ -1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(0,7.5) ]= 1.125</a:t>
            </a:r>
            <a:endParaRPr dirty="0"/>
          </a:p>
        </p:txBody>
      </p:sp>
      <p:graphicFrame>
        <p:nvGraphicFramePr>
          <p:cNvPr id="23" name="Google Shape;454;p28">
            <a:extLst>
              <a:ext uri="{FF2B5EF4-FFF2-40B4-BE49-F238E27FC236}">
                <a16:creationId xmlns:a16="http://schemas.microsoft.com/office/drawing/2014/main" id="{89E89DD8-1675-439E-8D6F-FDDF0F4A8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609204"/>
              </p:ext>
            </p:extLst>
          </p:nvPr>
        </p:nvGraphicFramePr>
        <p:xfrm>
          <a:off x="422800" y="1283719"/>
          <a:ext cx="4518028" cy="3914100"/>
        </p:xfrm>
        <a:graphic>
          <a:graphicData uri="http://schemas.openxmlformats.org/drawingml/2006/table">
            <a:tbl>
              <a:tblPr>
                <a:noFill/>
                <a:tableStyleId>{C7416A54-5918-404F-A833-FE96F3DA7AA4}</a:tableStyleId>
              </a:tblPr>
              <a:tblGrid>
                <a:gridCol w="35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1.125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10.125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-0.625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2’</a:t>
                      </a:r>
                      <a:endParaRPr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1.125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-0.5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5757"/>
                          </a:solidFill>
                        </a:rPr>
                        <a:t>3’</a:t>
                      </a:r>
                      <a:endParaRPr sz="1600" b="1">
                        <a:solidFill>
                          <a:srgbClr val="FF575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757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575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757"/>
                          </a:solidFill>
                        </a:rPr>
                        <a:t>-</a:t>
                      </a:r>
                      <a:endParaRPr sz="1600">
                        <a:solidFill>
                          <a:srgbClr val="FF575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757"/>
                          </a:solidFill>
                        </a:rPr>
                        <a:t>-</a:t>
                      </a:r>
                      <a:endParaRPr sz="1600">
                        <a:solidFill>
                          <a:srgbClr val="FF575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757"/>
                          </a:solidFill>
                        </a:rPr>
                        <a:t>0</a:t>
                      </a:r>
                      <a:endParaRPr sz="1600">
                        <a:solidFill>
                          <a:srgbClr val="FF575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757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575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757"/>
                          </a:solidFill>
                        </a:rPr>
                        <a:t>7.5</a:t>
                      </a:r>
                      <a:endParaRPr sz="1600" dirty="0">
                        <a:solidFill>
                          <a:srgbClr val="FF575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"/>
          <p:cNvSpPr txBox="1">
            <a:spLocks noGrp="1"/>
          </p:cNvSpPr>
          <p:nvPr>
            <p:ph type="title"/>
          </p:nvPr>
        </p:nvSpPr>
        <p:spPr>
          <a:xfrm>
            <a:off x="762000" y="178500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e-p-w-e-s-d-w-n-e-p-s-</a:t>
            </a:r>
            <a:r>
              <a:rPr lang="en-US" sz="3000">
                <a:solidFill>
                  <a:srgbClr val="FF5F5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3000">
              <a:solidFill>
                <a:srgbClr val="FF5F5F"/>
              </a:solidFill>
            </a:endParaRPr>
          </a:p>
        </p:txBody>
      </p:sp>
      <p:sp>
        <p:nvSpPr>
          <p:cNvPr id="505" name="Google Shape;505;p30"/>
          <p:cNvSpPr txBox="1">
            <a:spLocks noGrp="1"/>
          </p:cNvSpPr>
          <p:nvPr>
            <p:ph type="body" idx="1"/>
          </p:nvPr>
        </p:nvSpPr>
        <p:spPr>
          <a:xfrm>
            <a:off x="4900700" y="3734500"/>
            <a:ext cx="3820500" cy="151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600">
                <a:solidFill>
                  <a:srgbClr val="FFFFFF"/>
                </a:solidFill>
              </a:rPr>
              <a:t>‘-’ means operator not applicable; moreover, p and d are not always applicable in states 2 and 3’; moreover, s and w in state 2 and w in state 3’ is only applicable, if the pickup location is empty/the drop off location is full!</a:t>
            </a:r>
            <a:endParaRPr sz="912"/>
          </a:p>
        </p:txBody>
      </p:sp>
      <p:sp>
        <p:nvSpPr>
          <p:cNvPr id="507" name="Google Shape;507;p30"/>
          <p:cNvSpPr/>
          <p:nvPr/>
        </p:nvSpPr>
        <p:spPr>
          <a:xfrm>
            <a:off x="5164650" y="1232550"/>
            <a:ext cx="3336600" cy="23034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5320347" y="13936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200">
                <a:solidFill>
                  <a:srgbClr val="FEC6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>
              <a:solidFill>
                <a:srgbClr val="FEC6C6"/>
              </a:solidFill>
            </a:endParaRPr>
          </a:p>
        </p:txBody>
      </p:sp>
      <p:sp>
        <p:nvSpPr>
          <p:cNvPr id="509" name="Google Shape;509;p30"/>
          <p:cNvSpPr/>
          <p:nvPr/>
        </p:nvSpPr>
        <p:spPr>
          <a:xfrm>
            <a:off x="6936802" y="13936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200">
                <a:solidFill>
                  <a:srgbClr val="FEC6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32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cxnSp>
        <p:nvCxnSpPr>
          <p:cNvPr id="510" name="Google Shape;510;p30"/>
          <p:cNvCxnSpPr/>
          <p:nvPr/>
        </p:nvCxnSpPr>
        <p:spPr>
          <a:xfrm>
            <a:off x="6532688" y="1698450"/>
            <a:ext cx="4041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11" name="Google Shape;511;p30"/>
          <p:cNvCxnSpPr/>
          <p:nvPr/>
        </p:nvCxnSpPr>
        <p:spPr>
          <a:xfrm rot="10800000">
            <a:off x="6586032" y="2955750"/>
            <a:ext cx="6735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12" name="Google Shape;512;p30"/>
          <p:cNvCxnSpPr/>
          <p:nvPr/>
        </p:nvCxnSpPr>
        <p:spPr>
          <a:xfrm>
            <a:off x="7542973" y="2079450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13" name="Google Shape;513;p30"/>
          <p:cNvCxnSpPr/>
          <p:nvPr/>
        </p:nvCxnSpPr>
        <p:spPr>
          <a:xfrm rot="10800000">
            <a:off x="5993870" y="2079450"/>
            <a:ext cx="0" cy="6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14" name="Google Shape;514;p30"/>
          <p:cNvSpPr/>
          <p:nvPr/>
        </p:nvSpPr>
        <p:spPr>
          <a:xfrm>
            <a:off x="7138859" y="26128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3200">
                <a:solidFill>
                  <a:srgbClr val="FEC6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3200" b="1" i="0" u="none" strike="noStrike" cap="none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 strike="noStrike" cap="none">
              <a:solidFill>
                <a:srgbClr val="FF5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30"/>
          <p:cNvSpPr txBox="1"/>
          <p:nvPr/>
        </p:nvSpPr>
        <p:spPr>
          <a:xfrm>
            <a:off x="6586009" y="118410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516" name="Google Shape;516;p30"/>
          <p:cNvSpPr/>
          <p:nvPr/>
        </p:nvSpPr>
        <p:spPr>
          <a:xfrm>
            <a:off x="538769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3200">
                <a:solidFill>
                  <a:srgbClr val="FEC6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>
              <a:solidFill>
                <a:srgbClr val="FEC6C6"/>
              </a:solidFill>
            </a:endParaRPr>
          </a:p>
        </p:txBody>
      </p:sp>
      <p:sp>
        <p:nvSpPr>
          <p:cNvPr id="517" name="Google Shape;517;p30"/>
          <p:cNvSpPr txBox="1"/>
          <p:nvPr/>
        </p:nvSpPr>
        <p:spPr>
          <a:xfrm>
            <a:off x="5993870" y="2079450"/>
            <a:ext cx="20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518" name="Google Shape;518;p30"/>
          <p:cNvSpPr txBox="1"/>
          <p:nvPr/>
        </p:nvSpPr>
        <p:spPr>
          <a:xfrm>
            <a:off x="6748426" y="2481122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19" name="Google Shape;519;p30"/>
          <p:cNvSpPr txBox="1"/>
          <p:nvPr/>
        </p:nvSpPr>
        <p:spPr>
          <a:xfrm>
            <a:off x="7542973" y="2003250"/>
            <a:ext cx="30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520" name="Google Shape;520;p30"/>
          <p:cNvCxnSpPr/>
          <p:nvPr/>
        </p:nvCxnSpPr>
        <p:spPr>
          <a:xfrm rot="10800000">
            <a:off x="6532702" y="1812750"/>
            <a:ext cx="404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21" name="Google Shape;521;p30"/>
          <p:cNvSpPr txBox="1"/>
          <p:nvPr/>
        </p:nvSpPr>
        <p:spPr>
          <a:xfrm>
            <a:off x="6574383" y="1624491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22" name="Google Shape;522;p30"/>
          <p:cNvSpPr txBox="1"/>
          <p:nvPr/>
        </p:nvSpPr>
        <p:spPr>
          <a:xfrm>
            <a:off x="6816129" y="295575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523" name="Google Shape;523;p30"/>
          <p:cNvCxnSpPr/>
          <p:nvPr/>
        </p:nvCxnSpPr>
        <p:spPr>
          <a:xfrm>
            <a:off x="6600041" y="3113120"/>
            <a:ext cx="539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24" name="Google Shape;524;p30"/>
          <p:cNvSpPr txBox="1">
            <a:spLocks noGrp="1"/>
          </p:cNvSpPr>
          <p:nvPr>
            <p:ph type="body" idx="1"/>
          </p:nvPr>
        </p:nvSpPr>
        <p:spPr>
          <a:xfrm>
            <a:off x="560975" y="5381500"/>
            <a:ext cx="79404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Equations for this step:  Q(</a:t>
            </a:r>
            <a:r>
              <a:rPr lang="en-US" sz="1412" dirty="0" err="1"/>
              <a:t>a,s</a:t>
            </a:r>
            <a:r>
              <a:rPr lang="en-US" sz="1412" dirty="0"/>
              <a:t>) = 0.5*Q(</a:t>
            </a:r>
            <a:r>
              <a:rPr lang="en-US" sz="1412" dirty="0" err="1"/>
              <a:t>a,s</a:t>
            </a:r>
            <a:r>
              <a:rPr lang="en-US" sz="1412" dirty="0"/>
              <a:t>) + 0.5*[ R(</a:t>
            </a:r>
            <a:r>
              <a:rPr lang="en-US" sz="1412" dirty="0" err="1"/>
              <a:t>a,s</a:t>
            </a:r>
            <a:r>
              <a:rPr lang="en-US" sz="1412" dirty="0"/>
              <a:t>)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</a:t>
            </a:r>
            <a:r>
              <a:rPr lang="en-US" sz="1412" dirty="0" err="1"/>
              <a:t>a’,s</a:t>
            </a:r>
            <a:r>
              <a:rPr lang="en-US" sz="1412" dirty="0"/>
              <a:t>’) ]= ?</a:t>
            </a: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Q(d,3’) = 0.5*7.5+ 0.5*[ 13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(-0.5) ]= 10.125</a:t>
            </a:r>
            <a:endParaRPr dirty="0"/>
          </a:p>
        </p:txBody>
      </p:sp>
      <p:graphicFrame>
        <p:nvGraphicFramePr>
          <p:cNvPr id="23" name="Google Shape;454;p28">
            <a:extLst>
              <a:ext uri="{FF2B5EF4-FFF2-40B4-BE49-F238E27FC236}">
                <a16:creationId xmlns:a16="http://schemas.microsoft.com/office/drawing/2014/main" id="{F1A71C7B-6835-4149-B7C6-ED0D27553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606518"/>
              </p:ext>
            </p:extLst>
          </p:nvPr>
        </p:nvGraphicFramePr>
        <p:xfrm>
          <a:off x="94325" y="1283719"/>
          <a:ext cx="4845921" cy="3914100"/>
        </p:xfrm>
        <a:graphic>
          <a:graphicData uri="http://schemas.openxmlformats.org/drawingml/2006/table">
            <a:tbl>
              <a:tblPr>
                <a:noFill/>
                <a:tableStyleId>{C7416A54-5918-404F-A833-FE96F3DA7AA4}</a:tableStyleId>
              </a:tblPr>
              <a:tblGrid>
                <a:gridCol w="36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3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1.125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10.125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5757"/>
                          </a:solidFill>
                        </a:rPr>
                        <a:t>3</a:t>
                      </a:r>
                      <a:endParaRPr sz="1600" b="1" dirty="0">
                        <a:solidFill>
                          <a:srgbClr val="FF575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757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575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757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575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757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575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757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575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757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575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757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575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-0.625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2’</a:t>
                      </a:r>
                      <a:endParaRPr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1.125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-0.5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3’</a:t>
                      </a:r>
                      <a:endParaRPr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10.125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1"/>
          <p:cNvSpPr txBox="1">
            <a:spLocks noGrp="1"/>
          </p:cNvSpPr>
          <p:nvPr>
            <p:ph type="title"/>
          </p:nvPr>
        </p:nvSpPr>
        <p:spPr>
          <a:xfrm>
            <a:off x="762000" y="178500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End State</a:t>
            </a:r>
            <a:endParaRPr sz="3000">
              <a:solidFill>
                <a:srgbClr val="FF5F5F"/>
              </a:solidFill>
            </a:endParaRPr>
          </a:p>
        </p:txBody>
      </p:sp>
      <p:sp>
        <p:nvSpPr>
          <p:cNvPr id="531" name="Google Shape;531;p31"/>
          <p:cNvSpPr txBox="1">
            <a:spLocks noGrp="1"/>
          </p:cNvSpPr>
          <p:nvPr>
            <p:ph type="body" idx="1"/>
          </p:nvPr>
        </p:nvSpPr>
        <p:spPr>
          <a:xfrm>
            <a:off x="4900700" y="3734500"/>
            <a:ext cx="3820500" cy="151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600">
                <a:solidFill>
                  <a:srgbClr val="FFFFFF"/>
                </a:solidFill>
              </a:rPr>
              <a:t>‘-’ means operator not applicable; moreover, p and d are not always applicable in states 2 and 3’; moreover, s and w in state 2 and w in state 3’ is only applicable, if the pickup location is empty/the drop off location is full!</a:t>
            </a:r>
            <a:endParaRPr sz="912"/>
          </a:p>
        </p:txBody>
      </p:sp>
      <p:graphicFrame>
        <p:nvGraphicFramePr>
          <p:cNvPr id="532" name="Google Shape;532;p31"/>
          <p:cNvGraphicFramePr/>
          <p:nvPr/>
        </p:nvGraphicFramePr>
        <p:xfrm>
          <a:off x="560975" y="1291200"/>
          <a:ext cx="4113725" cy="3914100"/>
        </p:xfrm>
        <a:graphic>
          <a:graphicData uri="http://schemas.openxmlformats.org/drawingml/2006/table">
            <a:tbl>
              <a:tblPr>
                <a:noFill/>
                <a:tableStyleId>{C7416A54-5918-404F-A833-FE96F3DA7AA4}</a:tableStyleId>
              </a:tblPr>
              <a:tblGrid>
                <a:gridCol w="58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33" name="Google Shape;533;p31"/>
          <p:cNvSpPr/>
          <p:nvPr/>
        </p:nvSpPr>
        <p:spPr>
          <a:xfrm>
            <a:off x="5164650" y="1232550"/>
            <a:ext cx="3336600" cy="23034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1"/>
          <p:cNvSpPr/>
          <p:nvPr/>
        </p:nvSpPr>
        <p:spPr>
          <a:xfrm>
            <a:off x="5320347" y="13936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35" name="Google Shape;535;p31"/>
          <p:cNvSpPr/>
          <p:nvPr/>
        </p:nvSpPr>
        <p:spPr>
          <a:xfrm>
            <a:off x="6936802" y="13936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2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cxnSp>
        <p:nvCxnSpPr>
          <p:cNvPr id="536" name="Google Shape;536;p31"/>
          <p:cNvCxnSpPr/>
          <p:nvPr/>
        </p:nvCxnSpPr>
        <p:spPr>
          <a:xfrm>
            <a:off x="6532688" y="1698450"/>
            <a:ext cx="4041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37" name="Google Shape;537;p31"/>
          <p:cNvCxnSpPr/>
          <p:nvPr/>
        </p:nvCxnSpPr>
        <p:spPr>
          <a:xfrm rot="10800000">
            <a:off x="6586032" y="2955750"/>
            <a:ext cx="6735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38" name="Google Shape;538;p31"/>
          <p:cNvCxnSpPr/>
          <p:nvPr/>
        </p:nvCxnSpPr>
        <p:spPr>
          <a:xfrm>
            <a:off x="7542973" y="2079450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39" name="Google Shape;539;p31"/>
          <p:cNvSpPr/>
          <p:nvPr/>
        </p:nvSpPr>
        <p:spPr>
          <a:xfrm>
            <a:off x="7138859" y="26128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3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0" name="Google Shape;540;p31"/>
          <p:cNvCxnSpPr/>
          <p:nvPr/>
        </p:nvCxnSpPr>
        <p:spPr>
          <a:xfrm rot="10800000">
            <a:off x="5993870" y="2079450"/>
            <a:ext cx="0" cy="6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41" name="Google Shape;541;p31"/>
          <p:cNvSpPr txBox="1"/>
          <p:nvPr/>
        </p:nvSpPr>
        <p:spPr>
          <a:xfrm>
            <a:off x="6586009" y="118410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542" name="Google Shape;542;p31"/>
          <p:cNvSpPr/>
          <p:nvPr/>
        </p:nvSpPr>
        <p:spPr>
          <a:xfrm>
            <a:off x="538769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43" name="Google Shape;543;p31"/>
          <p:cNvSpPr txBox="1"/>
          <p:nvPr/>
        </p:nvSpPr>
        <p:spPr>
          <a:xfrm>
            <a:off x="5993870" y="2079450"/>
            <a:ext cx="20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544" name="Google Shape;544;p31"/>
          <p:cNvSpPr txBox="1"/>
          <p:nvPr/>
        </p:nvSpPr>
        <p:spPr>
          <a:xfrm>
            <a:off x="6748426" y="2481122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45" name="Google Shape;545;p31"/>
          <p:cNvSpPr txBox="1"/>
          <p:nvPr/>
        </p:nvSpPr>
        <p:spPr>
          <a:xfrm>
            <a:off x="7542973" y="2003250"/>
            <a:ext cx="30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546" name="Google Shape;546;p31"/>
          <p:cNvCxnSpPr/>
          <p:nvPr/>
        </p:nvCxnSpPr>
        <p:spPr>
          <a:xfrm rot="10800000">
            <a:off x="6532702" y="1812750"/>
            <a:ext cx="404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47" name="Google Shape;547;p31"/>
          <p:cNvSpPr txBox="1"/>
          <p:nvPr/>
        </p:nvSpPr>
        <p:spPr>
          <a:xfrm>
            <a:off x="6574383" y="1624491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48" name="Google Shape;548;p31"/>
          <p:cNvSpPr txBox="1"/>
          <p:nvPr/>
        </p:nvSpPr>
        <p:spPr>
          <a:xfrm>
            <a:off x="6816129" y="295575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549" name="Google Shape;549;p31"/>
          <p:cNvCxnSpPr/>
          <p:nvPr/>
        </p:nvCxnSpPr>
        <p:spPr>
          <a:xfrm>
            <a:off x="6600041" y="3113120"/>
            <a:ext cx="539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50" name="Google Shape;550;p31"/>
          <p:cNvSpPr txBox="1">
            <a:spLocks noGrp="1"/>
          </p:cNvSpPr>
          <p:nvPr>
            <p:ph type="body" idx="1"/>
          </p:nvPr>
        </p:nvSpPr>
        <p:spPr>
          <a:xfrm>
            <a:off x="560975" y="5381500"/>
            <a:ext cx="79404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41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/>
          <p:nvPr/>
        </p:nvSpPr>
        <p:spPr>
          <a:xfrm>
            <a:off x="2786300" y="1582775"/>
            <a:ext cx="3571500" cy="20352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925525" y="309675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Group H: Simplified PD World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2860700" y="1582775"/>
            <a:ext cx="13716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4689500" y="1582775"/>
            <a:ext cx="13716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2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4918100" y="2801975"/>
            <a:ext cx="13716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3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2936900" y="2801975"/>
            <a:ext cx="13716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157" name="Google Shape;157;p15"/>
          <p:cNvCxnSpPr/>
          <p:nvPr/>
        </p:nvCxnSpPr>
        <p:spPr>
          <a:xfrm>
            <a:off x="4232300" y="1887575"/>
            <a:ext cx="4572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58" name="Google Shape;158;p15"/>
          <p:cNvCxnSpPr/>
          <p:nvPr/>
        </p:nvCxnSpPr>
        <p:spPr>
          <a:xfrm rot="10800000">
            <a:off x="4292625" y="3144875"/>
            <a:ext cx="7620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59" name="Google Shape;159;p15"/>
          <p:cNvCxnSpPr/>
          <p:nvPr/>
        </p:nvCxnSpPr>
        <p:spPr>
          <a:xfrm>
            <a:off x="5375300" y="2268575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60" name="Google Shape;160;p15"/>
          <p:cNvCxnSpPr/>
          <p:nvPr/>
        </p:nvCxnSpPr>
        <p:spPr>
          <a:xfrm rot="10800000">
            <a:off x="3622700" y="2268575"/>
            <a:ext cx="0" cy="6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61" name="Google Shape;161;p15"/>
          <p:cNvSpPr txBox="1"/>
          <p:nvPr/>
        </p:nvSpPr>
        <p:spPr>
          <a:xfrm>
            <a:off x="4292625" y="1373225"/>
            <a:ext cx="36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3622700" y="2268575"/>
            <a:ext cx="228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4476378" y="2670247"/>
            <a:ext cx="362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5375300" y="2192375"/>
            <a:ext cx="34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165" name="Google Shape;165;p15"/>
          <p:cNvCxnSpPr/>
          <p:nvPr/>
        </p:nvCxnSpPr>
        <p:spPr>
          <a:xfrm rot="10800000">
            <a:off x="4232300" y="2001875"/>
            <a:ext cx="457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66" name="Google Shape;166;p15"/>
          <p:cNvSpPr txBox="1"/>
          <p:nvPr/>
        </p:nvSpPr>
        <p:spPr>
          <a:xfrm>
            <a:off x="4279528" y="1783191"/>
            <a:ext cx="362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167" name="Google Shape;167;p15"/>
          <p:cNvSpPr txBox="1"/>
          <p:nvPr/>
        </p:nvSpPr>
        <p:spPr>
          <a:xfrm flipH="1">
            <a:off x="675000" y="3617875"/>
            <a:ext cx="82404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2540A"/>
                </a:solidFill>
                <a:latin typeface="Lato"/>
                <a:ea typeface="Lato"/>
                <a:cs typeface="Lato"/>
                <a:sym typeface="Lato"/>
              </a:rPr>
              <a:t>Online Credit Task Group H :</a:t>
            </a:r>
            <a:endParaRPr sz="2400" b="1">
              <a:solidFill>
                <a:srgbClr val="C2540A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State Space: {1, 2, 3, 4, 1’, 2’, 3’, 4’}; “</a:t>
            </a:r>
            <a:r>
              <a:rPr lang="en-US" sz="3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’</a:t>
            </a: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” indicates carrying a block…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Policy: agent starts is state 1 and applies operators: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e-p-s-d-w-n-e-p-s-d-w-e-w-n-e-p-w-e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Q-learning </a:t>
            </a:r>
            <a:r>
              <a:rPr lang="en-US" sz="2400" b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to construct the q-table assuming α=0.5 and γ=0.5 and that pickup/dropoff reward is 13 and the move penalty is 1! Q-values are initially 0!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4552975" y="3144875"/>
            <a:ext cx="36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169" name="Google Shape;169;p15"/>
          <p:cNvCxnSpPr/>
          <p:nvPr/>
        </p:nvCxnSpPr>
        <p:spPr>
          <a:xfrm>
            <a:off x="4308500" y="3302245"/>
            <a:ext cx="6096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Q-Learning Equation</a:t>
            </a:r>
            <a:endParaRPr sz="320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066800" y="1631100"/>
            <a:ext cx="7620000" cy="463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Q(a,s) = (1-α)*Q(a,s) +α*[ R(a,s) + γ*max</a:t>
            </a:r>
            <a:r>
              <a:rPr lang="en-US" sz="4000" baseline="-25000">
                <a:solidFill>
                  <a:srgbClr val="FFFFFF"/>
                </a:solidFill>
              </a:rPr>
              <a:t>a’</a:t>
            </a:r>
            <a:r>
              <a:rPr lang="en-US" sz="2400">
                <a:solidFill>
                  <a:srgbClr val="FFFFFF"/>
                </a:solidFill>
              </a:rPr>
              <a:t>Q(a’,s’)]</a:t>
            </a:r>
            <a:endParaRPr sz="2400"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Where: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α = learning rate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γ = discount factor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a = operator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s = state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R(a,s) = reward for applying operator a from state s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a’ = applicable operator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s’ = applicable state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FFFFFF"/>
                </a:solidFill>
              </a:rPr>
              <a:t>max</a:t>
            </a:r>
            <a:r>
              <a:rPr lang="en-US" sz="2350" baseline="-25000">
                <a:solidFill>
                  <a:srgbClr val="FFFFFF"/>
                </a:solidFill>
              </a:rPr>
              <a:t>a </a:t>
            </a:r>
            <a:r>
              <a:rPr lang="en-US" sz="2350">
                <a:solidFill>
                  <a:srgbClr val="FFFFFF"/>
                </a:solidFill>
              </a:rPr>
              <a:t>gets the maximum future Q-value reachable from the current state</a:t>
            </a:r>
            <a:endParaRPr sz="2350"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-126000" y="259500"/>
            <a:ext cx="9396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</a:rPr>
              <a:t>Q-Learning Solution Sketch for Simplified PD World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183" name="Google Shape;183;p17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After each step, this is what I have obtained: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Q(e,1) = -0.5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Q(p,2) =  +6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Q(w,2’) = -0.5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Q(e,1’) = 0+0.5*(-1+0.5*max(-0.5,0))=-0.5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Q(s,2’) = -0.5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Q(d,3’) = 0+0.5*(12+0.5*0)=+6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Q(w,3) = -0.5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Q(n,4) = 0+0.5*(-1+ 0.5*-0,5)=-0.625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Q(e,1) = 0.5*-0.5+0.5*(-1+0.5*6)=+0.75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Q(p,2) = 6*0.5 + 0.5*(12+0.5*max(-0.5,-0.5))=8.75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Q(s,2’) = 0.5*-0.5 * 0.5*(-1+0.5*6)=+0.75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Q(d,3’) = 6*0.5 + 0.5*(12+0.5*max(-0.5,-0.5))=8.75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562500" y="1055400"/>
            <a:ext cx="801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Q(a,s) = (1-α)*Q(a,s) +α*[ R(s) + γ*max</a:t>
            </a:r>
            <a:r>
              <a:rPr lang="en-US" sz="4000" baseline="-2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a’</a:t>
            </a: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Q(a’,s’)]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5805000" y="1917000"/>
            <a:ext cx="2776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F5F"/>
                </a:solidFill>
                <a:latin typeface="Lato"/>
                <a:ea typeface="Lato"/>
                <a:cs typeface="Lato"/>
                <a:sym typeface="Lato"/>
              </a:rPr>
              <a:t>THIS SLIDE SHOULD BE DELETED IN THE END, BUT I THINK IT IS USEFUL FOR NOW. THIS IS FROM THE RL1 POWERPOINT, SLIDE 31</a:t>
            </a:r>
            <a:endParaRPr>
              <a:solidFill>
                <a:srgbClr val="FF5F5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5805000" y="3179100"/>
            <a:ext cx="2776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500" b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15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Q-learning </a:t>
            </a:r>
            <a:r>
              <a:rPr lang="en-US" sz="1500" b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to construct the q-table assuming α=0.5 and γ=0.5 and that pickup/dropoff reward is 13 and the move penalty is 1! Q-values are initially 0!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762000" y="178500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en-US" sz="3000"/>
              <a:t>Starting State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93" name="Google Shape;193;p18"/>
          <p:cNvSpPr txBox="1">
            <a:spLocks noGrp="1"/>
          </p:cNvSpPr>
          <p:nvPr>
            <p:ph type="body" idx="1"/>
          </p:nvPr>
        </p:nvSpPr>
        <p:spPr>
          <a:xfrm>
            <a:off x="4900700" y="3734500"/>
            <a:ext cx="3820500" cy="151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600">
                <a:solidFill>
                  <a:srgbClr val="FFFFFF"/>
                </a:solidFill>
              </a:rPr>
              <a:t>‘-’ means operator not applicable; moreover, p and d are not always applicable in states 2 and 3’; moreover, s and w in state 2 and w in state 3’ is only applicable, if the pickup location is empty/the drop off location is full!</a:t>
            </a:r>
            <a:endParaRPr sz="912"/>
          </a:p>
        </p:txBody>
      </p:sp>
      <p:graphicFrame>
        <p:nvGraphicFramePr>
          <p:cNvPr id="194" name="Google Shape;194;p18"/>
          <p:cNvGraphicFramePr/>
          <p:nvPr/>
        </p:nvGraphicFramePr>
        <p:xfrm>
          <a:off x="560975" y="1291200"/>
          <a:ext cx="4113725" cy="3914100"/>
        </p:xfrm>
        <a:graphic>
          <a:graphicData uri="http://schemas.openxmlformats.org/drawingml/2006/table">
            <a:tbl>
              <a:tblPr>
                <a:noFill/>
                <a:tableStyleId>{C7416A54-5918-404F-A833-FE96F3DA7AA4}</a:tableStyleId>
              </a:tblPr>
              <a:tblGrid>
                <a:gridCol w="58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5" name="Google Shape;195;p18"/>
          <p:cNvSpPr/>
          <p:nvPr/>
        </p:nvSpPr>
        <p:spPr>
          <a:xfrm>
            <a:off x="5164650" y="1232550"/>
            <a:ext cx="3336600" cy="23034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5320347" y="13936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6936802" y="13936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2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cxnSp>
        <p:nvCxnSpPr>
          <p:cNvPr id="198" name="Google Shape;198;p18"/>
          <p:cNvCxnSpPr/>
          <p:nvPr/>
        </p:nvCxnSpPr>
        <p:spPr>
          <a:xfrm>
            <a:off x="6532688" y="1698450"/>
            <a:ext cx="4041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99" name="Google Shape;199;p18"/>
          <p:cNvCxnSpPr/>
          <p:nvPr/>
        </p:nvCxnSpPr>
        <p:spPr>
          <a:xfrm rot="10800000">
            <a:off x="6586032" y="2955750"/>
            <a:ext cx="6735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00" name="Google Shape;200;p18"/>
          <p:cNvCxnSpPr/>
          <p:nvPr/>
        </p:nvCxnSpPr>
        <p:spPr>
          <a:xfrm>
            <a:off x="7542973" y="2079450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01" name="Google Shape;201;p18"/>
          <p:cNvSpPr/>
          <p:nvPr/>
        </p:nvSpPr>
        <p:spPr>
          <a:xfrm>
            <a:off x="713885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3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2" name="Google Shape;202;p18"/>
          <p:cNvCxnSpPr/>
          <p:nvPr/>
        </p:nvCxnSpPr>
        <p:spPr>
          <a:xfrm rot="10800000">
            <a:off x="5993870" y="2079450"/>
            <a:ext cx="0" cy="6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03" name="Google Shape;203;p18"/>
          <p:cNvSpPr/>
          <p:nvPr/>
        </p:nvSpPr>
        <p:spPr>
          <a:xfrm>
            <a:off x="538769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04" name="Google Shape;204;p18"/>
          <p:cNvSpPr txBox="1"/>
          <p:nvPr/>
        </p:nvSpPr>
        <p:spPr>
          <a:xfrm>
            <a:off x="6586009" y="118410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5993870" y="2079450"/>
            <a:ext cx="20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6748426" y="2481122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7542973" y="2003250"/>
            <a:ext cx="30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208" name="Google Shape;208;p18"/>
          <p:cNvCxnSpPr/>
          <p:nvPr/>
        </p:nvCxnSpPr>
        <p:spPr>
          <a:xfrm rot="10800000">
            <a:off x="6532702" y="1812750"/>
            <a:ext cx="404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09" name="Google Shape;209;p18"/>
          <p:cNvSpPr txBox="1"/>
          <p:nvPr/>
        </p:nvSpPr>
        <p:spPr>
          <a:xfrm>
            <a:off x="6574383" y="1624491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6816129" y="295575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211" name="Google Shape;211;p18"/>
          <p:cNvCxnSpPr/>
          <p:nvPr/>
        </p:nvCxnSpPr>
        <p:spPr>
          <a:xfrm>
            <a:off x="6600041" y="3113120"/>
            <a:ext cx="539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2" name="Google Shape;212;p18"/>
          <p:cNvSpPr txBox="1">
            <a:spLocks noGrp="1"/>
          </p:cNvSpPr>
          <p:nvPr>
            <p:ph type="body" idx="1"/>
          </p:nvPr>
        </p:nvSpPr>
        <p:spPr>
          <a:xfrm>
            <a:off x="601800" y="5567700"/>
            <a:ext cx="79404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762000" y="178500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F5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-p-w-e-s-d-w-n-e-p-s-d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4900700" y="3734500"/>
            <a:ext cx="3820500" cy="151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600">
                <a:solidFill>
                  <a:srgbClr val="FFFFFF"/>
                </a:solidFill>
              </a:rPr>
              <a:t>‘-’ means operator not applicable; moreover, p and d are not always applicable in states 2 and 3’; moreover, s and w in state 2 and w in state 3’ is only applicable, if the pickup location is empty/the drop off location is full!</a:t>
            </a:r>
            <a:endParaRPr sz="912"/>
          </a:p>
        </p:txBody>
      </p:sp>
      <p:graphicFrame>
        <p:nvGraphicFramePr>
          <p:cNvPr id="220" name="Google Shape;220;p19"/>
          <p:cNvGraphicFramePr/>
          <p:nvPr>
            <p:extLst>
              <p:ext uri="{D42A27DB-BD31-4B8C-83A1-F6EECF244321}">
                <p14:modId xmlns:p14="http://schemas.microsoft.com/office/powerpoint/2010/main" val="606728979"/>
              </p:ext>
            </p:extLst>
          </p:nvPr>
        </p:nvGraphicFramePr>
        <p:xfrm>
          <a:off x="560975" y="1291200"/>
          <a:ext cx="4113725" cy="3914100"/>
        </p:xfrm>
        <a:graphic>
          <a:graphicData uri="http://schemas.openxmlformats.org/drawingml/2006/table">
            <a:tbl>
              <a:tblPr>
                <a:noFill/>
                <a:tableStyleId>{C7416A54-5918-404F-A833-FE96F3DA7AA4}</a:tableStyleId>
              </a:tblPr>
              <a:tblGrid>
                <a:gridCol w="58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5F5F"/>
                          </a:solidFill>
                        </a:rPr>
                        <a:t>2</a:t>
                      </a:r>
                      <a:endParaRPr sz="1600" b="1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0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0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0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1" name="Google Shape;221;p19"/>
          <p:cNvSpPr/>
          <p:nvPr/>
        </p:nvSpPr>
        <p:spPr>
          <a:xfrm>
            <a:off x="5164650" y="1232550"/>
            <a:ext cx="3336600" cy="23034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6586009" y="118410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>
              <a:solidFill>
                <a:srgbClr val="FF5F5F"/>
              </a:solidFill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6574383" y="1624491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>
              <a:solidFill>
                <a:srgbClr val="FF5F5F"/>
              </a:solidFill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5320347" y="13936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25" name="Google Shape;225;p19"/>
          <p:cNvSpPr/>
          <p:nvPr/>
        </p:nvSpPr>
        <p:spPr>
          <a:xfrm>
            <a:off x="6936802" y="13936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FF5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2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cxnSp>
        <p:nvCxnSpPr>
          <p:cNvPr id="226" name="Google Shape;226;p19"/>
          <p:cNvCxnSpPr/>
          <p:nvPr/>
        </p:nvCxnSpPr>
        <p:spPr>
          <a:xfrm>
            <a:off x="6532688" y="1698450"/>
            <a:ext cx="404100" cy="0"/>
          </a:xfrm>
          <a:prstGeom prst="straightConnector1">
            <a:avLst/>
          </a:prstGeom>
          <a:noFill/>
          <a:ln w="22225" cap="flat" cmpd="sng">
            <a:solidFill>
              <a:srgbClr val="FF5F5F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27" name="Google Shape;227;p19"/>
          <p:cNvCxnSpPr/>
          <p:nvPr/>
        </p:nvCxnSpPr>
        <p:spPr>
          <a:xfrm rot="10800000">
            <a:off x="6586032" y="2955750"/>
            <a:ext cx="6735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28" name="Google Shape;228;p19"/>
          <p:cNvCxnSpPr/>
          <p:nvPr/>
        </p:nvCxnSpPr>
        <p:spPr>
          <a:xfrm>
            <a:off x="7542973" y="2079450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29" name="Google Shape;229;p19"/>
          <p:cNvSpPr/>
          <p:nvPr/>
        </p:nvSpPr>
        <p:spPr>
          <a:xfrm>
            <a:off x="713885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3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0" name="Google Shape;230;p19"/>
          <p:cNvCxnSpPr/>
          <p:nvPr/>
        </p:nvCxnSpPr>
        <p:spPr>
          <a:xfrm rot="10800000">
            <a:off x="5993870" y="2079450"/>
            <a:ext cx="0" cy="6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31" name="Google Shape;231;p19"/>
          <p:cNvSpPr/>
          <p:nvPr/>
        </p:nvSpPr>
        <p:spPr>
          <a:xfrm>
            <a:off x="538769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5993870" y="2079450"/>
            <a:ext cx="20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6748426" y="2481122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cxnSp>
        <p:nvCxnSpPr>
          <p:cNvPr id="234" name="Google Shape;234;p19"/>
          <p:cNvCxnSpPr/>
          <p:nvPr/>
        </p:nvCxnSpPr>
        <p:spPr>
          <a:xfrm rot="10800000">
            <a:off x="6532702" y="1812750"/>
            <a:ext cx="404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35" name="Google Shape;235;p19"/>
          <p:cNvSpPr txBox="1"/>
          <p:nvPr/>
        </p:nvSpPr>
        <p:spPr>
          <a:xfrm>
            <a:off x="7542973" y="2003250"/>
            <a:ext cx="30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6816129" y="295575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237" name="Google Shape;237;p19"/>
          <p:cNvCxnSpPr/>
          <p:nvPr/>
        </p:nvCxnSpPr>
        <p:spPr>
          <a:xfrm>
            <a:off x="6600041" y="3113120"/>
            <a:ext cx="539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38" name="Google Shape;238;p19"/>
          <p:cNvSpPr txBox="1">
            <a:spLocks noGrp="1"/>
          </p:cNvSpPr>
          <p:nvPr>
            <p:ph type="body" idx="1"/>
          </p:nvPr>
        </p:nvSpPr>
        <p:spPr>
          <a:xfrm>
            <a:off x="560975" y="5381500"/>
            <a:ext cx="79404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en-US" sz="1412"/>
              <a:t>Equations for this step:  Q(a,s) = 0.5*Q(a,s) + 0.5*[ R(a,s) + 0.5*max</a:t>
            </a:r>
            <a:r>
              <a:rPr lang="en-US" sz="1400" baseline="-25000"/>
              <a:t>a</a:t>
            </a:r>
            <a:r>
              <a:rPr lang="en-US" sz="1412"/>
              <a:t>Q(a’,s’) ]= ?</a:t>
            </a:r>
            <a:endParaRPr sz="1412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endParaRPr sz="1412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en-US" sz="1412"/>
              <a:t>Q(e,1) = 0.5*</a:t>
            </a:r>
            <a:r>
              <a:rPr lang="en-US" sz="1412">
                <a:solidFill>
                  <a:srgbClr val="93C47D"/>
                </a:solidFill>
              </a:rPr>
              <a:t>0</a:t>
            </a:r>
            <a:r>
              <a:rPr lang="en-US" sz="1412"/>
              <a:t> + 0.5*[ -1 + 0.5*max</a:t>
            </a:r>
            <a:r>
              <a:rPr lang="en-US" sz="1400" baseline="-25000"/>
              <a:t>a</a:t>
            </a:r>
            <a:r>
              <a:rPr lang="en-US" sz="1412"/>
              <a:t>(</a:t>
            </a:r>
            <a:r>
              <a:rPr lang="en-US" sz="1412">
                <a:solidFill>
                  <a:srgbClr val="FF0066"/>
                </a:solidFill>
              </a:rPr>
              <a:t>0</a:t>
            </a:r>
            <a:r>
              <a:rPr lang="en-US" sz="1412"/>
              <a:t>,</a:t>
            </a:r>
            <a:r>
              <a:rPr lang="en-US" sz="1412">
                <a:solidFill>
                  <a:srgbClr val="FF0066"/>
                </a:solidFill>
              </a:rPr>
              <a:t>0</a:t>
            </a:r>
            <a:r>
              <a:rPr lang="en-US" sz="1412"/>
              <a:t>,</a:t>
            </a:r>
            <a:r>
              <a:rPr lang="en-US" sz="1412">
                <a:solidFill>
                  <a:srgbClr val="FF0066"/>
                </a:solidFill>
              </a:rPr>
              <a:t>0</a:t>
            </a:r>
            <a:r>
              <a:rPr lang="en-US" sz="1412"/>
              <a:t>) ]= -0.5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>
            <a:spLocks noGrp="1"/>
          </p:cNvSpPr>
          <p:nvPr>
            <p:ph type="title"/>
          </p:nvPr>
        </p:nvSpPr>
        <p:spPr>
          <a:xfrm>
            <a:off x="762000" y="178500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</a:t>
            </a:r>
            <a:r>
              <a:rPr lang="en-US" sz="3000">
                <a:solidFill>
                  <a:srgbClr val="FF5F5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-w-e-s-d-w-n-e-p-s-d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45" name="Google Shape;245;p20"/>
          <p:cNvSpPr txBox="1">
            <a:spLocks noGrp="1"/>
          </p:cNvSpPr>
          <p:nvPr>
            <p:ph type="body" idx="1"/>
          </p:nvPr>
        </p:nvSpPr>
        <p:spPr>
          <a:xfrm>
            <a:off x="4900700" y="3734500"/>
            <a:ext cx="3820500" cy="151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600">
                <a:solidFill>
                  <a:srgbClr val="FFFFFF"/>
                </a:solidFill>
              </a:rPr>
              <a:t>‘-’ means operator not applicable; moreover, p and d are not always applicable in states 2 and 3’; moreover, s and w in state 2 and w in state 3’ is only applicable, if the pickup location is empty/the drop off location is full!</a:t>
            </a:r>
            <a:endParaRPr sz="912"/>
          </a:p>
        </p:txBody>
      </p:sp>
      <p:graphicFrame>
        <p:nvGraphicFramePr>
          <p:cNvPr id="246" name="Google Shape;246;p20"/>
          <p:cNvGraphicFramePr/>
          <p:nvPr>
            <p:extLst>
              <p:ext uri="{D42A27DB-BD31-4B8C-83A1-F6EECF244321}">
                <p14:modId xmlns:p14="http://schemas.microsoft.com/office/powerpoint/2010/main" val="3238623475"/>
              </p:ext>
            </p:extLst>
          </p:nvPr>
        </p:nvGraphicFramePr>
        <p:xfrm>
          <a:off x="560975" y="1291200"/>
          <a:ext cx="4113725" cy="3914100"/>
        </p:xfrm>
        <a:graphic>
          <a:graphicData uri="http://schemas.openxmlformats.org/drawingml/2006/table">
            <a:tbl>
              <a:tblPr>
                <a:noFill/>
                <a:tableStyleId>{C7416A54-5918-404F-A833-FE96F3DA7AA4}</a:tableStyleId>
              </a:tblPr>
              <a:tblGrid>
                <a:gridCol w="58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7.5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5F5F"/>
                          </a:solidFill>
                        </a:rPr>
                        <a:t>2’</a:t>
                      </a:r>
                      <a:endParaRPr sz="1600" b="1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F5F"/>
                          </a:solidFill>
                        </a:rPr>
                        <a:t>0</a:t>
                      </a:r>
                      <a:endParaRPr sz="1600" dirty="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0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7" name="Google Shape;247;p20"/>
          <p:cNvSpPr/>
          <p:nvPr/>
        </p:nvSpPr>
        <p:spPr>
          <a:xfrm>
            <a:off x="5164650" y="1232550"/>
            <a:ext cx="3336600" cy="23034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5320347" y="13936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200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>
              <a:solidFill>
                <a:srgbClr val="FF5F5F"/>
              </a:solidFill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6936802" y="13936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200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3200" b="1" i="0" u="none" strike="noStrike" cap="none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>
              <a:solidFill>
                <a:srgbClr val="FF5F5F"/>
              </a:solidFill>
            </a:endParaRPr>
          </a:p>
        </p:txBody>
      </p:sp>
      <p:cxnSp>
        <p:nvCxnSpPr>
          <p:cNvPr id="250" name="Google Shape;250;p20"/>
          <p:cNvCxnSpPr/>
          <p:nvPr/>
        </p:nvCxnSpPr>
        <p:spPr>
          <a:xfrm>
            <a:off x="6532688" y="1698450"/>
            <a:ext cx="4041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51" name="Google Shape;251;p20"/>
          <p:cNvCxnSpPr/>
          <p:nvPr/>
        </p:nvCxnSpPr>
        <p:spPr>
          <a:xfrm rot="10800000">
            <a:off x="6586032" y="2955750"/>
            <a:ext cx="6735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52" name="Google Shape;252;p20"/>
          <p:cNvCxnSpPr/>
          <p:nvPr/>
        </p:nvCxnSpPr>
        <p:spPr>
          <a:xfrm>
            <a:off x="7542973" y="2079450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53" name="Google Shape;253;p20"/>
          <p:cNvSpPr/>
          <p:nvPr/>
        </p:nvSpPr>
        <p:spPr>
          <a:xfrm>
            <a:off x="713885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3200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3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4" name="Google Shape;254;p20"/>
          <p:cNvCxnSpPr/>
          <p:nvPr/>
        </p:nvCxnSpPr>
        <p:spPr>
          <a:xfrm rot="10800000">
            <a:off x="5993870" y="2079450"/>
            <a:ext cx="0" cy="6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55" name="Google Shape;255;p20"/>
          <p:cNvSpPr/>
          <p:nvPr/>
        </p:nvSpPr>
        <p:spPr>
          <a:xfrm>
            <a:off x="538769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3200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>
              <a:solidFill>
                <a:srgbClr val="FF5F5F"/>
              </a:solidFill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6586009" y="118410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5993870" y="2079450"/>
            <a:ext cx="20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6748426" y="2481122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259" name="Google Shape;259;p20"/>
          <p:cNvSpPr txBox="1"/>
          <p:nvPr/>
        </p:nvSpPr>
        <p:spPr>
          <a:xfrm>
            <a:off x="7542973" y="2003250"/>
            <a:ext cx="30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260" name="Google Shape;260;p20"/>
          <p:cNvCxnSpPr/>
          <p:nvPr/>
        </p:nvCxnSpPr>
        <p:spPr>
          <a:xfrm rot="10800000">
            <a:off x="6532702" y="1812750"/>
            <a:ext cx="404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61" name="Google Shape;261;p20"/>
          <p:cNvSpPr txBox="1"/>
          <p:nvPr/>
        </p:nvSpPr>
        <p:spPr>
          <a:xfrm>
            <a:off x="6574383" y="1624491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262" name="Google Shape;262;p20"/>
          <p:cNvSpPr txBox="1"/>
          <p:nvPr/>
        </p:nvSpPr>
        <p:spPr>
          <a:xfrm>
            <a:off x="6816129" y="295575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263" name="Google Shape;263;p20"/>
          <p:cNvCxnSpPr/>
          <p:nvPr/>
        </p:nvCxnSpPr>
        <p:spPr>
          <a:xfrm>
            <a:off x="6600041" y="3113120"/>
            <a:ext cx="539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64" name="Google Shape;264;p20"/>
          <p:cNvSpPr txBox="1">
            <a:spLocks noGrp="1"/>
          </p:cNvSpPr>
          <p:nvPr>
            <p:ph type="body" idx="1"/>
          </p:nvPr>
        </p:nvSpPr>
        <p:spPr>
          <a:xfrm>
            <a:off x="560975" y="5381500"/>
            <a:ext cx="79404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Equations for this step:  Q(</a:t>
            </a:r>
            <a:r>
              <a:rPr lang="en-US" sz="1412" dirty="0" err="1"/>
              <a:t>a,s</a:t>
            </a:r>
            <a:r>
              <a:rPr lang="en-US" sz="1412" dirty="0"/>
              <a:t>) = 0.5*Q(</a:t>
            </a:r>
            <a:r>
              <a:rPr lang="en-US" sz="1412" dirty="0" err="1"/>
              <a:t>a,s</a:t>
            </a:r>
            <a:r>
              <a:rPr lang="en-US" sz="1412" dirty="0"/>
              <a:t>) + 0.5*[ R(</a:t>
            </a:r>
            <a:r>
              <a:rPr lang="en-US" sz="1412" dirty="0" err="1"/>
              <a:t>a,s</a:t>
            </a:r>
            <a:r>
              <a:rPr lang="en-US" sz="1412" dirty="0"/>
              <a:t>)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</a:t>
            </a:r>
            <a:r>
              <a:rPr lang="en-US" sz="1412" dirty="0" err="1"/>
              <a:t>a’,s</a:t>
            </a:r>
            <a:r>
              <a:rPr lang="en-US" sz="1412" dirty="0"/>
              <a:t>’) ]= ?</a:t>
            </a: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Q(p,2) = 0.5*0 + 0.5*[ 13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/>
              <a:t>(0,0) ]= 7.5</a:t>
            </a:r>
            <a:endParaRPr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endParaRPr sz="141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>
            <a:spLocks noGrp="1"/>
          </p:cNvSpPr>
          <p:nvPr>
            <p:ph type="title"/>
          </p:nvPr>
        </p:nvSpPr>
        <p:spPr>
          <a:xfrm>
            <a:off x="762000" y="178500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e-p-</a:t>
            </a:r>
            <a:r>
              <a:rPr lang="en-US" sz="3000">
                <a:solidFill>
                  <a:srgbClr val="FF5F5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-e-s-d-w-n-e-p-s-d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71" name="Google Shape;271;p21"/>
          <p:cNvSpPr txBox="1">
            <a:spLocks noGrp="1"/>
          </p:cNvSpPr>
          <p:nvPr>
            <p:ph type="body" idx="1"/>
          </p:nvPr>
        </p:nvSpPr>
        <p:spPr>
          <a:xfrm>
            <a:off x="4900700" y="3734500"/>
            <a:ext cx="3820500" cy="151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600">
                <a:solidFill>
                  <a:srgbClr val="FFFFFF"/>
                </a:solidFill>
              </a:rPr>
              <a:t>‘-’ means operator not applicable; moreover, p and d are not always applicable in states 2 and 3’; moreover, s and w in state 2 and w in state 3’ is only applicable, if the pickup location is empty/the drop off location is full!</a:t>
            </a:r>
            <a:endParaRPr sz="912"/>
          </a:p>
        </p:txBody>
      </p:sp>
      <p:graphicFrame>
        <p:nvGraphicFramePr>
          <p:cNvPr id="272" name="Google Shape;272;p21"/>
          <p:cNvGraphicFramePr/>
          <p:nvPr>
            <p:extLst>
              <p:ext uri="{D42A27DB-BD31-4B8C-83A1-F6EECF244321}">
                <p14:modId xmlns:p14="http://schemas.microsoft.com/office/powerpoint/2010/main" val="1895551583"/>
              </p:ext>
            </p:extLst>
          </p:nvPr>
        </p:nvGraphicFramePr>
        <p:xfrm>
          <a:off x="560975" y="1291200"/>
          <a:ext cx="4113725" cy="3914100"/>
        </p:xfrm>
        <a:graphic>
          <a:graphicData uri="http://schemas.openxmlformats.org/drawingml/2006/table">
            <a:tbl>
              <a:tblPr>
                <a:noFill/>
                <a:tableStyleId>{C7416A54-5918-404F-A833-FE96F3DA7AA4}</a:tableStyleId>
              </a:tblPr>
              <a:tblGrid>
                <a:gridCol w="58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7.5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5F5F"/>
                          </a:solidFill>
                        </a:rPr>
                        <a:t>1’</a:t>
                      </a:r>
                      <a:endParaRPr sz="1600" b="1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0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3" name="Google Shape;273;p21"/>
          <p:cNvSpPr/>
          <p:nvPr/>
        </p:nvSpPr>
        <p:spPr>
          <a:xfrm>
            <a:off x="5164650" y="1232550"/>
            <a:ext cx="3336600" cy="23034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6574383" y="1624491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>
              <a:solidFill>
                <a:srgbClr val="FF5F5F"/>
              </a:solidFill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5320347" y="13936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FF5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6936802" y="13936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32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cxnSp>
        <p:nvCxnSpPr>
          <p:cNvPr id="277" name="Google Shape;277;p21"/>
          <p:cNvCxnSpPr/>
          <p:nvPr/>
        </p:nvCxnSpPr>
        <p:spPr>
          <a:xfrm>
            <a:off x="6532688" y="1698450"/>
            <a:ext cx="4041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78" name="Google Shape;278;p21"/>
          <p:cNvCxnSpPr/>
          <p:nvPr/>
        </p:nvCxnSpPr>
        <p:spPr>
          <a:xfrm rot="10800000">
            <a:off x="6586032" y="2955750"/>
            <a:ext cx="6735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79" name="Google Shape;279;p21"/>
          <p:cNvCxnSpPr/>
          <p:nvPr/>
        </p:nvCxnSpPr>
        <p:spPr>
          <a:xfrm>
            <a:off x="7542973" y="2079450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80" name="Google Shape;280;p21"/>
          <p:cNvSpPr/>
          <p:nvPr/>
        </p:nvSpPr>
        <p:spPr>
          <a:xfrm>
            <a:off x="713885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3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1" name="Google Shape;281;p21"/>
          <p:cNvCxnSpPr/>
          <p:nvPr/>
        </p:nvCxnSpPr>
        <p:spPr>
          <a:xfrm rot="10800000">
            <a:off x="5993870" y="2079450"/>
            <a:ext cx="0" cy="6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82" name="Google Shape;282;p21"/>
          <p:cNvSpPr/>
          <p:nvPr/>
        </p:nvSpPr>
        <p:spPr>
          <a:xfrm>
            <a:off x="538769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</p:txBody>
      </p:sp>
      <p:sp>
        <p:nvSpPr>
          <p:cNvPr id="283" name="Google Shape;283;p21"/>
          <p:cNvSpPr txBox="1"/>
          <p:nvPr/>
        </p:nvSpPr>
        <p:spPr>
          <a:xfrm>
            <a:off x="6586009" y="118410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284" name="Google Shape;284;p21"/>
          <p:cNvSpPr txBox="1"/>
          <p:nvPr/>
        </p:nvSpPr>
        <p:spPr>
          <a:xfrm>
            <a:off x="5993870" y="2079450"/>
            <a:ext cx="20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285" name="Google Shape;285;p21"/>
          <p:cNvSpPr txBox="1"/>
          <p:nvPr/>
        </p:nvSpPr>
        <p:spPr>
          <a:xfrm>
            <a:off x="6748426" y="2481122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286" name="Google Shape;286;p21"/>
          <p:cNvSpPr txBox="1"/>
          <p:nvPr/>
        </p:nvSpPr>
        <p:spPr>
          <a:xfrm>
            <a:off x="7542973" y="2003250"/>
            <a:ext cx="30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287" name="Google Shape;287;p21"/>
          <p:cNvCxnSpPr/>
          <p:nvPr/>
        </p:nvCxnSpPr>
        <p:spPr>
          <a:xfrm rot="10800000">
            <a:off x="6532702" y="1812750"/>
            <a:ext cx="404100" cy="0"/>
          </a:xfrm>
          <a:prstGeom prst="straightConnector1">
            <a:avLst/>
          </a:prstGeom>
          <a:noFill/>
          <a:ln w="15875" cap="flat" cmpd="sng">
            <a:solidFill>
              <a:srgbClr val="FF5F5F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88" name="Google Shape;288;p21"/>
          <p:cNvSpPr txBox="1"/>
          <p:nvPr/>
        </p:nvSpPr>
        <p:spPr>
          <a:xfrm>
            <a:off x="6816129" y="295575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289" name="Google Shape;289;p21"/>
          <p:cNvCxnSpPr/>
          <p:nvPr/>
        </p:nvCxnSpPr>
        <p:spPr>
          <a:xfrm>
            <a:off x="6600041" y="3113120"/>
            <a:ext cx="539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90" name="Google Shape;290;p21"/>
          <p:cNvSpPr txBox="1">
            <a:spLocks noGrp="1"/>
          </p:cNvSpPr>
          <p:nvPr>
            <p:ph type="body" idx="1"/>
          </p:nvPr>
        </p:nvSpPr>
        <p:spPr>
          <a:xfrm>
            <a:off x="560975" y="5381500"/>
            <a:ext cx="79404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Equations for this step:  Q(</a:t>
            </a:r>
            <a:r>
              <a:rPr lang="en-US" sz="1412" dirty="0" err="1"/>
              <a:t>a,s</a:t>
            </a:r>
            <a:r>
              <a:rPr lang="en-US" sz="1412" dirty="0"/>
              <a:t>) = 0.5*Q(</a:t>
            </a:r>
            <a:r>
              <a:rPr lang="en-US" sz="1412" dirty="0" err="1"/>
              <a:t>a,s</a:t>
            </a:r>
            <a:r>
              <a:rPr lang="en-US" sz="1412" dirty="0"/>
              <a:t>) + 0.5*[ R(</a:t>
            </a:r>
            <a:r>
              <a:rPr lang="en-US" sz="1412" dirty="0" err="1"/>
              <a:t>a,s</a:t>
            </a:r>
            <a:r>
              <a:rPr lang="en-US" sz="1412" dirty="0"/>
              <a:t>)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</a:t>
            </a:r>
            <a:r>
              <a:rPr lang="en-US" sz="1412" dirty="0" err="1"/>
              <a:t>a’,s</a:t>
            </a:r>
            <a:r>
              <a:rPr lang="en-US" sz="1412" dirty="0"/>
              <a:t>’) ]= ?</a:t>
            </a: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Q(w,2’) = 0.5*0 + 0.5*[ -1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/>
              <a:t>(0) ]= -0.5</a:t>
            </a:r>
            <a:endParaRPr sz="141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>
            <a:spLocks noGrp="1"/>
          </p:cNvSpPr>
          <p:nvPr>
            <p:ph type="title"/>
          </p:nvPr>
        </p:nvSpPr>
        <p:spPr>
          <a:xfrm>
            <a:off x="762000" y="178500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e-p-w-</a:t>
            </a:r>
            <a:r>
              <a:rPr lang="en-US" sz="3000">
                <a:solidFill>
                  <a:srgbClr val="FF5F5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-s-d-w-n-e-p-s-d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97" name="Google Shape;297;p22"/>
          <p:cNvSpPr txBox="1">
            <a:spLocks noGrp="1"/>
          </p:cNvSpPr>
          <p:nvPr>
            <p:ph type="body" idx="1"/>
          </p:nvPr>
        </p:nvSpPr>
        <p:spPr>
          <a:xfrm>
            <a:off x="4900700" y="3734500"/>
            <a:ext cx="3820500" cy="151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600">
                <a:solidFill>
                  <a:srgbClr val="FFFFFF"/>
                </a:solidFill>
              </a:rPr>
              <a:t>‘-’ means operator not applicable; moreover, p and d are not always applicable in states 2 and 3’; moreover, s and w in state 2 and w in state 3’ is only applicable, if the pickup location is empty/the drop off location is full!</a:t>
            </a:r>
            <a:endParaRPr sz="912"/>
          </a:p>
        </p:txBody>
      </p:sp>
      <p:graphicFrame>
        <p:nvGraphicFramePr>
          <p:cNvPr id="298" name="Google Shape;298;p22"/>
          <p:cNvGraphicFramePr/>
          <p:nvPr>
            <p:extLst>
              <p:ext uri="{D42A27DB-BD31-4B8C-83A1-F6EECF244321}">
                <p14:modId xmlns:p14="http://schemas.microsoft.com/office/powerpoint/2010/main" val="3050940263"/>
              </p:ext>
            </p:extLst>
          </p:nvPr>
        </p:nvGraphicFramePr>
        <p:xfrm>
          <a:off x="560975" y="1291200"/>
          <a:ext cx="4113725" cy="3914100"/>
        </p:xfrm>
        <a:graphic>
          <a:graphicData uri="http://schemas.openxmlformats.org/drawingml/2006/table">
            <a:tbl>
              <a:tblPr>
                <a:noFill/>
                <a:tableStyleId>{C7416A54-5918-404F-A833-FE96F3DA7AA4}</a:tableStyleId>
              </a:tblPr>
              <a:tblGrid>
                <a:gridCol w="58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7.5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1’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5F5F"/>
                          </a:solidFill>
                        </a:rPr>
                        <a:t>2’</a:t>
                      </a:r>
                      <a:endParaRPr sz="1600" b="1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0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5F5F"/>
                          </a:solidFill>
                        </a:rPr>
                        <a:t>-0.5</a:t>
                      </a:r>
                      <a:endParaRPr sz="1600" dirty="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5F5F"/>
                          </a:solidFill>
                        </a:rPr>
                        <a:t>-</a:t>
                      </a:r>
                      <a:endParaRPr sz="1600">
                        <a:solidFill>
                          <a:srgbClr val="FF5F5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3’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4’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-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99" name="Google Shape;299;p22"/>
          <p:cNvSpPr/>
          <p:nvPr/>
        </p:nvSpPr>
        <p:spPr>
          <a:xfrm>
            <a:off x="5164650" y="1232550"/>
            <a:ext cx="3336600" cy="23034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 txBox="1"/>
          <p:nvPr/>
        </p:nvSpPr>
        <p:spPr>
          <a:xfrm>
            <a:off x="6586009" y="118410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5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>
              <a:solidFill>
                <a:srgbClr val="FF5F5F"/>
              </a:solidFill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5320347" y="13936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6936802" y="1393650"/>
            <a:ext cx="1212300" cy="685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FF5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32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6574383" y="1624491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cxnSp>
        <p:nvCxnSpPr>
          <p:cNvPr id="304" name="Google Shape;304;p22"/>
          <p:cNvCxnSpPr/>
          <p:nvPr/>
        </p:nvCxnSpPr>
        <p:spPr>
          <a:xfrm>
            <a:off x="6532688" y="1698450"/>
            <a:ext cx="404100" cy="0"/>
          </a:xfrm>
          <a:prstGeom prst="straightConnector1">
            <a:avLst/>
          </a:prstGeom>
          <a:noFill/>
          <a:ln w="22225" cap="flat" cmpd="sng">
            <a:solidFill>
              <a:srgbClr val="FF5F5F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05" name="Google Shape;305;p22"/>
          <p:cNvCxnSpPr/>
          <p:nvPr/>
        </p:nvCxnSpPr>
        <p:spPr>
          <a:xfrm rot="10800000">
            <a:off x="6586032" y="2955750"/>
            <a:ext cx="6735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06" name="Google Shape;306;p22"/>
          <p:cNvCxnSpPr/>
          <p:nvPr/>
        </p:nvCxnSpPr>
        <p:spPr>
          <a:xfrm>
            <a:off x="7542973" y="2079450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07" name="Google Shape;307;p22"/>
          <p:cNvSpPr/>
          <p:nvPr/>
        </p:nvSpPr>
        <p:spPr>
          <a:xfrm>
            <a:off x="713885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3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8" name="Google Shape;308;p22"/>
          <p:cNvCxnSpPr/>
          <p:nvPr/>
        </p:nvCxnSpPr>
        <p:spPr>
          <a:xfrm rot="10800000">
            <a:off x="5993870" y="2079450"/>
            <a:ext cx="0" cy="6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09" name="Google Shape;309;p22"/>
          <p:cNvSpPr/>
          <p:nvPr/>
        </p:nvSpPr>
        <p:spPr>
          <a:xfrm>
            <a:off x="5387699" y="2612850"/>
            <a:ext cx="12123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</p:txBody>
      </p:sp>
      <p:sp>
        <p:nvSpPr>
          <p:cNvPr id="310" name="Google Shape;310;p22"/>
          <p:cNvSpPr txBox="1"/>
          <p:nvPr/>
        </p:nvSpPr>
        <p:spPr>
          <a:xfrm>
            <a:off x="5993870" y="2079450"/>
            <a:ext cx="20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311" name="Google Shape;311;p22"/>
          <p:cNvSpPr txBox="1"/>
          <p:nvPr/>
        </p:nvSpPr>
        <p:spPr>
          <a:xfrm>
            <a:off x="6748426" y="2481122"/>
            <a:ext cx="32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7542973" y="2003250"/>
            <a:ext cx="30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313" name="Google Shape;313;p22"/>
          <p:cNvCxnSpPr/>
          <p:nvPr/>
        </p:nvCxnSpPr>
        <p:spPr>
          <a:xfrm rot="10800000">
            <a:off x="6532702" y="1812750"/>
            <a:ext cx="404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14" name="Google Shape;314;p22"/>
          <p:cNvSpPr txBox="1"/>
          <p:nvPr/>
        </p:nvSpPr>
        <p:spPr>
          <a:xfrm>
            <a:off x="6816129" y="2955750"/>
            <a:ext cx="3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315" name="Google Shape;315;p22"/>
          <p:cNvCxnSpPr/>
          <p:nvPr/>
        </p:nvCxnSpPr>
        <p:spPr>
          <a:xfrm>
            <a:off x="6600041" y="3113120"/>
            <a:ext cx="5391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16" name="Google Shape;316;p22"/>
          <p:cNvSpPr txBox="1">
            <a:spLocks noGrp="1"/>
          </p:cNvSpPr>
          <p:nvPr>
            <p:ph type="body" idx="1"/>
          </p:nvPr>
        </p:nvSpPr>
        <p:spPr>
          <a:xfrm>
            <a:off x="560975" y="5381500"/>
            <a:ext cx="79404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Equations for this step:  Q(</a:t>
            </a:r>
            <a:r>
              <a:rPr lang="en-US" sz="1412" dirty="0" err="1"/>
              <a:t>a,s</a:t>
            </a:r>
            <a:r>
              <a:rPr lang="en-US" sz="1412" dirty="0"/>
              <a:t>) = 0.5*Q(</a:t>
            </a:r>
            <a:r>
              <a:rPr lang="en-US" sz="1412" dirty="0" err="1"/>
              <a:t>a,s</a:t>
            </a:r>
            <a:r>
              <a:rPr lang="en-US" sz="1412" dirty="0"/>
              <a:t>) + 0.5*[ R(</a:t>
            </a:r>
            <a:r>
              <a:rPr lang="en-US" sz="1412" dirty="0" err="1"/>
              <a:t>a,s</a:t>
            </a:r>
            <a:r>
              <a:rPr lang="en-US" sz="1412" dirty="0"/>
              <a:t>)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</a:t>
            </a:r>
            <a:r>
              <a:rPr lang="en-US" sz="1412" dirty="0" err="1"/>
              <a:t>a’,s</a:t>
            </a:r>
            <a:r>
              <a:rPr lang="en-US" sz="1412" dirty="0"/>
              <a:t>’) ]= ?</a:t>
            </a: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12" dirty="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/>
              <a:t>Q(e,1’) = 0.5*0 + 0.5*[ -1 + 0.5*</a:t>
            </a:r>
            <a:r>
              <a:rPr lang="en-US" sz="1412" dirty="0" err="1"/>
              <a:t>max</a:t>
            </a:r>
            <a:r>
              <a:rPr lang="en-US" sz="1400" baseline="-25000" dirty="0" err="1"/>
              <a:t>a</a:t>
            </a:r>
            <a:r>
              <a:rPr lang="en-US" sz="1412" dirty="0" err="1"/>
              <a:t>Q</a:t>
            </a:r>
            <a:r>
              <a:rPr lang="en-US" sz="1412" dirty="0"/>
              <a:t>(0,-0.5) ]= -0.5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3135</Words>
  <Application>Microsoft Office PowerPoint</Application>
  <PresentationFormat>On-screen Show (4:3)</PresentationFormat>
  <Paragraphs>1141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Montserrat</vt:lpstr>
      <vt:lpstr>Lato</vt:lpstr>
      <vt:lpstr>Times New Roman</vt:lpstr>
      <vt:lpstr>Arial</vt:lpstr>
      <vt:lpstr>Focus</vt:lpstr>
      <vt:lpstr>Group H: Simplified PD World</vt:lpstr>
      <vt:lpstr>Group H: Simplified PD World</vt:lpstr>
      <vt:lpstr>Q-Learning Equation</vt:lpstr>
      <vt:lpstr>Q-Learning Solution Sketch for Simplified PD World</vt:lpstr>
      <vt:lpstr>Starting State</vt:lpstr>
      <vt:lpstr>e-p-w-e-s-d-w-n-e-p-s-d</vt:lpstr>
      <vt:lpstr>e-p-w-e-s-d-w-n-e-p-s-d</vt:lpstr>
      <vt:lpstr>e-p-w-e-s-d-w-n-e-p-s-d</vt:lpstr>
      <vt:lpstr>e-p-w-e-s-d-w-n-e-p-s-d</vt:lpstr>
      <vt:lpstr>e-p-w-e-s-d-w-n-e-p-s-d</vt:lpstr>
      <vt:lpstr>e-p-w-e-s-d-w-n-e-p-s-d</vt:lpstr>
      <vt:lpstr>e-p-w-e-s-d-w-n-e-p-s-d</vt:lpstr>
      <vt:lpstr>e-p-w-e-s-d-w-n-e-p-s-d</vt:lpstr>
      <vt:lpstr>e-p-w-e-s-d-w-n-e-p-s-d</vt:lpstr>
      <vt:lpstr>e-p-w-e-s-d-w-n-e-p-s-d </vt:lpstr>
      <vt:lpstr>e-p-w-e-s-d-w-n-e-p-s-d  </vt:lpstr>
      <vt:lpstr>e-p-w-e-s-d-w-n-e-p-s-d</vt:lpstr>
      <vt:lpstr>End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H: Simplified PD World</dc:title>
  <cp:lastModifiedBy>Morales Sandoval, Alan M</cp:lastModifiedBy>
  <cp:revision>9</cp:revision>
  <dcterms:modified xsi:type="dcterms:W3CDTF">2021-03-12T17:35:31Z</dcterms:modified>
</cp:coreProperties>
</file>