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3" r:id="rId1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>
      <p:cViewPr varScale="1">
        <p:scale>
          <a:sx n="69" d="100"/>
          <a:sy n="69" d="100"/>
        </p:scale>
        <p:origin x="14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458775"/>
            <a:ext cx="9144000" cy="13992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01751"/>
            <a:ext cx="9144000" cy="23812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9687" y="595376"/>
            <a:ext cx="603250" cy="630555"/>
          </a:xfrm>
          <a:custGeom>
            <a:avLst/>
            <a:gdLst/>
            <a:ahLst/>
            <a:cxnLst/>
            <a:rect l="l" t="t" r="r" b="b"/>
            <a:pathLst>
              <a:path w="603250" h="630555">
                <a:moveTo>
                  <a:pt x="301625" y="0"/>
                </a:moveTo>
                <a:lnTo>
                  <a:pt x="257052" y="3414"/>
                </a:lnTo>
                <a:lnTo>
                  <a:pt x="214510" y="13332"/>
                </a:lnTo>
                <a:lnTo>
                  <a:pt x="174466" y="29268"/>
                </a:lnTo>
                <a:lnTo>
                  <a:pt x="137385" y="50737"/>
                </a:lnTo>
                <a:lnTo>
                  <a:pt x="103735" y="77251"/>
                </a:lnTo>
                <a:lnTo>
                  <a:pt x="73982" y="108326"/>
                </a:lnTo>
                <a:lnTo>
                  <a:pt x="48592" y="143474"/>
                </a:lnTo>
                <a:lnTo>
                  <a:pt x="28033" y="182211"/>
                </a:lnTo>
                <a:lnTo>
                  <a:pt x="12770" y="224049"/>
                </a:lnTo>
                <a:lnTo>
                  <a:pt x="3270" y="268503"/>
                </a:lnTo>
                <a:lnTo>
                  <a:pt x="0" y="315087"/>
                </a:lnTo>
                <a:lnTo>
                  <a:pt x="3270" y="361641"/>
                </a:lnTo>
                <a:lnTo>
                  <a:pt x="12770" y="406078"/>
                </a:lnTo>
                <a:lnTo>
                  <a:pt x="28033" y="447907"/>
                </a:lnTo>
                <a:lnTo>
                  <a:pt x="48592" y="486642"/>
                </a:lnTo>
                <a:lnTo>
                  <a:pt x="73982" y="521795"/>
                </a:lnTo>
                <a:lnTo>
                  <a:pt x="103735" y="552879"/>
                </a:lnTo>
                <a:lnTo>
                  <a:pt x="137385" y="579404"/>
                </a:lnTo>
                <a:lnTo>
                  <a:pt x="174466" y="600884"/>
                </a:lnTo>
                <a:lnTo>
                  <a:pt x="214510" y="616831"/>
                </a:lnTo>
                <a:lnTo>
                  <a:pt x="257052" y="626757"/>
                </a:lnTo>
                <a:lnTo>
                  <a:pt x="301625" y="630174"/>
                </a:lnTo>
                <a:lnTo>
                  <a:pt x="346197" y="626757"/>
                </a:lnTo>
                <a:lnTo>
                  <a:pt x="388739" y="616831"/>
                </a:lnTo>
                <a:lnTo>
                  <a:pt x="428783" y="600884"/>
                </a:lnTo>
                <a:lnTo>
                  <a:pt x="465864" y="579404"/>
                </a:lnTo>
                <a:lnTo>
                  <a:pt x="499514" y="552879"/>
                </a:lnTo>
                <a:lnTo>
                  <a:pt x="529267" y="521795"/>
                </a:lnTo>
                <a:lnTo>
                  <a:pt x="554657" y="486642"/>
                </a:lnTo>
                <a:lnTo>
                  <a:pt x="575216" y="447907"/>
                </a:lnTo>
                <a:lnTo>
                  <a:pt x="590479" y="406078"/>
                </a:lnTo>
                <a:lnTo>
                  <a:pt x="599979" y="361641"/>
                </a:lnTo>
                <a:lnTo>
                  <a:pt x="603250" y="315087"/>
                </a:lnTo>
                <a:lnTo>
                  <a:pt x="599979" y="268503"/>
                </a:lnTo>
                <a:lnTo>
                  <a:pt x="590479" y="224049"/>
                </a:lnTo>
                <a:lnTo>
                  <a:pt x="575216" y="182211"/>
                </a:lnTo>
                <a:lnTo>
                  <a:pt x="554657" y="143474"/>
                </a:lnTo>
                <a:lnTo>
                  <a:pt x="529267" y="108326"/>
                </a:lnTo>
                <a:lnTo>
                  <a:pt x="499514" y="77251"/>
                </a:lnTo>
                <a:lnTo>
                  <a:pt x="465864" y="50737"/>
                </a:lnTo>
                <a:lnTo>
                  <a:pt x="428783" y="29268"/>
                </a:lnTo>
                <a:lnTo>
                  <a:pt x="388739" y="13332"/>
                </a:lnTo>
                <a:lnTo>
                  <a:pt x="346197" y="3414"/>
                </a:lnTo>
                <a:lnTo>
                  <a:pt x="3016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612" y="647763"/>
            <a:ext cx="522287" cy="5222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9413" y="120777"/>
            <a:ext cx="7345172" cy="8690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416" y="1356969"/>
            <a:ext cx="7723505" cy="459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4825"/>
            <a:ext cx="9144000" cy="9937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473700"/>
            <a:ext cx="9134475" cy="13843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36575" y="68326"/>
            <a:ext cx="1720850" cy="1812925"/>
            <a:chOff x="536575" y="68326"/>
            <a:chExt cx="1720850" cy="1812925"/>
          </a:xfrm>
        </p:grpSpPr>
        <p:sp>
          <p:nvSpPr>
            <p:cNvPr id="5" name="object 5"/>
            <p:cNvSpPr/>
            <p:nvPr/>
          </p:nvSpPr>
          <p:spPr>
            <a:xfrm>
              <a:off x="536575" y="68326"/>
              <a:ext cx="1720850" cy="1812925"/>
            </a:xfrm>
            <a:custGeom>
              <a:avLst/>
              <a:gdLst/>
              <a:ahLst/>
              <a:cxnLst/>
              <a:rect l="l" t="t" r="r" b="b"/>
              <a:pathLst>
                <a:path w="1720850" h="1812925">
                  <a:moveTo>
                    <a:pt x="860425" y="0"/>
                  </a:moveTo>
                  <a:lnTo>
                    <a:pt x="813216" y="1341"/>
                  </a:lnTo>
                  <a:lnTo>
                    <a:pt x="766672" y="5318"/>
                  </a:lnTo>
                  <a:lnTo>
                    <a:pt x="720860" y="11862"/>
                  </a:lnTo>
                  <a:lnTo>
                    <a:pt x="675844" y="20903"/>
                  </a:lnTo>
                  <a:lnTo>
                    <a:pt x="631691" y="32374"/>
                  </a:lnTo>
                  <a:lnTo>
                    <a:pt x="588465" y="46204"/>
                  </a:lnTo>
                  <a:lnTo>
                    <a:pt x="546233" y="62325"/>
                  </a:lnTo>
                  <a:lnTo>
                    <a:pt x="505060" y="80667"/>
                  </a:lnTo>
                  <a:lnTo>
                    <a:pt x="465011" y="101162"/>
                  </a:lnTo>
                  <a:lnTo>
                    <a:pt x="426153" y="123740"/>
                  </a:lnTo>
                  <a:lnTo>
                    <a:pt x="388551" y="148332"/>
                  </a:lnTo>
                  <a:lnTo>
                    <a:pt x="352270" y="174869"/>
                  </a:lnTo>
                  <a:lnTo>
                    <a:pt x="317377" y="203283"/>
                  </a:lnTo>
                  <a:lnTo>
                    <a:pt x="283936" y="233503"/>
                  </a:lnTo>
                  <a:lnTo>
                    <a:pt x="252014" y="265461"/>
                  </a:lnTo>
                  <a:lnTo>
                    <a:pt x="221675" y="299088"/>
                  </a:lnTo>
                  <a:lnTo>
                    <a:pt x="192986" y="334315"/>
                  </a:lnTo>
                  <a:lnTo>
                    <a:pt x="166013" y="371072"/>
                  </a:lnTo>
                  <a:lnTo>
                    <a:pt x="140820" y="409291"/>
                  </a:lnTo>
                  <a:lnTo>
                    <a:pt x="117474" y="448902"/>
                  </a:lnTo>
                  <a:lnTo>
                    <a:pt x="96039" y="489837"/>
                  </a:lnTo>
                  <a:lnTo>
                    <a:pt x="76583" y="532026"/>
                  </a:lnTo>
                  <a:lnTo>
                    <a:pt x="59169" y="575400"/>
                  </a:lnTo>
                  <a:lnTo>
                    <a:pt x="43865" y="619890"/>
                  </a:lnTo>
                  <a:lnTo>
                    <a:pt x="30735" y="665427"/>
                  </a:lnTo>
                  <a:lnTo>
                    <a:pt x="19845" y="711942"/>
                  </a:lnTo>
                  <a:lnTo>
                    <a:pt x="11261" y="759365"/>
                  </a:lnTo>
                  <a:lnTo>
                    <a:pt x="5048" y="807629"/>
                  </a:lnTo>
                  <a:lnTo>
                    <a:pt x="1273" y="856663"/>
                  </a:lnTo>
                  <a:lnTo>
                    <a:pt x="0" y="906399"/>
                  </a:lnTo>
                  <a:lnTo>
                    <a:pt x="1273" y="956135"/>
                  </a:lnTo>
                  <a:lnTo>
                    <a:pt x="5048" y="1005170"/>
                  </a:lnTo>
                  <a:lnTo>
                    <a:pt x="11261" y="1053435"/>
                  </a:lnTo>
                  <a:lnTo>
                    <a:pt x="19845" y="1100862"/>
                  </a:lnTo>
                  <a:lnTo>
                    <a:pt x="30735" y="1147380"/>
                  </a:lnTo>
                  <a:lnTo>
                    <a:pt x="43865" y="1192921"/>
                  </a:lnTo>
                  <a:lnTo>
                    <a:pt x="59169" y="1237415"/>
                  </a:lnTo>
                  <a:lnTo>
                    <a:pt x="76583" y="1280794"/>
                  </a:lnTo>
                  <a:lnTo>
                    <a:pt x="96039" y="1322988"/>
                  </a:lnTo>
                  <a:lnTo>
                    <a:pt x="117474" y="1363928"/>
                  </a:lnTo>
                  <a:lnTo>
                    <a:pt x="140820" y="1403545"/>
                  </a:lnTo>
                  <a:lnTo>
                    <a:pt x="166013" y="1441770"/>
                  </a:lnTo>
                  <a:lnTo>
                    <a:pt x="192986" y="1478533"/>
                  </a:lnTo>
                  <a:lnTo>
                    <a:pt x="221675" y="1513766"/>
                  </a:lnTo>
                  <a:lnTo>
                    <a:pt x="252014" y="1547399"/>
                  </a:lnTo>
                  <a:lnTo>
                    <a:pt x="283936" y="1579364"/>
                  </a:lnTo>
                  <a:lnTo>
                    <a:pt x="317377" y="1609590"/>
                  </a:lnTo>
                  <a:lnTo>
                    <a:pt x="352270" y="1638010"/>
                  </a:lnTo>
                  <a:lnTo>
                    <a:pt x="388551" y="1664553"/>
                  </a:lnTo>
                  <a:lnTo>
                    <a:pt x="426153" y="1689151"/>
                  </a:lnTo>
                  <a:lnTo>
                    <a:pt x="465011" y="1711735"/>
                  </a:lnTo>
                  <a:lnTo>
                    <a:pt x="505060" y="1732235"/>
                  </a:lnTo>
                  <a:lnTo>
                    <a:pt x="546233" y="1750582"/>
                  </a:lnTo>
                  <a:lnTo>
                    <a:pt x="588465" y="1766707"/>
                  </a:lnTo>
                  <a:lnTo>
                    <a:pt x="631691" y="1780541"/>
                  </a:lnTo>
                  <a:lnTo>
                    <a:pt x="675844" y="1792014"/>
                  </a:lnTo>
                  <a:lnTo>
                    <a:pt x="720860" y="1801059"/>
                  </a:lnTo>
                  <a:lnTo>
                    <a:pt x="766672" y="1807605"/>
                  </a:lnTo>
                  <a:lnTo>
                    <a:pt x="813216" y="1811583"/>
                  </a:lnTo>
                  <a:lnTo>
                    <a:pt x="860425" y="1812925"/>
                  </a:lnTo>
                  <a:lnTo>
                    <a:pt x="907637" y="1811583"/>
                  </a:lnTo>
                  <a:lnTo>
                    <a:pt x="954183" y="1807605"/>
                  </a:lnTo>
                  <a:lnTo>
                    <a:pt x="999998" y="1801059"/>
                  </a:lnTo>
                  <a:lnTo>
                    <a:pt x="1045016" y="1792014"/>
                  </a:lnTo>
                  <a:lnTo>
                    <a:pt x="1089171" y="1780541"/>
                  </a:lnTo>
                  <a:lnTo>
                    <a:pt x="1132399" y="1766707"/>
                  </a:lnTo>
                  <a:lnTo>
                    <a:pt x="1174632" y="1750582"/>
                  </a:lnTo>
                  <a:lnTo>
                    <a:pt x="1215806" y="1732235"/>
                  </a:lnTo>
                  <a:lnTo>
                    <a:pt x="1255854" y="1711735"/>
                  </a:lnTo>
                  <a:lnTo>
                    <a:pt x="1294713" y="1689151"/>
                  </a:lnTo>
                  <a:lnTo>
                    <a:pt x="1332315" y="1664553"/>
                  </a:lnTo>
                  <a:lnTo>
                    <a:pt x="1368595" y="1638010"/>
                  </a:lnTo>
                  <a:lnTo>
                    <a:pt x="1403488" y="1609590"/>
                  </a:lnTo>
                  <a:lnTo>
                    <a:pt x="1436928" y="1579364"/>
                  </a:lnTo>
                  <a:lnTo>
                    <a:pt x="1468850" y="1547399"/>
                  </a:lnTo>
                  <a:lnTo>
                    <a:pt x="1499187" y="1513766"/>
                  </a:lnTo>
                  <a:lnTo>
                    <a:pt x="1527875" y="1478533"/>
                  </a:lnTo>
                  <a:lnTo>
                    <a:pt x="1554847" y="1441770"/>
                  </a:lnTo>
                  <a:lnTo>
                    <a:pt x="1580039" y="1403545"/>
                  </a:lnTo>
                  <a:lnTo>
                    <a:pt x="1603384" y="1363928"/>
                  </a:lnTo>
                  <a:lnTo>
                    <a:pt x="1624817" y="1322988"/>
                  </a:lnTo>
                  <a:lnTo>
                    <a:pt x="1644272" y="1280794"/>
                  </a:lnTo>
                  <a:lnTo>
                    <a:pt x="1661684" y="1237415"/>
                  </a:lnTo>
                  <a:lnTo>
                    <a:pt x="1676988" y="1192921"/>
                  </a:lnTo>
                  <a:lnTo>
                    <a:pt x="1690117" y="1147380"/>
                  </a:lnTo>
                  <a:lnTo>
                    <a:pt x="1701006" y="1100862"/>
                  </a:lnTo>
                  <a:lnTo>
                    <a:pt x="1709589" y="1053435"/>
                  </a:lnTo>
                  <a:lnTo>
                    <a:pt x="1715801" y="1005170"/>
                  </a:lnTo>
                  <a:lnTo>
                    <a:pt x="1719576" y="956135"/>
                  </a:lnTo>
                  <a:lnTo>
                    <a:pt x="1720850" y="906399"/>
                  </a:lnTo>
                  <a:lnTo>
                    <a:pt x="1719576" y="856663"/>
                  </a:lnTo>
                  <a:lnTo>
                    <a:pt x="1715801" y="807629"/>
                  </a:lnTo>
                  <a:lnTo>
                    <a:pt x="1709589" y="759365"/>
                  </a:lnTo>
                  <a:lnTo>
                    <a:pt x="1701006" y="711942"/>
                  </a:lnTo>
                  <a:lnTo>
                    <a:pt x="1690117" y="665427"/>
                  </a:lnTo>
                  <a:lnTo>
                    <a:pt x="1676988" y="619890"/>
                  </a:lnTo>
                  <a:lnTo>
                    <a:pt x="1661684" y="575400"/>
                  </a:lnTo>
                  <a:lnTo>
                    <a:pt x="1644272" y="532026"/>
                  </a:lnTo>
                  <a:lnTo>
                    <a:pt x="1624817" y="489837"/>
                  </a:lnTo>
                  <a:lnTo>
                    <a:pt x="1603384" y="448902"/>
                  </a:lnTo>
                  <a:lnTo>
                    <a:pt x="1580039" y="409291"/>
                  </a:lnTo>
                  <a:lnTo>
                    <a:pt x="1554847" y="371072"/>
                  </a:lnTo>
                  <a:lnTo>
                    <a:pt x="1527875" y="334315"/>
                  </a:lnTo>
                  <a:lnTo>
                    <a:pt x="1499187" y="299088"/>
                  </a:lnTo>
                  <a:lnTo>
                    <a:pt x="1468850" y="265461"/>
                  </a:lnTo>
                  <a:lnTo>
                    <a:pt x="1436928" y="233503"/>
                  </a:lnTo>
                  <a:lnTo>
                    <a:pt x="1403488" y="203283"/>
                  </a:lnTo>
                  <a:lnTo>
                    <a:pt x="1368595" y="174869"/>
                  </a:lnTo>
                  <a:lnTo>
                    <a:pt x="1332315" y="148332"/>
                  </a:lnTo>
                  <a:lnTo>
                    <a:pt x="1294713" y="123740"/>
                  </a:lnTo>
                  <a:lnTo>
                    <a:pt x="1255854" y="101162"/>
                  </a:lnTo>
                  <a:lnTo>
                    <a:pt x="1215806" y="80667"/>
                  </a:lnTo>
                  <a:lnTo>
                    <a:pt x="1174632" y="62325"/>
                  </a:lnTo>
                  <a:lnTo>
                    <a:pt x="1132399" y="46204"/>
                  </a:lnTo>
                  <a:lnTo>
                    <a:pt x="1089171" y="32374"/>
                  </a:lnTo>
                  <a:lnTo>
                    <a:pt x="1045016" y="20903"/>
                  </a:lnTo>
                  <a:lnTo>
                    <a:pt x="999998" y="11862"/>
                  </a:lnTo>
                  <a:lnTo>
                    <a:pt x="954183" y="5318"/>
                  </a:lnTo>
                  <a:lnTo>
                    <a:pt x="907637" y="1341"/>
                  </a:lnTo>
                  <a:lnTo>
                    <a:pt x="860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275" y="284098"/>
              <a:ext cx="1417701" cy="141922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601" rIns="0" bIns="0" rtlCol="0">
            <a:spAutoFit/>
          </a:bodyPr>
          <a:lstStyle/>
          <a:p>
            <a:pPr marL="261112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</a:rPr>
              <a:t>TRƯỜNG</a:t>
            </a:r>
            <a:r>
              <a:rPr sz="2400" spc="-40" dirty="0">
                <a:solidFill>
                  <a:srgbClr val="FFFF00"/>
                </a:solidFill>
              </a:rPr>
              <a:t> </a:t>
            </a:r>
            <a:r>
              <a:rPr sz="2400" dirty="0">
                <a:solidFill>
                  <a:srgbClr val="FFFF00"/>
                </a:solidFill>
              </a:rPr>
              <a:t>ĐẠI</a:t>
            </a:r>
            <a:r>
              <a:rPr sz="2400" spc="-40" dirty="0">
                <a:solidFill>
                  <a:srgbClr val="FFFF00"/>
                </a:solidFill>
              </a:rPr>
              <a:t> </a:t>
            </a:r>
            <a:r>
              <a:rPr sz="2400" dirty="0">
                <a:solidFill>
                  <a:srgbClr val="FFFF00"/>
                </a:solidFill>
              </a:rPr>
              <a:t>HỌC</a:t>
            </a:r>
            <a:r>
              <a:rPr sz="2400" spc="-100" dirty="0">
                <a:solidFill>
                  <a:srgbClr val="FFFF00"/>
                </a:solidFill>
              </a:rPr>
              <a:t> </a:t>
            </a:r>
            <a:r>
              <a:rPr sz="2400" dirty="0">
                <a:solidFill>
                  <a:srgbClr val="FFFF00"/>
                </a:solidFill>
              </a:rPr>
              <a:t>TRÀ</a:t>
            </a:r>
            <a:r>
              <a:rPr sz="2400" spc="-75" dirty="0">
                <a:solidFill>
                  <a:srgbClr val="FFFF00"/>
                </a:solidFill>
              </a:rPr>
              <a:t> </a:t>
            </a:r>
            <a:r>
              <a:rPr sz="2400" spc="-20" dirty="0">
                <a:solidFill>
                  <a:srgbClr val="FFFF00"/>
                </a:solidFill>
              </a:rPr>
              <a:t>VINH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690168" y="1800605"/>
            <a:ext cx="1318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Impact"/>
                <a:cs typeface="Impact"/>
              </a:rPr>
              <a:t>ISO</a:t>
            </a:r>
            <a:r>
              <a:rPr sz="1800" spc="-25" dirty="0">
                <a:solidFill>
                  <a:srgbClr val="FF0000"/>
                </a:solidFill>
                <a:latin typeface="Impact"/>
                <a:cs typeface="Impact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Impact"/>
                <a:cs typeface="Impact"/>
              </a:rPr>
              <a:t>9001:2015</a:t>
            </a:r>
            <a:endParaRPr sz="1800">
              <a:latin typeface="Impact"/>
              <a:cs typeface="Impac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7647" y="1935099"/>
            <a:ext cx="580618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/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BÁN SÁCH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70301" y="6118352"/>
            <a:ext cx="26155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10" dirty="0">
                <a:solidFill>
                  <a:srgbClr val="17375E"/>
                </a:solidFill>
                <a:latin typeface="Times New Roman"/>
                <a:cs typeface="Times New Roman"/>
              </a:rPr>
              <a:t>Trà</a:t>
            </a:r>
            <a:r>
              <a:rPr sz="2200" i="1" spc="-10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200" i="1" spc="-20" dirty="0">
                <a:solidFill>
                  <a:srgbClr val="17375E"/>
                </a:solidFill>
                <a:latin typeface="Times New Roman"/>
                <a:cs typeface="Times New Roman"/>
              </a:rPr>
              <a:t>Vinh,</a:t>
            </a:r>
            <a:r>
              <a:rPr sz="2200" i="1" spc="-9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200" i="1" dirty="0" err="1">
                <a:solidFill>
                  <a:srgbClr val="17375E"/>
                </a:solidFill>
                <a:latin typeface="Times New Roman"/>
                <a:cs typeface="Times New Roman"/>
              </a:rPr>
              <a:t>tháng</a:t>
            </a:r>
            <a:r>
              <a:rPr sz="2200" i="1" spc="-9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lang="vi-VN" sz="2200" i="1" spc="-10" dirty="0">
                <a:solidFill>
                  <a:srgbClr val="17375E"/>
                </a:solidFill>
                <a:latin typeface="Times New Roman"/>
                <a:cs typeface="Times New Roman"/>
              </a:rPr>
              <a:t>7</a:t>
            </a:r>
            <a:r>
              <a:rPr sz="2200" i="1" spc="-10" dirty="0">
                <a:solidFill>
                  <a:srgbClr val="17375E"/>
                </a:solidFill>
                <a:latin typeface="Times New Roman"/>
                <a:cs typeface="Times New Roman"/>
              </a:rPr>
              <a:t>/</a:t>
            </a:r>
            <a:r>
              <a:rPr lang="vi-VN" sz="2200" i="1" spc="-10" dirty="0">
                <a:solidFill>
                  <a:srgbClr val="17375E"/>
                </a:solidFill>
                <a:latin typeface="Times New Roman"/>
                <a:cs typeface="Times New Roman"/>
              </a:rPr>
              <a:t>2025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3CEEC1D-5513-B033-B3E5-24F99D45E3C7}"/>
              </a:ext>
            </a:extLst>
          </p:cNvPr>
          <p:cNvSpPr txBox="1"/>
          <p:nvPr/>
        </p:nvSpPr>
        <p:spPr>
          <a:xfrm>
            <a:off x="536575" y="3407235"/>
            <a:ext cx="8607425" cy="2564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vi-VN" sz="2000" dirty="0">
                <a:latin typeface="+mj-lt"/>
              </a:rPr>
              <a:t>Giáo viên hướng dẫn: </a:t>
            </a:r>
            <a:r>
              <a:rPr lang="vi-VN" sz="2000" b="1" dirty="0">
                <a:latin typeface="+mj-lt"/>
              </a:rPr>
              <a:t>ThS. NGUYỄN THÁI TOÀN</a:t>
            </a:r>
            <a:endParaRPr lang="en-US" sz="2000" b="1" dirty="0">
              <a:latin typeface="+mj-lt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vi-VN" sz="2000" dirty="0">
                <a:latin typeface="+mj-lt"/>
              </a:rPr>
              <a:t>Sinh viên thực hiện: </a:t>
            </a:r>
            <a:r>
              <a:rPr lang="vi-VN" sz="2000" b="1" dirty="0">
                <a:latin typeface="+mj-lt"/>
              </a:rPr>
              <a:t>TRẦN NGỌC HÀNH                     </a:t>
            </a:r>
            <a:r>
              <a:rPr lang="vi-VN" sz="2000" dirty="0" err="1">
                <a:latin typeface="+mj-lt"/>
              </a:rPr>
              <a:t>Mssv</a:t>
            </a:r>
            <a:r>
              <a:rPr lang="vi-VN" sz="2000" dirty="0">
                <a:latin typeface="+mj-lt"/>
              </a:rPr>
              <a:t>: </a:t>
            </a:r>
            <a:r>
              <a:rPr lang="vi-VN" sz="2000" b="1" dirty="0">
                <a:latin typeface="+mj-lt"/>
              </a:rPr>
              <a:t>110122219</a:t>
            </a:r>
            <a:r>
              <a:rPr lang="vi-VN" sz="2000" dirty="0">
                <a:latin typeface="+mj-lt"/>
              </a:rPr>
              <a:t> </a:t>
            </a:r>
            <a:endParaRPr lang="en-US" sz="2000" dirty="0">
              <a:latin typeface="+mj-lt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vi-VN" sz="2000" dirty="0">
                <a:latin typeface="+mj-lt"/>
              </a:rPr>
              <a:t>Sinh viên thực hiện: </a:t>
            </a:r>
            <a:r>
              <a:rPr lang="vi-VN" sz="2000" b="1" dirty="0">
                <a:latin typeface="+mj-lt"/>
              </a:rPr>
              <a:t>MAI TRẦN THANH NHẬT          </a:t>
            </a:r>
            <a:r>
              <a:rPr lang="vi-VN" sz="2000" dirty="0" err="1">
                <a:latin typeface="+mj-lt"/>
              </a:rPr>
              <a:t>Mssv</a:t>
            </a:r>
            <a:r>
              <a:rPr lang="vi-VN" sz="2000" dirty="0">
                <a:latin typeface="+mj-lt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110122017 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vi-VN" sz="2000" dirty="0">
                <a:latin typeface="+mj-lt"/>
              </a:rPr>
              <a:t>Sinh viên thực hiện: </a:t>
            </a:r>
            <a:r>
              <a:rPr lang="vi-VN" sz="2000" b="1" dirty="0">
                <a:latin typeface="+mj-lt"/>
              </a:rPr>
              <a:t>LÂM TRƯƠNG ĐỊNH                   </a:t>
            </a:r>
            <a:r>
              <a:rPr lang="vi-VN" sz="2000" dirty="0" err="1">
                <a:latin typeface="+mj-lt"/>
              </a:rPr>
              <a:t>Mssv</a:t>
            </a:r>
            <a:r>
              <a:rPr lang="vi-VN" sz="2000" dirty="0">
                <a:latin typeface="+mj-lt"/>
              </a:rPr>
              <a:t>: </a:t>
            </a:r>
            <a:r>
              <a:rPr lang="vi-VN" sz="2000" b="1" dirty="0">
                <a:latin typeface="+mj-lt"/>
              </a:rPr>
              <a:t>110122052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vi-VN" sz="2000" dirty="0">
                <a:latin typeface="+mj-lt"/>
              </a:rPr>
              <a:t>Lớp: </a:t>
            </a:r>
            <a:r>
              <a:rPr lang="vi-VN" sz="2000" b="1" dirty="0">
                <a:latin typeface="+mj-lt"/>
              </a:rPr>
              <a:t>DA22TTA </a:t>
            </a:r>
            <a:endParaRPr lang="en-US" sz="2000" b="1" dirty="0">
              <a:latin typeface="+mj-lt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vi-VN" sz="2000" dirty="0">
                <a:latin typeface="+mj-lt"/>
              </a:rPr>
              <a:t>Khóa: </a:t>
            </a:r>
            <a:r>
              <a:rPr lang="vi-VN" sz="2000" b="1" dirty="0">
                <a:latin typeface="+mj-lt"/>
              </a:rPr>
              <a:t>2022 – 2026</a:t>
            </a:r>
            <a:endParaRPr lang="en-US" sz="2000" b="1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37E3A7-ACA4-DE42-0B4E-D2A5C27B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13" y="120777"/>
            <a:ext cx="7345172" cy="1107996"/>
          </a:xfrm>
        </p:spPr>
        <p:txBody>
          <a:bodyPr/>
          <a:lstStyle/>
          <a:p>
            <a:pPr algn="ctr" rtl="0"/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Nghệ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CDCFAF5-83CB-4577-B3E1-635AD02D3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080" y="1447800"/>
            <a:ext cx="7723505" cy="5022978"/>
          </a:xfrm>
        </p:spPr>
        <p:txBody>
          <a:bodyPr/>
          <a:lstStyle/>
          <a:p>
            <a:pPr rtl="0">
              <a:lnSpc>
                <a:spcPct val="150000"/>
              </a:lnSpc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Lập Trình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50000"/>
              </a:lnSpc>
            </a:pP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/Thư Viện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Tailwind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Node.js, Express</a:t>
            </a:r>
          </a:p>
          <a:p>
            <a:pPr rtl="0">
              <a:lnSpc>
                <a:spcPct val="150000"/>
              </a:lnSpc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50000"/>
              </a:lnSpc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Cụ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hóa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Tự động hóa CI/CD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Tài liệu API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JSON </a:t>
            </a:r>
            <a:r>
              <a:rPr lang="vi-VN" sz="2000" dirty="0" err="1">
                <a:latin typeface="+mj-lt"/>
              </a:rPr>
              <a:t>Web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Tokens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Xác thực người dùng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1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0C34A2-2EA4-E69C-9174-F7E84167E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13" y="120777"/>
            <a:ext cx="7345172" cy="1107996"/>
          </a:xfrm>
        </p:spPr>
        <p:txBody>
          <a:bodyPr/>
          <a:lstStyle/>
          <a:p>
            <a:pPr algn="ctr" rtl="0"/>
            <a:r>
              <a:rPr lang="it-IT" b="1" dirty="0"/>
              <a:t>CI/CD và Triển Khai</a:t>
            </a:r>
            <a:br>
              <a:rPr lang="it-IT" b="1" dirty="0"/>
            </a:b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3FEA1ED-A367-8CC2-1F5F-7D868CC7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47800"/>
            <a:ext cx="8257921" cy="4470482"/>
          </a:xfrm>
        </p:spPr>
        <p:txBody>
          <a:bodyPr/>
          <a:lstStyle/>
          <a:p>
            <a:pPr rtl="0">
              <a:lnSpc>
                <a:spcPct val="150000"/>
              </a:lnSpc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 với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Tự động kiểm tra mã, xây dựng, và thử nghiệm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định nghĩa trong .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workflows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ci-cd.yml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50000"/>
              </a:lnSpc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Triển Khai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hóa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quản lý dịch vụ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Lệnh: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</a:t>
            </a:r>
          </a:p>
          <a:p>
            <a:pPr rtl="0">
              <a:lnSpc>
                <a:spcPct val="150000"/>
              </a:lnSpc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Nhất Quán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Đảm bảo môi trường đồng bộ giữa phát triển và sản xuất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04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2C371D-74D4-DE6E-C289-C368234D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13" y="120777"/>
            <a:ext cx="7345172" cy="1107996"/>
          </a:xfrm>
        </p:spPr>
        <p:txBody>
          <a:bodyPr/>
          <a:lstStyle/>
          <a:p>
            <a:pPr algn="ctr" rtl="0"/>
            <a:r>
              <a:rPr lang="vi-VN" b="1" dirty="0"/>
              <a:t>Thiết Kế Giao Diện Người Dùng</a:t>
            </a:r>
            <a:br>
              <a:rPr lang="vi-VN" b="1" dirty="0"/>
            </a:b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C9BD2CF-72AC-9968-CBFC-C249AD50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334121" cy="4099648"/>
          </a:xfrm>
        </p:spPr>
        <p:txBody>
          <a:bodyPr/>
          <a:lstStyle/>
          <a:p>
            <a:pPr rtl="0">
              <a:lnSpc>
                <a:spcPct val="150000"/>
              </a:lnSpc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Trang Chính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chủ: Danh sách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danh mục: Duyệt theo thể loại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chi tiết sách: Thông tin chi tiết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Giỏ hàng: Quản lý sách đã chọn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Hồ sơ: Tài khoản và lịch sử đơn hàng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nhập/Đăng ký: Truy cập an toàn</a:t>
            </a:r>
          </a:p>
          <a:p>
            <a:pPr rtl="0">
              <a:lnSpc>
                <a:spcPct val="150000"/>
              </a:lnSpc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Đáp ứng, trực quan, sử dụng </a:t>
            </a:r>
            <a:r>
              <a:rPr lang="vi-V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Tailwind</a:t>
            </a:r>
            <a:r>
              <a:rPr lang="vi-V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 và </a:t>
            </a:r>
            <a:r>
              <a:rPr lang="vi-V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vi-V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</a:t>
            </a:r>
            <a:r>
              <a:rPr lang="vi-V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Serif</a:t>
            </a:r>
            <a:endParaRPr lang="vi-V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92A6908F-BDBD-3FF0-906E-B6271485F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048000"/>
            <a:ext cx="7723505" cy="984885"/>
          </a:xfrm>
        </p:spPr>
        <p:txBody>
          <a:bodyPr/>
          <a:lstStyle/>
          <a:p>
            <a:pPr algn="ctr"/>
            <a:r>
              <a:rPr lang="vi-VN" sz="3200" dirty="0">
                <a:solidFill>
                  <a:srgbClr val="FF0000"/>
                </a:solidFill>
              </a:rPr>
              <a:t>Cảm ơn Thầy và các bạn đã xem và lắng nghe bài báo cáo của em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C83AFAC8-641F-5AFB-3E8F-5A639AA8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13" y="120777"/>
            <a:ext cx="7345172" cy="1107996"/>
          </a:xfrm>
        </p:spPr>
        <p:txBody>
          <a:bodyPr/>
          <a:lstStyle/>
          <a:p>
            <a:pPr algn="ctr" rtl="0"/>
            <a:r>
              <a:rPr lang="en-US" b="1" dirty="0" err="1"/>
              <a:t>Tổng</a:t>
            </a:r>
            <a:r>
              <a:rPr lang="en-US" b="1" dirty="0"/>
              <a:t> Quan </a:t>
            </a:r>
            <a:r>
              <a:rPr lang="en-US" b="1" dirty="0" err="1"/>
              <a:t>Dự</a:t>
            </a:r>
            <a:r>
              <a:rPr lang="en-US" b="1" dirty="0"/>
              <a:t> </a:t>
            </a:r>
            <a:r>
              <a:rPr lang="en-US" b="1" dirty="0" err="1"/>
              <a:t>Án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7EBD546-CE64-2184-1B84-624F0D59F696}"/>
              </a:ext>
            </a:extLst>
          </p:cNvPr>
          <p:cNvSpPr txBox="1"/>
          <p:nvPr/>
        </p:nvSpPr>
        <p:spPr>
          <a:xfrm>
            <a:off x="554182" y="1600200"/>
            <a:ext cx="8077200" cy="327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b="1" dirty="0">
                <a:latin typeface="+mj-lt"/>
              </a:rPr>
              <a:t>Mục Đích: </a:t>
            </a:r>
            <a:r>
              <a:rPr lang="vi-VN" sz="2000" dirty="0">
                <a:latin typeface="+mj-lt"/>
              </a:rPr>
              <a:t>Tạo nền tảng thương mại điện tử để duyệt, chọn và mua sách</a:t>
            </a:r>
          </a:p>
          <a:p>
            <a:pPr>
              <a:lnSpc>
                <a:spcPct val="150000"/>
              </a:lnSpc>
            </a:pPr>
            <a:r>
              <a:rPr lang="vi-VN" sz="2000" b="1" dirty="0">
                <a:latin typeface="+mj-lt"/>
              </a:rPr>
              <a:t>Tính Năng Chính:</a:t>
            </a:r>
          </a:p>
          <a:p>
            <a:pPr marL="342900" lvl="6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>
                <a:latin typeface="+mj-lt"/>
              </a:rPr>
              <a:t>Tìm kiếm thông minh</a:t>
            </a:r>
          </a:p>
          <a:p>
            <a:pPr marL="342900" lvl="6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>
                <a:latin typeface="+mj-lt"/>
              </a:rPr>
              <a:t>Quản lý giỏ hàng</a:t>
            </a:r>
          </a:p>
          <a:p>
            <a:pPr marL="342900" lvl="6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>
                <a:latin typeface="+mj-lt"/>
              </a:rPr>
              <a:t>Thanh toán an toàn</a:t>
            </a:r>
          </a:p>
          <a:p>
            <a:pPr marL="342900" lvl="6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vi-VN" sz="2000" dirty="0">
                <a:latin typeface="+mj-lt"/>
              </a:rPr>
              <a:t>Theo dõi đơn hàng</a:t>
            </a:r>
          </a:p>
          <a:p>
            <a:pPr>
              <a:lnSpc>
                <a:spcPct val="150000"/>
              </a:lnSpc>
            </a:pPr>
            <a:r>
              <a:rPr lang="vi-VN" sz="2000" b="1" dirty="0">
                <a:latin typeface="+mj-lt"/>
              </a:rPr>
              <a:t>Đối Tượng Mục Tiêu: </a:t>
            </a:r>
            <a:r>
              <a:rPr lang="vi-VN" sz="2000" dirty="0">
                <a:latin typeface="+mj-lt"/>
              </a:rPr>
              <a:t>Người dùng phổ thông và những người yêu sách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5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22D60B-D77A-0C95-873B-D3D5EE46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13" y="120777"/>
            <a:ext cx="7345172" cy="1107996"/>
          </a:xfrm>
        </p:spPr>
        <p:txBody>
          <a:bodyPr/>
          <a:lstStyle/>
          <a:p>
            <a:pPr algn="ctr" rtl="0"/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8052267-4238-9ADF-2C85-590381412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862" y="1428452"/>
            <a:ext cx="7723505" cy="4001095"/>
          </a:xfrm>
        </p:spPr>
        <p:txBody>
          <a:bodyPr/>
          <a:lstStyle/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/>
              <a:t>Trải Nghiệm Người Dùng: </a:t>
            </a:r>
            <a:r>
              <a:rPr lang="vi-VN" b="0" dirty="0"/>
              <a:t>Cung cấp nền tảng tiện lợi, dễ sử dụng để mua sách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/>
              <a:t>Bảo Mật: </a:t>
            </a:r>
            <a:r>
              <a:rPr lang="vi-VN" b="0" dirty="0"/>
              <a:t>Áp dụng xác thực người dùng bằng JSON </a:t>
            </a:r>
            <a:r>
              <a:rPr lang="vi-VN" b="0" dirty="0" err="1"/>
              <a:t>Web</a:t>
            </a:r>
            <a:r>
              <a:rPr lang="vi-VN" b="0" dirty="0"/>
              <a:t> </a:t>
            </a:r>
            <a:r>
              <a:rPr lang="vi-VN" b="0" dirty="0" err="1"/>
              <a:t>Tokens</a:t>
            </a:r>
            <a:r>
              <a:rPr lang="vi-VN" b="0" dirty="0"/>
              <a:t> (JWT)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/>
              <a:t>Hiệu Quả: </a:t>
            </a:r>
            <a:r>
              <a:rPr lang="vi-VN" b="0" dirty="0"/>
              <a:t>Quản lý đơn hàng hiệu quả với giao diện thân thiện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/>
              <a:t>Hiệu Suất: </a:t>
            </a:r>
            <a:r>
              <a:rPr lang="vi-VN" b="0" dirty="0"/>
              <a:t>Tối ưu thời gian tải trang bằng </a:t>
            </a:r>
            <a:r>
              <a:rPr lang="vi-VN" b="0" dirty="0" err="1"/>
              <a:t>Vite</a:t>
            </a:r>
            <a:endParaRPr lang="vi-VN" b="0" dirty="0"/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/>
              <a:t>Khả Năng Mở Rộng: </a:t>
            </a:r>
            <a:r>
              <a:rPr lang="vi-VN" b="0" dirty="0"/>
              <a:t>Thiết kế nền tảng linh hoạt với </a:t>
            </a:r>
            <a:r>
              <a:rPr lang="vi-VN" b="0" dirty="0" err="1"/>
              <a:t>MongoDB</a:t>
            </a:r>
            <a:r>
              <a:rPr lang="vi-VN" b="0" dirty="0"/>
              <a:t> và </a:t>
            </a:r>
            <a:r>
              <a:rPr lang="vi-VN" b="0" dirty="0" err="1"/>
              <a:t>Docker</a:t>
            </a:r>
            <a:endParaRPr lang="vi-VN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1196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AC38232-E676-0DDE-FA2E-CD7B9CC32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13" y="120777"/>
            <a:ext cx="7345172" cy="1107996"/>
          </a:xfrm>
        </p:spPr>
        <p:txBody>
          <a:bodyPr/>
          <a:lstStyle/>
          <a:p>
            <a:pPr algn="ctr" rtl="0"/>
            <a:r>
              <a:rPr lang="en-US" b="1" dirty="0"/>
              <a:t>Lý Do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 </a:t>
            </a:r>
            <a:r>
              <a:rPr lang="en-US" b="1" dirty="0" err="1"/>
              <a:t>Tài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FFD7811-9109-7E45-F696-EA043B671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185" y="1524000"/>
            <a:ext cx="8269629" cy="4362748"/>
          </a:xfrm>
        </p:spPr>
        <p:txBody>
          <a:bodyPr/>
          <a:lstStyle/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/>
              <a:t>Nhu Cầu Thị Trường: </a:t>
            </a:r>
            <a:r>
              <a:rPr lang="vi-VN" b="0" dirty="0"/>
              <a:t>Xu hướng mua sách trực tuyến tăng mạnh tại Việt Nam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/>
              <a:t>Cơ Hội Học Tập: </a:t>
            </a:r>
            <a:r>
              <a:rPr lang="vi-VN" b="0" dirty="0"/>
              <a:t>Áp dụng công nghệ hiện đại (</a:t>
            </a:r>
            <a:r>
              <a:rPr lang="vi-VN" b="0" dirty="0" err="1"/>
              <a:t>React</a:t>
            </a:r>
            <a:r>
              <a:rPr lang="vi-VN" b="0" dirty="0"/>
              <a:t>, Node.js, </a:t>
            </a:r>
            <a:r>
              <a:rPr lang="vi-VN" b="0" dirty="0" err="1"/>
              <a:t>MongoDB</a:t>
            </a:r>
            <a:r>
              <a:rPr lang="vi-VN" b="0" dirty="0"/>
              <a:t>, </a:t>
            </a:r>
            <a:r>
              <a:rPr lang="vi-VN" b="0" dirty="0" err="1"/>
              <a:t>Docker</a:t>
            </a:r>
            <a:r>
              <a:rPr lang="vi-VN" b="0" dirty="0"/>
              <a:t>)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/>
              <a:t>Ứng Dụng Thực Tế: </a:t>
            </a:r>
            <a:r>
              <a:rPr lang="vi-VN" b="0" dirty="0"/>
              <a:t>Phù hợp cho nhà xuất bản hoặc cửa hàng sách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/>
              <a:t>Thách Thức Kỹ Thuật: </a:t>
            </a:r>
            <a:r>
              <a:rPr lang="vi-VN" b="0" dirty="0"/>
              <a:t>Khuyến khích giải pháp sáng tạo cho hiệu suất và bảo mật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/>
              <a:t>Ý Nghĩa Xã Hội: </a:t>
            </a:r>
            <a:r>
              <a:rPr lang="vi-VN" b="0" dirty="0"/>
              <a:t>Thúc đẩy văn hóa đọc và tiếp cận tri thức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4058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9724B2-B55B-33C9-D4B9-CBD0F79D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13" y="120777"/>
            <a:ext cx="7345172" cy="1107996"/>
          </a:xfrm>
        </p:spPr>
        <p:txBody>
          <a:bodyPr/>
          <a:lstStyle/>
          <a:p>
            <a:pPr algn="ctr" rtl="0"/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vi-VN" dirty="0"/>
              <a:t>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vi-VN" b="1" dirty="0"/>
              <a:t> Của Ứng Dụng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317465E-6E01-A564-0B59-5ADC17A4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246" y="1143000"/>
            <a:ext cx="7723505" cy="5953938"/>
          </a:xfrm>
        </p:spPr>
        <p:txBody>
          <a:bodyPr/>
          <a:lstStyle/>
          <a:p>
            <a:pPr rtl="0">
              <a:lnSpc>
                <a:spcPct val="150000"/>
              </a:lnSpc>
            </a:pPr>
            <a:r>
              <a:rPr lang="vi-VN" b="1" dirty="0">
                <a:latin typeface="+mj-lt"/>
              </a:rPr>
              <a:t>Duyệt &amp; Tìm Kiếm Sách</a:t>
            </a:r>
            <a:r>
              <a:rPr lang="vi-VN" dirty="0">
                <a:latin typeface="+mj-lt"/>
              </a:rPr>
              <a:t>:</a:t>
            </a:r>
          </a:p>
          <a:p>
            <a:pPr marL="742950" lvl="1" indent="-28575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0" dirty="0">
                <a:latin typeface="+mj-lt"/>
              </a:rPr>
              <a:t>Duyệt theo danh mục, tác giả, giá</a:t>
            </a:r>
          </a:p>
          <a:p>
            <a:pPr marL="742950" lvl="1" indent="-28575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0" dirty="0">
                <a:latin typeface="+mj-lt"/>
              </a:rPr>
              <a:t>Tìm kiếm thông minh theo tiêu đề, tác giả, ISBN</a:t>
            </a:r>
          </a:p>
          <a:p>
            <a:pPr rtl="0">
              <a:lnSpc>
                <a:spcPct val="150000"/>
              </a:lnSpc>
            </a:pPr>
            <a:r>
              <a:rPr lang="vi-VN" b="1" dirty="0">
                <a:latin typeface="+mj-lt"/>
              </a:rPr>
              <a:t>Giỏ Hàng &amp; Thanh Toán</a:t>
            </a:r>
            <a:r>
              <a:rPr lang="vi-VN" dirty="0">
                <a:latin typeface="+mj-lt"/>
              </a:rPr>
              <a:t>:</a:t>
            </a:r>
          </a:p>
          <a:p>
            <a:pPr marL="742950" lvl="1" indent="-28575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dirty="0">
                <a:latin typeface="+mj-lt"/>
              </a:rPr>
              <a:t>Thêm/sửa/xóa sách trong giỏ hàng</a:t>
            </a:r>
          </a:p>
          <a:p>
            <a:pPr marL="742950" lvl="1" indent="-28575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dirty="0">
                <a:latin typeface="+mj-lt"/>
              </a:rPr>
              <a:t>Tích hợp thanh toán an toàn (ví dụ: </a:t>
            </a:r>
            <a:r>
              <a:rPr lang="vi-VN" sz="2000" dirty="0" err="1">
                <a:latin typeface="+mj-lt"/>
              </a:rPr>
              <a:t>Stripe</a:t>
            </a:r>
            <a:r>
              <a:rPr lang="vi-VN" sz="2000" dirty="0">
                <a:latin typeface="+mj-lt"/>
              </a:rPr>
              <a:t>, </a:t>
            </a:r>
            <a:r>
              <a:rPr lang="vi-VN" sz="2000" dirty="0" err="1">
                <a:latin typeface="+mj-lt"/>
              </a:rPr>
              <a:t>Momo</a:t>
            </a:r>
            <a:r>
              <a:rPr lang="vi-VN" sz="2000" dirty="0">
                <a:latin typeface="+mj-lt"/>
              </a:rPr>
              <a:t>)</a:t>
            </a:r>
          </a:p>
          <a:p>
            <a:pPr rtl="0">
              <a:lnSpc>
                <a:spcPct val="150000"/>
              </a:lnSpc>
            </a:pPr>
            <a:r>
              <a:rPr lang="vi-VN" b="1" dirty="0">
                <a:latin typeface="+mj-lt"/>
              </a:rPr>
              <a:t>Xác Thực Người Dùng</a:t>
            </a:r>
            <a:r>
              <a:rPr lang="vi-VN" dirty="0">
                <a:latin typeface="+mj-lt"/>
              </a:rPr>
              <a:t>:</a:t>
            </a:r>
          </a:p>
          <a:p>
            <a:pPr marL="742950" lvl="1" indent="-28575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dirty="0">
                <a:latin typeface="+mj-lt"/>
              </a:rPr>
              <a:t>Đăng ký, đăng nhập với JWT</a:t>
            </a:r>
          </a:p>
          <a:p>
            <a:pPr marL="742950" lvl="1" indent="-28575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dirty="0">
                <a:latin typeface="+mj-lt"/>
              </a:rPr>
              <a:t>Khôi phục mật khẩu (nếu triển khai)</a:t>
            </a:r>
          </a:p>
          <a:p>
            <a:pPr rtl="0">
              <a:lnSpc>
                <a:spcPct val="150000"/>
              </a:lnSpc>
            </a:pPr>
            <a:r>
              <a:rPr lang="vi-VN" b="1" dirty="0">
                <a:latin typeface="+mj-lt"/>
              </a:rPr>
              <a:t>Quản Lý Đơn Hàng</a:t>
            </a:r>
            <a:r>
              <a:rPr lang="vi-VN" dirty="0">
                <a:latin typeface="+mj-lt"/>
              </a:rPr>
              <a:t>:</a:t>
            </a:r>
          </a:p>
          <a:p>
            <a:pPr marL="742950" lvl="1" indent="-28575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0" dirty="0">
                <a:latin typeface="+mj-lt"/>
              </a:rPr>
              <a:t>Theo dõi trạng thái đơn hàng</a:t>
            </a:r>
          </a:p>
          <a:p>
            <a:pPr marL="742950" lvl="1" indent="-28575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0" dirty="0">
                <a:latin typeface="+mj-lt"/>
              </a:rPr>
              <a:t>Giao diện quản trị cho quản lý đơn hàng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489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F91EEBD-434D-D788-1802-632AA745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13" y="120777"/>
            <a:ext cx="7345172" cy="553998"/>
          </a:xfrm>
        </p:spPr>
        <p:txBody>
          <a:bodyPr/>
          <a:lstStyle/>
          <a:p>
            <a:pPr algn="ctr" rtl="0"/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Phi </a:t>
            </a:r>
            <a:r>
              <a:rPr lang="en-US" b="1" dirty="0" err="1"/>
              <a:t>Chức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endParaRPr lang="en-US" b="1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BF1B4AB-B1A8-F812-23E4-9F2961FFD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080" y="1143000"/>
            <a:ext cx="7723505" cy="5953938"/>
          </a:xfrm>
        </p:spPr>
        <p:txBody>
          <a:bodyPr/>
          <a:lstStyle/>
          <a:p>
            <a:pPr rtl="0">
              <a:lnSpc>
                <a:spcPct val="150000"/>
              </a:lnSpc>
            </a:pPr>
            <a:r>
              <a:rPr lang="vi-VN" b="1" dirty="0">
                <a:latin typeface="+mj-lt"/>
              </a:rPr>
              <a:t>Hiệu Suất</a:t>
            </a:r>
            <a:r>
              <a:rPr lang="vi-VN" dirty="0">
                <a:latin typeface="+mj-lt"/>
              </a:rPr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Thời gian phản hồi trang dưới 2 giây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Tối ưu truy vấn </a:t>
            </a:r>
            <a:r>
              <a:rPr lang="vi-VN" sz="2000" dirty="0" err="1">
                <a:latin typeface="+mj-lt"/>
              </a:rPr>
              <a:t>MongoDB</a:t>
            </a:r>
            <a:r>
              <a:rPr lang="vi-VN" sz="2000" dirty="0">
                <a:latin typeface="+mj-lt"/>
              </a:rPr>
              <a:t> cho dữ liệu lớn</a:t>
            </a:r>
          </a:p>
          <a:p>
            <a:pPr rtl="0">
              <a:lnSpc>
                <a:spcPct val="150000"/>
              </a:lnSpc>
            </a:pPr>
            <a:r>
              <a:rPr lang="vi-VN" b="1" dirty="0">
                <a:latin typeface="+mj-lt"/>
              </a:rPr>
              <a:t>Tương Thích</a:t>
            </a:r>
            <a:r>
              <a:rPr lang="vi-VN" dirty="0">
                <a:latin typeface="+mj-lt"/>
              </a:rPr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Giao diện đáp ứng trên di động và máy tính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Hỗ trợ các trình duyệt hiện đại</a:t>
            </a:r>
          </a:p>
          <a:p>
            <a:pPr rtl="0">
              <a:lnSpc>
                <a:spcPct val="150000"/>
              </a:lnSpc>
            </a:pPr>
            <a:r>
              <a:rPr lang="vi-VN" b="1" dirty="0">
                <a:latin typeface="+mj-lt"/>
              </a:rPr>
              <a:t>Bảo Mật</a:t>
            </a:r>
            <a:r>
              <a:rPr lang="vi-VN" dirty="0">
                <a:latin typeface="+mj-lt"/>
              </a:rPr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Bảo vệ dữ liệu người dùng với JSON </a:t>
            </a:r>
            <a:r>
              <a:rPr lang="vi-VN" sz="2000" dirty="0" err="1">
                <a:latin typeface="+mj-lt"/>
              </a:rPr>
              <a:t>Web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Tokens</a:t>
            </a:r>
            <a:r>
              <a:rPr lang="vi-VN" sz="2000" dirty="0">
                <a:latin typeface="+mj-lt"/>
              </a:rPr>
              <a:t> 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Mã hóa giao dịch</a:t>
            </a:r>
          </a:p>
          <a:p>
            <a:pPr rtl="0">
              <a:lnSpc>
                <a:spcPct val="150000"/>
              </a:lnSpc>
            </a:pPr>
            <a:r>
              <a:rPr lang="vi-VN" b="1" dirty="0">
                <a:latin typeface="+mj-lt"/>
              </a:rPr>
              <a:t>Tính Dễ Dùng</a:t>
            </a:r>
            <a:r>
              <a:rPr lang="vi-VN" dirty="0">
                <a:latin typeface="+mj-lt"/>
              </a:rPr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Giao diện trực quan với thông báo lỗi rõ ràng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+mj-lt"/>
              </a:rPr>
              <a:t>Hỗ trợ </a:t>
            </a:r>
            <a:r>
              <a:rPr lang="vi-VN" sz="2000" dirty="0" err="1">
                <a:latin typeface="+mj-lt"/>
              </a:rPr>
              <a:t>font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Noto</a:t>
            </a:r>
            <a:r>
              <a:rPr lang="vi-VN" sz="2000" dirty="0">
                <a:latin typeface="+mj-lt"/>
              </a:rPr>
              <a:t> </a:t>
            </a:r>
            <a:r>
              <a:rPr lang="vi-VN" sz="2000" dirty="0" err="1">
                <a:latin typeface="+mj-lt"/>
              </a:rPr>
              <a:t>Serif</a:t>
            </a:r>
            <a:r>
              <a:rPr lang="vi-VN" sz="2000" dirty="0">
                <a:latin typeface="+mj-lt"/>
              </a:rPr>
              <a:t> cho tiếng Việt</a:t>
            </a: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191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A917EA-4BF5-3CA1-B66E-7E955BA3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13" y="120777"/>
            <a:ext cx="7345172" cy="1107996"/>
          </a:xfrm>
        </p:spPr>
        <p:txBody>
          <a:bodyPr/>
          <a:lstStyle/>
          <a:p>
            <a:pPr algn="ctr" rtl="0"/>
            <a:r>
              <a:rPr lang="en-US" b="1" dirty="0" err="1"/>
              <a:t>Kiến</a:t>
            </a:r>
            <a:r>
              <a:rPr lang="en-US" b="1" dirty="0"/>
              <a:t> Trúc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0141C94-CE25-DA26-FFED-D4EB30A4F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099" y="1638300"/>
            <a:ext cx="8305800" cy="3581400"/>
          </a:xfrm>
        </p:spPr>
        <p:txBody>
          <a:bodyPr/>
          <a:lstStyle/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 err="1"/>
              <a:t>Client</a:t>
            </a:r>
            <a:r>
              <a:rPr lang="vi-VN" dirty="0"/>
              <a:t> (</a:t>
            </a:r>
            <a:r>
              <a:rPr lang="vi-VN" dirty="0" err="1"/>
              <a:t>Frontend</a:t>
            </a:r>
            <a:r>
              <a:rPr lang="vi-VN" dirty="0"/>
              <a:t>): </a:t>
            </a:r>
            <a:r>
              <a:rPr lang="vi-VN" b="0" dirty="0" err="1"/>
              <a:t>React</a:t>
            </a:r>
            <a:r>
              <a:rPr lang="vi-VN" b="0" dirty="0"/>
              <a:t>, </a:t>
            </a:r>
            <a:r>
              <a:rPr lang="vi-VN" b="0" dirty="0" err="1"/>
              <a:t>TypeScript</a:t>
            </a:r>
            <a:r>
              <a:rPr lang="vi-VN" b="0" dirty="0"/>
              <a:t>, </a:t>
            </a:r>
            <a:r>
              <a:rPr lang="vi-VN" b="0" dirty="0" err="1"/>
              <a:t>Vite</a:t>
            </a:r>
            <a:r>
              <a:rPr lang="vi-VN" b="0" dirty="0"/>
              <a:t>, </a:t>
            </a:r>
            <a:r>
              <a:rPr lang="vi-VN" b="0" dirty="0" err="1"/>
              <a:t>Tailwind</a:t>
            </a:r>
            <a:r>
              <a:rPr lang="vi-VN" b="0" dirty="0"/>
              <a:t> CSS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/>
              <a:t>Server (</a:t>
            </a:r>
            <a:r>
              <a:rPr lang="vi-VN" dirty="0" err="1"/>
              <a:t>Backend</a:t>
            </a:r>
            <a:r>
              <a:rPr lang="vi-VN" dirty="0"/>
              <a:t>): </a:t>
            </a:r>
            <a:r>
              <a:rPr lang="vi-VN" b="0" dirty="0"/>
              <a:t>Node.js, Express, API </a:t>
            </a:r>
            <a:r>
              <a:rPr lang="vi-VN" b="0" dirty="0" err="1"/>
              <a:t>RESTful</a:t>
            </a:r>
            <a:endParaRPr lang="vi-VN" b="0" dirty="0"/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/>
              <a:t>Cơ Sở Dữ Liệu: </a:t>
            </a:r>
            <a:r>
              <a:rPr lang="vi-VN" b="0" dirty="0" err="1"/>
              <a:t>MongoDB</a:t>
            </a:r>
            <a:r>
              <a:rPr lang="vi-VN" b="0" dirty="0"/>
              <a:t> (</a:t>
            </a:r>
            <a:r>
              <a:rPr lang="vi-VN" b="0" dirty="0" err="1"/>
              <a:t>NoSQL</a:t>
            </a:r>
            <a:r>
              <a:rPr lang="vi-VN" b="0" dirty="0"/>
              <a:t>) cho lưu trữ linh hoạt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/>
              <a:t>Triển Khai: </a:t>
            </a:r>
            <a:r>
              <a:rPr lang="vi-VN" b="0" dirty="0" err="1"/>
              <a:t>Docker</a:t>
            </a:r>
            <a:r>
              <a:rPr lang="vi-VN" b="0" dirty="0"/>
              <a:t> và </a:t>
            </a:r>
            <a:r>
              <a:rPr lang="vi-VN" b="0" dirty="0" err="1"/>
              <a:t>Docker</a:t>
            </a:r>
            <a:r>
              <a:rPr lang="vi-VN" b="0" dirty="0"/>
              <a:t> </a:t>
            </a:r>
            <a:r>
              <a:rPr lang="vi-VN" b="0" dirty="0" err="1"/>
              <a:t>Compose</a:t>
            </a:r>
            <a:r>
              <a:rPr lang="vi-VN" b="0" dirty="0"/>
              <a:t> đảm bảo môi trường nhất quán</a:t>
            </a:r>
          </a:p>
          <a:p>
            <a:pPr marL="342900" indent="-342900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dirty="0"/>
              <a:t>Tương Tác: </a:t>
            </a:r>
            <a:r>
              <a:rPr lang="vi-VN" b="0" dirty="0"/>
              <a:t>Yêu cầu HTTP qua </a:t>
            </a:r>
            <a:r>
              <a:rPr lang="vi-VN" b="0" dirty="0" err="1"/>
              <a:t>Axios</a:t>
            </a:r>
            <a:r>
              <a:rPr lang="vi-VN" b="0" dirty="0"/>
              <a:t>, phản hồi JSON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7862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86F774-D900-736F-B41A-0C37A9ED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13" y="120777"/>
            <a:ext cx="7345172" cy="1107996"/>
          </a:xfrm>
        </p:spPr>
        <p:txBody>
          <a:bodyPr/>
          <a:lstStyle/>
          <a:p>
            <a:pPr algn="ctr" rtl="0"/>
            <a:r>
              <a:rPr lang="vi-VN" b="1" dirty="0"/>
              <a:t>Thiết Kế Cơ Sở Dữ Liệu</a:t>
            </a:r>
            <a:br>
              <a:rPr lang="vi-VN" b="1" dirty="0"/>
            </a:b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5D49AD3-D09D-08A9-D927-147FCD31F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246" y="1600200"/>
            <a:ext cx="7723505" cy="3037819"/>
          </a:xfrm>
        </p:spPr>
        <p:txBody>
          <a:bodyPr/>
          <a:lstStyle/>
          <a:p>
            <a:pPr rt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id, title, author, price, genre, description, stock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id, email, password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name, role (user/admin)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books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quantity),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totalPrice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status,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NoSQL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27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5D44B78-B5B6-BAB5-2D7D-31E51682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13" y="120777"/>
            <a:ext cx="7345172" cy="1107996"/>
          </a:xfrm>
        </p:spPr>
        <p:txBody>
          <a:bodyPr/>
          <a:lstStyle/>
          <a:p>
            <a:pPr algn="ctr" rtl="0"/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API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54A522B-2F16-3202-CFFC-22EE8EACD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789" y="1610008"/>
            <a:ext cx="7723505" cy="3637984"/>
          </a:xfrm>
        </p:spPr>
        <p:txBody>
          <a:bodyPr/>
          <a:lstStyle/>
          <a:p>
            <a:pPr rtl="0">
              <a:lnSpc>
                <a:spcPct val="150000"/>
              </a:lnSpc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Lấy danh sách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Đăng ký người dùng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Đăng nhập với JWT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Tạo đơn hàng mới</a:t>
            </a:r>
          </a:p>
          <a:p>
            <a:pPr rtl="0">
              <a:lnSpc>
                <a:spcPct val="150000"/>
              </a:lnSpc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Hóa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tại http://localhost:3000/api-docs</a:t>
            </a:r>
          </a:p>
          <a:p>
            <a:pPr rtl="0">
              <a:lnSpc>
                <a:spcPct val="150000"/>
              </a:lnSpc>
            </a:pP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UserInput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UserLogin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(định nghĩa trong YAML)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8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7661</TotalTime>
  <Words>960</Words>
  <Application>Microsoft Office PowerPoint</Application>
  <PresentationFormat>Trình chiếu Trên màn hình 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8" baseType="lpstr">
      <vt:lpstr>Arial</vt:lpstr>
      <vt:lpstr>Impact</vt:lpstr>
      <vt:lpstr>Times New Roman</vt:lpstr>
      <vt:lpstr>Wingdings</vt:lpstr>
      <vt:lpstr>Office Theme</vt:lpstr>
      <vt:lpstr>TRƯỜNG ĐẠI HỌC TRÀ VINH</vt:lpstr>
      <vt:lpstr>Tổng Quan Dự Án </vt:lpstr>
      <vt:lpstr>Mục Tiêu </vt:lpstr>
      <vt:lpstr>Lý Do Chọn Đề Tài </vt:lpstr>
      <vt:lpstr>Yêu Cầu Chức Năng Của Ứng Dụng </vt:lpstr>
      <vt:lpstr>Yêu Cầu Phi Chức Năng</vt:lpstr>
      <vt:lpstr>Kiến Trúc Hệ Thống </vt:lpstr>
      <vt:lpstr>Thiết Kế Cơ Sở Dữ Liệu </vt:lpstr>
      <vt:lpstr>Thiết Kế API </vt:lpstr>
      <vt:lpstr>Công Nghệ Sử Dụng </vt:lpstr>
      <vt:lpstr>CI/CD và Triển Khai </vt:lpstr>
      <vt:lpstr>Thiết Kế Giao Diện Người Dùng 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Rain</dc:creator>
  <cp:lastModifiedBy>HP</cp:lastModifiedBy>
  <cp:revision>22</cp:revision>
  <dcterms:created xsi:type="dcterms:W3CDTF">2025-06-09T12:08:44Z</dcterms:created>
  <dcterms:modified xsi:type="dcterms:W3CDTF">2025-07-22T13:18:26Z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2025-06-09T00:00:00Z</vt:filetime>
  </property>
  <property fmtid="{D5CDD505-2E9C-101B-9397-08002B2CF9AE}" pid="5" name="Producer">
    <vt:lpwstr>Microsoft® PowerPoint® 2010</vt:lpwstr>
  </property>
</Properties>
</file>