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9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71.xml" ContentType="application/vnd.openxmlformats-officedocument.presentationml.slide+xml"/>
  <Override PartName="/ppt/slides/slide170.xml" ContentType="application/vnd.openxmlformats-officedocument.presentationml.slide+xml"/>
  <Override PartName="/ppt/slides/slide169.xml" ContentType="application/vnd.openxmlformats-officedocument.presentationml.slide+xml"/>
  <Override PartName="/ppt/slides/slide168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07.xml" ContentType="application/vnd.openxmlformats-officedocument.presentationml.slide+xml"/>
  <Override PartName="/ppt/slides/slide177.xml" ContentType="application/vnd.openxmlformats-officedocument.presentationml.slide+xml"/>
  <Override PartName="/ppt/slides/slide176.xml" ContentType="application/vnd.openxmlformats-officedocument.presentationml.slide+xml"/>
  <Override PartName="/ppt/slides/slide175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167.xml" ContentType="application/vnd.openxmlformats-officedocument.presentationml.slide+xml"/>
  <Override PartName="/ppt/slides/slide166.xml" ContentType="application/vnd.openxmlformats-officedocument.presentationml.slide+xml"/>
  <Override PartName="/ppt/slides/slide165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5.xml" ContentType="application/vnd.openxmlformats-officedocument.presentationml.slide+xml"/>
  <Override PartName="/ppt/slides/slide134.xml" ContentType="application/vnd.openxmlformats-officedocument.presentationml.slide+xml"/>
  <Override PartName="/ppt/slides/slide133.xml" ContentType="application/vnd.openxmlformats-officedocument.presentationml.slide+xml"/>
  <Override PartName="/ppt/slides/slide132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21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20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57.xml" ContentType="application/vnd.openxmlformats-officedocument.presentationml.slide+xml"/>
  <Override PartName="/ppt/slides/slide156.xml" ContentType="application/vnd.openxmlformats-officedocument.presentationml.slide+xml"/>
  <Override PartName="/ppt/slides/slide155.xml" ContentType="application/vnd.openxmlformats-officedocument.presentationml.slide+xml"/>
  <Override PartName="/ppt/slides/slide154.xml" ContentType="application/vnd.openxmlformats-officedocument.presentationml.slide+xml"/>
  <Override PartName="/ppt/slides/slide153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4.xml" ContentType="application/vnd.openxmlformats-officedocument.presentationml.slide+xml"/>
  <Override PartName="/ppt/slides/slide163.xml" ContentType="application/vnd.openxmlformats-officedocument.presentationml.slide+xml"/>
  <Override PartName="/ppt/slides/slide162.xml" ContentType="application/vnd.openxmlformats-officedocument.presentationml.slide+xml"/>
  <Override PartName="/ppt/slides/slide161.xml" ContentType="application/vnd.openxmlformats-officedocument.presentationml.slide+xml"/>
  <Override PartName="/ppt/slides/slide152.xml" ContentType="application/vnd.openxmlformats-officedocument.presentationml.slide+xml"/>
  <Override PartName="/ppt/slides/slide151.xml" ContentType="application/vnd.openxmlformats-officedocument.presentationml.slide+xml"/>
  <Override PartName="/ppt/slides/slide150.xml" ContentType="application/vnd.openxmlformats-officedocument.presentationml.slide+xml"/>
  <Override PartName="/ppt/slides/slide142.xml" ContentType="application/vnd.openxmlformats-officedocument.presentationml.slide+xml"/>
  <Override PartName="/ppt/slides/slide141.xml" ContentType="application/vnd.openxmlformats-officedocument.presentationml.slide+xml"/>
  <Override PartName="/ppt/slides/slide140.xml" ContentType="application/vnd.openxmlformats-officedocument.presentationml.slide+xml"/>
  <Override PartName="/ppt/slides/slide139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9.xml" ContentType="application/vnd.openxmlformats-officedocument.presentationml.slide+xml"/>
  <Override PartName="/ppt/slides/slide148.xml" ContentType="application/vnd.openxmlformats-officedocument.presentationml.slide+xml"/>
  <Override PartName="/ppt/slides/slide147.xml" ContentType="application/vnd.openxmlformats-officedocument.presentationml.slide+xml"/>
  <Override PartName="/ppt/slides/slide146.xml" ContentType="application/vnd.openxmlformats-officedocument.presentationml.slide+xml"/>
  <Override PartName="/ppt/slides/slide108.xml" ContentType="application/vnd.openxmlformats-officedocument.presentationml.slide+xml"/>
  <Override PartName="/ppt/slides/slide62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6.xml" ContentType="application/vnd.openxmlformats-officedocument.presentationml.slide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9"/>
  </p:notesMasterIdLst>
  <p:handoutMasterIdLst>
    <p:handoutMasterId r:id="rId180"/>
  </p:handoutMasterIdLst>
  <p:sldIdLst>
    <p:sldId id="259" r:id="rId2"/>
    <p:sldId id="354" r:id="rId3"/>
    <p:sldId id="366" r:id="rId4"/>
    <p:sldId id="272" r:id="rId5"/>
    <p:sldId id="276" r:id="rId6"/>
    <p:sldId id="277" r:id="rId7"/>
    <p:sldId id="297" r:id="rId8"/>
    <p:sldId id="375" r:id="rId9"/>
    <p:sldId id="282" r:id="rId10"/>
    <p:sldId id="283" r:id="rId11"/>
    <p:sldId id="284" r:id="rId12"/>
    <p:sldId id="363" r:id="rId13"/>
    <p:sldId id="364" r:id="rId14"/>
    <p:sldId id="315" r:id="rId15"/>
    <p:sldId id="290" r:id="rId16"/>
    <p:sldId id="291" r:id="rId17"/>
    <p:sldId id="377" r:id="rId18"/>
    <p:sldId id="378" r:id="rId19"/>
    <p:sldId id="292" r:id="rId20"/>
    <p:sldId id="293" r:id="rId21"/>
    <p:sldId id="296" r:id="rId22"/>
    <p:sldId id="339" r:id="rId23"/>
    <p:sldId id="379" r:id="rId24"/>
    <p:sldId id="380" r:id="rId25"/>
    <p:sldId id="381" r:id="rId26"/>
    <p:sldId id="376" r:id="rId27"/>
    <p:sldId id="340" r:id="rId28"/>
    <p:sldId id="341" r:id="rId29"/>
    <p:sldId id="342" r:id="rId30"/>
    <p:sldId id="343" r:id="rId31"/>
    <p:sldId id="344" r:id="rId32"/>
    <p:sldId id="368" r:id="rId33"/>
    <p:sldId id="369" r:id="rId34"/>
    <p:sldId id="370" r:id="rId35"/>
    <p:sldId id="351" r:id="rId36"/>
    <p:sldId id="352" r:id="rId37"/>
    <p:sldId id="382" r:id="rId38"/>
    <p:sldId id="356" r:id="rId39"/>
    <p:sldId id="357" r:id="rId40"/>
    <p:sldId id="358" r:id="rId41"/>
    <p:sldId id="359" r:id="rId42"/>
    <p:sldId id="360" r:id="rId43"/>
    <p:sldId id="361" r:id="rId44"/>
    <p:sldId id="384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439" r:id="rId99"/>
    <p:sldId id="440" r:id="rId100"/>
    <p:sldId id="441" r:id="rId101"/>
    <p:sldId id="442" r:id="rId102"/>
    <p:sldId id="443" r:id="rId103"/>
    <p:sldId id="444" r:id="rId104"/>
    <p:sldId id="445" r:id="rId105"/>
    <p:sldId id="446" r:id="rId106"/>
    <p:sldId id="447" r:id="rId107"/>
    <p:sldId id="448" r:id="rId108"/>
    <p:sldId id="449" r:id="rId109"/>
    <p:sldId id="450" r:id="rId110"/>
    <p:sldId id="451" r:id="rId111"/>
    <p:sldId id="513" r:id="rId112"/>
    <p:sldId id="514" r:id="rId113"/>
    <p:sldId id="515" r:id="rId114"/>
    <p:sldId id="516" r:id="rId115"/>
    <p:sldId id="517" r:id="rId116"/>
    <p:sldId id="518" r:id="rId117"/>
    <p:sldId id="519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79" r:id="rId129"/>
    <p:sldId id="480" r:id="rId130"/>
    <p:sldId id="481" r:id="rId131"/>
    <p:sldId id="482" r:id="rId132"/>
    <p:sldId id="483" r:id="rId133"/>
    <p:sldId id="484" r:id="rId134"/>
    <p:sldId id="485" r:id="rId135"/>
    <p:sldId id="486" r:id="rId136"/>
    <p:sldId id="487" r:id="rId137"/>
    <p:sldId id="488" r:id="rId138"/>
    <p:sldId id="489" r:id="rId139"/>
    <p:sldId id="490" r:id="rId140"/>
    <p:sldId id="491" r:id="rId141"/>
    <p:sldId id="492" r:id="rId142"/>
    <p:sldId id="493" r:id="rId143"/>
    <p:sldId id="494" r:id="rId144"/>
    <p:sldId id="495" r:id="rId145"/>
    <p:sldId id="496" r:id="rId146"/>
    <p:sldId id="497" r:id="rId147"/>
    <p:sldId id="498" r:id="rId148"/>
    <p:sldId id="499" r:id="rId149"/>
    <p:sldId id="500" r:id="rId150"/>
    <p:sldId id="501" r:id="rId151"/>
    <p:sldId id="502" r:id="rId152"/>
    <p:sldId id="503" r:id="rId153"/>
    <p:sldId id="504" r:id="rId154"/>
    <p:sldId id="505" r:id="rId155"/>
    <p:sldId id="506" r:id="rId156"/>
    <p:sldId id="507" r:id="rId157"/>
    <p:sldId id="508" r:id="rId158"/>
    <p:sldId id="509" r:id="rId159"/>
    <p:sldId id="510" r:id="rId160"/>
    <p:sldId id="511" r:id="rId161"/>
    <p:sldId id="512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  <p:sldId id="466" r:id="rId177"/>
    <p:sldId id="467" r:id="rId17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uy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8" autoAdjust="0"/>
    <p:restoredTop sz="88048" autoAdjust="0"/>
  </p:normalViewPr>
  <p:slideViewPr>
    <p:cSldViewPr>
      <p:cViewPr>
        <p:scale>
          <a:sx n="50" d="100"/>
          <a:sy n="50" d="100"/>
        </p:scale>
        <p:origin x="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customXml" Target="../customXml/item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3319154-2243-415A-B863-F43DE62A2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3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9420FEA-A3CC-454B-A0EC-4F3669DB9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1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3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56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0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94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đẻ</a:t>
            </a:r>
            <a:r>
              <a:rPr lang="en-US" baseline="0" dirty="0"/>
              <a:t> </a:t>
            </a:r>
            <a:r>
              <a:rPr lang="en-US" baseline="0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46H </a:t>
            </a:r>
            <a:r>
              <a:rPr lang="en-US" baseline="0" dirty="0" err="1"/>
              <a:t>vào</a:t>
            </a:r>
            <a:r>
              <a:rPr lang="en-US" baseline="0" dirty="0"/>
              <a:t> ô </a:t>
            </a:r>
            <a:r>
              <a:rPr lang="en-US" baseline="0" dirty="0" err="1"/>
              <a:t>nhớ</a:t>
            </a:r>
            <a:r>
              <a:rPr lang="en-US" baseline="0" dirty="0"/>
              <a:t> ở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2504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ngoài</a:t>
            </a:r>
            <a:r>
              <a:rPr lang="en-US" baseline="0" dirty="0"/>
              <a:t>, </a:t>
            </a:r>
            <a:r>
              <a:rPr lang="en-US" baseline="0" dirty="0" err="1"/>
              <a:t>chùng</a:t>
            </a:r>
            <a:r>
              <a:rPr lang="en-US" baseline="0" dirty="0"/>
              <a:t> 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bước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1, 2, 3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2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8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1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1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4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9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9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1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45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0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8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1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dirty="0">
              <a:solidFill>
                <a:srgbClr val="FF0000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6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0A9842-677C-45B0-BAA2-72848CE79E5E}" type="slidenum">
              <a:rPr lang="en-US" smtClean="0">
                <a:latin typeface="Arial" charset="0"/>
              </a:rPr>
              <a:pPr/>
              <a:t>118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3874DC-167E-4DA2-91DE-2140FA9FF08E}" type="slidenum">
              <a:rPr lang="en-US" smtClean="0">
                <a:latin typeface="Arial" charset="0"/>
              </a:rPr>
              <a:pPr/>
              <a:t>119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3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D6B9DD-0DA9-4211-8140-DAB4DBB75D93}" type="slidenum">
              <a:rPr lang="en-US" smtClean="0">
                <a:latin typeface="Arial" charset="0"/>
              </a:rPr>
              <a:pPr/>
              <a:t>120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3BB70-969E-43D4-9158-2D9059A94F63}" type="slidenum">
              <a:rPr lang="en-US" smtClean="0">
                <a:latin typeface="Arial" charset="0"/>
              </a:rPr>
              <a:pPr/>
              <a:t>122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A7AAFD-6AAE-44F3-A21B-856C2380A636}" type="slidenum">
              <a:rPr lang="en-US" smtClean="0">
                <a:latin typeface="Arial" charset="0"/>
              </a:rPr>
              <a:pPr/>
              <a:t>163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20FEA-A3CC-454B-A0EC-4F3669DB9F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294063"/>
            <a:ext cx="8686800" cy="152400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50000">
                <a:schemeClr val="bg1"/>
              </a:gs>
              <a:gs pos="100000">
                <a:srgbClr val="80808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5" name="Picture 1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916363"/>
            <a:ext cx="56959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backgroun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1313" y="3517900"/>
            <a:ext cx="3417887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895600" y="2286000"/>
            <a:ext cx="5562600" cy="114300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05200"/>
            <a:ext cx="5791200" cy="990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EFE63-DB3F-4606-BD81-9D9519EB6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66700"/>
            <a:ext cx="1885950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6700"/>
            <a:ext cx="5505450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FC16-F527-4131-B48B-1F59FC0E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066800"/>
            <a:ext cx="3657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066800"/>
            <a:ext cx="36576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D0446-68A5-4F9C-82A0-7CEC280C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4DDF-4D18-4546-82C1-255DB74CCE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90600" y="6324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Chương</a:t>
            </a:r>
            <a:r>
              <a:rPr lang="fr-FR" baseline="0" dirty="0"/>
              <a:t> 2: Vi </a:t>
            </a:r>
            <a:r>
              <a:rPr lang="fr-FR" baseline="0" dirty="0" err="1"/>
              <a:t>điều</a:t>
            </a:r>
            <a:r>
              <a:rPr lang="fr-FR" baseline="0" dirty="0"/>
              <a:t> </a:t>
            </a:r>
            <a:r>
              <a:rPr lang="fr-FR" baseline="0" dirty="0" err="1"/>
              <a:t>khiển</a:t>
            </a:r>
            <a:r>
              <a:rPr lang="fr-FR" baseline="0" dirty="0"/>
              <a:t> MCS-51</a:t>
            </a:r>
            <a:endParaRPr lang="fr-FR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1066800" y="6324600"/>
            <a:ext cx="800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B036D-0C55-495C-B0B6-06E35DA6B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3657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657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95C6B-F952-42D4-8CD9-77C3C6BD2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B65DB-9A07-4876-B80C-6BF7F27AB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7C46-5C99-4433-A585-DD1E6017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DCC8-BDB9-4609-80B8-67A8A3DDE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D30BE-0D3B-4588-9E2F-BA39D21A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5E7E-3BAA-47A5-8748-83855770C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6700"/>
            <a:ext cx="75311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066800"/>
            <a:ext cx="746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98438" y="0"/>
            <a:ext cx="690562" cy="3533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98438" y="3519488"/>
            <a:ext cx="693737" cy="33385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071563" y="936625"/>
            <a:ext cx="7920037" cy="74613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50000">
                <a:schemeClr val="bg1"/>
              </a:gs>
              <a:gs pos="100000">
                <a:srgbClr val="80808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66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F66A6DA-A103-4F58-9FC4-D510CD8DB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838200"/>
            <a:ext cx="76200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0"/>
              </a:spcBef>
              <a:spcAft>
                <a:spcPct val="50000"/>
              </a:spcAft>
            </a:pP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CHƯƠNG 2: VI ĐIỀU KHIỂN    </a:t>
            </a:r>
            <a:b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MCS-51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2286000"/>
            <a:ext cx="4724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latin typeface="Arial" pitchFamily="34" charset="0"/>
                <a:cs typeface="Arial" pitchFamily="34" charset="0"/>
              </a:rPr>
              <a:t> KTĐ&amp;THCN - ĐHBK HN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670550" y="54864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vi </a:t>
            </a:r>
            <a:r>
              <a:rPr lang="en-US" sz="2000" b="1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kern="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lý</a:t>
            </a:r>
            <a:endParaRPr lang="en-US" sz="2000" b="1" kern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EE3480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1.4.1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Truy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/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RAM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30H-7FH</a:t>
            </a:r>
          </a:p>
          <a:p>
            <a:pPr eaLnBrk="1" hangingPunct="1"/>
            <a:r>
              <a:rPr lang="en-US" dirty="0"/>
              <a:t>80bytes RAM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1800" dirty="0" err="1">
                <a:latin typeface="Arial" pitchFamily="34" charset="0"/>
                <a:cs typeface="Arial" pitchFamily="34" charset="0"/>
              </a:rPr>
              <a:t>Truy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(direct addressing mode)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mov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/>
              <a:t>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6H	;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của</a:t>
            </a:r>
            <a:r>
              <a:rPr lang="en-US" sz="1600" dirty="0"/>
              <a:t> ô </a:t>
            </a:r>
            <a:r>
              <a:rPr lang="en-US" sz="1600" dirty="0" err="1"/>
              <a:t>nhớ</a:t>
            </a:r>
            <a:r>
              <a:rPr lang="en-US" sz="1600" dirty="0"/>
              <a:t> ở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36H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thanh</a:t>
            </a:r>
            <a:r>
              <a:rPr lang="en-US" sz="1600" dirty="0"/>
              <a:t> 		;</a:t>
            </a:r>
            <a:r>
              <a:rPr lang="en-US" sz="1600" dirty="0" err="1"/>
              <a:t>chứa</a:t>
            </a:r>
            <a:r>
              <a:rPr lang="en-US" sz="1600" dirty="0"/>
              <a:t> A</a:t>
            </a:r>
          </a:p>
          <a:p>
            <a:pPr lvl="1" eaLnBrk="1" hangingPunct="1"/>
            <a:r>
              <a:rPr lang="en-US" sz="1800" dirty="0" err="1">
                <a:latin typeface="Arial" pitchFamily="34" charset="0"/>
                <a:cs typeface="Arial" pitchFamily="34" charset="0"/>
              </a:rPr>
              <a:t>Truy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(indirect addressing mode)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R0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R1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mov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R1,#</a:t>
            </a:r>
            <a:r>
              <a:rPr lang="en-US" sz="2000" dirty="0"/>
              <a:t>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6H ;</a:t>
            </a:r>
            <a:r>
              <a:rPr lang="en-US" sz="1600" dirty="0"/>
              <a:t>chuyển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36H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R1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mov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@R1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gián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R1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chứa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/>
              <a:t>ô </a:t>
            </a:r>
            <a:r>
              <a:rPr lang="en-US" sz="1600" dirty="0" err="1"/>
              <a:t>nhớ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		     ;RAM </a:t>
            </a:r>
            <a:r>
              <a:rPr lang="en-US" sz="1600" dirty="0" err="1"/>
              <a:t>trong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(36H),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/>
              <a:t>ô </a:t>
            </a:r>
            <a:r>
              <a:rPr lang="en-US" sz="1600" dirty="0" err="1"/>
              <a:t>nhớ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		     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chứa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</a:t>
            </a:r>
          </a:p>
          <a:p>
            <a:pPr eaLnBrk="1" hangingPunct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0B3D6-325B-4E42-925D-575A60F9B4E5}" type="slidenum">
              <a:rPr lang="en-US" smtClean="0">
                <a:cs typeface="Arial" pitchFamily="34" charset="0"/>
              </a:rPr>
              <a:pPr>
                <a:defRPr/>
              </a:pPr>
              <a:t>10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2D69B0-DE90-44D2-805B-BC82ED9824E5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Lệnh nhảy tuyệt đối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Nạp giá trị của PC để trỏ đến một vùng mã lệnh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LJMP 	addr16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AJMP 	addr11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SJMP	rel8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C1F571-5E11-46B5-9A86-7426D48C4283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791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133600"/>
            <a:ext cx="72294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55721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B688C5-1D90-4136-A4F4-501E83CEE1B5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Lệnh nhảy có điều kiện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Nạp PC một giá trị địa chỉ khi thỏa mãn một điều kiện</a:t>
            </a:r>
          </a:p>
          <a:p>
            <a:pPr eaLnBrk="1" hangingPunct="1"/>
            <a:r>
              <a:rPr lang="en-US" smtClean="0"/>
              <a:t>Các nguồn được sử dụng làm các điều kiện:</a:t>
            </a:r>
          </a:p>
          <a:p>
            <a:pPr lvl="1" eaLnBrk="1" hangingPunct="1"/>
            <a:r>
              <a:rPr lang="en-US" smtClean="0"/>
              <a:t>Bit của các thanh ghi hoặc vùng nhớ đánh địa chỉ theo bit</a:t>
            </a:r>
          </a:p>
          <a:p>
            <a:pPr lvl="1" eaLnBrk="1" hangingPunct="1"/>
            <a:r>
              <a:rPr lang="en-US" smtClean="0"/>
              <a:t>Cờ Carry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2DCC70-E51A-4AF2-9DE5-A7519211BC56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CJNE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Compare-Jump-Not-Equal</a:t>
            </a:r>
          </a:p>
          <a:p>
            <a:pPr eaLnBrk="1" hangingPunct="1"/>
            <a:r>
              <a:rPr lang="en-US" smtClean="0"/>
              <a:t>Tác động đến cờ Carry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CJNE	&lt;dest-byte&gt;,&lt;src-byte&gt;,rel</a:t>
            </a:r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969BAC-9B09-40EE-8067-C658A0961E6F}" type="slidenum">
              <a:rPr lang="en-US"/>
              <a:pPr>
                <a:defRPr/>
              </a:pPr>
              <a:t>104</a:t>
            </a:fld>
            <a:endParaRPr lang="en-US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591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B278EC-9843-4A45-82CC-4857766D0594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5533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A05C1E-B4BE-48F5-8AAA-957BACC4EDDA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5438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8E1793-E5CE-405D-9800-1821594EBA68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295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B7C65B-8B64-43CD-9E51-B511E93A5FF2}" type="slidenum">
              <a:rPr lang="en-US"/>
              <a:pPr>
                <a:defRPr/>
              </a:pPr>
              <a:t>108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DJNZ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Decrement and Jump if Not zero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DJNZ &lt;byte&gt;,rel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A85B95-DEA5-4315-B16A-7DC170289285}" type="slidenum">
              <a:rPr lang="en-US"/>
              <a:pPr>
                <a:defRPr/>
              </a:pPr>
              <a:t>109</a:t>
            </a:fld>
            <a:endParaRPr lang="en-US"/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0866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1.4.2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bit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90601" y="1066800"/>
            <a:ext cx="5334000" cy="51816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20H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2FH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16 bytes (128 bits)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</a:t>
            </a:r>
          </a:p>
          <a:p>
            <a:pPr algn="just"/>
            <a:r>
              <a:rPr lang="en-US" dirty="0"/>
              <a:t>128 bit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RAM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00-7F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</a:t>
            </a:r>
          </a:p>
          <a:p>
            <a:pPr marL="457200" lvl="1" indent="0" algn="just" eaLnBrk="1" hangingPunct="1">
              <a:spcBef>
                <a:spcPts val="60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setb</a:t>
            </a:r>
            <a:r>
              <a:rPr lang="en-US" dirty="0">
                <a:latin typeface="Arial" pitchFamily="34" charset="0"/>
                <a:cs typeface="Arial" pitchFamily="34" charset="0"/>
              </a:rPr>
              <a:t>	07h	</a:t>
            </a:r>
          </a:p>
          <a:p>
            <a:pPr marL="457200" lvl="1" indent="0" algn="just" eaLnBrk="1" hangingPunct="1">
              <a:spcBef>
                <a:spcPts val="60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bit 07 (~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bit MSB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byte 20H)</a:t>
            </a:r>
          </a:p>
          <a:p>
            <a:pPr algn="just" eaLnBrk="1" hangingPunct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logic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1)</a:t>
            </a:r>
          </a:p>
          <a:p>
            <a:pPr algn="just" eaLnBrk="1" hangingPunct="1"/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6EB09-492C-4462-A09D-0D243251F538}" type="slidenum">
              <a:rPr lang="en-US" smtClean="0">
                <a:cs typeface="Arial" pitchFamily="34" charset="0"/>
              </a:rPr>
              <a:pPr>
                <a:defRPr/>
              </a:pPr>
              <a:t>11</a:t>
            </a:fld>
            <a:endParaRPr lang="en-US"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21970" y="1259170"/>
            <a:ext cx="3124200" cy="4967830"/>
            <a:chOff x="6477000" y="914400"/>
            <a:chExt cx="3124200" cy="496783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41" r="40517"/>
            <a:stretch/>
          </p:blipFill>
          <p:spPr>
            <a:xfrm>
              <a:off x="6477000" y="914400"/>
              <a:ext cx="2628718" cy="4967830"/>
            </a:xfrm>
            <a:prstGeom prst="rect">
              <a:avLst/>
            </a:prstGeom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7430953" y="3727361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3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7391400" y="2949708"/>
              <a:ext cx="1462790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Vùng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nhớ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đánh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địa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chỉ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theo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bit </a:t>
              </a:r>
              <a:endParaRPr lang="en-US" sz="140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7430953" y="1654308"/>
              <a:ext cx="17130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Vùng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RAM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cho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mục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đích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dùng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chung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7430953" y="4290078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2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7430953" y="4762268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1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7430953" y="5235708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0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914400" y="4053081"/>
            <a:ext cx="457200" cy="27774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28BD2E-C63E-4565-BD60-0F2BA8EADF05}" type="slidenum">
              <a:rPr lang="en-US"/>
              <a:pPr>
                <a:defRPr/>
              </a:pPr>
              <a:t>110</a:t>
            </a:fld>
            <a:endParaRPr lang="en-US"/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9248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dirty="0"/>
              <a:t>Các thành phần cơ bản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vi-VN" dirty="0" smtClean="0"/>
              <a:t> Assembly</a:t>
            </a:r>
            <a:r>
              <a:rPr lang="en-US" dirty="0" smtClean="0"/>
              <a:t>:</a:t>
            </a:r>
          </a:p>
          <a:p>
            <a:pPr lvl="1"/>
            <a:r>
              <a:rPr lang="vi-VN" b="0" dirty="0" smtClean="0"/>
              <a:t>Lables</a:t>
            </a:r>
            <a:r>
              <a:rPr lang="vi-VN" b="0" dirty="0"/>
              <a:t>: Nhãn – đánh dấu cho một đoạn </a:t>
            </a:r>
            <a:r>
              <a:rPr lang="vi-VN" b="0" dirty="0" smtClean="0"/>
              <a:t>lệnh</a:t>
            </a:r>
            <a:endParaRPr lang="en-US" b="0" dirty="0" smtClean="0"/>
          </a:p>
          <a:p>
            <a:pPr lvl="1"/>
            <a:r>
              <a:rPr lang="en-US" b="0" dirty="0" smtClean="0"/>
              <a:t>Orders</a:t>
            </a:r>
            <a:r>
              <a:rPr lang="en-US" b="0" dirty="0"/>
              <a:t>: </a:t>
            </a:r>
            <a:r>
              <a:rPr lang="en-US" b="0" dirty="0" err="1" smtClean="0"/>
              <a:t>Lệnh</a:t>
            </a:r>
            <a:endParaRPr lang="en-US" dirty="0"/>
          </a:p>
          <a:p>
            <a:pPr lvl="1"/>
            <a:r>
              <a:rPr lang="vi-VN" b="0" dirty="0" smtClean="0"/>
              <a:t>Directives</a:t>
            </a:r>
            <a:r>
              <a:rPr lang="vi-VN" b="0" dirty="0"/>
              <a:t>: Định hướng chương trình </a:t>
            </a:r>
            <a:r>
              <a:rPr lang="vi-VN" b="0" dirty="0" smtClean="0"/>
              <a:t>dịch</a:t>
            </a:r>
            <a:endParaRPr lang="en-US" b="0" dirty="0" smtClean="0"/>
          </a:p>
          <a:p>
            <a:pPr lvl="1"/>
            <a:r>
              <a:rPr lang="en-US" b="0" dirty="0" smtClean="0"/>
              <a:t>Comments</a:t>
            </a:r>
            <a:r>
              <a:rPr lang="en-US" b="0" dirty="0"/>
              <a:t>: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lời</a:t>
            </a:r>
            <a:r>
              <a:rPr lang="en-US" b="0" dirty="0"/>
              <a:t> </a:t>
            </a:r>
            <a:r>
              <a:rPr lang="en-US" b="0" dirty="0" err="1"/>
              <a:t>chú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38100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/>
              <a:t>M</a:t>
            </a:r>
            <a:r>
              <a:rPr lang="vi-VN" dirty="0" smtClean="0"/>
              <a:t>ột </a:t>
            </a:r>
            <a:r>
              <a:rPr lang="vi-VN" dirty="0"/>
              <a:t>chương trình assembly phải tuân thủ các nguyên tắc sau</a:t>
            </a:r>
            <a:r>
              <a:rPr lang="vi-VN" b="0" dirty="0" smtClean="0"/>
              <a:t>:</a:t>
            </a:r>
          </a:p>
          <a:p>
            <a:pPr lvl="1"/>
            <a:r>
              <a:rPr lang="vi-VN" dirty="0"/>
              <a:t>Mỗi dòng lệnh không vượt quá 255 ký </a:t>
            </a:r>
            <a:r>
              <a:rPr lang="vi-VN" dirty="0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5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219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marL="914400" lvl="2" indent="0" eaLnBrk="1" hangingPunct="1">
              <a:buNone/>
            </a:pPr>
            <a:r>
              <a:rPr lang="en-US" b="1" dirty="0" smtClean="0"/>
              <a:t>             </a:t>
            </a:r>
            <a:r>
              <a:rPr lang="en-US" b="1" dirty="0" err="1" smtClean="0"/>
              <a:t>Ten_bien</a:t>
            </a:r>
            <a:r>
              <a:rPr lang="en-US" b="1" dirty="0" smtClean="0"/>
              <a:t>         DB          </a:t>
            </a:r>
            <a:r>
              <a:rPr lang="en-US" b="1" dirty="0" err="1" smtClean="0"/>
              <a:t>Gia_Tri_Khoi_Tao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52030"/>
            <a:ext cx="7391400" cy="10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3501" y="3793688"/>
            <a:ext cx="735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DB</a:t>
            </a:r>
            <a:r>
              <a:rPr lang="vi-VN" dirty="0"/>
              <a:t> là một chỉ lệnh dữ liệu được sử dụng rộng rãi </a:t>
            </a:r>
            <a:r>
              <a:rPr lang="vi-VN" dirty="0" smtClean="0"/>
              <a:t>trong </a:t>
            </a:r>
            <a:r>
              <a:rPr lang="vi-VN" dirty="0"/>
              <a:t>hợp ngữ. Nó</a:t>
            </a:r>
          </a:p>
          <a:p>
            <a:r>
              <a:rPr lang="vi-VN" dirty="0"/>
              <a:t>được dùng để định nghĩa dữ liệu 8 bit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vi-VN" b="1" dirty="0"/>
              <a:t>DW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b="1" dirty="0" smtClean="0"/>
              <a:t> </a:t>
            </a:r>
            <a:r>
              <a:rPr lang="en-US" dirty="0"/>
              <a:t>k</a:t>
            </a:r>
            <a:r>
              <a:rPr lang="vi-VN" dirty="0" smtClean="0"/>
              <a:t>hi </a:t>
            </a:r>
            <a:r>
              <a:rPr lang="vi-VN" dirty="0"/>
              <a:t>dữ liệu có kích thước là </a:t>
            </a:r>
            <a:r>
              <a:rPr lang="vi-VN" dirty="0" smtClean="0"/>
              <a:t>2byte</a:t>
            </a:r>
            <a:r>
              <a:rPr lang="en-US" dirty="0" smtClean="0"/>
              <a:t> </a:t>
            </a:r>
            <a:r>
              <a:rPr lang="vi-VN" dirty="0" smtClean="0"/>
              <a:t>để </a:t>
            </a:r>
            <a:r>
              <a:rPr lang="vi-VN" dirty="0"/>
              <a:t>khai báo biến kiểu 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219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:</a:t>
            </a:r>
          </a:p>
          <a:p>
            <a:pPr marL="914400" lvl="2" indent="0" eaLnBrk="1" hangingPunct="1">
              <a:buNone/>
            </a:pPr>
            <a:r>
              <a:rPr lang="en-US" b="1" dirty="0" smtClean="0"/>
              <a:t>             </a:t>
            </a:r>
            <a:r>
              <a:rPr lang="en-US" b="1" dirty="0" err="1" smtClean="0"/>
              <a:t>Ten_hang</a:t>
            </a:r>
            <a:r>
              <a:rPr lang="en-US" b="1" dirty="0" smtClean="0"/>
              <a:t>         EQU          </a:t>
            </a:r>
            <a:r>
              <a:rPr lang="en-US" b="1" dirty="0" err="1" smtClean="0"/>
              <a:t>Gia_Tri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2550" y="2438399"/>
            <a:ext cx="7353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vi-VN" dirty="0" smtClean="0"/>
              <a:t>ùng </a:t>
            </a:r>
            <a:r>
              <a:rPr lang="vi-VN" dirty="0"/>
              <a:t>để định nghĩa một hằng số mà không chiếm ngăn </a:t>
            </a:r>
            <a:r>
              <a:rPr lang="vi-VN" dirty="0" smtClean="0"/>
              <a:t>nhớ. 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Chỉ</a:t>
            </a:r>
            <a:r>
              <a:rPr lang="en-US" dirty="0" smtClean="0"/>
              <a:t> </a:t>
            </a:r>
            <a:r>
              <a:rPr lang="vi-VN" dirty="0" smtClean="0"/>
              <a:t>lệnh </a:t>
            </a:r>
            <a:r>
              <a:rPr lang="vi-VN" dirty="0"/>
              <a:t>EQU </a:t>
            </a:r>
            <a:r>
              <a:rPr lang="vi-VN" dirty="0" smtClean="0"/>
              <a:t>gắn </a:t>
            </a:r>
            <a:r>
              <a:rPr lang="vi-VN" dirty="0"/>
              <a:t>một giá trị hằng số với </a:t>
            </a:r>
            <a:r>
              <a:rPr lang="vi-VN" dirty="0" smtClean="0"/>
              <a:t>nhãn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vi-VN" dirty="0" smtClean="0"/>
              <a:t>hi </a:t>
            </a:r>
            <a:r>
              <a:rPr lang="vi-VN" dirty="0"/>
              <a:t>nhãn xuất hiện trong chương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vi-VN" dirty="0" smtClean="0"/>
              <a:t>giá </a:t>
            </a:r>
            <a:r>
              <a:rPr lang="vi-VN" dirty="0"/>
              <a:t>trị hằng số của nó sẽ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thay </a:t>
            </a:r>
            <a:r>
              <a:rPr lang="vi-VN" dirty="0"/>
              <a:t>thế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4724400"/>
            <a:ext cx="79552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</a:t>
            </a:r>
          </a:p>
          <a:p>
            <a:pPr marL="914400" lvl="2" indent="0" eaLnBrk="1" hangingPunct="1">
              <a:buNone/>
            </a:pPr>
            <a:r>
              <a:rPr lang="en-US" b="1" dirty="0" smtClean="0"/>
              <a:t>             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6215063" cy="47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:</a:t>
            </a:r>
          </a:p>
          <a:p>
            <a:pPr marL="914400" lvl="2" indent="0" eaLnBrk="1" hangingPunct="1">
              <a:buNone/>
            </a:pPr>
            <a:r>
              <a:rPr lang="en-US" b="1" dirty="0" smtClean="0"/>
              <a:t>            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47800" y="1447800"/>
            <a:ext cx="735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</a:t>
            </a:r>
            <a:r>
              <a:rPr lang="vi-VN" dirty="0" smtClean="0"/>
              <a:t>ổ </a:t>
            </a:r>
            <a:r>
              <a:rPr lang="vi-VN" dirty="0"/>
              <a:t>hợp từ các ký tự (A-Z, a-z), các số (0-9), các ký tự đặc biệt (“?”</a:t>
            </a:r>
          </a:p>
          <a:p>
            <a:r>
              <a:rPr lang="vi-VN" dirty="0"/>
              <a:t>Và “_”) và không phâ biệt chữ cái và chữ thường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- </a:t>
            </a:r>
            <a:r>
              <a:rPr lang="vi-VN" b="1" dirty="0" smtClean="0"/>
              <a:t>Tên </a:t>
            </a:r>
            <a:r>
              <a:rPr lang="vi-VN" b="1" dirty="0"/>
              <a:t>phải bắt đầu bằng ký tự.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vi-VN" dirty="0" smtClean="0"/>
              <a:t>Độ </a:t>
            </a:r>
            <a:r>
              <a:rPr lang="vi-VN" dirty="0"/>
              <a:t>dài tên tối đa là 255 ký tự, nhưng chỉ 32 ký tự đầu được dùng để phân </a:t>
            </a:r>
            <a:r>
              <a:rPr lang="vi-VN" dirty="0" smtClean="0"/>
              <a:t>biệt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vi-VN" dirty="0" smtClean="0"/>
              <a:t>Không </a:t>
            </a:r>
            <a:r>
              <a:rPr lang="vi-VN" dirty="0"/>
              <a:t>được trùng với các từ </a:t>
            </a:r>
            <a:r>
              <a:rPr lang="vi-VN" dirty="0" smtClean="0"/>
              <a:t>khóa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56388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6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dirty="0"/>
              <a:t>Cấu trúc một chương trình hợp ngữ</a:t>
            </a:r>
            <a:r>
              <a:rPr lang="en-US" dirty="0" smtClean="0"/>
              <a:t> :</a:t>
            </a:r>
          </a:p>
          <a:p>
            <a:pPr marL="914400" lvl="2" indent="0" eaLnBrk="1" hangingPunct="1">
              <a:buNone/>
            </a:pPr>
            <a:r>
              <a:rPr lang="en-US" b="1" dirty="0" smtClean="0"/>
              <a:t>             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78" y="1447800"/>
            <a:ext cx="6982022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3440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399"/>
            <a:ext cx="6934200" cy="210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369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vi-VN" dirty="0"/>
              <a:t>Cấu </a:t>
            </a:r>
            <a:r>
              <a:rPr lang="vi-VN" dirty="0" smtClean="0"/>
              <a:t>trúc </a:t>
            </a:r>
            <a:r>
              <a:rPr lang="vi-VN" dirty="0"/>
              <a:t>chương trình hợp </a:t>
            </a:r>
            <a:r>
              <a:rPr lang="vi-VN" dirty="0" smtClean="0"/>
              <a:t>ngữ 8051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62100"/>
            <a:ext cx="707231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990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dirty="0" smtClean="0"/>
              <a:t>Chương </a:t>
            </a:r>
            <a:r>
              <a:rPr lang="vi-VN" dirty="0"/>
              <a:t>trình </a:t>
            </a:r>
            <a:r>
              <a:rPr lang="en-US" dirty="0" smtClean="0"/>
              <a:t>con:</a:t>
            </a:r>
          </a:p>
          <a:p>
            <a:pPr marL="914400" lvl="2" indent="0" eaLnBrk="1" hangingPunct="1">
              <a:buNone/>
            </a:pPr>
            <a:r>
              <a:rPr lang="en-US" b="1" dirty="0" smtClean="0"/>
              <a:t>             </a:t>
            </a:r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429000"/>
            <a:ext cx="708355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3059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097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3058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Timer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clock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xung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(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on-chip oscillator </a:t>
            </a:r>
            <a:r>
              <a:rPr lang="en-US" sz="2000" dirty="0" err="1" smtClean="0"/>
              <a:t>của</a:t>
            </a:r>
            <a:r>
              <a:rPr lang="en-US" sz="2000" dirty="0" smtClean="0"/>
              <a:t> VĐK)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endParaRPr lang="en-US" sz="2000" dirty="0" smtClean="0"/>
          </a:p>
          <a:p>
            <a:pPr eaLnBrk="1" hangingPunct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timer</a:t>
            </a:r>
          </a:p>
          <a:p>
            <a:pPr lvl="1" eaLnBrk="1" hangingPunct="1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(timer)</a:t>
            </a:r>
          </a:p>
          <a:p>
            <a:pPr lvl="1" eaLnBrk="1" hangingPunct="1"/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(counter)</a:t>
            </a:r>
          </a:p>
          <a:p>
            <a:pPr eaLnBrk="1" hangingPunct="1"/>
            <a:r>
              <a:rPr lang="en-US" dirty="0" smtClean="0"/>
              <a:t>8051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bộ</a:t>
            </a:r>
            <a:r>
              <a:rPr lang="en-US" dirty="0" smtClean="0"/>
              <a:t> timer 16 bits count-up (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4 mode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mode 0:	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13 bits</a:t>
            </a:r>
          </a:p>
          <a:p>
            <a:pPr lvl="1" eaLnBrk="1" hangingPunct="1"/>
            <a:r>
              <a:rPr lang="en-US" sz="2000" dirty="0" smtClean="0"/>
              <a:t>mode 1:	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16 bits</a:t>
            </a:r>
          </a:p>
          <a:p>
            <a:pPr lvl="1" eaLnBrk="1" hangingPunct="1"/>
            <a:r>
              <a:rPr lang="en-US" sz="2000" dirty="0" smtClean="0"/>
              <a:t>mode 2:	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8 bit </a:t>
            </a:r>
            <a:r>
              <a:rPr lang="en-US" sz="2000" dirty="0" err="1" smtClean="0"/>
              <a:t>có</a:t>
            </a:r>
            <a:r>
              <a:rPr lang="en-US" sz="2000" dirty="0" smtClean="0"/>
              <a:t> auto-reload</a:t>
            </a:r>
          </a:p>
          <a:p>
            <a:pPr lvl="1" eaLnBrk="1" hangingPunct="1"/>
            <a:r>
              <a:rPr lang="en-US" sz="2000" dirty="0" smtClean="0"/>
              <a:t>mode 3:	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748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Điều khiển Timer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7467600" cy="5181600"/>
          </a:xfrm>
        </p:spPr>
        <p:txBody>
          <a:bodyPr/>
          <a:lstStyle/>
          <a:p>
            <a:pPr lvl="1" eaLnBrk="1" hangingPunct="1"/>
            <a:r>
              <a:rPr lang="en-US" sz="2000" dirty="0" err="1" smtClean="0"/>
              <a:t>THn</a:t>
            </a:r>
            <a:r>
              <a:rPr lang="en-US" sz="2000" dirty="0" smtClean="0"/>
              <a:t>	: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r>
              <a:rPr lang="en-US" sz="2000" dirty="0" smtClean="0"/>
              <a:t> 8 bit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byte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TLn</a:t>
            </a:r>
            <a:r>
              <a:rPr lang="en-US" sz="2000" dirty="0" smtClean="0"/>
              <a:t>	: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r>
              <a:rPr lang="en-US" sz="2000" dirty="0" smtClean="0"/>
              <a:t> 8 bit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byte </a:t>
            </a:r>
            <a:r>
              <a:rPr lang="en-US" sz="2000" dirty="0" err="1" smtClean="0"/>
              <a:t>thấp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TRn</a:t>
            </a:r>
            <a:r>
              <a:rPr lang="en-US" sz="2000" dirty="0" smtClean="0"/>
              <a:t>	: bit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timer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 smtClean="0"/>
          </a:p>
          <a:p>
            <a:pPr lvl="2" eaLnBrk="1" hangingPunct="1"/>
            <a:r>
              <a:rPr lang="en-US" sz="1800" dirty="0" err="1" smtClean="0"/>
              <a:t>TRn</a:t>
            </a:r>
            <a:r>
              <a:rPr lang="en-US" sz="1800" dirty="0" smtClean="0"/>
              <a:t> = 0 </a:t>
            </a:r>
            <a:r>
              <a:rPr lang="en-US" sz="1800" dirty="0" smtClean="0">
                <a:sym typeface="Wingdings" pitchFamily="2" charset="2"/>
              </a:rPr>
              <a:t> timer </a:t>
            </a:r>
            <a:r>
              <a:rPr lang="en-US" sz="1800" dirty="0" err="1" smtClean="0">
                <a:sym typeface="Wingdings" pitchFamily="2" charset="2"/>
              </a:rPr>
              <a:t>ngừng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hoạt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động</a:t>
            </a:r>
            <a:endParaRPr lang="en-US" sz="1800" dirty="0" smtClean="0">
              <a:sym typeface="Wingdings" pitchFamily="2" charset="2"/>
            </a:endParaRPr>
          </a:p>
          <a:p>
            <a:pPr lvl="2" eaLnBrk="1" hangingPunct="1"/>
            <a:r>
              <a:rPr lang="en-US" sz="1800" dirty="0" err="1" smtClean="0">
                <a:sym typeface="Wingdings" pitchFamily="2" charset="2"/>
              </a:rPr>
              <a:t>TRn</a:t>
            </a:r>
            <a:r>
              <a:rPr lang="en-US" sz="1800" dirty="0" smtClean="0">
                <a:sym typeface="Wingdings" pitchFamily="2" charset="2"/>
              </a:rPr>
              <a:t> = 1  timer </a:t>
            </a:r>
            <a:r>
              <a:rPr lang="en-US" sz="1800" dirty="0" err="1" smtClean="0">
                <a:sym typeface="Wingdings" pitchFamily="2" charset="2"/>
              </a:rPr>
              <a:t>được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phép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hoạt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động</a:t>
            </a:r>
            <a:endParaRPr lang="en-US" sz="1800" dirty="0" smtClean="0"/>
          </a:p>
          <a:p>
            <a:pPr lvl="1" eaLnBrk="1" hangingPunct="1"/>
            <a:r>
              <a:rPr lang="en-US" sz="2000" dirty="0" smtClean="0"/>
              <a:t>M1, M0	: 2 bit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4 mode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Timer</a:t>
            </a:r>
          </a:p>
          <a:p>
            <a:pPr lvl="1" eaLnBrk="1" hangingPunct="1"/>
            <a:r>
              <a:rPr lang="en-US" sz="2000" dirty="0" err="1" smtClean="0"/>
              <a:t>TFn</a:t>
            </a:r>
            <a:r>
              <a:rPr lang="en-US" sz="2000" dirty="0" smtClean="0"/>
              <a:t>	: bit </a:t>
            </a:r>
            <a:r>
              <a:rPr lang="en-US" sz="2000" dirty="0" err="1" smtClean="0"/>
              <a:t>cờ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tràn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C/</a:t>
            </a:r>
            <a:r>
              <a:rPr lang="en-US" sz="2000" dirty="0" err="1" smtClean="0"/>
              <a:t>Tn</a:t>
            </a:r>
            <a:r>
              <a:rPr lang="en-US" sz="2000" dirty="0" smtClean="0"/>
              <a:t>	: bit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Timer hay Counter</a:t>
            </a:r>
          </a:p>
          <a:p>
            <a:pPr lvl="2" eaLnBrk="1" hangingPunct="1"/>
            <a:r>
              <a:rPr lang="en-US" sz="1800" dirty="0" smtClean="0"/>
              <a:t>C/T = 0 </a:t>
            </a:r>
            <a:r>
              <a:rPr lang="en-US" sz="1800" dirty="0" smtClean="0">
                <a:sym typeface="Wingdings" pitchFamily="2" charset="2"/>
              </a:rPr>
              <a:t> Timer </a:t>
            </a:r>
            <a:r>
              <a:rPr lang="en-US" sz="1800" dirty="0" err="1" smtClean="0">
                <a:sym typeface="Wingdings" pitchFamily="2" charset="2"/>
              </a:rPr>
              <a:t>lấy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xung</a:t>
            </a:r>
            <a:r>
              <a:rPr lang="en-US" sz="1800" dirty="0" smtClean="0">
                <a:sym typeface="Wingdings" pitchFamily="2" charset="2"/>
              </a:rPr>
              <a:t> clock </a:t>
            </a:r>
            <a:r>
              <a:rPr lang="en-US" sz="1800" dirty="0" err="1" smtClean="0">
                <a:sym typeface="Wingdings" pitchFamily="2" charset="2"/>
              </a:rPr>
              <a:t>từ</a:t>
            </a:r>
            <a:r>
              <a:rPr lang="en-US" sz="1800" dirty="0" smtClean="0">
                <a:sym typeface="Wingdings" pitchFamily="2" charset="2"/>
              </a:rPr>
              <a:t> on-chip oscillator</a:t>
            </a:r>
          </a:p>
          <a:p>
            <a:pPr lvl="2" eaLnBrk="1" hangingPunct="1"/>
            <a:r>
              <a:rPr lang="en-US" sz="1800" dirty="0" smtClean="0">
                <a:sym typeface="Wingdings" pitchFamily="2" charset="2"/>
              </a:rPr>
              <a:t>C/T = 1  Timer </a:t>
            </a:r>
            <a:r>
              <a:rPr lang="en-US" sz="1800" dirty="0" err="1" smtClean="0">
                <a:sym typeface="Wingdings" pitchFamily="2" charset="2"/>
              </a:rPr>
              <a:t>lấy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xung</a:t>
            </a:r>
            <a:r>
              <a:rPr lang="en-US" sz="1800" dirty="0" smtClean="0">
                <a:sym typeface="Wingdings" pitchFamily="2" charset="2"/>
              </a:rPr>
              <a:t> clock </a:t>
            </a:r>
            <a:r>
              <a:rPr lang="en-US" sz="1800" dirty="0" err="1" smtClean="0">
                <a:sym typeface="Wingdings" pitchFamily="2" charset="2"/>
              </a:rPr>
              <a:t>từ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bên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ngoài</a:t>
            </a:r>
            <a:r>
              <a:rPr lang="en-US" sz="1800" dirty="0" smtClean="0">
                <a:sym typeface="Wingdings" pitchFamily="2" charset="2"/>
              </a:rPr>
              <a:t> qua port </a:t>
            </a:r>
            <a:r>
              <a:rPr lang="en-US" sz="1800" dirty="0" err="1" smtClean="0">
                <a:sym typeface="Wingdings" pitchFamily="2" charset="2"/>
              </a:rPr>
              <a:t>Tn</a:t>
            </a:r>
            <a:endParaRPr lang="en-US" sz="1800" dirty="0" smtClean="0">
              <a:sym typeface="Wingdings" pitchFamily="2" charset="2"/>
            </a:endParaRPr>
          </a:p>
          <a:p>
            <a:pPr lvl="1" eaLnBrk="1" hangingPunct="1"/>
            <a:r>
              <a:rPr lang="en-US" sz="2000" dirty="0" smtClean="0">
                <a:sym typeface="Wingdings" pitchFamily="2" charset="2"/>
              </a:rPr>
              <a:t>GATE	: </a:t>
            </a:r>
            <a:r>
              <a:rPr lang="en-US" sz="2000" dirty="0" err="1" smtClean="0">
                <a:sym typeface="Wingdings" pitchFamily="2" charset="2"/>
              </a:rPr>
              <a:t>kết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hợp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với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điều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khiển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bộ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đếm</a:t>
            </a:r>
            <a:endParaRPr lang="en-US" sz="2000" dirty="0" smtClean="0">
              <a:sym typeface="Wingdings" pitchFamily="2" charset="2"/>
            </a:endParaRPr>
          </a:p>
          <a:p>
            <a:pPr lvl="2" eaLnBrk="1" hangingPunct="1"/>
            <a:r>
              <a:rPr lang="en-US" sz="1800" dirty="0" smtClean="0">
                <a:sym typeface="Wingdings" pitchFamily="2" charset="2"/>
              </a:rPr>
              <a:t>GATE = 1  Timer </a:t>
            </a:r>
            <a:r>
              <a:rPr lang="en-US" sz="1800" dirty="0" err="1" smtClean="0">
                <a:sym typeface="Wingdings" pitchFamily="2" charset="2"/>
              </a:rPr>
              <a:t>chỉ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hoạt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động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khi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TRn</a:t>
            </a:r>
            <a:r>
              <a:rPr lang="en-US" sz="1800" dirty="0" smtClean="0">
                <a:sym typeface="Wingdings" pitchFamily="2" charset="2"/>
              </a:rPr>
              <a:t>=1 </a:t>
            </a:r>
            <a:r>
              <a:rPr lang="en-US" sz="1800" dirty="0" err="1" smtClean="0">
                <a:sym typeface="Wingdings" pitchFamily="2" charset="2"/>
              </a:rPr>
              <a:t>và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INTn</a:t>
            </a:r>
            <a:r>
              <a:rPr lang="en-US" sz="1800" dirty="0" smtClean="0">
                <a:sym typeface="Wingdings" pitchFamily="2" charset="2"/>
              </a:rPr>
              <a:t> = HIGH</a:t>
            </a:r>
          </a:p>
          <a:p>
            <a:pPr lvl="2" eaLnBrk="1" hangingPunct="1"/>
            <a:r>
              <a:rPr lang="en-US" sz="1800" dirty="0" smtClean="0">
                <a:sym typeface="Wingdings" pitchFamily="2" charset="2"/>
              </a:rPr>
              <a:t>GATE = 0  Timer </a:t>
            </a:r>
            <a:r>
              <a:rPr lang="en-US" sz="1800" dirty="0" err="1" smtClean="0">
                <a:sym typeface="Wingdings" pitchFamily="2" charset="2"/>
              </a:rPr>
              <a:t>hoạt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động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khi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TRn</a:t>
            </a:r>
            <a:r>
              <a:rPr lang="en-US" sz="1800" dirty="0" smtClean="0">
                <a:sym typeface="Wingdings" pitchFamily="2" charset="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0900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1.4.3 </a:t>
            </a:r>
            <a:r>
              <a:rPr lang="en-US" dirty="0" err="1"/>
              <a:t>Các</a:t>
            </a:r>
            <a:r>
              <a:rPr lang="en-US" dirty="0"/>
              <a:t> bank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5105400" cy="5181600"/>
          </a:xfrm>
        </p:spPr>
        <p:txBody>
          <a:bodyPr/>
          <a:lstStyle/>
          <a:p>
            <a:pPr algn="just"/>
            <a:r>
              <a:rPr lang="en-US" dirty="0"/>
              <a:t>8051 </a:t>
            </a:r>
            <a:r>
              <a:rPr lang="en-US" dirty="0" err="1"/>
              <a:t>có</a:t>
            </a:r>
            <a:r>
              <a:rPr lang="en-US" dirty="0"/>
              <a:t> 4 bank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Mỗi</a:t>
            </a:r>
            <a:r>
              <a:rPr lang="en-US" dirty="0"/>
              <a:t> bank </a:t>
            </a: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8 bits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R0 </a:t>
            </a:r>
            <a:r>
              <a:rPr lang="en-US" dirty="0" err="1"/>
              <a:t>đến</a:t>
            </a:r>
            <a:r>
              <a:rPr lang="en-US" dirty="0"/>
              <a:t> R7</a:t>
            </a:r>
          </a:p>
          <a:p>
            <a:pPr lvl="1" algn="just"/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00H– 1FH (8 x 4 = 32bytes)</a:t>
            </a:r>
          </a:p>
          <a:p>
            <a:pPr algn="just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bank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PSW </a:t>
            </a:r>
          </a:p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bank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 algn="just"/>
            <a:r>
              <a:rPr lang="en-US" dirty="0"/>
              <a:t>Code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algn="just">
              <a:buNone/>
            </a:pPr>
            <a:r>
              <a:rPr lang="en-US" dirty="0"/>
              <a:t>	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21970" y="1259170"/>
            <a:ext cx="3124200" cy="4967830"/>
            <a:chOff x="6477000" y="914400"/>
            <a:chExt cx="3124200" cy="49678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41" r="40517"/>
            <a:stretch/>
          </p:blipFill>
          <p:spPr>
            <a:xfrm>
              <a:off x="6477000" y="914400"/>
              <a:ext cx="2628718" cy="4967830"/>
            </a:xfrm>
            <a:prstGeom prst="rect">
              <a:avLst/>
            </a:prstGeom>
          </p:spPr>
        </p:pic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7430953" y="3727361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3</a:t>
              </a:r>
              <a:endParaRPr lang="en-US" sz="140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7391400" y="2949708"/>
              <a:ext cx="1462790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Vùng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nhớ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đánh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địa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chỉ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theo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bit 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7430953" y="1654308"/>
              <a:ext cx="17130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Vùng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RAM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cho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mục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đích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dùng</a:t>
              </a:r>
              <a:r>
                <a:rPr lang="en-US" altLang="zh-CN" sz="14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chung</a:t>
              </a:r>
              <a:endParaRPr lang="en-US" sz="14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7430953" y="4290078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2</a:t>
              </a:r>
              <a:endParaRPr lang="en-US" sz="140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7430953" y="4762268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1</a:t>
              </a:r>
              <a:endParaRPr lang="en-US" sz="140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7430953" y="5235708"/>
              <a:ext cx="2170247" cy="555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SimSun" pitchFamily="2" charset="-122"/>
                  <a:cs typeface="Arial" pitchFamily="34" charset="0"/>
                </a:rPr>
                <a:t> 0</a:t>
              </a:r>
              <a:endParaRPr lang="en-US" sz="1400" dirty="0">
                <a:solidFill>
                  <a:srgbClr val="FF0000"/>
                </a:solidFill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7178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C3A8BC-B03D-45C9-A1F6-AFF45F84D244}" type="slidenum">
              <a:rPr lang="en-US" smtClean="0">
                <a:latin typeface="Arial" charset="0"/>
              </a:rPr>
              <a:pPr/>
              <a:t>120</a:t>
            </a:fld>
            <a:endParaRPr lang="en-US" smtClean="0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TMOD</a:t>
            </a:r>
          </a:p>
        </p:txBody>
      </p: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457200" y="1143000"/>
            <a:ext cx="8305800" cy="5715000"/>
            <a:chOff x="288" y="720"/>
            <a:chExt cx="5172" cy="3504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20"/>
              <a:ext cx="5172" cy="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456" y="1248"/>
              <a:ext cx="1776" cy="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1E6AE-5601-49F5-99BF-452FE29A9339}" type="slidenum">
              <a:rPr lang="en-US" smtClean="0">
                <a:latin typeface="Arial" charset="0"/>
              </a:rPr>
              <a:pPr/>
              <a:t>121</a:t>
            </a:fld>
            <a:endParaRPr lang="en-US" smtClean="0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TCON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FF8430-6D8A-4CAC-8BD3-063373B0D426}" type="slidenum">
              <a:rPr lang="en-US" smtClean="0">
                <a:latin typeface="Arial" charset="0"/>
              </a:rPr>
              <a:pPr/>
              <a:t>122</a:t>
            </a:fld>
            <a:endParaRPr lang="en-US" smtClean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0</a:t>
            </a:r>
          </a:p>
        </p:txBody>
      </p: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304800" y="1584325"/>
            <a:ext cx="8429625" cy="4511675"/>
            <a:chOff x="192" y="998"/>
            <a:chExt cx="5310" cy="2842"/>
          </a:xfrm>
        </p:grpSpPr>
        <p:pic>
          <p:nvPicPr>
            <p:cNvPr id="922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238"/>
              <a:ext cx="5262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920" y="3590"/>
              <a:ext cx="11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Timer1  mode 0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92" y="1190"/>
              <a:ext cx="2880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160" y="998"/>
              <a:ext cx="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/>
                <a:t>Timer 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3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E2DBFC-F24E-4330-B1A5-132108721555}" type="slidenum">
              <a:rPr lang="en-US" smtClean="0">
                <a:latin typeface="Arial" charset="0"/>
              </a:rPr>
              <a:pPr/>
              <a:t>123</a:t>
            </a:fld>
            <a:endParaRPr lang="en-US" smtClean="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Timer/Counter 13 bit</a:t>
            </a:r>
          </a:p>
          <a:p>
            <a:pPr lvl="1" eaLnBrk="1" hangingPunct="1"/>
            <a:r>
              <a:rPr lang="en-US" smtClean="0"/>
              <a:t>8 bit cao là thanh ghi THx </a:t>
            </a:r>
          </a:p>
          <a:p>
            <a:pPr lvl="1" eaLnBrk="1" hangingPunct="1"/>
            <a:r>
              <a:rPr lang="en-US" smtClean="0"/>
              <a:t>5 bit thấp là 5 bit MSB của thanh ghi TLx (3 bit thấp của thanh ghi TL không sử dụng)</a:t>
            </a:r>
          </a:p>
          <a:p>
            <a:pPr eaLnBrk="1" hangingPunct="1"/>
            <a:r>
              <a:rPr lang="en-US" smtClean="0"/>
              <a:t>TFx = 1 khi nội dung của bộ đếm tràn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2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0C5151-3C14-4CD6-91D4-185EFA4EAA33}" type="slidenum">
              <a:rPr lang="en-US" smtClean="0">
                <a:latin typeface="Arial" charset="0"/>
              </a:rPr>
              <a:pPr/>
              <a:t>124</a:t>
            </a:fld>
            <a:endParaRPr lang="en-US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1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06763"/>
            <a:ext cx="822960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676400"/>
          </a:xfrm>
          <a:noFill/>
        </p:spPr>
        <p:txBody>
          <a:bodyPr/>
          <a:lstStyle/>
          <a:p>
            <a:pPr lvl="1" eaLnBrk="1" hangingPunct="1"/>
            <a:r>
              <a:rPr lang="en-US" smtClean="0"/>
              <a:t>Giống mode 0, ngoại trừ sử dụng bộ đếm 16 bit, thay vì 13 bit</a:t>
            </a:r>
          </a:p>
          <a:p>
            <a:pPr lvl="2" eaLnBrk="1" hangingPunct="1"/>
            <a:r>
              <a:rPr lang="en-US" smtClean="0"/>
              <a:t>8 bit MSB là thanh ghi THx</a:t>
            </a:r>
          </a:p>
          <a:p>
            <a:pPr lvl="2" eaLnBrk="1" hangingPunct="1"/>
            <a:r>
              <a:rPr lang="en-US" smtClean="0"/>
              <a:t>8 bit LSB là thanh ghi TLx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955925" y="54483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fr-FR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733800" y="5081588"/>
            <a:ext cx="174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Timer1 mode 1</a:t>
            </a:r>
          </a:p>
        </p:txBody>
      </p:sp>
    </p:spTree>
    <p:extLst>
      <p:ext uri="{BB962C8B-B14F-4D97-AF65-F5344CB8AC3E}">
        <p14:creationId xmlns:p14="http://schemas.microsoft.com/office/powerpoint/2010/main" val="37090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4A9FEC-9968-4E81-B5ED-8E6E43A0342A}" type="slidenum">
              <a:rPr lang="en-US" smtClean="0">
                <a:latin typeface="Arial" charset="0"/>
              </a:rPr>
              <a:pPr/>
              <a:t>125</a:t>
            </a:fld>
            <a:endParaRPr lang="en-US" smtClean="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2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9916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8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8B6693-80F4-4CE7-AAD1-57AEDBF78A8A}" type="slidenum">
              <a:rPr lang="en-US" smtClean="0">
                <a:latin typeface="Arial" charset="0"/>
              </a:rPr>
              <a:pPr/>
              <a:t>126</a:t>
            </a:fld>
            <a:endParaRPr lang="en-US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Sử dụng thanh ghi TLx làm thanh ghi của Timer</a:t>
            </a:r>
          </a:p>
          <a:p>
            <a:pPr eaLnBrk="1" hangingPunct="1"/>
            <a:r>
              <a:rPr lang="en-US" smtClean="0"/>
              <a:t>Khi nội dung bộ đếm tràn (TLx chuyển từ FF</a:t>
            </a:r>
            <a:r>
              <a:rPr lang="en-US" smtClean="0">
                <a:sym typeface="Wingdings" pitchFamily="2" charset="2"/>
              </a:rPr>
              <a:t>00)</a:t>
            </a:r>
          </a:p>
          <a:p>
            <a:pPr lvl="1" eaLnBrk="1" hangingPunct="1"/>
            <a:r>
              <a:rPr lang="en-US" smtClean="0"/>
              <a:t>TFx được dựng lên</a:t>
            </a:r>
          </a:p>
          <a:p>
            <a:pPr lvl="1" eaLnBrk="1" hangingPunct="1"/>
            <a:r>
              <a:rPr lang="en-US" smtClean="0"/>
              <a:t>Nội dung của THx được tự động nạp vào TLx </a:t>
            </a:r>
          </a:p>
        </p:txBody>
      </p:sp>
    </p:spTree>
    <p:extLst>
      <p:ext uri="{BB962C8B-B14F-4D97-AF65-F5344CB8AC3E}">
        <p14:creationId xmlns:p14="http://schemas.microsoft.com/office/powerpoint/2010/main" val="26104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222426-732A-4780-84CA-A27F8DE436F2}" type="slidenum">
              <a:rPr lang="en-US" smtClean="0">
                <a:latin typeface="Arial" charset="0"/>
              </a:rPr>
              <a:pPr/>
              <a:t>127</a:t>
            </a:fld>
            <a:endParaRPr lang="en-US" smtClean="0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3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Nếu Timer0 ở mode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Bộ Timer/Counter 8 bit sử dụng TL0 </a:t>
            </a:r>
            <a:r>
              <a:rPr lang="en-US" smtClean="0">
                <a:sym typeface="Wingdings" pitchFamily="2" charset="2"/>
              </a:rPr>
              <a:t> tác động đến TF0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Bộ Timer 8 bit sử dụng TH0 </a:t>
            </a:r>
            <a:r>
              <a:rPr lang="en-US" smtClean="0">
                <a:sym typeface="Wingdings" pitchFamily="2" charset="2"/>
              </a:rPr>
              <a:t> tác động đến TF1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Nếu Timer1 ở mode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dừng hoạt động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nội dung của các thanh ghi TH1 và TL1 không thay đổi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Trong khi Timer0 hoạt động ở mode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Timer1 vẫn có thể hoạt động bình thường ở các mode 0, 1,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Timer1 không thể sử dụng TF1 (vì được Timer TH0 sử dụng)</a:t>
            </a:r>
          </a:p>
        </p:txBody>
      </p:sp>
    </p:spTree>
    <p:extLst>
      <p:ext uri="{BB962C8B-B14F-4D97-AF65-F5344CB8AC3E}">
        <p14:creationId xmlns:p14="http://schemas.microsoft.com/office/powerpoint/2010/main" val="30450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C27624-561D-4054-B0A9-46045CB3D6D7}" type="slidenum">
              <a:rPr lang="en-US" smtClean="0">
                <a:latin typeface="Arial" charset="0"/>
              </a:rPr>
              <a:pPr/>
              <a:t>128</a:t>
            </a:fld>
            <a:endParaRPr lang="en-US" smtClean="0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915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200400" y="5715000"/>
            <a:ext cx="200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Timer 0 ở mode 3</a:t>
            </a:r>
          </a:p>
        </p:txBody>
      </p:sp>
    </p:spTree>
    <p:extLst>
      <p:ext uri="{BB962C8B-B14F-4D97-AF65-F5344CB8AC3E}">
        <p14:creationId xmlns:p14="http://schemas.microsoft.com/office/powerpoint/2010/main" val="18873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07DF6A-9088-440A-96CE-C9F53E7768DE}" type="slidenum">
              <a:rPr lang="en-US" smtClean="0">
                <a:latin typeface="Arial" charset="0"/>
              </a:rPr>
              <a:pPr/>
              <a:t>129</a:t>
            </a:fld>
            <a:endParaRPr lang="en-US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Thủ tục khởi tạo Timer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 TMOD</a:t>
            </a:r>
          </a:p>
          <a:p>
            <a:pPr eaLnBrk="1" hangingPunct="1"/>
            <a:r>
              <a:rPr lang="en-US" smtClean="0"/>
              <a:t>Khởi tạo các giá trị THx và TLx</a:t>
            </a:r>
          </a:p>
          <a:p>
            <a:pPr eaLnBrk="1" hangingPunct="1"/>
            <a:r>
              <a:rPr lang="en-US" smtClean="0"/>
              <a:t>Thiết lập bit TRx = 1 để cho phép Timer làm việc</a:t>
            </a:r>
          </a:p>
        </p:txBody>
      </p:sp>
    </p:spTree>
    <p:extLst>
      <p:ext uri="{BB962C8B-B14F-4D97-AF65-F5344CB8AC3E}">
        <p14:creationId xmlns:p14="http://schemas.microsoft.com/office/powerpoint/2010/main" val="18678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848600" cy="5181600"/>
          </a:xfrm>
        </p:spPr>
        <p:txBody>
          <a:bodyPr/>
          <a:lstStyle/>
          <a:p>
            <a:r>
              <a:rPr lang="en-US" dirty="0"/>
              <a:t>8051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(21)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(SFR)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80H </a:t>
            </a:r>
            <a:r>
              <a:rPr lang="en-US" dirty="0" err="1"/>
              <a:t>đến</a:t>
            </a:r>
            <a:r>
              <a:rPr lang="en-US" dirty="0"/>
              <a:t> FFH:</a:t>
            </a:r>
          </a:p>
          <a:p>
            <a:pPr lvl="1"/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ALU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timer, </a:t>
            </a:r>
            <a:r>
              <a:rPr lang="en-US" dirty="0" err="1"/>
              <a:t>truyền</a:t>
            </a:r>
            <a:r>
              <a:rPr lang="en-US" dirty="0"/>
              <a:t> tin, port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57150" y="266700"/>
            <a:ext cx="9296400" cy="622300"/>
          </a:xfrm>
        </p:spPr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(1/2)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0345"/>
          <a:stretch/>
        </p:blipFill>
        <p:spPr bwMode="auto">
          <a:xfrm>
            <a:off x="1542876" y="3124200"/>
            <a:ext cx="5486574" cy="30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918200" y="3808630"/>
            <a:ext cx="3352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* RAM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(internal RAM)</a:t>
            </a:r>
          </a:p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8051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128 byte (00-7F)</a:t>
            </a:r>
          </a:p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8052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256 byte (00-FF)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994707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Vùng</a:t>
            </a:r>
            <a:r>
              <a:rPr lang="en-US" sz="1600" dirty="0"/>
              <a:t> SFR: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(direct addressing) 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041398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AF9AFC-811A-4B42-B3BC-B61F9048E507}" type="slidenum">
              <a:rPr lang="en-US" smtClean="0">
                <a:latin typeface="Arial" charset="0"/>
              </a:rPr>
              <a:pPr/>
              <a:t>130</a:t>
            </a:fld>
            <a:endParaRPr lang="en-US" smtClean="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Đọc nội dung Timer “On-the-fly”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Đọc nội dung Timer trong khi Timer đang hoạt động</a:t>
            </a:r>
          </a:p>
          <a:p>
            <a:pPr lvl="1" eaLnBrk="1" hangingPunct="1"/>
            <a:r>
              <a:rPr lang="en-US" smtClean="0"/>
              <a:t>Đọc TL</a:t>
            </a:r>
          </a:p>
          <a:p>
            <a:pPr lvl="1" eaLnBrk="1" hangingPunct="1"/>
            <a:r>
              <a:rPr lang="en-US" smtClean="0"/>
              <a:t>Đọc TH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en-US" smtClean="0"/>
              <a:t>Có thể có sai sót: khi đọc nội dung của TH thì TL bị thay đổi</a:t>
            </a:r>
          </a:p>
          <a:p>
            <a:pPr eaLnBrk="1" hangingPunct="1"/>
            <a:r>
              <a:rPr lang="en-US" smtClean="0"/>
              <a:t>Khắc phục</a:t>
            </a:r>
          </a:p>
          <a:p>
            <a:pPr lvl="1" eaLnBrk="1" hangingPunct="1"/>
            <a:r>
              <a:rPr lang="en-US" smtClean="0"/>
              <a:t>Đọc TH</a:t>
            </a:r>
          </a:p>
          <a:p>
            <a:pPr lvl="1" eaLnBrk="1" hangingPunct="1"/>
            <a:r>
              <a:rPr lang="en-US" smtClean="0"/>
              <a:t>Đọc TL</a:t>
            </a:r>
          </a:p>
          <a:p>
            <a:pPr lvl="1" eaLnBrk="1" hangingPunct="1"/>
            <a:r>
              <a:rPr lang="en-US" smtClean="0"/>
              <a:t>Đọc TH, kiểmt tra nếu khác với lần đọc đầu thì lặp lại thao tác đọc</a:t>
            </a:r>
          </a:p>
        </p:txBody>
      </p:sp>
    </p:spTree>
    <p:extLst>
      <p:ext uri="{BB962C8B-B14F-4D97-AF65-F5344CB8AC3E}">
        <p14:creationId xmlns:p14="http://schemas.microsoft.com/office/powerpoint/2010/main" val="2474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8535F8-897A-424E-A38E-7EBE04077B65}" type="slidenum">
              <a:rPr lang="en-US" smtClean="0">
                <a:latin typeface="Arial" charset="0"/>
              </a:rPr>
              <a:pPr/>
              <a:t>131</a:t>
            </a:fld>
            <a:endParaRPr lang="en-US" smtClean="0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1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trình tạo xung vuông đều tần số 10KHz tại cổng P1.0 sử dụng Timer0. Biết MCS-51 sử dụng tần số f</a:t>
            </a:r>
            <a:r>
              <a:rPr lang="en-US" baseline="-25000" smtClean="0"/>
              <a:t>OSC</a:t>
            </a:r>
            <a:r>
              <a:rPr lang="en-US" smtClean="0"/>
              <a:t> 12MHz </a:t>
            </a:r>
          </a:p>
        </p:txBody>
      </p:sp>
    </p:spTree>
    <p:extLst>
      <p:ext uri="{BB962C8B-B14F-4D97-AF65-F5344CB8AC3E}">
        <p14:creationId xmlns:p14="http://schemas.microsoft.com/office/powerpoint/2010/main" val="1132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17B645-E8EF-4CAB-AC71-0EAC0C78F990}" type="slidenum">
              <a:rPr lang="en-US" smtClean="0">
                <a:latin typeface="Arial" charset="0"/>
              </a:rPr>
              <a:pPr/>
              <a:t>132</a:t>
            </a:fld>
            <a:endParaRPr lang="en-US" smtClean="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Tần số = 10KHz: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P1.0 =LOW trong 50us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P1.0 = HIGH trong 50us</a:t>
            </a:r>
          </a:p>
          <a:p>
            <a:pPr eaLnBrk="1" hangingPunct="1"/>
            <a:r>
              <a:rPr lang="en-US" sz="2400" smtClean="0"/>
              <a:t>f</a:t>
            </a:r>
            <a:r>
              <a:rPr lang="en-US" sz="2400" baseline="-25000" smtClean="0"/>
              <a:t>OSC</a:t>
            </a:r>
            <a:r>
              <a:rPr lang="en-US" sz="2400" smtClean="0"/>
              <a:t> = 12MHz </a:t>
            </a:r>
            <a:r>
              <a:rPr lang="en-US" sz="2400" smtClean="0">
                <a:sym typeface="Wingdings" pitchFamily="2" charset="2"/>
              </a:rPr>
              <a:t> chu kỳ lệnh = 1us</a:t>
            </a:r>
          </a:p>
          <a:p>
            <a:pPr eaLnBrk="1" hangingPunct="1"/>
            <a:r>
              <a:rPr lang="en-US" sz="2400" smtClean="0">
                <a:sym typeface="Wingdings" pitchFamily="2" charset="2"/>
              </a:rPr>
              <a:t>Sử dụng Timer0 đếm 50us, mỗi lần tràn sẽ lập bit P1.0</a:t>
            </a:r>
          </a:p>
          <a:p>
            <a:pPr eaLnBrk="1" hangingPunct="1"/>
            <a:r>
              <a:rPr lang="en-US" sz="2400" smtClean="0">
                <a:sym typeface="Wingdings" pitchFamily="2" charset="2"/>
              </a:rPr>
              <a:t>Có thể sử dụng Timer0 ở mode 2 (auto-reload). Khi đó cần nạp TH0 = 0x100 – 0x32 = 0xE0</a:t>
            </a:r>
          </a:p>
          <a:p>
            <a:pPr lvl="1" eaLnBrk="1" hangingPunct="1"/>
            <a:r>
              <a:rPr lang="en-US" sz="2000" smtClean="0"/>
              <a:t>Khởi tạo Timer0:  TMOD = 00000010b</a:t>
            </a:r>
          </a:p>
          <a:p>
            <a:pPr lvl="2" eaLnBrk="1" hangingPunct="1"/>
            <a:r>
              <a:rPr lang="en-US" sz="1800" smtClean="0"/>
              <a:t>Bit C\T = 0 </a:t>
            </a:r>
            <a:r>
              <a:rPr lang="en-US" sz="1800" smtClean="0">
                <a:sym typeface="Wingdings" pitchFamily="2" charset="2"/>
              </a:rPr>
              <a:t> hoạt động như timer</a:t>
            </a:r>
            <a:endParaRPr lang="en-US" sz="1800" smtClean="0"/>
          </a:p>
          <a:p>
            <a:pPr lvl="2" eaLnBrk="1" hangingPunct="1"/>
            <a:r>
              <a:rPr lang="en-US" sz="1800" smtClean="0"/>
              <a:t>Bit M1 M0 = 10 </a:t>
            </a:r>
            <a:r>
              <a:rPr lang="en-US" sz="1800" smtClean="0">
                <a:sym typeface="Wingdings" pitchFamily="2" charset="2"/>
              </a:rPr>
              <a:t> hoạt động mode 2</a:t>
            </a:r>
            <a:r>
              <a:rPr lang="en-US" sz="1800" smtClean="0"/>
              <a:t> </a:t>
            </a:r>
          </a:p>
          <a:p>
            <a:pPr lvl="1" eaLnBrk="1" hangingPunct="1"/>
            <a:r>
              <a:rPr lang="en-US" sz="2000" smtClean="0"/>
              <a:t>Thanh ghi TH0 = 205</a:t>
            </a:r>
          </a:p>
        </p:txBody>
      </p:sp>
    </p:spTree>
    <p:extLst>
      <p:ext uri="{BB962C8B-B14F-4D97-AF65-F5344CB8AC3E}">
        <p14:creationId xmlns:p14="http://schemas.microsoft.com/office/powerpoint/2010/main" val="11988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037D02-4130-4737-8073-17C250C98AE0}" type="slidenum">
              <a:rPr lang="en-US" smtClean="0">
                <a:latin typeface="Arial" charset="0"/>
              </a:rPr>
              <a:pPr/>
              <a:t>133</a:t>
            </a:fld>
            <a:endParaRPr lang="en-US" smtClean="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; source file “wave1.a51”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org 	0000h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ljmp	start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org	100h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start: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mov	TMOD,#02		; timer + mode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mov	TH0,#0xE0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setb	TR0			; start timer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here: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jnb		TF0,here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clr		TF0		; xóa cờ TF0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cpl		P1.0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sjmp	here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22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5A3968-B1C5-4A93-AC69-F47390CF7B70}" type="slidenum">
              <a:rPr lang="en-US" smtClean="0">
                <a:latin typeface="Arial" charset="0"/>
              </a:rPr>
              <a:pPr/>
              <a:t>134</a:t>
            </a:fld>
            <a:endParaRPr lang="en-US" smtClean="0"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2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trình tạo xung vuông đều tần số 1KHz tại cổng P1.0 sử dụng Timer0. Biết MCS-51 sử dụng tần số f</a:t>
            </a:r>
            <a:r>
              <a:rPr lang="en-US" baseline="-25000" smtClean="0"/>
              <a:t>OSC</a:t>
            </a:r>
            <a:r>
              <a:rPr lang="en-US" smtClean="0"/>
              <a:t> 12MHz 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5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C30871-071E-45E2-B117-B78FAD4D43C3}" type="slidenum">
              <a:rPr lang="en-US" smtClean="0">
                <a:latin typeface="Arial" charset="0"/>
              </a:rPr>
              <a:pPr/>
              <a:t>135</a:t>
            </a:fld>
            <a:endParaRPr lang="en-US" smtClean="0"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Tần số = 1KHz: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Wingdings" pitchFamily="2" charset="2"/>
              </a:rPr>
              <a:t>P1.0 =LOW trong 500us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Wingdings" pitchFamily="2" charset="2"/>
              </a:rPr>
              <a:t>P1.0 = HIGH trong 500us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</a:t>
            </a:r>
            <a:r>
              <a:rPr lang="en-US" sz="2400" baseline="-25000" smtClean="0"/>
              <a:t>OSC</a:t>
            </a:r>
            <a:r>
              <a:rPr lang="en-US" sz="2400" smtClean="0"/>
              <a:t> = 12MHz </a:t>
            </a:r>
            <a:r>
              <a:rPr lang="en-US" sz="2400" smtClean="0">
                <a:sym typeface="Wingdings" pitchFamily="2" charset="2"/>
              </a:rPr>
              <a:t> chu kỳ lệnh = 1us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Wingdings" pitchFamily="2" charset="2"/>
              </a:rPr>
              <a:t>Sử dụng Timer0 đếm 500us, mỗi lần tràn sẽ lập bit P1.0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Wingdings" pitchFamily="2" charset="2"/>
              </a:rPr>
              <a:t>Không thể sử dụng Timer0 ở mode 2 (auto-reload) vì maximun chỉ đếm được 255 us.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Wingdings" pitchFamily="2" charset="2"/>
              </a:rPr>
              <a:t>Sử dụng Timer0 ở mode 1 (mode 16 bit). Khi đó cần nạp TH0-TL0 = 0x10000-1F4 = 0xFE0C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Khởi tạo Timer0:  TMOD = 00000001b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Bit C\T = 0 </a:t>
            </a:r>
            <a:r>
              <a:rPr lang="en-US" sz="1800" smtClean="0">
                <a:sym typeface="Wingdings" pitchFamily="2" charset="2"/>
              </a:rPr>
              <a:t> hoạt động như timer</a:t>
            </a:r>
            <a:endParaRPr lang="en-US" sz="180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Bit M1 M0 = 10 </a:t>
            </a:r>
            <a:r>
              <a:rPr lang="en-US" sz="1800" smtClean="0">
                <a:sym typeface="Wingdings" pitchFamily="2" charset="2"/>
              </a:rPr>
              <a:t> hoạt động mode 2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Thanh ghi TH0 = 0xFE, TL0 = 0x0C</a:t>
            </a:r>
          </a:p>
        </p:txBody>
      </p:sp>
    </p:spTree>
    <p:extLst>
      <p:ext uri="{BB962C8B-B14F-4D97-AF65-F5344CB8AC3E}">
        <p14:creationId xmlns:p14="http://schemas.microsoft.com/office/powerpoint/2010/main" val="28581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F718E6-406F-460E-9A65-1250E01F5A71}" type="slidenum">
              <a:rPr lang="en-US" smtClean="0">
                <a:latin typeface="Arial" charset="0"/>
              </a:rPr>
              <a:pPr/>
              <a:t>136</a:t>
            </a:fld>
            <a:endParaRPr lang="en-US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; source file “wave2.a51”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org 	0000h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ljmp	start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org	100h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start: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	TMOD,#01		; timer + mode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loop:	mov	TH0,#0xFE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mov	TL0,#0x0C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setb	TR0			; start timer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wait:	jnb	TF0,wait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clr	TR0		; stop timer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clr	TF0		; xóa cờ TF0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cpl	P1.0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sjmp	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903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F8BE1D-9BB3-4662-BEF0-B0D91B56D253}" type="slidenum">
              <a:rPr lang="en-US" smtClean="0">
                <a:latin typeface="Arial" charset="0"/>
              </a:rPr>
              <a:pPr/>
              <a:t>137</a:t>
            </a:fld>
            <a:endParaRPr lang="en-US" smtClean="0"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Câu hỏi : </a:t>
            </a:r>
          </a:p>
          <a:p>
            <a:pPr lvl="1" eaLnBrk="1" hangingPunct="1"/>
            <a:r>
              <a:rPr lang="en-US" smtClean="0"/>
              <a:t>Trong ví dụ 2, chu kỳ xung tạo thành có đúng là 1ms?</a:t>
            </a:r>
          </a:p>
          <a:p>
            <a:pPr lvl="1" eaLnBrk="1" hangingPunct="1"/>
            <a:r>
              <a:rPr lang="en-US" smtClean="0"/>
              <a:t>Nếu sai, hãy hiệu chỉnh lại.</a:t>
            </a:r>
          </a:p>
        </p:txBody>
      </p:sp>
    </p:spTree>
    <p:extLst>
      <p:ext uri="{BB962C8B-B14F-4D97-AF65-F5344CB8AC3E}">
        <p14:creationId xmlns:p14="http://schemas.microsoft.com/office/powerpoint/2010/main" val="12969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E7B034-BCC4-4DFD-A187-DB4E94D0DA5F}" type="slidenum">
              <a:rPr lang="en-US" smtClean="0">
                <a:latin typeface="Arial" charset="0"/>
              </a:rPr>
              <a:pPr/>
              <a:t>138</a:t>
            </a:fld>
            <a:endParaRPr lang="en-US" smtClean="0">
              <a:latin typeface="Arial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/>
          <a:stretch>
            <a:fillRect/>
          </a:stretch>
        </p:blipFill>
        <p:spPr bwMode="auto">
          <a:xfrm>
            <a:off x="381000" y="657225"/>
            <a:ext cx="8763000" cy="59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762000" y="5181600"/>
            <a:ext cx="2209800" cy="6096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048000" y="4953000"/>
            <a:ext cx="3216275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rgbClr val="FF0000"/>
                </a:solidFill>
              </a:rPr>
              <a:t>sử dụng thông tin về state (hoặc sec) để đo khoảng thời gian thực hiện các lệnh</a:t>
            </a:r>
          </a:p>
        </p:txBody>
      </p:sp>
    </p:spTree>
    <p:extLst>
      <p:ext uri="{BB962C8B-B14F-4D97-AF65-F5344CB8AC3E}">
        <p14:creationId xmlns:p14="http://schemas.microsoft.com/office/powerpoint/2010/main" val="10111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B2458D-7D76-416E-A5A3-D66DB89D0AAA}" type="slidenum">
              <a:rPr lang="en-US" smtClean="0">
                <a:latin typeface="Arial" charset="0"/>
              </a:rPr>
              <a:pPr/>
              <a:t>139</a:t>
            </a:fld>
            <a:endParaRPr lang="en-US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Truyền tin nối tiếp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Ưu điểm</a:t>
            </a:r>
          </a:p>
          <a:p>
            <a:pPr lvl="1" eaLnBrk="1" hangingPunct="1"/>
            <a:r>
              <a:rPr lang="en-US" smtClean="0"/>
              <a:t>Tiết kiệm dây nối</a:t>
            </a:r>
          </a:p>
          <a:p>
            <a:pPr lvl="1" eaLnBrk="1" hangingPunct="1"/>
            <a:r>
              <a:rPr lang="en-US" smtClean="0"/>
              <a:t>Đơn giản khi thiết kế mạch in</a:t>
            </a:r>
          </a:p>
          <a:p>
            <a:pPr eaLnBrk="1" hangingPunct="1"/>
            <a:r>
              <a:rPr lang="en-US" smtClean="0"/>
              <a:t>Nhược điểm</a:t>
            </a:r>
          </a:p>
          <a:p>
            <a:pPr lvl="1" eaLnBrk="1" hangingPunct="1"/>
            <a:r>
              <a:rPr lang="en-US" smtClean="0"/>
              <a:t>Tốc độ chậm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71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816516" y="381000"/>
            <a:ext cx="12954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016" y="1083230"/>
            <a:ext cx="8686800" cy="5595938"/>
            <a:chOff x="228600" y="766762"/>
            <a:chExt cx="8686800" cy="559593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766762"/>
              <a:ext cx="8686800" cy="559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676400" y="5981700"/>
              <a:ext cx="1524000" cy="3106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85900" y="5961102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Truy</a:t>
              </a:r>
              <a:r>
                <a:rPr lang="en-US" dirty="0"/>
                <a:t> </a:t>
              </a:r>
              <a:r>
                <a:rPr lang="en-US" dirty="0" err="1"/>
                <a:t>cập</a:t>
              </a:r>
              <a:r>
                <a:rPr lang="en-US" dirty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từng</a:t>
              </a:r>
              <a:r>
                <a:rPr lang="en-US" dirty="0"/>
                <a:t> bit</a:t>
              </a: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57150" y="266700"/>
            <a:ext cx="9296400" cy="622300"/>
          </a:xfrm>
        </p:spPr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(2/2)</a:t>
            </a:r>
            <a:endParaRPr lang="fr-FR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A5B43D-74CB-4B2F-92B5-69F532D58ADA}" type="slidenum">
              <a:rPr lang="en-US" smtClean="0">
                <a:latin typeface="Arial" charset="0"/>
              </a:rPr>
              <a:pPr/>
              <a:t>140</a:t>
            </a:fld>
            <a:endParaRPr lang="en-US" smtClean="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Cổng nối tiếp của MCS-51</a:t>
            </a:r>
            <a:r>
              <a:rPr lang="en-US" baseline="30000" smtClean="0"/>
              <a:t>TM</a:t>
            </a:r>
            <a:endParaRPr 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Đặc điểm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Truyền nhận theo từng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Hai cổng nối tiếp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TxD 	cổng truyền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RxD	cổng nhận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Có khả năng truyền, nhận đồng thời (full-duplex: song công)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Nhận có đệm receive-buffered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Một byte được nhận và cất vào vùng đệm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Trong khi đó byte thứ hai vẫn được tiếp tục nhận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Điều khiển thông qua thanh ghi SCON</a:t>
            </a:r>
          </a:p>
        </p:txBody>
      </p:sp>
    </p:spTree>
    <p:extLst>
      <p:ext uri="{BB962C8B-B14F-4D97-AF65-F5344CB8AC3E}">
        <p14:creationId xmlns:p14="http://schemas.microsoft.com/office/powerpoint/2010/main" val="41069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4F6D8D-2D99-49E1-8D0C-53595E98D309}" type="slidenum">
              <a:rPr lang="en-US" smtClean="0">
                <a:latin typeface="Arial" charset="0"/>
              </a:rPr>
              <a:pPr/>
              <a:t>141</a:t>
            </a:fld>
            <a:endParaRPr lang="en-US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SCON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676400"/>
            <a:ext cx="904875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4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A8792D-F8B6-426F-93C1-8DDC4622F15D}" type="slidenum">
              <a:rPr lang="en-US" smtClean="0">
                <a:latin typeface="Arial" charset="0"/>
              </a:rPr>
              <a:pPr/>
              <a:t>142</a:t>
            </a:fld>
            <a:endParaRPr lang="en-US" smtClean="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0 – Thanh ghi dịch 8 bit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Thực chất là truyền tin nối tiếp đồng bộ, bán song công (half-duplex) (truyền và nhận không đồng thời)</a:t>
            </a:r>
          </a:p>
          <a:p>
            <a:pPr lvl="1" eaLnBrk="1" hangingPunct="1"/>
            <a:r>
              <a:rPr lang="en-US" smtClean="0"/>
              <a:t>RxD: cổng truyền và nhận thông tin</a:t>
            </a:r>
          </a:p>
          <a:p>
            <a:pPr lvl="1" eaLnBrk="1" hangingPunct="1"/>
            <a:r>
              <a:rPr lang="en-US" smtClean="0"/>
              <a:t>TxD: cổng shift-out clock với tần số dịch data bằng 1/12 tần số oscillator</a:t>
            </a:r>
          </a:p>
          <a:p>
            <a:pPr lvl="1" eaLnBrk="1" hangingPunct="1"/>
            <a:r>
              <a:rPr lang="en-US" smtClean="0"/>
              <a:t>Bit đầu tiên là LSB</a:t>
            </a:r>
          </a:p>
          <a:p>
            <a:pPr eaLnBrk="1" hangingPunct="1"/>
            <a:r>
              <a:rPr lang="en-US" smtClean="0"/>
              <a:t>Để truyền thông tin</a:t>
            </a:r>
          </a:p>
          <a:p>
            <a:pPr lvl="1" eaLnBrk="1" hangingPunct="1"/>
            <a:r>
              <a:rPr lang="en-US" smtClean="0"/>
              <a:t>Viết một byte cần truyền đến SBUF</a:t>
            </a:r>
          </a:p>
          <a:p>
            <a:pPr eaLnBrk="1" hangingPunct="1"/>
            <a:r>
              <a:rPr lang="en-US" smtClean="0"/>
              <a:t>Đề nhận thông tin</a:t>
            </a:r>
          </a:p>
          <a:p>
            <a:pPr lvl="1" eaLnBrk="1" hangingPunct="1"/>
            <a:r>
              <a:rPr lang="en-US" smtClean="0"/>
              <a:t>Thiết lập các bit REN=1 và RI=0 trong thanh ghi SCON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97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5A7DC5-1838-40A7-92EF-6F97188E142B}" type="slidenum">
              <a:rPr lang="en-US" smtClean="0">
                <a:latin typeface="Arial" charset="0"/>
              </a:rPr>
              <a:pPr/>
              <a:t>143</a:t>
            </a:fld>
            <a:endParaRPr lang="en-US" smtClean="0">
              <a:latin typeface="Arial" charset="0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11DC07-ED45-46D2-B94A-7CE12D552627}" type="slidenum">
              <a:rPr lang="en-US" smtClean="0">
                <a:latin typeface="Arial" charset="0"/>
              </a:rPr>
              <a:pPr/>
              <a:t>144</a:t>
            </a:fld>
            <a:endParaRPr lang="en-US" smtClean="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 1 – UART 8-bit, tốc độ có thể thay đổi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UART: 	Universal Asynchronous Recever/Transmitter</a:t>
            </a:r>
          </a:p>
          <a:p>
            <a:pPr eaLnBrk="1" hangingPunct="1"/>
            <a:r>
              <a:rPr lang="en-US" smtClean="0"/>
              <a:t>Truyền tin nối tiếp không đồng bộ 10 bit</a:t>
            </a:r>
          </a:p>
          <a:p>
            <a:pPr lvl="1" eaLnBrk="1" hangingPunct="1"/>
            <a:r>
              <a:rPr lang="en-US" smtClean="0"/>
              <a:t>1 bit START</a:t>
            </a:r>
          </a:p>
          <a:p>
            <a:pPr lvl="1" eaLnBrk="1" hangingPunct="1"/>
            <a:r>
              <a:rPr lang="en-US" smtClean="0"/>
              <a:t>8 bit DATA (LSB đầu tiên)</a:t>
            </a:r>
          </a:p>
          <a:p>
            <a:pPr lvl="1" eaLnBrk="1" hangingPunct="1"/>
            <a:r>
              <a:rPr lang="en-US" smtClean="0"/>
              <a:t>1 bit STOP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Tốc độ truyền được quyết định bởi Timer1</a:t>
            </a:r>
          </a:p>
          <a:p>
            <a:pPr lvl="1" eaLnBrk="1" hangingPunct="1"/>
            <a:r>
              <a:rPr lang="en-US" smtClean="0"/>
              <a:t>Transmit được start bởi lệnh viết đến SBUF</a:t>
            </a:r>
          </a:p>
          <a:p>
            <a:pPr lvl="1" eaLnBrk="1" hangingPunct="1"/>
            <a:r>
              <a:rPr lang="en-US" smtClean="0"/>
              <a:t>Khi nhận đủ 8 bit data, cờ RI sẽ được set lên 1 (cần xóa bởi phần mềm)</a:t>
            </a:r>
          </a:p>
        </p:txBody>
      </p:sp>
    </p:spTree>
    <p:extLst>
      <p:ext uri="{BB962C8B-B14F-4D97-AF65-F5344CB8AC3E}">
        <p14:creationId xmlns:p14="http://schemas.microsoft.com/office/powerpoint/2010/main" val="13753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918BE1-5808-4FCB-B6AB-5049FF20B606}" type="slidenum">
              <a:rPr lang="en-US" smtClean="0">
                <a:latin typeface="Arial" charset="0"/>
              </a:rPr>
              <a:pPr/>
              <a:t>145</a:t>
            </a:fld>
            <a:endParaRPr lang="en-US" smtClean="0">
              <a:latin typeface="Arial" charset="0"/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5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D47FB-CD1B-441D-8EFE-B0BDFEECCC0C}" type="slidenum">
              <a:rPr lang="en-US" smtClean="0">
                <a:latin typeface="Arial" charset="0"/>
              </a:rPr>
              <a:pPr/>
              <a:t>146</a:t>
            </a:fld>
            <a:endParaRPr lang="en-US" smtClean="0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2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Truyền tin 11 bit</a:t>
            </a:r>
          </a:p>
          <a:p>
            <a:pPr lvl="1" eaLnBrk="1" hangingPunct="1"/>
            <a:r>
              <a:rPr lang="en-US" sz="2000" smtClean="0"/>
              <a:t>9 bit data</a:t>
            </a:r>
          </a:p>
          <a:p>
            <a:pPr lvl="1" eaLnBrk="1" hangingPunct="1"/>
            <a:r>
              <a:rPr lang="en-US" sz="2000" smtClean="0"/>
              <a:t>1 bit start, 1 bit stop</a:t>
            </a:r>
          </a:p>
          <a:p>
            <a:pPr eaLnBrk="1" hangingPunct="1"/>
            <a:r>
              <a:rPr lang="en-US" sz="2400" smtClean="0"/>
              <a:t>Bit thứ 9 của data:</a:t>
            </a:r>
          </a:p>
          <a:p>
            <a:pPr lvl="1" eaLnBrk="1" hangingPunct="1"/>
            <a:r>
              <a:rPr lang="en-US" sz="2000" smtClean="0"/>
              <a:t>Bit TB8 đối với việc truyền</a:t>
            </a:r>
          </a:p>
          <a:p>
            <a:pPr lvl="1" eaLnBrk="1" hangingPunct="1"/>
            <a:r>
              <a:rPr lang="en-US" sz="2000" smtClean="0"/>
              <a:t>Bit RB8 đối với việc nhận</a:t>
            </a:r>
          </a:p>
          <a:p>
            <a:pPr eaLnBrk="1" hangingPunct="1"/>
            <a:r>
              <a:rPr lang="en-US" sz="2400" smtClean="0"/>
              <a:t>Tốc độ truyền cố định bằng 1/32 f</a:t>
            </a:r>
            <a:r>
              <a:rPr lang="en-US" sz="2400" baseline="-25000" smtClean="0"/>
              <a:t>OSC</a:t>
            </a:r>
            <a:r>
              <a:rPr lang="en-US" sz="2400" smtClean="0"/>
              <a:t> (SMOD = 0) hoặc 1/64 f</a:t>
            </a:r>
            <a:r>
              <a:rPr lang="en-US" sz="2400" baseline="-25000" smtClean="0"/>
              <a:t>OSC</a:t>
            </a:r>
            <a:r>
              <a:rPr lang="en-US" sz="2400" smtClean="0"/>
              <a:t> (SMOD=1)</a:t>
            </a:r>
          </a:p>
          <a:p>
            <a:pPr eaLnBrk="1" hangingPunct="1"/>
            <a:r>
              <a:rPr lang="en-US" sz="2400" smtClean="0"/>
              <a:t>Transmit được start bởi lệnh viết đến SBUF</a:t>
            </a:r>
          </a:p>
          <a:p>
            <a:pPr eaLnBrk="1" hangingPunct="1"/>
            <a:r>
              <a:rPr lang="en-US" sz="2400" smtClean="0"/>
              <a:t>Khi nhận đủ 9 bit data, cờ RI sẽ được set lên 1 (cần xóa bởi phần mềm)</a:t>
            </a:r>
          </a:p>
          <a:p>
            <a:pPr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740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4874F3-386B-424B-80EF-5BCAAD9F9A1F}" type="slidenum">
              <a:rPr lang="en-US" smtClean="0">
                <a:latin typeface="Arial" charset="0"/>
              </a:rPr>
              <a:pPr/>
              <a:t>147</a:t>
            </a:fld>
            <a:endParaRPr lang="en-US" smtClean="0">
              <a:latin typeface="Arial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66850"/>
            <a:ext cx="9105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6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CD6155-079E-48C7-BD72-42F8952AE2FD}" type="slidenum">
              <a:rPr lang="en-US" smtClean="0">
                <a:latin typeface="Arial" charset="0"/>
              </a:rPr>
              <a:pPr/>
              <a:t>148</a:t>
            </a:fld>
            <a:endParaRPr lang="en-US" smtClean="0"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 3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Giống như mode 2, nhưng tốc độ truyền có thể thay đổi sử dụng Timer 1</a:t>
            </a:r>
          </a:p>
        </p:txBody>
      </p:sp>
    </p:spTree>
    <p:extLst>
      <p:ext uri="{BB962C8B-B14F-4D97-AF65-F5344CB8AC3E}">
        <p14:creationId xmlns:p14="http://schemas.microsoft.com/office/powerpoint/2010/main" val="32299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D5DC0F-A856-4C46-AC88-E3E3616712BA}" type="slidenum">
              <a:rPr lang="en-US" smtClean="0">
                <a:latin typeface="Arial" charset="0"/>
              </a:rPr>
              <a:pPr/>
              <a:t>149</a:t>
            </a:fld>
            <a:endParaRPr lang="en-US" smtClean="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Tốc độ truyền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Tốc độ truyền trong mode 0 và mode 2 phụ thuộc vào tần số dao động của clock CPU</a:t>
            </a:r>
          </a:p>
          <a:p>
            <a:pPr lvl="1" eaLnBrk="1" hangingPunct="1"/>
            <a:r>
              <a:rPr lang="en-US" sz="2000" smtClean="0"/>
              <a:t>Mode 0: tốc độ truyền = 1/12 f</a:t>
            </a:r>
            <a:r>
              <a:rPr lang="en-US" sz="2000" baseline="-25000" smtClean="0"/>
              <a:t>osc</a:t>
            </a:r>
          </a:p>
          <a:p>
            <a:pPr lvl="1" eaLnBrk="1" hangingPunct="1"/>
            <a:r>
              <a:rPr lang="en-US" sz="2000" smtClean="0"/>
              <a:t>Mode 2: 1/32 f</a:t>
            </a:r>
            <a:r>
              <a:rPr lang="en-US" sz="2000" baseline="-25000" smtClean="0"/>
              <a:t>OSC</a:t>
            </a:r>
            <a:r>
              <a:rPr lang="en-US" sz="2000" smtClean="0"/>
              <a:t> (SMOD = 0) hoặc 1/64 f</a:t>
            </a:r>
            <a:r>
              <a:rPr lang="en-US" sz="2000" baseline="-25000" smtClean="0"/>
              <a:t>OSC</a:t>
            </a:r>
            <a:r>
              <a:rPr lang="en-US" sz="2000" smtClean="0"/>
              <a:t> (SMOD=1)</a:t>
            </a:r>
          </a:p>
          <a:p>
            <a:pPr eaLnBrk="1" hangingPunct="1"/>
            <a:r>
              <a:rPr lang="en-US" sz="2400" smtClean="0"/>
              <a:t>Mode 1 và 3 có thể sử dụng Timer 1 để thiết lập tốc độ truyền tin</a:t>
            </a:r>
          </a:p>
          <a:p>
            <a:pPr lvl="1" eaLnBrk="1" hangingPunct="1"/>
            <a:r>
              <a:rPr lang="en-US" sz="2000" smtClean="0"/>
              <a:t>Tốc độ truyền được xác định bằng tốc độ tràn của timer 1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/>
              <a:t>SMOD là bit trong thanh ghi PCON</a:t>
            </a:r>
          </a:p>
        </p:txBody>
      </p:sp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400"/>
            <a:ext cx="3886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8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686800" cy="622300"/>
          </a:xfrm>
        </p:spPr>
        <p:txBody>
          <a:bodyPr/>
          <a:lstStyle/>
          <a:p>
            <a:pPr eaLnBrk="1" hangingPunct="1"/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PSW 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AAA8D-AB7C-4596-AA55-71487598CD10}" type="slidenum">
              <a:rPr lang="en-US" smtClean="0">
                <a:latin typeface="Arial" charset="0"/>
              </a:rPr>
              <a:pPr>
                <a:defRPr/>
              </a:pPr>
              <a:t>15</a:t>
            </a:fld>
            <a:endParaRPr lang="en-US">
              <a:latin typeface="Arial" charset="0"/>
            </a:endParaRPr>
          </a:p>
        </p:txBody>
      </p:sp>
      <p:grpSp>
        <p:nvGrpSpPr>
          <p:cNvPr id="34820" name="Group 4"/>
          <p:cNvGrpSpPr>
            <a:grpSpLocks noChangeAspect="1"/>
          </p:cNvGrpSpPr>
          <p:nvPr/>
        </p:nvGrpSpPr>
        <p:grpSpPr bwMode="auto">
          <a:xfrm>
            <a:off x="304800" y="1066800"/>
            <a:ext cx="8964612" cy="5464175"/>
            <a:chOff x="1801" y="8747"/>
            <a:chExt cx="8638" cy="6090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1" y="8747"/>
              <a:ext cx="8638" cy="6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2654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CY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3440" y="9041"/>
              <a:ext cx="785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AC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4223" y="9041"/>
              <a:ext cx="787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F0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5020" y="9041"/>
              <a:ext cx="787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RS1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6589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OV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5805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RS0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8157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P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7373" y="9041"/>
              <a:ext cx="78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altLang="zh-CN" sz="1200">
                  <a:ea typeface="SimSun" pitchFamily="2" charset="-122"/>
                </a:rPr>
                <a:t>--</a:t>
              </a:r>
              <a:endParaRPr lang="en-US">
                <a:ea typeface="SimSun" pitchFamily="2" charset="-122"/>
              </a:endParaRP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2291" y="9909"/>
              <a:ext cx="6944" cy="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CY</a:t>
              </a:r>
              <a:r>
                <a:rPr lang="en-US" altLang="zh-CN" sz="1200" dirty="0">
                  <a:ea typeface="SimSun" pitchFamily="2" charset="-122"/>
                </a:rPr>
                <a:t>	PSW.7		</a:t>
              </a:r>
              <a:r>
                <a:rPr lang="en-US" altLang="zh-CN" sz="1200" i="1" dirty="0" err="1">
                  <a:ea typeface="SimSun" pitchFamily="2" charset="-122"/>
                </a:rPr>
                <a:t>Cờ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nhớ</a:t>
              </a:r>
              <a:endParaRPr lang="en-US" altLang="zh-CN" sz="1200" i="1" dirty="0">
                <a:ea typeface="SimSun" pitchFamily="2" charset="-122"/>
              </a:endParaRP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AC</a:t>
              </a:r>
              <a:r>
                <a:rPr lang="en-US" altLang="zh-CN" sz="1200" dirty="0">
                  <a:ea typeface="SimSun" pitchFamily="2" charset="-122"/>
                </a:rPr>
                <a:t>	PSW.6		</a:t>
              </a:r>
              <a:r>
                <a:rPr lang="en-US" altLang="zh-CN" sz="1200" i="1" dirty="0" err="1">
                  <a:ea typeface="SimSun" pitchFamily="2" charset="-122"/>
                </a:rPr>
                <a:t>Cờ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nhớ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phụ</a:t>
              </a:r>
              <a:endParaRPr lang="en-US" altLang="zh-CN" sz="1200" i="1" dirty="0">
                <a:ea typeface="SimSun" pitchFamily="2" charset="-122"/>
              </a:endParaRP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--</a:t>
              </a:r>
              <a:r>
                <a:rPr lang="en-US" altLang="zh-CN" sz="1200" dirty="0">
                  <a:ea typeface="SimSun" pitchFamily="2" charset="-122"/>
                </a:rPr>
                <a:t>	PSW.5		</a:t>
              </a:r>
              <a:r>
                <a:rPr lang="en-US" altLang="zh-CN" sz="1200" i="1" dirty="0">
                  <a:ea typeface="SimSun" pitchFamily="2" charset="-122"/>
                </a:rPr>
                <a:t>Cho </a:t>
              </a:r>
              <a:r>
                <a:rPr lang="en-US" altLang="zh-CN" sz="1200" i="1" dirty="0" err="1">
                  <a:ea typeface="SimSun" pitchFamily="2" charset="-122"/>
                </a:rPr>
                <a:t>phép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người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dùng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định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nghĩa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chức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năng</a:t>
              </a:r>
              <a:endParaRPr lang="en-US" altLang="zh-CN" sz="1200" dirty="0">
                <a:ea typeface="SimSun" pitchFamily="2" charset="-122"/>
              </a:endParaRP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RS1</a:t>
              </a:r>
              <a:r>
                <a:rPr lang="en-US" altLang="zh-CN" sz="1200" dirty="0">
                  <a:ea typeface="SimSun" pitchFamily="2" charset="-122"/>
                </a:rPr>
                <a:t>	PSW.4		</a:t>
              </a:r>
              <a:r>
                <a:rPr lang="en-US" altLang="zh-CN" sz="1200" i="1" dirty="0" err="1">
                  <a:ea typeface="SimSun" pitchFamily="2" charset="-122"/>
                </a:rPr>
                <a:t>Chọn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băng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thanh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ghi</a:t>
              </a:r>
              <a:r>
                <a:rPr lang="en-US" altLang="zh-CN" sz="1200" i="1" dirty="0">
                  <a:ea typeface="SimSun" pitchFamily="2" charset="-122"/>
                </a:rPr>
                <a:t>, bit 1</a:t>
              </a: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RS0</a:t>
              </a:r>
              <a:r>
                <a:rPr lang="en-US" altLang="zh-CN" sz="1200" dirty="0">
                  <a:ea typeface="SimSun" pitchFamily="2" charset="-122"/>
                </a:rPr>
                <a:t>	PSW.3		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Chọn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băng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thanh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ghi</a:t>
              </a:r>
              <a:r>
                <a:rPr lang="en-US" altLang="zh-CN" sz="1200" i="1" dirty="0">
                  <a:ea typeface="SimSun" pitchFamily="2" charset="-122"/>
                </a:rPr>
                <a:t>, bit 0</a:t>
              </a: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OV</a:t>
              </a:r>
              <a:r>
                <a:rPr lang="en-US" altLang="zh-CN" sz="1200" dirty="0">
                  <a:ea typeface="SimSun" pitchFamily="2" charset="-122"/>
                </a:rPr>
                <a:t>	PSW.2		</a:t>
              </a:r>
              <a:r>
                <a:rPr lang="en-US" altLang="zh-CN" sz="1200" i="1" dirty="0" err="1">
                  <a:ea typeface="SimSun" pitchFamily="2" charset="-122"/>
                </a:rPr>
                <a:t>Cờ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tràn</a:t>
              </a:r>
              <a:endParaRPr lang="en-US" altLang="zh-CN" sz="1200" i="1" dirty="0">
                <a:ea typeface="SimSun" pitchFamily="2" charset="-122"/>
              </a:endParaRP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--</a:t>
              </a:r>
              <a:r>
                <a:rPr lang="en-US" altLang="zh-CN" sz="1200" dirty="0">
                  <a:ea typeface="SimSun" pitchFamily="2" charset="-122"/>
                </a:rPr>
                <a:t>	PSW.1		</a:t>
              </a:r>
              <a:r>
                <a:rPr lang="en-US" altLang="zh-CN" sz="1200" i="1" dirty="0" err="1">
                  <a:ea typeface="SimSun" pitchFamily="2" charset="-122"/>
                </a:rPr>
                <a:t>Dự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trữ</a:t>
              </a:r>
              <a:endParaRPr lang="en-US" altLang="zh-CN" sz="1200" dirty="0">
                <a:ea typeface="SimSun" pitchFamily="2" charset="-122"/>
              </a:endParaRPr>
            </a:p>
            <a:p>
              <a:pPr algn="r" rtl="1"/>
              <a:r>
                <a:rPr lang="en-US" altLang="zh-CN" sz="1200" b="1" dirty="0">
                  <a:ea typeface="SimSun" pitchFamily="2" charset="-122"/>
                </a:rPr>
                <a:t>P</a:t>
              </a:r>
              <a:r>
                <a:rPr lang="en-US" altLang="zh-CN" sz="1200" dirty="0">
                  <a:ea typeface="SimSun" pitchFamily="2" charset="-122"/>
                </a:rPr>
                <a:t>	PSW.0		</a:t>
              </a:r>
              <a:r>
                <a:rPr lang="en-US" altLang="zh-CN" sz="1200" i="1" dirty="0" err="1">
                  <a:ea typeface="SimSun" pitchFamily="2" charset="-122"/>
                </a:rPr>
                <a:t>Cờ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kiểm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tra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chẵn</a:t>
              </a:r>
              <a:r>
                <a:rPr lang="en-US" altLang="zh-CN" sz="1200" i="1" dirty="0">
                  <a:ea typeface="SimSun" pitchFamily="2" charset="-122"/>
                </a:rPr>
                <a:t> </a:t>
              </a:r>
              <a:r>
                <a:rPr lang="en-US" altLang="zh-CN" sz="1200" i="1" dirty="0" err="1">
                  <a:ea typeface="SimSun" pitchFamily="2" charset="-122"/>
                </a:rPr>
                <a:t>lẻ</a:t>
              </a:r>
              <a:endParaRPr lang="en-US" dirty="0">
                <a:ea typeface="SimSun" pitchFamily="2" charset="-122"/>
              </a:endParaRP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2501" y="1247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ea typeface="SimSun" pitchFamily="2" charset="-122"/>
                </a:rPr>
                <a:t>              RS1	               RS0                        Register Bank		                          Address</a:t>
              </a:r>
              <a:endParaRPr lang="en-US" dirty="0">
                <a:ea typeface="SimSun" pitchFamily="2" charset="-122"/>
              </a:endParaRP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2501" y="1289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dirty="0">
                  <a:ea typeface="SimSun" pitchFamily="2" charset="-122"/>
                </a:rPr>
                <a:t>           0        	           0		         0			   	00H-07H</a:t>
              </a:r>
              <a:endParaRPr lang="en-US" dirty="0">
                <a:ea typeface="SimSun" pitchFamily="2" charset="-122"/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2501" y="1331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dirty="0">
                  <a:ea typeface="SimSun" pitchFamily="2" charset="-122"/>
                </a:rPr>
                <a:t>           0        	          1		         1			   	08H-0FH</a:t>
              </a:r>
              <a:endParaRPr lang="en-US" dirty="0">
                <a:ea typeface="SimSun" pitchFamily="2" charset="-122"/>
              </a:endParaRP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501" y="1373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dirty="0">
                  <a:ea typeface="SimSun" pitchFamily="2" charset="-122"/>
                </a:rPr>
                <a:t>          1         	          0		         2			   	10H-17H</a:t>
              </a:r>
              <a:endParaRPr lang="en-US" dirty="0">
                <a:ea typeface="SimSun" pitchFamily="2" charset="-122"/>
              </a:endParaRP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2501" y="14151"/>
              <a:ext cx="74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dirty="0">
                  <a:ea typeface="SimSun" pitchFamily="2" charset="-122"/>
                </a:rPr>
                <a:t>          1        	          1		         3			   	18H-1FH</a:t>
              </a:r>
              <a:endParaRPr lang="en-US" dirty="0">
                <a:ea typeface="SimSun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9655" y="3798887"/>
            <a:ext cx="766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PSW: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D0H,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bit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9A302A-655B-437E-8E18-32C76C8D71E9}" type="slidenum">
              <a:rPr lang="en-US" smtClean="0">
                <a:latin typeface="Arial" charset="0"/>
              </a:rPr>
              <a:pPr/>
              <a:t>150</a:t>
            </a:fld>
            <a:endParaRPr lang="en-US" smtClean="0"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Thường Timer1 được sử dụng trong </a:t>
            </a:r>
            <a:r>
              <a:rPr lang="en-US" smtClean="0">
                <a:solidFill>
                  <a:srgbClr val="FF0000"/>
                </a:solidFill>
              </a:rPr>
              <a:t>mode 2</a:t>
            </a:r>
            <a:r>
              <a:rPr lang="en-US" smtClean="0"/>
              <a:t> (auto-reload) hoạt động như </a:t>
            </a:r>
            <a:r>
              <a:rPr lang="en-US" smtClean="0">
                <a:solidFill>
                  <a:srgbClr val="FF0000"/>
                </a:solidFill>
              </a:rPr>
              <a:t>“timer”</a:t>
            </a:r>
            <a:r>
              <a:rPr lang="en-US" smtClean="0"/>
              <a:t> để làm bộ phát tốc truyền tin, khi đó tốc độ truyền được xác định theo công thức</a:t>
            </a: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373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E7F7FE-BFFA-4A84-89A4-D4384F4D8C61}" type="slidenum">
              <a:rPr lang="en-US" smtClean="0">
                <a:latin typeface="Arial" charset="0"/>
              </a:rPr>
              <a:pPr/>
              <a:t>151</a:t>
            </a:fld>
            <a:endParaRPr lang="en-US" smtClean="0">
              <a:latin typeface="Arial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0A20FC-9053-43B3-A452-6232EBE562CA}" type="slidenum">
              <a:rPr lang="en-US" smtClean="0">
                <a:latin typeface="Arial" charset="0"/>
              </a:rPr>
              <a:pPr/>
              <a:t>152</a:t>
            </a:fld>
            <a:endParaRPr lang="en-US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khởi tạo UART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đoạn chương trình khởi tạo cổng truyền tin nối tiếp ở chế độ UART – 8bit, sử dụng Timer1 để tạo tốc độ truyền 2400 bps. Biết f</a:t>
            </a:r>
            <a:r>
              <a:rPr lang="en-US" baseline="-25000" smtClean="0"/>
              <a:t>OSC</a:t>
            </a:r>
            <a:r>
              <a:rPr lang="en-US" smtClean="0"/>
              <a:t> = 11.0592 MHz</a:t>
            </a:r>
          </a:p>
        </p:txBody>
      </p:sp>
    </p:spTree>
    <p:extLst>
      <p:ext uri="{BB962C8B-B14F-4D97-AF65-F5344CB8AC3E}">
        <p14:creationId xmlns:p14="http://schemas.microsoft.com/office/powerpoint/2010/main" val="3863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F5E2C1-05E4-4DC2-8DB7-2F4946420A33}" type="slidenum">
              <a:rPr lang="en-US" smtClean="0">
                <a:latin typeface="Arial" charset="0"/>
              </a:rPr>
              <a:pPr/>
              <a:t>153</a:t>
            </a:fld>
            <a:endParaRPr lang="en-US" smtClean="0"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Bộ truyền tin làm việc ở chế độ mode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SM0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SM1 = 1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Tốc độ 2400 bps với f</a:t>
            </a:r>
            <a:r>
              <a:rPr lang="en-US" baseline="-25000" smtClean="0"/>
              <a:t>OSC</a:t>
            </a:r>
            <a:r>
              <a:rPr lang="en-US" smtClean="0"/>
              <a:t> = 11.0592MHz: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SMOD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C/T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M1 = 1, M0 = 0 </a:t>
            </a:r>
            <a:r>
              <a:rPr lang="en-US" smtClean="0">
                <a:sym typeface="Wingdings" pitchFamily="2" charset="2"/>
              </a:rPr>
              <a:t> mode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TH1 = 0xF4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Cho phép nhận: REN = 1, RI = 0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timer1 : TR1 = 1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184525" y="2376488"/>
            <a:ext cx="23495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SCON = 01000000b 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5851525" y="4129088"/>
            <a:ext cx="24193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TMOD = 0010 0000b</a:t>
            </a:r>
          </a:p>
        </p:txBody>
      </p:sp>
    </p:spTree>
    <p:extLst>
      <p:ext uri="{BB962C8B-B14F-4D97-AF65-F5344CB8AC3E}">
        <p14:creationId xmlns:p14="http://schemas.microsoft.com/office/powerpoint/2010/main" val="36338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706543-237A-4468-AF69-9AAC4D7093A7}" type="slidenum">
              <a:rPr lang="en-US" smtClean="0">
                <a:latin typeface="Arial" charset="0"/>
              </a:rPr>
              <a:pPr/>
              <a:t>154</a:t>
            </a:fld>
            <a:endParaRPr lang="en-US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; uart_init.a51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org 0000h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ljmp	start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start:	mov	SCON,#0x40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mov	TMOD,#0x20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mov	TH1,#0xF4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clr	RI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setb	REN		; enables serial reception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setb	TI		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setb	TR1		; start timer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here:	sjmp	here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395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32C3B-A47E-4326-9ECE-FB82A06A35E1}" type="slidenum">
              <a:rPr lang="en-US" smtClean="0">
                <a:latin typeface="Arial" charset="0"/>
              </a:rPr>
              <a:pPr/>
              <a:t>155</a:t>
            </a:fld>
            <a:endParaRPr lang="en-US" smtClean="0"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Chương trình trên có thể viết gọn lại như sau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; uart_init.a51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org 0000h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ljmp	start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start:	</a:t>
            </a:r>
            <a:r>
              <a:rPr lang="en-US" sz="2400" smtClean="0">
                <a:solidFill>
                  <a:srgbClr val="FF0000"/>
                </a:solidFill>
              </a:rPr>
              <a:t>mov	SCON,#0x52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mov	TMOD,#0x20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mov	TH1,#0xF4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; clr		RI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; setb	REN		; enables serial reception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; setb	TI		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; setb	TR1		; start timer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62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163A86-6245-46E6-B0B2-691B0DC306B2}" type="slidenum">
              <a:rPr lang="en-US" smtClean="0">
                <a:latin typeface="Arial" charset="0"/>
              </a:rPr>
              <a:pPr/>
              <a:t>156</a:t>
            </a:fld>
            <a:endParaRPr lang="en-US" smtClean="0">
              <a:latin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truyền ký tự ASCCI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con OUTCHR truyền ký tự ASCII cất trong thanh ghi A lên đường truyền Tx</a:t>
            </a:r>
          </a:p>
        </p:txBody>
      </p:sp>
    </p:spTree>
    <p:extLst>
      <p:ext uri="{BB962C8B-B14F-4D97-AF65-F5344CB8AC3E}">
        <p14:creationId xmlns:p14="http://schemas.microsoft.com/office/powerpoint/2010/main" val="6104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ED47C-B6F5-4944-9AFD-71D3E10EC63C}" type="slidenum">
              <a:rPr lang="en-US" smtClean="0">
                <a:latin typeface="Arial" charset="0"/>
              </a:rPr>
              <a:pPr/>
              <a:t>157</a:t>
            </a:fld>
            <a:endParaRPr lang="en-US" smtClean="0"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; subroutine outchr.a51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outchr: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	jnb	TI,outchr	; wait if Tx is not empty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	clr		TI		;yes, Tx is empty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	mov	SBUF,acc	;send character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	ret	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4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C217CB-9A7C-4FDC-930F-C3641B78F1C0}" type="slidenum">
              <a:rPr lang="en-US" smtClean="0">
                <a:latin typeface="Arial" charset="0"/>
              </a:rPr>
              <a:pPr/>
              <a:t>158</a:t>
            </a:fld>
            <a:endParaRPr lang="en-US" smtClean="0"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nhận ký tự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con INCHAR nhận ký tự từ Rx, ký tự nhận được cất ở thanh ghi A</a:t>
            </a:r>
          </a:p>
        </p:txBody>
      </p:sp>
    </p:spTree>
    <p:extLst>
      <p:ext uri="{BB962C8B-B14F-4D97-AF65-F5344CB8AC3E}">
        <p14:creationId xmlns:p14="http://schemas.microsoft.com/office/powerpoint/2010/main" val="1694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13FEAA-0FF4-478E-AA63-C5697A76E002}" type="slidenum">
              <a:rPr lang="en-US" smtClean="0">
                <a:latin typeface="Arial" charset="0"/>
              </a:rPr>
              <a:pPr/>
              <a:t>159</a:t>
            </a:fld>
            <a:endParaRPr lang="en-US" smtClean="0"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; inchar.a51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inchar: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jnb	RI,$		; wait for character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clr		RI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mov	a,SBUF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ret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8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253BF-A8F6-4488-B884-821899C0ADE2}" type="slidenum">
              <a:rPr lang="en-US" smtClean="0">
                <a:cs typeface="Arial" pitchFamily="34" charset="0"/>
              </a:rPr>
              <a:pPr>
                <a:defRPr/>
              </a:pPr>
              <a:t>16</a:t>
            </a:fld>
            <a:endParaRPr lang="en-US">
              <a:cs typeface="Arial" pitchFamily="34" charset="0"/>
            </a:endParaRP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1008062" y="1676400"/>
            <a:ext cx="5094287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u="sng" kern="0" dirty="0">
                <a:latin typeface="Arial" pitchFamily="34" charset="0"/>
                <a:cs typeface="Arial" pitchFamily="34" charset="0"/>
              </a:rPr>
              <a:t>Example 1: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altLang="ko-KR" sz="1600" b="1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MOV	A,#38H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ADD	A,#2FH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fa-IR" altLang="ko-KR" sz="1600" b="1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	  38		  00111000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	+2F		+00101111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	  ----		  ------------</a:t>
            </a:r>
            <a:r>
              <a:rPr lang="fa-IR" altLang="ko-KR" sz="1600" b="1" kern="0" dirty="0">
                <a:latin typeface="Arial" pitchFamily="34" charset="0"/>
                <a:cs typeface="Arial" pitchFamily="34" charset="0"/>
              </a:rPr>
              <a:t>--</a:t>
            </a:r>
            <a:endParaRPr lang="en-US" altLang="ko-KR" sz="1600" b="1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fa-IR" altLang="ko-KR" sz="1600" b="1" kern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1600" b="1" kern="0" dirty="0">
                <a:latin typeface="Arial" pitchFamily="34" charset="0"/>
                <a:ea typeface="굴림" pitchFamily="34" charset="-127"/>
                <a:cs typeface="Arial" pitchFamily="34" charset="0"/>
              </a:rPr>
              <a:t>  67</a:t>
            </a:r>
            <a:r>
              <a:rPr lang="fa-IR" altLang="ko-KR" sz="1600" b="1" kern="0" dirty="0">
                <a:latin typeface="Arial" pitchFamily="34" charset="0"/>
                <a:cs typeface="Arial" pitchFamily="34" charset="0"/>
              </a:rPr>
              <a:t>		  </a:t>
            </a: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01100111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CY=0 	AC=</a:t>
            </a:r>
            <a:r>
              <a:rPr lang="en-US" altLang="ko-KR" sz="1600" b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1600" b="1" kern="0" dirty="0">
                <a:latin typeface="Arial" pitchFamily="34" charset="0"/>
                <a:cs typeface="Arial" pitchFamily="34" charset="0"/>
              </a:rPr>
              <a:t>	P=1</a:t>
            </a:r>
            <a:endParaRPr lang="en-US" sz="1600" b="1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351462" y="1676400"/>
            <a:ext cx="377348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u="sng" dirty="0">
                <a:latin typeface="Arial" pitchFamily="34" charset="0"/>
                <a:cs typeface="Arial" pitchFamily="34" charset="0"/>
              </a:rPr>
              <a:t>Example 2:</a:t>
            </a: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MOV		A,#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8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8H</a:t>
            </a: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ADD		A,#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93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H</a:t>
            </a:r>
            <a:endParaRPr lang="fa-IR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  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8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8		  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10001000</a:t>
            </a: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+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93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	+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10010011</a:t>
            </a: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  ----		  ------------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--</a:t>
            </a: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ko-KR" sz="1600" b="1" dirty="0">
                <a:latin typeface="Arial" pitchFamily="34" charset="0"/>
                <a:ea typeface="굴림" pitchFamily="34" charset="-127"/>
                <a:cs typeface="Arial" pitchFamily="34" charset="0"/>
              </a:rPr>
              <a:t>1 1B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1600" b="1" dirty="0">
                <a:latin typeface="Arial" pitchFamily="34" charset="0"/>
                <a:ea typeface="굴림" pitchFamily="34" charset="-127"/>
                <a:cs typeface="Arial" pitchFamily="34" charset="0"/>
              </a:rPr>
              <a:t>  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    1   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00011011</a:t>
            </a: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469900" indent="-469900">
              <a:spcBef>
                <a:spcPts val="96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CY=</a:t>
            </a:r>
            <a:r>
              <a:rPr lang="fa-IR" altLang="ko-K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AC=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P=</a:t>
            </a:r>
            <a:r>
              <a:rPr lang="fa-IR" altLang="ko-KR" sz="1600" b="1" dirty="0">
                <a:latin typeface="Arial" pitchFamily="34" charset="0"/>
                <a:cs typeface="Arial" pitchFamily="34" charset="0"/>
              </a:rPr>
              <a:t>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600244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Có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một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số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nhớ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từ</a:t>
            </a:r>
            <a:r>
              <a:rPr lang="en-US" sz="1600" dirty="0">
                <a:solidFill>
                  <a:srgbClr val="C00000"/>
                </a:solidFill>
              </a:rPr>
              <a:t> bit 3 </a:t>
            </a:r>
            <a:r>
              <a:rPr lang="en-US" sz="1600" dirty="0" err="1">
                <a:solidFill>
                  <a:srgbClr val="C00000"/>
                </a:solidFill>
              </a:rPr>
              <a:t>chuyển</a:t>
            </a:r>
            <a:r>
              <a:rPr lang="en-US" sz="1600" dirty="0">
                <a:solidFill>
                  <a:srgbClr val="C00000"/>
                </a:solidFill>
              </a:rPr>
              <a:t> sang bit 4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3109686" y="555897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686800" cy="622300"/>
          </a:xfrm>
        </p:spPr>
        <p:txBody>
          <a:bodyPr/>
          <a:lstStyle/>
          <a:p>
            <a:pPr eaLnBrk="1" hangingPunct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813663" y="1433286"/>
            <a:ext cx="0" cy="487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7EA5D0-B101-43C2-A3B5-07870BB9E3EA}" type="slidenum">
              <a:rPr lang="en-US" smtClean="0">
                <a:latin typeface="Arial" charset="0"/>
              </a:rPr>
              <a:pPr/>
              <a:t>160</a:t>
            </a:fld>
            <a:endParaRPr lang="en-US" smtClean="0"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truyền và nhận ký tự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nhận ký tự chữ  theo chuẩn ASCII từ Rx</a:t>
            </a:r>
          </a:p>
          <a:p>
            <a:pPr lvl="1" eaLnBrk="1" hangingPunct="1"/>
            <a:r>
              <a:rPr lang="en-US" smtClean="0"/>
              <a:t>Nếu ký tự là chữ thường </a:t>
            </a:r>
            <a:r>
              <a:rPr lang="en-US" smtClean="0">
                <a:sym typeface="Wingdings" pitchFamily="2" charset="2"/>
              </a:rPr>
              <a:t> đổi qua chữ in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Nếu ký tự là chữ in  đổi qua chữ thường</a:t>
            </a:r>
          </a:p>
          <a:p>
            <a:pPr eaLnBrk="1" hangingPunct="1"/>
            <a:r>
              <a:rPr lang="en-US" smtClean="0"/>
              <a:t>Truyền lên Tx mã ký tự sau khi đã đổi</a:t>
            </a:r>
          </a:p>
          <a:p>
            <a:pPr eaLnBrk="1" hangingPunct="1"/>
            <a:r>
              <a:rPr lang="en-US" smtClean="0"/>
              <a:t>Truyền tin theo chế độ UART – 8 bit, tốc độ 2.4Kbaud</a:t>
            </a:r>
          </a:p>
        </p:txBody>
      </p:sp>
    </p:spTree>
    <p:extLst>
      <p:ext uri="{BB962C8B-B14F-4D97-AF65-F5344CB8AC3E}">
        <p14:creationId xmlns:p14="http://schemas.microsoft.com/office/powerpoint/2010/main" val="4103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639A32-E2F2-4AEE-BD15-54ED73290380}" type="slidenum">
              <a:rPr lang="en-US" smtClean="0">
                <a:latin typeface="Arial" charset="0"/>
              </a:rPr>
              <a:pPr/>
              <a:t>161</a:t>
            </a:fld>
            <a:endParaRPr lang="en-US" smtClean="0"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 bộ truyền tin</a:t>
            </a:r>
          </a:p>
          <a:p>
            <a:pPr eaLnBrk="1" hangingPunct="1"/>
            <a:r>
              <a:rPr lang="en-US" smtClean="0"/>
              <a:t>Polling Rx</a:t>
            </a:r>
          </a:p>
          <a:p>
            <a:pPr eaLnBrk="1" hangingPunct="1"/>
            <a:r>
              <a:rPr lang="en-US" smtClean="0"/>
              <a:t>Kiểm tra ký tự nhận được:</a:t>
            </a:r>
          </a:p>
          <a:p>
            <a:pPr lvl="1" eaLnBrk="1" hangingPunct="1"/>
            <a:r>
              <a:rPr lang="en-US" smtClean="0"/>
              <a:t>nếu mã ASCII &gt; 60H </a:t>
            </a:r>
            <a:r>
              <a:rPr lang="en-US" smtClean="0">
                <a:sym typeface="Wingdings" pitchFamily="2" charset="2"/>
              </a:rPr>
              <a:t> chữ thường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nếu mã ASCII &gt; 40H và &lt; 60h  chữ in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nếu không trả về (không biến đổi) </a:t>
            </a:r>
          </a:p>
          <a:p>
            <a:pPr eaLnBrk="1" hangingPunct="1"/>
            <a:r>
              <a:rPr lang="en-US" smtClean="0"/>
              <a:t>Truyền ký tự lên Tx</a:t>
            </a:r>
          </a:p>
        </p:txBody>
      </p:sp>
    </p:spTree>
    <p:extLst>
      <p:ext uri="{BB962C8B-B14F-4D97-AF65-F5344CB8AC3E}">
        <p14:creationId xmlns:p14="http://schemas.microsoft.com/office/powerpoint/2010/main" val="19951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447800"/>
            <a:ext cx="5562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MCS-51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MCS-51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E82351-DBE7-4167-8532-C355DC02D855}" type="slidenum">
              <a:rPr lang="en-US"/>
              <a:pPr>
                <a:defRPr/>
              </a:pPr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343650"/>
            <a:ext cx="7620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B4B0B-2A58-4E13-A175-BCBEC656E4CC}" type="slidenum">
              <a:rPr lang="en-US" smtClean="0">
                <a:latin typeface="Arial" charset="0"/>
              </a:rPr>
              <a:pPr/>
              <a:t>163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Ngắt (Interrupt)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Ngắt là tín hiệu không đồng bộ do hardware hoặc software gửi đến CPU để yêu cầu thực hiện một thao tác</a:t>
            </a:r>
          </a:p>
          <a:p>
            <a:pPr lvl="1" eaLnBrk="1" hangingPunct="1"/>
            <a:r>
              <a:rPr lang="en-US" sz="2000" smtClean="0"/>
              <a:t>hardware interrupt: CPU cất giữ các thông tin cần thiết sau đó chuyển qua chương trình phục vụ ngắt ( ISR interupt service routine)</a:t>
            </a:r>
          </a:p>
          <a:p>
            <a:pPr lvl="1" eaLnBrk="1" hangingPunct="1"/>
            <a:r>
              <a:rPr lang="en-US" sz="2000" smtClean="0"/>
              <a:t>software interrupt: do một lệnh được thiết kế đặc biệt trong tập lệnh của CPU gây ra</a:t>
            </a:r>
          </a:p>
          <a:p>
            <a:pPr eaLnBrk="1" hangingPunct="1"/>
            <a:r>
              <a:rPr lang="en-US" sz="2400" smtClean="0"/>
              <a:t>8051 có 5 nguồn ngắt</a:t>
            </a:r>
          </a:p>
          <a:p>
            <a:pPr lvl="1" eaLnBrk="1" hangingPunct="1"/>
            <a:r>
              <a:rPr lang="en-US" sz="2000" smtClean="0"/>
              <a:t>2 nguồn ngắt ngoài</a:t>
            </a:r>
          </a:p>
          <a:p>
            <a:pPr lvl="1" eaLnBrk="1" hangingPunct="1"/>
            <a:r>
              <a:rPr lang="en-US" sz="2000" smtClean="0"/>
              <a:t>2 nguồn ngắt từ các bộ timer</a:t>
            </a:r>
          </a:p>
          <a:p>
            <a:pPr lvl="1" eaLnBrk="1" hangingPunct="1"/>
            <a:r>
              <a:rPr lang="en-US" sz="2000" smtClean="0"/>
              <a:t>1 nguồn ngắt từ bộ truyền tin nối tiếp</a:t>
            </a:r>
          </a:p>
        </p:txBody>
      </p:sp>
    </p:spTree>
    <p:extLst>
      <p:ext uri="{BB962C8B-B14F-4D97-AF65-F5344CB8AC3E}">
        <p14:creationId xmlns:p14="http://schemas.microsoft.com/office/powerpoint/2010/main" val="1049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DFC900-AD93-4F8A-AB6B-71DFE56DFF46}" type="slidenum">
              <a:rPr lang="en-US" smtClean="0">
                <a:latin typeface="Arial" charset="0"/>
              </a:rPr>
              <a:pPr/>
              <a:t>164</a:t>
            </a:fld>
            <a:endParaRPr lang="en-US" smtClean="0">
              <a:latin typeface="Arial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Thực hiện chương trình có ngắt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57200" y="41148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main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536700" y="27432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ISR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603500" y="4140200"/>
            <a:ext cx="1524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main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140200" y="2743200"/>
            <a:ext cx="1600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ISR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727700" y="41529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main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794500" y="2743200"/>
            <a:ext cx="5334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ISR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340600" y="41275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main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1524000" y="330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2590800" y="332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4127500" y="33147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740400" y="332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V="1">
            <a:off x="6794500" y="332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7353300" y="332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203325" y="3443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590800" y="3443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**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483350" y="3519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3816350" y="3543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715000" y="3519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**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7359650" y="3519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**</a:t>
            </a: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1219200" y="518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1584325" y="48387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46725" y="5219700"/>
            <a:ext cx="253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*     Interrupt</a:t>
            </a:r>
          </a:p>
          <a:p>
            <a:r>
              <a:rPr lang="en-US"/>
              <a:t>**    return from interrupt</a:t>
            </a:r>
          </a:p>
        </p:txBody>
      </p:sp>
    </p:spTree>
    <p:extLst>
      <p:ext uri="{BB962C8B-B14F-4D97-AF65-F5344CB8AC3E}">
        <p14:creationId xmlns:p14="http://schemas.microsoft.com/office/powerpoint/2010/main" val="39667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59A708-4477-4E95-8FFB-BD38D8D58DD2}" type="slidenum">
              <a:rPr lang="en-US" smtClean="0">
                <a:latin typeface="Arial" charset="0"/>
              </a:rPr>
              <a:pPr/>
              <a:t>165</a:t>
            </a:fld>
            <a:endParaRPr lang="en-US" smtClean="0">
              <a:latin typeface="Arial" charset="0"/>
            </a:endParaRPr>
          </a:p>
        </p:txBody>
      </p:sp>
      <p:pic>
        <p:nvPicPr>
          <p:cNvPr id="522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6563"/>
            <a:ext cx="7772400" cy="515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11"/>
          <p:cNvSpPr txBox="1">
            <a:spLocks noChangeArrowheads="1"/>
          </p:cNvSpPr>
          <p:nvPr/>
        </p:nvSpPr>
        <p:spPr bwMode="auto">
          <a:xfrm>
            <a:off x="898525" y="10287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Timer 2 chỉ có trong 8052</a:t>
            </a:r>
          </a:p>
        </p:txBody>
      </p:sp>
    </p:spTree>
    <p:extLst>
      <p:ext uri="{BB962C8B-B14F-4D97-AF65-F5344CB8AC3E}">
        <p14:creationId xmlns:p14="http://schemas.microsoft.com/office/powerpoint/2010/main" val="4493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661C74-08F3-4520-90EE-7FC5D3C6F49D}" type="slidenum">
              <a:rPr lang="en-US" smtClean="0">
                <a:latin typeface="Arial" charset="0"/>
              </a:rPr>
              <a:pPr/>
              <a:t>166</a:t>
            </a:fld>
            <a:endParaRPr lang="en-US" smtClean="0">
              <a:latin typeface="Arial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Thanh ghi IE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7713"/>
            <a:ext cx="91440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00400" y="2449513"/>
            <a:ext cx="1109663" cy="339725"/>
            <a:chOff x="3218232" y="2444234"/>
            <a:chExt cx="1108953" cy="338554"/>
          </a:xfrm>
        </p:grpSpPr>
        <p:sp>
          <p:nvSpPr>
            <p:cNvPr id="53261" name="Rectangle 2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TextBox 1"/>
            <p:cNvSpPr txBox="1">
              <a:spLocks noChangeArrowheads="1"/>
            </p:cNvSpPr>
            <p:nvPr/>
          </p:nvSpPr>
          <p:spPr bwMode="auto">
            <a:xfrm>
              <a:off x="3218232" y="2444234"/>
              <a:ext cx="11089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ET2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087438" y="3814763"/>
            <a:ext cx="1109662" cy="323850"/>
            <a:chOff x="3218232" y="2444234"/>
            <a:chExt cx="1108953" cy="323165"/>
          </a:xfrm>
        </p:grpSpPr>
        <p:sp>
          <p:nvSpPr>
            <p:cNvPr id="53259" name="Rectangle 9"/>
            <p:cNvSpPr>
              <a:spLocks noChangeArrowheads="1"/>
            </p:cNvSpPr>
            <p:nvPr/>
          </p:nvSpPr>
          <p:spPr bwMode="auto">
            <a:xfrm>
              <a:off x="3352800" y="2514600"/>
              <a:ext cx="3048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8232" y="2444234"/>
              <a:ext cx="1108953" cy="323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500" dirty="0">
                  <a:latin typeface="+mn-lt"/>
                  <a:cs typeface="Arial" pitchFamily="34" charset="0"/>
                </a:rPr>
                <a:t>ET2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035175" y="3822700"/>
            <a:ext cx="4343400" cy="323850"/>
            <a:chOff x="3056105" y="2443808"/>
            <a:chExt cx="4343400" cy="323165"/>
          </a:xfrm>
        </p:grpSpPr>
        <p:sp>
          <p:nvSpPr>
            <p:cNvPr id="53257" name="Rectangle 12"/>
            <p:cNvSpPr>
              <a:spLocks noChangeArrowheads="1"/>
            </p:cNvSpPr>
            <p:nvPr/>
          </p:nvSpPr>
          <p:spPr bwMode="auto">
            <a:xfrm>
              <a:off x="3171219" y="2514600"/>
              <a:ext cx="737676" cy="2204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6105" y="2443808"/>
              <a:ext cx="4343400" cy="323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500" dirty="0">
                  <a:latin typeface="+mn-lt"/>
                  <a:cs typeface="Arial" pitchFamily="34" charset="0"/>
                </a:rPr>
                <a:t>Timer 2 interrupt enable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5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EC9819-59CF-4A3B-82BD-72EA52C724E6}" type="slidenum">
              <a:rPr lang="en-US" smtClean="0">
                <a:latin typeface="Arial" charset="0"/>
              </a:rPr>
              <a:pPr/>
              <a:t>167</a:t>
            </a:fld>
            <a:endParaRPr lang="en-US" smtClean="0">
              <a:latin typeface="Arial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Mức ưu tiên của ngắt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Có 2 mức ưu tiên</a:t>
            </a:r>
          </a:p>
          <a:p>
            <a:pPr lvl="1" eaLnBrk="1" hangingPunct="1"/>
            <a:r>
              <a:rPr lang="en-US" smtClean="0"/>
              <a:t>Mức 1: mức ưu tiên cao, chỉ có thể bị chen ngang bởi reset</a:t>
            </a:r>
          </a:p>
          <a:p>
            <a:pPr lvl="1" eaLnBrk="1" hangingPunct="1"/>
            <a:r>
              <a:rPr lang="en-US" smtClean="0"/>
              <a:t>Mức 2: mức ưu tiên thấp, có thể bị chen ngang bởi ngắt mức ưu tiên 1 hoặc reset</a:t>
            </a:r>
          </a:p>
          <a:p>
            <a:pPr eaLnBrk="1" hangingPunct="1"/>
            <a:r>
              <a:rPr lang="en-US" smtClean="0"/>
              <a:t>Thanh ghi IP quy định mức ưu tiên của ngắt</a:t>
            </a:r>
          </a:p>
        </p:txBody>
      </p:sp>
    </p:spTree>
    <p:extLst>
      <p:ext uri="{BB962C8B-B14F-4D97-AF65-F5344CB8AC3E}">
        <p14:creationId xmlns:p14="http://schemas.microsoft.com/office/powerpoint/2010/main" val="18091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CDA50D-2CF7-4A26-975C-3FD292DAF8E3}" type="slidenum">
              <a:rPr lang="en-US" smtClean="0">
                <a:latin typeface="Arial" charset="0"/>
              </a:rPr>
              <a:pPr/>
              <a:t>168</a:t>
            </a:fld>
            <a:endParaRPr lang="en-US" smtClean="0">
              <a:latin typeface="Arial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Thanh ghi IP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9775"/>
            <a:ext cx="89154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4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F3CAB5-2879-41B7-900E-3241AA976D80}" type="slidenum">
              <a:rPr lang="en-US" smtClean="0">
                <a:latin typeface="Arial" charset="0"/>
              </a:rPr>
              <a:pPr/>
              <a:t>169</a:t>
            </a:fld>
            <a:endParaRPr lang="en-US" smtClean="0">
              <a:latin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Ưu tiên trong cùng một mức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Nếu nhiều ngắt xảy ra tại cung thời điểm</a:t>
            </a:r>
          </a:p>
          <a:p>
            <a:pPr lvl="1" eaLnBrk="1" hangingPunct="1"/>
            <a:r>
              <a:rPr lang="en-US" smtClean="0"/>
              <a:t>Ngắt có mức ưu tiên cao được xử lý trước</a:t>
            </a:r>
          </a:p>
          <a:p>
            <a:pPr lvl="1" eaLnBrk="1" hangingPunct="1"/>
            <a:r>
              <a:rPr lang="en-US" smtClean="0"/>
              <a:t>Nếu có nhiều ngắt </a:t>
            </a:r>
            <a:r>
              <a:rPr lang="en-US" smtClean="0">
                <a:solidFill>
                  <a:srgbClr val="FF0000"/>
                </a:solidFill>
              </a:rPr>
              <a:t>cùng mức ưu tiên</a:t>
            </a:r>
            <a:r>
              <a:rPr lang="en-US" smtClean="0"/>
              <a:t> thì CPU phân xử theo thứ tự sau 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6482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4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©2009, CE Department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8" y="1066801"/>
            <a:ext cx="724486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81251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389C95-00A0-49EB-9494-AD34355B1616}" type="slidenum">
              <a:rPr lang="en-US" smtClean="0">
                <a:latin typeface="Arial" charset="0"/>
              </a:rPr>
              <a:pPr/>
              <a:t>170</a:t>
            </a:fld>
            <a:endParaRPr lang="en-US" smtClean="0"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ngắt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Ngắt được xử lý bởi phần cứng</a:t>
            </a:r>
          </a:p>
          <a:p>
            <a:pPr eaLnBrk="1" hangingPunct="1"/>
            <a:r>
              <a:rPr lang="en-US" smtClean="0"/>
              <a:t>Chương trình phục vụ ngắt được lưu giữ tại một địa chỉ xác định trong vùng nhớ code (gọi là địa chỉ vector ngắt)</a:t>
            </a:r>
          </a:p>
        </p:txBody>
      </p:sp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36576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3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EBDCA2-2F31-474E-B1F3-D2BC5341CE37}" type="slidenum">
              <a:rPr lang="en-US" smtClean="0">
                <a:latin typeface="Arial" charset="0"/>
              </a:rPr>
              <a:pPr/>
              <a:t>171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Xử lý ngắt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CPU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“</a:t>
            </a:r>
            <a:r>
              <a:rPr lang="en-US" dirty="0" err="1" smtClean="0"/>
              <a:t>ngắt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(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):</a:t>
            </a:r>
          </a:p>
          <a:p>
            <a:pPr lvl="1" eaLnBrk="1" hangingPunct="1"/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nốt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PC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ngăn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cất</a:t>
            </a:r>
            <a:r>
              <a:rPr lang="en-US" sz="2000" dirty="0" smtClean="0"/>
              <a:t> </a:t>
            </a:r>
            <a:r>
              <a:rPr lang="en-US" sz="2000" dirty="0" err="1" smtClean="0"/>
              <a:t>giữ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cấm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PC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nạp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vector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(ISR: Interrupt Service Routine)</a:t>
            </a:r>
          </a:p>
          <a:p>
            <a:pPr lvl="1" eaLnBrk="1" hangingPunct="1"/>
            <a:r>
              <a:rPr lang="en-US" sz="2000" dirty="0" err="1" smtClean="0"/>
              <a:t>Cờ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xóa</a:t>
            </a:r>
            <a:r>
              <a:rPr lang="en-US" sz="2000" dirty="0" smtClean="0"/>
              <a:t> (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trừ</a:t>
            </a:r>
            <a:r>
              <a:rPr lang="en-US" sz="2000" dirty="0" smtClean="0"/>
              <a:t> </a:t>
            </a:r>
            <a:r>
              <a:rPr lang="en-US" sz="2000" dirty="0" err="1" smtClean="0"/>
              <a:t>cờ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RI </a:t>
            </a:r>
            <a:r>
              <a:rPr lang="en-US" sz="2000" dirty="0" err="1" smtClean="0"/>
              <a:t>và</a:t>
            </a:r>
            <a:r>
              <a:rPr lang="en-US" sz="2000" dirty="0" smtClean="0"/>
              <a:t> TI)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ISR 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lệnh</a:t>
            </a:r>
            <a:r>
              <a:rPr lang="en-US" dirty="0" smtClean="0">
                <a:solidFill>
                  <a:srgbClr val="FF0000"/>
                </a:solidFill>
              </a:rPr>
              <a:t> RETI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7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3550C-78F5-4CB2-B4A5-341F1A6A9A68}" type="slidenum">
              <a:rPr lang="en-US" smtClean="0">
                <a:latin typeface="Arial" charset="0"/>
              </a:rPr>
              <a:pPr/>
              <a:t>172</a:t>
            </a:fld>
            <a:endParaRPr lang="en-US" smtClean="0"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Ngắt timer1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sử dụng ngắt timer để tạo xung vuông có tần số 10KHz tại P1.0, biết f</a:t>
            </a:r>
            <a:r>
              <a:rPr lang="en-US" baseline="-25000" smtClean="0"/>
              <a:t>OSC</a:t>
            </a:r>
            <a:r>
              <a:rPr lang="en-US" smtClean="0"/>
              <a:t> = 12MHz</a:t>
            </a:r>
          </a:p>
        </p:txBody>
      </p:sp>
    </p:spTree>
    <p:extLst>
      <p:ext uri="{BB962C8B-B14F-4D97-AF65-F5344CB8AC3E}">
        <p14:creationId xmlns:p14="http://schemas.microsoft.com/office/powerpoint/2010/main" val="5767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0898-D1F3-4CAB-94D4-C810F26B891E}" type="slidenum">
              <a:rPr lang="en-US" smtClean="0">
                <a:latin typeface="Arial" charset="0"/>
              </a:rPr>
              <a:pPr/>
              <a:t>173</a:t>
            </a:fld>
            <a:endParaRPr lang="en-US" smtClean="0">
              <a:latin typeface="Arial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org 	0000h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ljmp	start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org	100h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start: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mov	TMOD,#02		; timer + mode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mov	TH0,#0xE0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setb	ET0			; enable timer0 interrupt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setb	EA			; enable interrupts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setb	TR0			; start timer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sjmp	$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org		000Bh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cpl	P1.0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reti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END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5389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C009FC-9053-452B-B5D8-3D2E6BA74F70}" type="slidenum">
              <a:rPr lang="en-US" smtClean="0">
                <a:latin typeface="Arial" charset="0"/>
              </a:rPr>
              <a:pPr/>
              <a:t>174</a:t>
            </a:fld>
            <a:endParaRPr lang="en-US" smtClean="0">
              <a:latin typeface="Arial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ngắt timer0 và timer1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sử dụng các ngắt để đồng thời tạo ra xung vuông có tần số 5KHz và 500Hz tại chân P1.6 và P1.7, biết f</a:t>
            </a:r>
            <a:r>
              <a:rPr lang="en-US" baseline="-25000" smtClean="0"/>
              <a:t>OSC</a:t>
            </a:r>
            <a:r>
              <a:rPr lang="en-US" smtClean="0"/>
              <a:t> = 12MHz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52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A48D74-4A11-4045-B274-AA9FD606CB5C}" type="slidenum">
              <a:rPr lang="en-US" smtClean="0">
                <a:latin typeface="Arial" charset="0"/>
              </a:rPr>
              <a:pPr/>
              <a:t>175</a:t>
            </a:fld>
            <a:endParaRPr lang="en-US" smtClean="0">
              <a:latin typeface="Arial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ngắt TI và RI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sử dụng các ngắt RI và TI:</a:t>
            </a:r>
          </a:p>
          <a:p>
            <a:pPr lvl="1" eaLnBrk="1" hangingPunct="1"/>
            <a:r>
              <a:rPr lang="en-US" smtClean="0"/>
              <a:t>Nhận ký tự từ Rx</a:t>
            </a:r>
          </a:p>
          <a:p>
            <a:pPr lvl="1" eaLnBrk="1" hangingPunct="1"/>
            <a:r>
              <a:rPr lang="en-US" smtClean="0"/>
              <a:t>Truyền ký tự nhận được lên Tx</a:t>
            </a:r>
          </a:p>
        </p:txBody>
      </p:sp>
    </p:spTree>
    <p:extLst>
      <p:ext uri="{BB962C8B-B14F-4D97-AF65-F5344CB8AC3E}">
        <p14:creationId xmlns:p14="http://schemas.microsoft.com/office/powerpoint/2010/main" val="6746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Peripherals - MCS 51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193362-C4A7-45F4-A1DA-5AD4F1949E09}" type="slidenum">
              <a:rPr lang="en-US" smtClean="0">
                <a:latin typeface="Arial" charset="0"/>
              </a:rPr>
              <a:pPr/>
              <a:t>176</a:t>
            </a:fld>
            <a:endParaRPr lang="en-US" smtClean="0">
              <a:latin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ngắt ngoài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Viết chương trình điều khiển lò đốt. Biết:</a:t>
            </a:r>
          </a:p>
          <a:p>
            <a:pPr lvl="1" eaLnBrk="1" hangingPunct="1"/>
            <a:r>
              <a:rPr lang="en-US" smtClean="0"/>
              <a:t>INT0 nối với sensor đo nhiệt độ nóng (khi cao hơn 21</a:t>
            </a:r>
            <a:r>
              <a:rPr lang="en-US" baseline="30000" smtClean="0"/>
              <a:t>0</a:t>
            </a:r>
            <a:r>
              <a:rPr lang="en-US" smtClean="0"/>
              <a:t>) sensor sẽ phát tín hiệu HOT = 0</a:t>
            </a:r>
          </a:p>
          <a:p>
            <a:pPr lvl="1" eaLnBrk="1" hangingPunct="1"/>
            <a:r>
              <a:rPr lang="en-US" smtClean="0"/>
              <a:t>INT1 nối với sensor đo nhiệt độ lạnh (khi nhỏ hơn 19</a:t>
            </a:r>
            <a:r>
              <a:rPr lang="en-US" baseline="30000" smtClean="0"/>
              <a:t>0</a:t>
            </a:r>
            <a:r>
              <a:rPr lang="en-US" smtClean="0"/>
              <a:t>) sensor sẽ phát tín hiệu COOL = 0</a:t>
            </a:r>
          </a:p>
          <a:p>
            <a:pPr lvl="1" eaLnBrk="1" hangingPunct="1"/>
            <a:r>
              <a:rPr lang="en-US" smtClean="0"/>
              <a:t>Cổng P1.7 được nối với mạch điều khiển</a:t>
            </a:r>
          </a:p>
          <a:p>
            <a:pPr lvl="2" eaLnBrk="1" hangingPunct="1"/>
            <a:r>
              <a:rPr lang="en-US" smtClean="0"/>
              <a:t>P1.7 = 0 </a:t>
            </a:r>
            <a:r>
              <a:rPr lang="en-US" smtClean="0">
                <a:sym typeface="Wingdings" pitchFamily="2" charset="2"/>
              </a:rPr>
              <a:t> không đốt nóng</a:t>
            </a:r>
          </a:p>
          <a:p>
            <a:pPr lvl="2" eaLnBrk="1" hangingPunct="1"/>
            <a:r>
              <a:rPr lang="en-US" smtClean="0">
                <a:sym typeface="Wingdings" pitchFamily="2" charset="2"/>
              </a:rPr>
              <a:t>P1.7 = 1  đốt nóng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87F874-D298-4669-B50B-9F1931757A74}" type="slidenum">
              <a:rPr lang="en-US" smtClean="0">
                <a:latin typeface="Arial" charset="0"/>
              </a:rPr>
              <a:pPr/>
              <a:t>177</a:t>
            </a:fld>
            <a:endParaRPr lang="en-US" smtClean="0">
              <a:latin typeface="Arial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- ngắt theo sườn xuống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kế mạch báo động</a:t>
            </a:r>
          </a:p>
          <a:p>
            <a:pPr lvl="1" eaLnBrk="1" hangingPunct="1"/>
            <a:r>
              <a:rPr lang="en-US" smtClean="0"/>
              <a:t>khi cửa bị mở sensor sẽ phát tín hiệu từ HIGH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LOW </a:t>
            </a:r>
          </a:p>
          <a:p>
            <a:pPr lvl="1" eaLnBrk="1" hangingPunct="1"/>
            <a:r>
              <a:rPr lang="en-US" smtClean="0"/>
              <a:t>mạch bảo vệ làm việc sẽ phát tín hiệu qua loa nối với P1.7 với tần số 400Hz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53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990600"/>
            <a:ext cx="8229600" cy="5638800"/>
          </a:xfrm>
        </p:spPr>
        <p:txBody>
          <a:bodyPr/>
          <a:lstStyle/>
          <a:p>
            <a:r>
              <a:rPr lang="en-US" dirty="0" err="1">
                <a:solidFill>
                  <a:srgbClr val="3333FF"/>
                </a:solidFill>
              </a:rPr>
              <a:t>Ví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err="1">
                <a:solidFill>
                  <a:srgbClr val="3333FF"/>
                </a:solidFill>
              </a:rPr>
              <a:t>dụ</a:t>
            </a:r>
            <a:r>
              <a:rPr lang="en-US" dirty="0">
                <a:solidFill>
                  <a:srgbClr val="3333FF"/>
                </a:solidFill>
              </a:rPr>
              <a:t> 2.1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MOV</a:t>
            </a:r>
            <a:r>
              <a:rPr lang="pt-BR" dirty="0"/>
              <a:t> 	R0, #99H </a:t>
            </a:r>
            <a:r>
              <a:rPr lang="pt-BR" dirty="0">
                <a:solidFill>
                  <a:srgbClr val="00B050"/>
                </a:solidFill>
              </a:rPr>
              <a:t>;load R0 with 99H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MOV</a:t>
            </a:r>
            <a:r>
              <a:rPr lang="pt-BR" dirty="0">
                <a:solidFill>
                  <a:srgbClr val="3333FF"/>
                </a:solidFill>
              </a:rPr>
              <a:t> 	</a:t>
            </a:r>
            <a:r>
              <a:rPr lang="pt-BR" dirty="0"/>
              <a:t>R1, #85H </a:t>
            </a:r>
            <a:r>
              <a:rPr lang="pt-BR" dirty="0">
                <a:solidFill>
                  <a:srgbClr val="00B050"/>
                </a:solidFill>
              </a:rPr>
              <a:t>;load R1 with 85H</a:t>
            </a:r>
          </a:p>
          <a:p>
            <a:r>
              <a:rPr lang="en-US" dirty="0" err="1">
                <a:solidFill>
                  <a:srgbClr val="3333FF"/>
                </a:solidFill>
              </a:rPr>
              <a:t>Ví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err="1">
                <a:solidFill>
                  <a:srgbClr val="3333FF"/>
                </a:solidFill>
              </a:rPr>
              <a:t>dụ</a:t>
            </a:r>
            <a:r>
              <a:rPr lang="en-US" dirty="0">
                <a:solidFill>
                  <a:srgbClr val="3333FF"/>
                </a:solidFill>
              </a:rPr>
              <a:t> 2.2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MOV</a:t>
            </a:r>
            <a:r>
              <a:rPr lang="pt-BR" dirty="0"/>
              <a:t> 	00, #99H </a:t>
            </a:r>
            <a:r>
              <a:rPr lang="pt-BR" dirty="0">
                <a:solidFill>
                  <a:srgbClr val="00B050"/>
                </a:solidFill>
              </a:rPr>
              <a:t>;RAM location 00H has 99H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MOV</a:t>
            </a:r>
            <a:r>
              <a:rPr lang="pt-BR" dirty="0"/>
              <a:t> 	01, #85H </a:t>
            </a:r>
            <a:r>
              <a:rPr lang="pt-BR" dirty="0">
                <a:solidFill>
                  <a:srgbClr val="00B050"/>
                </a:solidFill>
              </a:rPr>
              <a:t>;RAM location 01H has 85H</a:t>
            </a:r>
            <a:endParaRPr lang="pt-BR" sz="2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3333FF"/>
                </a:solidFill>
              </a:rPr>
              <a:t>Ví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err="1">
                <a:solidFill>
                  <a:srgbClr val="3333FF"/>
                </a:solidFill>
              </a:rPr>
              <a:t>dụ</a:t>
            </a:r>
            <a:r>
              <a:rPr lang="en-US" dirty="0">
                <a:solidFill>
                  <a:srgbClr val="3333FF"/>
                </a:solidFill>
              </a:rPr>
              <a:t> 2.3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SETB</a:t>
            </a:r>
            <a:r>
              <a:rPr lang="en-US" sz="2800" dirty="0"/>
              <a:t> 	PSW.4 ;select bank 2</a:t>
            </a:r>
          </a:p>
          <a:p>
            <a:pPr>
              <a:buFontTx/>
              <a:buNone/>
            </a:pPr>
            <a:r>
              <a:rPr lang="pt-BR" sz="2800" dirty="0"/>
              <a:t>	</a:t>
            </a:r>
            <a:r>
              <a:rPr lang="pt-BR" b="1" dirty="0">
                <a:solidFill>
                  <a:srgbClr val="FF0000"/>
                </a:solidFill>
              </a:rPr>
              <a:t>MOV</a:t>
            </a:r>
            <a:r>
              <a:rPr lang="pt-BR" dirty="0"/>
              <a:t> 	R0, #99H </a:t>
            </a:r>
            <a:r>
              <a:rPr lang="pt-BR" dirty="0">
                <a:solidFill>
                  <a:srgbClr val="00B050"/>
                </a:solidFill>
              </a:rPr>
              <a:t>;RAM location 10H has 99H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MOV</a:t>
            </a:r>
            <a:r>
              <a:rPr lang="pt-BR" dirty="0"/>
              <a:t> 	R1, #85H </a:t>
            </a:r>
            <a:r>
              <a:rPr lang="pt-BR" dirty="0">
                <a:solidFill>
                  <a:srgbClr val="00B050"/>
                </a:solidFill>
              </a:rPr>
              <a:t>;RAM location 11H has 85H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©2009, CE Department</a:t>
            </a:r>
          </a:p>
        </p:txBody>
      </p:sp>
    </p:spTree>
    <p:extLst>
      <p:ext uri="{BB962C8B-B14F-4D97-AF65-F5344CB8AC3E}">
        <p14:creationId xmlns:p14="http://schemas.microsoft.com/office/powerpoint/2010/main" val="39045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266700"/>
            <a:ext cx="8839200" cy="6223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/>
              <a:t>nguồn</a:t>
            </a:r>
            <a:r>
              <a:rPr lang="en-US" dirty="0">
                <a:latin typeface="Arial" pitchFamily="34" charset="0"/>
                <a:cs typeface="Arial" pitchFamily="34" charset="0"/>
              </a:rPr>
              <a:t> PCON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2D3172-9823-44E0-BE12-6142293241AF}" type="slidenum">
              <a:rPr lang="en-US" smtClean="0">
                <a:cs typeface="Arial" pitchFamily="34" charset="0"/>
              </a:rPr>
              <a:pPr>
                <a:defRPr/>
              </a:pPr>
              <a:t>19</a:t>
            </a:fld>
            <a:endParaRPr lang="en-US">
              <a:cs typeface="Arial" pitchFamily="34" charset="0"/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925" y="990600"/>
            <a:ext cx="5553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69430" y="1295400"/>
            <a:ext cx="187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87H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Mục</a:t>
            </a:r>
            <a:r>
              <a:rPr lang="fr-FR" dirty="0"/>
              <a:t> </a:t>
            </a:r>
            <a:r>
              <a:rPr lang="fr-FR" dirty="0" err="1"/>
              <a:t>lục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tx2"/>
                </a:solidFill>
              </a:rPr>
              <a:t>Chương 1: Cấu trúc và hoạt động của </a:t>
            </a:r>
            <a:r>
              <a:rPr lang="en-US" dirty="0" err="1">
                <a:solidFill>
                  <a:schemeClr val="tx2"/>
                </a:solidFill>
              </a:rPr>
              <a:t>máy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tính</a:t>
            </a:r>
            <a:r>
              <a:rPr lang="vi-VN" dirty="0">
                <a:solidFill>
                  <a:schemeClr val="tx2"/>
                </a:solidFill>
              </a:rPr>
              <a:t> </a:t>
            </a:r>
            <a:endParaRPr lang="vi-VN" b="0" dirty="0">
              <a:solidFill>
                <a:schemeClr val="tx2"/>
              </a:solidFill>
            </a:endParaRPr>
          </a:p>
          <a:p>
            <a:r>
              <a:rPr lang="vi-VN" dirty="0">
                <a:solidFill>
                  <a:srgbClr val="FF0000"/>
                </a:solidFill>
              </a:rPr>
              <a:t>Chương 2: Vi điều khiển MCS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vi-VN" dirty="0">
                <a:solidFill>
                  <a:srgbClr val="FF0000"/>
                </a:solidFill>
              </a:rPr>
              <a:t>51 </a:t>
            </a:r>
            <a:endParaRPr lang="fr-FR" b="0" dirty="0">
              <a:solidFill>
                <a:srgbClr val="FF0000"/>
              </a:solidFill>
            </a:endParaRPr>
          </a:p>
          <a:p>
            <a:r>
              <a:rPr lang="vi-VN" dirty="0"/>
              <a:t>Chương 3: Lập trình bằng hợp ngữ MC</a:t>
            </a:r>
            <a:r>
              <a:rPr lang="en-US" dirty="0"/>
              <a:t>-</a:t>
            </a:r>
            <a:r>
              <a:rPr lang="vi-VN" dirty="0"/>
              <a:t>S51 </a:t>
            </a:r>
            <a:endParaRPr lang="vi-VN" b="0" dirty="0"/>
          </a:p>
          <a:p>
            <a:r>
              <a:rPr lang="vi-VN" dirty="0"/>
              <a:t>Chương 4: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vi-VN" dirty="0"/>
              <a:t>Ghép nối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vi-VN" b="0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54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/>
              <a:t>nghỉ</a:t>
            </a:r>
            <a:r>
              <a:rPr lang="en-US" dirty="0"/>
              <a:t> (</a:t>
            </a:r>
            <a:r>
              <a:rPr lang="en-US" dirty="0" err="1"/>
              <a:t>Idl</a:t>
            </a:r>
            <a:r>
              <a:rPr lang="en-US" dirty="0"/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81ED3-5CF4-4EF1-BCC5-9A1B79FBB2B1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Idle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nghỉ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Clock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CPU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off,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vẫn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Interrupt, Timer, Serial function port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SFRs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internal RAM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thái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PSEN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cao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thoát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Idle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ngắt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Timer, UART),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hoặc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Reset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RAM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(Power down)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On-chip oscillator off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SFRs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 RAM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PSEN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thấp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thoát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RESET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dirty="0">
                <a:latin typeface="Arial" pitchFamily="34" charset="0"/>
                <a:cs typeface="Arial" pitchFamily="34" charset="0"/>
              </a:rPr>
              <a:t> SFRs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RESET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internal RAM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hưởng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>
                <a:cs typeface="Arial" pitchFamily="34" charset="0"/>
              </a:rPr>
              <a:pPr>
                <a:defRPr/>
              </a:pPr>
              <a:t>21</a:t>
            </a:fld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Stack Pointer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8-bit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81H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SP: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RET</a:t>
            </a:r>
          </a:p>
          <a:p>
            <a:pPr lvl="1"/>
            <a:r>
              <a:rPr lang="en-US" dirty="0"/>
              <a:t>RETI</a:t>
            </a:r>
          </a:p>
          <a:p>
            <a:pPr lvl="1"/>
            <a:r>
              <a:rPr lang="en-US" dirty="0"/>
              <a:t>PUSH, POP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Start-up, SP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>
                <a:solidFill>
                  <a:srgbClr val="FF0000"/>
                </a:solidFill>
              </a:rPr>
              <a:t> 07H </a:t>
            </a:r>
            <a:r>
              <a:rPr lang="en-US" dirty="0"/>
              <a:t>ở </a:t>
            </a:r>
            <a:r>
              <a:rPr lang="en-US" dirty="0" err="1"/>
              <a:t>trong</a:t>
            </a:r>
            <a:r>
              <a:rPr lang="en-US" dirty="0"/>
              <a:t>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2.4: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©2009, CE Department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9286" r="4952" b="3572"/>
          <a:stretch/>
        </p:blipFill>
        <p:spPr bwMode="auto">
          <a:xfrm>
            <a:off x="1943100" y="1485900"/>
            <a:ext cx="5695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Stack Pointer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0104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8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2.5: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©2009, CE Department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57400" y="1543050"/>
            <a:ext cx="6324600" cy="5314950"/>
            <a:chOff x="1828800" y="1543050"/>
            <a:chExt cx="6324600" cy="5314950"/>
          </a:xfrm>
        </p:grpSpPr>
        <p:pic>
          <p:nvPicPr>
            <p:cNvPr id="389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t="8224"/>
            <a:stretch/>
          </p:blipFill>
          <p:spPr bwMode="auto">
            <a:xfrm>
              <a:off x="2000250" y="1543050"/>
              <a:ext cx="6153150" cy="531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7848600" y="1562100"/>
              <a:ext cx="304800" cy="42481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1828800" y="6019800"/>
              <a:ext cx="1676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Stack Pointer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70104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5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and Bank1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2.6: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4400">
                <a:solidFill>
                  <a:srgbClr val="6E797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rgbClr val="6E797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©2009, CE Department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t="7909" r="5127" b="3107"/>
          <a:stretch/>
        </p:blipFill>
        <p:spPr bwMode="auto">
          <a:xfrm>
            <a:off x="2581365" y="1123950"/>
            <a:ext cx="602923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70104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17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Data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Data Pointer, DPTR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16-bit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ngoài</a:t>
            </a:r>
            <a:r>
              <a:rPr lang="en-US" dirty="0"/>
              <a:t>.</a:t>
            </a:r>
          </a:p>
          <a:p>
            <a:r>
              <a:rPr lang="en-US" dirty="0"/>
              <a:t>DPTR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DPL (82H) </a:t>
            </a:r>
            <a:r>
              <a:rPr lang="en-US" dirty="0" err="1"/>
              <a:t>chứa</a:t>
            </a:r>
            <a:r>
              <a:rPr lang="en-US" dirty="0"/>
              <a:t> byte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DPTR</a:t>
            </a:r>
          </a:p>
          <a:p>
            <a:pPr lvl="1"/>
            <a:r>
              <a:rPr lang="en-US" dirty="0"/>
              <a:t>DPH (83H) </a:t>
            </a:r>
            <a:r>
              <a:rPr lang="en-US" dirty="0" err="1"/>
              <a:t>chứa</a:t>
            </a:r>
            <a:r>
              <a:rPr lang="en-US" dirty="0"/>
              <a:t> byte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DPTR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2" b="12321"/>
          <a:stretch/>
        </p:blipFill>
        <p:spPr bwMode="auto">
          <a:xfrm>
            <a:off x="1295400" y="3427751"/>
            <a:ext cx="7778061" cy="208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389815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MOVX</a:t>
            </a:r>
            <a:r>
              <a:rPr lang="en-US" baseline="30000" dirty="0"/>
              <a:t>*</a:t>
            </a:r>
            <a:r>
              <a:rPr lang="en-US" dirty="0"/>
              <a:t> (Move X)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330" y="5941315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mục</a:t>
            </a:r>
            <a:r>
              <a:rPr lang="en-US" dirty="0"/>
              <a:t> 5-chương 2,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MCS-51</a:t>
            </a:r>
          </a:p>
        </p:txBody>
      </p:sp>
    </p:spTree>
    <p:extLst>
      <p:ext uri="{BB962C8B-B14F-4D97-AF65-F5344CB8AC3E}">
        <p14:creationId xmlns:p14="http://schemas.microsoft.com/office/powerpoint/2010/main" val="1499041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8051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cổng</a:t>
            </a:r>
            <a:r>
              <a:rPr lang="en-US" dirty="0"/>
              <a:t> P0, P1, P2, P3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80H, 90H, A0H </a:t>
            </a:r>
            <a:r>
              <a:rPr lang="en-US" dirty="0" err="1"/>
              <a:t>và</a:t>
            </a:r>
            <a:r>
              <a:rPr lang="en-US" dirty="0"/>
              <a:t> B0H</a:t>
            </a:r>
          </a:p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từng</a:t>
            </a:r>
            <a:r>
              <a:rPr lang="en-US" dirty="0">
                <a:solidFill>
                  <a:srgbClr val="FF0000"/>
                </a:solidFill>
              </a:rPr>
              <a:t> 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8520"/>
            <a:ext cx="4385247" cy="75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5330" y="5941315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mục</a:t>
            </a:r>
            <a:r>
              <a:rPr lang="en-US" dirty="0"/>
              <a:t> 5-chương 2,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MCS-51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700" y="22860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Tương</a:t>
            </a:r>
            <a:r>
              <a:rPr lang="en-US" sz="2000" b="1" dirty="0"/>
              <a:t>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</a:t>
            </a:r>
            <a:r>
              <a:rPr lang="en-US" sz="2000" b="1" dirty="0" err="1"/>
              <a:t>đến</a:t>
            </a:r>
            <a:r>
              <a:rPr lang="en-US" sz="2000" b="1" dirty="0"/>
              <a:t> </a:t>
            </a:r>
            <a:r>
              <a:rPr lang="en-US" sz="2000" b="1" dirty="0" err="1"/>
              <a:t>từng</a:t>
            </a:r>
            <a:r>
              <a:rPr lang="en-US" sz="2000" b="1" dirty="0"/>
              <a:t> </a:t>
            </a:r>
            <a:r>
              <a:rPr lang="en-US" sz="2000" b="1" dirty="0" err="1"/>
              <a:t>chân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từng</a:t>
            </a:r>
            <a:r>
              <a:rPr lang="en-US" sz="2000" b="1" dirty="0"/>
              <a:t> </a:t>
            </a:r>
            <a:r>
              <a:rPr lang="en-US" sz="2000" b="1" dirty="0" err="1"/>
              <a:t>cổng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cách</a:t>
            </a:r>
            <a:r>
              <a:rPr lang="en-US" sz="2000" b="1" dirty="0"/>
              <a:t> </a:t>
            </a:r>
            <a:r>
              <a:rPr lang="en-US" sz="2000" b="1" dirty="0" err="1"/>
              <a:t>độc</a:t>
            </a:r>
            <a:r>
              <a:rPr lang="en-US" sz="2000" b="1" dirty="0"/>
              <a:t> </a:t>
            </a:r>
            <a:r>
              <a:rPr lang="en-US" sz="2000" b="1" dirty="0" err="1"/>
              <a:t>lập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0 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TH0 (8CH) </a:t>
            </a:r>
            <a:r>
              <a:rPr lang="en-US" dirty="0" err="1"/>
              <a:t>và</a:t>
            </a:r>
            <a:r>
              <a:rPr lang="en-US" dirty="0"/>
              <a:t> TL0 (8AH)</a:t>
            </a:r>
          </a:p>
          <a:p>
            <a:r>
              <a:rPr lang="en-US" dirty="0"/>
              <a:t>Timer 1: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TH1 (8DH) </a:t>
            </a:r>
            <a:r>
              <a:rPr lang="en-US" dirty="0" err="1"/>
              <a:t>và</a:t>
            </a:r>
            <a:r>
              <a:rPr lang="en-US" dirty="0"/>
              <a:t> TL1 (8BH)</a:t>
            </a:r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timer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TMOD (Timer Mode)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89H</a:t>
            </a:r>
          </a:p>
          <a:p>
            <a:pPr lvl="1"/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: TCON (Timer Control)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88H. TCON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8051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UART</a:t>
            </a:r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SBUF (99H)</a:t>
            </a:r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SBUF</a:t>
            </a:r>
          </a:p>
          <a:p>
            <a:pPr marL="400050" lvl="1" indent="0">
              <a:buNone/>
            </a:pPr>
            <a:r>
              <a:rPr lang="en-US" b="0" u="sng" dirty="0" err="1"/>
              <a:t>Chú</a:t>
            </a:r>
            <a:r>
              <a:rPr lang="en-US" b="0" u="sng" dirty="0"/>
              <a:t> ý:</a:t>
            </a:r>
            <a:r>
              <a:rPr lang="en-US" b="0" dirty="0"/>
              <a:t> </a:t>
            </a:r>
            <a:r>
              <a:rPr lang="en-US" b="0" dirty="0" err="1"/>
              <a:t>mặc</a:t>
            </a:r>
            <a:r>
              <a:rPr lang="en-US" b="0" dirty="0"/>
              <a:t> </a:t>
            </a:r>
            <a:r>
              <a:rPr lang="en-US" b="0" dirty="0" err="1"/>
              <a:t>dù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,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chất</a:t>
            </a:r>
            <a:r>
              <a:rPr lang="en-US" b="0" dirty="0"/>
              <a:t> </a:t>
            </a:r>
            <a:r>
              <a:rPr lang="en-US" b="0" dirty="0" err="1"/>
              <a:t>đây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2 </a:t>
            </a:r>
            <a:r>
              <a:rPr lang="en-US" b="0" dirty="0" err="1"/>
              <a:t>thanh</a:t>
            </a:r>
            <a:r>
              <a:rPr lang="en-US" b="0" dirty="0"/>
              <a:t> </a:t>
            </a:r>
            <a:r>
              <a:rPr lang="en-US" b="0" dirty="0" err="1"/>
              <a:t>ghi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Do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truyền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hoạt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độc</a:t>
            </a:r>
            <a:r>
              <a:rPr lang="en-US" b="0" dirty="0"/>
              <a:t> </a:t>
            </a:r>
            <a:r>
              <a:rPr lang="en-US" b="0" dirty="0" err="1"/>
              <a:t>lập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hưởng</a:t>
            </a:r>
            <a:r>
              <a:rPr lang="en-US" b="0" dirty="0"/>
              <a:t> </a:t>
            </a:r>
            <a:r>
              <a:rPr lang="en-US" b="0" dirty="0" err="1"/>
              <a:t>đến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endParaRPr lang="en-US" b="0" dirty="0"/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SCON (98H). SCON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Tóm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tắt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latin typeface="Arial" pitchFamily="34" charset="0"/>
                <a:cs typeface="Arial" pitchFamily="34" charset="0"/>
              </a:rPr>
              <a:t> 2  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467600" cy="5791200"/>
          </a:xfrm>
        </p:spPr>
        <p:txBody>
          <a:bodyPr/>
          <a:lstStyle/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Kiến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MCS-51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1600" b="0" dirty="0" err="1"/>
              <a:t>Các</a:t>
            </a:r>
            <a:r>
              <a:rPr lang="en-US" sz="1600" b="0" dirty="0"/>
              <a:t> </a:t>
            </a:r>
            <a:r>
              <a:rPr lang="en-US" sz="1600" b="0" dirty="0" err="1"/>
              <a:t>đặc</a:t>
            </a:r>
            <a:r>
              <a:rPr lang="en-US" sz="1600" b="0" dirty="0"/>
              <a:t> </a:t>
            </a:r>
            <a:r>
              <a:rPr lang="en-US" sz="1600" b="0" dirty="0" err="1"/>
              <a:t>tính</a:t>
            </a:r>
            <a:r>
              <a:rPr lang="en-US" sz="1600" b="0" dirty="0"/>
              <a:t> </a:t>
            </a:r>
            <a:r>
              <a:rPr lang="en-US" sz="1600" b="0" dirty="0" err="1"/>
              <a:t>chung</a:t>
            </a:r>
            <a:endParaRPr lang="en-US" sz="1600" b="0" dirty="0"/>
          </a:p>
          <a:p>
            <a:pPr lvl="1" eaLnBrk="1" hangingPunct="1"/>
            <a:r>
              <a:rPr lang="en-US" sz="1600" b="0" dirty="0" err="1"/>
              <a:t>Sơ</a:t>
            </a:r>
            <a:r>
              <a:rPr lang="en-US" sz="1600" b="0" dirty="0"/>
              <a:t> </a:t>
            </a:r>
            <a:r>
              <a:rPr lang="en-US" sz="1600" b="0" dirty="0" err="1"/>
              <a:t>đồ</a:t>
            </a:r>
            <a:r>
              <a:rPr lang="en-US" sz="1600" b="0" dirty="0"/>
              <a:t> </a:t>
            </a:r>
            <a:r>
              <a:rPr lang="en-US" sz="1600" b="0" dirty="0" err="1"/>
              <a:t>khối</a:t>
            </a:r>
            <a:endParaRPr lang="en-US" sz="1600" b="0" dirty="0"/>
          </a:p>
          <a:p>
            <a:pPr lvl="1" eaLnBrk="1" hangingPunct="1"/>
            <a:r>
              <a:rPr lang="en-US" sz="1600" b="0" dirty="0" err="1"/>
              <a:t>Sơ</a:t>
            </a:r>
            <a:r>
              <a:rPr lang="en-US" sz="1600" b="0" dirty="0"/>
              <a:t> </a:t>
            </a:r>
            <a:r>
              <a:rPr lang="en-US" sz="1600" b="0" dirty="0" err="1"/>
              <a:t>đồ</a:t>
            </a:r>
            <a:r>
              <a:rPr lang="en-US" sz="1600" b="0" dirty="0"/>
              <a:t> </a:t>
            </a:r>
            <a:r>
              <a:rPr lang="en-US" sz="1600" b="0" dirty="0" err="1"/>
              <a:t>chân</a:t>
            </a:r>
            <a:endParaRPr lang="en-US" sz="1600" b="0" dirty="0"/>
          </a:p>
          <a:p>
            <a:pPr lvl="1" eaLnBrk="1" hangingPunct="1"/>
            <a:r>
              <a:rPr lang="en-US" sz="1600" b="0" dirty="0" err="1"/>
              <a:t>Tổ</a:t>
            </a:r>
            <a:r>
              <a:rPr lang="en-US" sz="1600" b="0" dirty="0"/>
              <a:t> </a:t>
            </a:r>
            <a:r>
              <a:rPr lang="en-US" sz="1600" b="0" dirty="0" err="1"/>
              <a:t>chức</a:t>
            </a:r>
            <a:r>
              <a:rPr lang="en-US" sz="1600" b="0" dirty="0"/>
              <a:t>  </a:t>
            </a:r>
            <a:r>
              <a:rPr lang="en-US" sz="1600" b="0" dirty="0" err="1"/>
              <a:t>bộ</a:t>
            </a:r>
            <a:r>
              <a:rPr lang="en-US" sz="1600" b="0" dirty="0"/>
              <a:t> </a:t>
            </a:r>
            <a:r>
              <a:rPr lang="en-US" sz="1600" b="0" dirty="0" err="1"/>
              <a:t>nhớ</a:t>
            </a:r>
            <a:endParaRPr lang="en-US" sz="1600" b="0" dirty="0"/>
          </a:p>
          <a:p>
            <a:pPr lvl="1" eaLnBrk="1" hangingPunct="1"/>
            <a:r>
              <a:rPr lang="en-US" sz="1600" b="0" dirty="0" err="1"/>
              <a:t>Các</a:t>
            </a:r>
            <a:r>
              <a:rPr lang="en-US" sz="1600" b="0" dirty="0"/>
              <a:t> </a:t>
            </a:r>
            <a:r>
              <a:rPr lang="en-US" sz="1600" b="0" dirty="0" err="1"/>
              <a:t>thanh</a:t>
            </a:r>
            <a:r>
              <a:rPr lang="en-US" sz="1600" b="0" dirty="0"/>
              <a:t> </a:t>
            </a:r>
            <a:r>
              <a:rPr lang="en-US" sz="1600" b="0" dirty="0" err="1"/>
              <a:t>ghi</a:t>
            </a:r>
            <a:r>
              <a:rPr lang="en-US" sz="1600" b="0" dirty="0"/>
              <a:t> </a:t>
            </a:r>
            <a:r>
              <a:rPr lang="en-US" sz="1600" b="0" dirty="0" err="1"/>
              <a:t>chức</a:t>
            </a:r>
            <a:r>
              <a:rPr lang="en-US" sz="1600" b="0" dirty="0"/>
              <a:t> </a:t>
            </a:r>
            <a:r>
              <a:rPr lang="en-US" sz="1600" b="0" dirty="0" err="1"/>
              <a:t>năng</a:t>
            </a:r>
            <a:r>
              <a:rPr lang="en-US" sz="1600" b="0" dirty="0"/>
              <a:t> </a:t>
            </a:r>
          </a:p>
          <a:p>
            <a:pPr marL="457200" lvl="1" indent="0" eaLnBrk="1" hangingPunct="1">
              <a:buNone/>
            </a:pPr>
            <a:r>
              <a:rPr lang="en-US" sz="1600" b="0" dirty="0" err="1"/>
              <a:t>đặc</a:t>
            </a:r>
            <a:r>
              <a:rPr lang="en-US" sz="1600" b="0" dirty="0"/>
              <a:t> </a:t>
            </a:r>
            <a:r>
              <a:rPr lang="en-US" sz="1600" b="0" dirty="0" err="1"/>
              <a:t>biệt</a:t>
            </a:r>
            <a:endParaRPr lang="en-US" sz="1600" b="0" dirty="0"/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2"/>
            </a:pP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3"/>
            </a:pP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ra</a:t>
            </a:r>
            <a:endParaRPr lang="en-US" dirty="0"/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3"/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3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Timers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MCS-51</a:t>
            </a:r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3"/>
            </a:pPr>
            <a:r>
              <a:rPr lang="en-US" dirty="0" err="1" smtClean="0"/>
              <a:t>Truyền</a:t>
            </a:r>
            <a:r>
              <a:rPr lang="en-US" dirty="0" smtClean="0"/>
              <a:t> tin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UART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spcBef>
                <a:spcPts val="300"/>
              </a:spcBef>
              <a:buSzPct val="100000"/>
              <a:buFont typeface="+mj-lt"/>
              <a:buAutoNum type="arabicPeriod" startAt="3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ngắt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MCS-51</a:t>
            </a:r>
            <a:endParaRPr lang="en-US" dirty="0"/>
          </a:p>
          <a:p>
            <a:pPr marL="0" indent="0" eaLnBrk="1" hangingPunct="1">
              <a:spcBef>
                <a:spcPts val="300"/>
              </a:spcBef>
              <a:buSzPct val="100000"/>
              <a:buNone/>
            </a:pPr>
            <a:r>
              <a:rPr lang="en-US" dirty="0"/>
              <a:t>       </a:t>
            </a:r>
            <a:endParaRPr lang="en-US" sz="1600" b="0" dirty="0"/>
          </a:p>
        </p:txBody>
      </p:sp>
      <p:sp>
        <p:nvSpPr>
          <p:cNvPr id="7172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4F755-F9AA-41BA-8FCC-D53B733BF80F}" type="slidenum">
              <a:rPr lang="en-US" smtClean="0">
                <a:latin typeface="Arial" charset="0"/>
              </a:rPr>
              <a:pPr>
                <a:defRPr/>
              </a:pPr>
              <a:t>3</a:t>
            </a:fld>
            <a:endParaRPr lang="en-US">
              <a:latin typeface="Arial" charset="0"/>
            </a:endParaRPr>
          </a:p>
        </p:txBody>
      </p:sp>
      <p:pic>
        <p:nvPicPr>
          <p:cNvPr id="7173" name="Picture 11" descr="Microcontroller Header.gif"/>
          <p:cNvPicPr>
            <a:picLocks noChangeAspect="1"/>
          </p:cNvPicPr>
          <p:nvPr/>
        </p:nvPicPr>
        <p:blipFill>
          <a:blip r:embed="rId3" cstate="print"/>
          <a:srcRect r="6493"/>
          <a:stretch>
            <a:fillRect/>
          </a:stretch>
        </p:blipFill>
        <p:spPr bwMode="auto">
          <a:xfrm>
            <a:off x="4754563" y="2667000"/>
            <a:ext cx="43894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985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8051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cấm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IE (A8H)</a:t>
            </a:r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IP (B8H)</a:t>
            </a:r>
          </a:p>
          <a:p>
            <a:r>
              <a:rPr lang="en-US" dirty="0" err="1"/>
              <a:t>Cả</a:t>
            </a:r>
            <a:r>
              <a:rPr lang="en-US" dirty="0"/>
              <a:t> IE </a:t>
            </a:r>
            <a:r>
              <a:rPr lang="en-US" dirty="0" err="1"/>
              <a:t>và</a:t>
            </a:r>
            <a:r>
              <a:rPr lang="en-US" dirty="0"/>
              <a:t> IP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5330" y="5941315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mục</a:t>
            </a:r>
            <a:r>
              <a:rPr lang="en-US" dirty="0"/>
              <a:t> 6 - </a:t>
            </a:r>
            <a:r>
              <a:rPr lang="en-US" dirty="0" err="1"/>
              <a:t>chương</a:t>
            </a:r>
            <a:r>
              <a:rPr lang="en-US" dirty="0"/>
              <a:t> 2,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MCS-51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467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8051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64 Kbytes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64 Kbytes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PSEN: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RD, WR: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 bus: AD0-AD7</a:t>
            </a:r>
          </a:p>
          <a:p>
            <a:pPr>
              <a:lnSpc>
                <a:spcPct val="90000"/>
              </a:lnSpc>
            </a:pPr>
            <a:r>
              <a:rPr lang="en-US" dirty="0"/>
              <a:t>Address bus: AD0-AD7 (</a:t>
            </a:r>
            <a:r>
              <a:rPr lang="en-US" dirty="0" err="1"/>
              <a:t>thấp</a:t>
            </a:r>
            <a:r>
              <a:rPr lang="en-US" dirty="0"/>
              <a:t>) A8-A15 (</a:t>
            </a:r>
            <a:r>
              <a:rPr lang="en-US" dirty="0" err="1"/>
              <a:t>cao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ALE </a:t>
            </a:r>
            <a:r>
              <a:rPr lang="en-US" dirty="0" err="1"/>
              <a:t>để</a:t>
            </a:r>
            <a:r>
              <a:rPr lang="en-US" dirty="0"/>
              <a:t> de-multiplex data/address </a:t>
            </a:r>
            <a:r>
              <a:rPr lang="en-US" dirty="0" err="1"/>
              <a:t>trên</a:t>
            </a:r>
            <a:r>
              <a:rPr lang="en-US" dirty="0"/>
              <a:t> AD0-AD7 (</a:t>
            </a:r>
            <a:r>
              <a:rPr lang="en-US" dirty="0">
                <a:solidFill>
                  <a:srgbClr val="FF0000"/>
                </a:solidFill>
              </a:rPr>
              <a:t>P0</a:t>
            </a:r>
            <a:r>
              <a:rPr lang="en-US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ALE = 0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ALE = 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địa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chỉ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53428" y="1447798"/>
            <a:ext cx="4343400" cy="2527300"/>
            <a:chOff x="4724400" y="1346200"/>
            <a:chExt cx="4343400" cy="25273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3" t="8857" r="5465" b="19198"/>
            <a:stretch/>
          </p:blipFill>
          <p:spPr bwMode="auto">
            <a:xfrm>
              <a:off x="4800600" y="1346200"/>
              <a:ext cx="4229100" cy="252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4724400" y="1346200"/>
              <a:ext cx="4343400" cy="25273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600" y="1600200"/>
            <a:ext cx="7010400" cy="4737100"/>
            <a:chOff x="528" y="1056"/>
            <a:chExt cx="4416" cy="298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16" y="1056"/>
              <a:ext cx="720" cy="27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84" y="1584"/>
              <a:ext cx="768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24" y="1056"/>
              <a:ext cx="720" cy="27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552" y="1680"/>
              <a:ext cx="672" cy="336"/>
              <a:chOff x="3552" y="1680"/>
              <a:chExt cx="672" cy="336"/>
            </a:xfrm>
          </p:grpSpPr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0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2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928" y="1680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928" y="168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D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120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20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3312" y="182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 flipH="1">
              <a:off x="3216" y="175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331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3216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326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288" y="225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536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97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1536" y="1680"/>
              <a:ext cx="1248" cy="336"/>
              <a:chOff x="3552" y="1680"/>
              <a:chExt cx="672" cy="336"/>
            </a:xfrm>
          </p:grpSpPr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33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34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35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2784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3024" y="134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74LS373</a:t>
              </a: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1008" y="129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ALE</a:t>
              </a: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0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 dirty="0">
                  <a:ea typeface="PMingLiU" pitchFamily="18" charset="-120"/>
                  <a:cs typeface="Arial" charset="0"/>
                </a:rPr>
                <a:t>P0.0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 dirty="0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1008" y="1104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PSEN</a:t>
              </a:r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1536" y="124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4176" y="1584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A7</a:t>
              </a: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176" y="2352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D7</a:t>
              </a:r>
            </a:p>
          </p:txBody>
        </p:sp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016" y="2448"/>
              <a:ext cx="2208" cy="336"/>
              <a:chOff x="2016" y="2448"/>
              <a:chExt cx="2208" cy="336"/>
            </a:xfrm>
          </p:grpSpPr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50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51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52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53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4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5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56"/>
            <p:cNvGrpSpPr>
              <a:grpSpLocks/>
            </p:cNvGrpSpPr>
            <p:nvPr/>
          </p:nvGrpSpPr>
          <p:grpSpPr bwMode="auto">
            <a:xfrm>
              <a:off x="1536" y="3312"/>
              <a:ext cx="2688" cy="336"/>
              <a:chOff x="3552" y="1680"/>
              <a:chExt cx="672" cy="336"/>
            </a:xfrm>
          </p:grpSpPr>
          <p:sp>
            <p:nvSpPr>
              <p:cNvPr id="69" name="Line 57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58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9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0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1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62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3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64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1056" y="321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P2.0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 P2.7</a:t>
              </a:r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4176" y="3216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A8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A15</a:t>
              </a:r>
            </a:p>
          </p:txBody>
        </p:sp>
        <p:grpSp>
          <p:nvGrpSpPr>
            <p:cNvPr id="36" name="Group 67"/>
            <p:cNvGrpSpPr>
              <a:grpSpLocks/>
            </p:cNvGrpSpPr>
            <p:nvPr/>
          </p:nvGrpSpPr>
          <p:grpSpPr bwMode="auto">
            <a:xfrm>
              <a:off x="1992" y="1656"/>
              <a:ext cx="384" cy="1127"/>
              <a:chOff x="1992" y="1656"/>
              <a:chExt cx="384" cy="1127"/>
            </a:xfrm>
          </p:grpSpPr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75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76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77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78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79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80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81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83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84"/>
            <p:cNvSpPr>
              <a:spLocks noChangeShapeType="1"/>
            </p:cNvSpPr>
            <p:nvPr/>
          </p:nvSpPr>
          <p:spPr bwMode="auto">
            <a:xfrm>
              <a:off x="393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3936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auto">
            <a:xfrm>
              <a:off x="3912" y="12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24" y="11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OE</a:t>
              </a:r>
            </a:p>
          </p:txBody>
        </p:sp>
        <p:sp>
          <p:nvSpPr>
            <p:cNvPr id="41" name="Text Box 88"/>
            <p:cNvSpPr txBox="1">
              <a:spLocks noChangeArrowheads="1"/>
            </p:cNvSpPr>
            <p:nvPr/>
          </p:nvSpPr>
          <p:spPr bwMode="auto">
            <a:xfrm>
              <a:off x="4224" y="134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OC</a:t>
              </a:r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4272" y="115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0"/>
            <p:cNvSpPr>
              <a:spLocks noChangeShapeType="1"/>
            </p:cNvSpPr>
            <p:nvPr/>
          </p:nvSpPr>
          <p:spPr bwMode="auto">
            <a:xfrm>
              <a:off x="4272" y="13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1"/>
            <p:cNvSpPr>
              <a:spLocks noChangeShapeType="1"/>
            </p:cNvSpPr>
            <p:nvPr/>
          </p:nvSpPr>
          <p:spPr bwMode="auto">
            <a:xfrm>
              <a:off x="52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92"/>
            <p:cNvSpPr>
              <a:spLocks noChangeShapeType="1"/>
            </p:cNvSpPr>
            <p:nvPr/>
          </p:nvSpPr>
          <p:spPr bwMode="auto">
            <a:xfrm>
              <a:off x="576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>
              <a:off x="600" y="31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>
              <a:off x="624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5"/>
            <p:cNvSpPr>
              <a:spLocks noChangeShapeType="1"/>
            </p:cNvSpPr>
            <p:nvPr/>
          </p:nvSpPr>
          <p:spPr bwMode="auto">
            <a:xfrm>
              <a:off x="624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96"/>
            <p:cNvSpPr txBox="1">
              <a:spLocks noChangeArrowheads="1"/>
            </p:cNvSpPr>
            <p:nvPr/>
          </p:nvSpPr>
          <p:spPr bwMode="auto">
            <a:xfrm>
              <a:off x="768" y="273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EA</a:t>
              </a:r>
            </a:p>
          </p:txBody>
        </p:sp>
        <p:sp>
          <p:nvSpPr>
            <p:cNvPr id="50" name="Text Box 97"/>
            <p:cNvSpPr txBox="1">
              <a:spLocks noChangeArrowheads="1"/>
            </p:cNvSpPr>
            <p:nvPr/>
          </p:nvSpPr>
          <p:spPr bwMode="auto">
            <a:xfrm>
              <a:off x="2736" y="139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600" b="1" dirty="0">
                  <a:ea typeface="PMingLiU" pitchFamily="18" charset="-120"/>
                  <a:cs typeface="Arial" charset="0"/>
                </a:rPr>
                <a:t>G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864" y="37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400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8051</a:t>
              </a:r>
            </a:p>
          </p:txBody>
        </p:sp>
        <p:sp>
          <p:nvSpPr>
            <p:cNvPr id="52" name="Text Box 99"/>
            <p:cNvSpPr txBox="1">
              <a:spLocks noChangeArrowheads="1"/>
            </p:cNvSpPr>
            <p:nvPr/>
          </p:nvSpPr>
          <p:spPr bwMode="auto">
            <a:xfrm>
              <a:off x="4272" y="375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400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ROM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52800" y="6019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PSEN: Program Store Enable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2362200"/>
            <a:ext cx="3086099" cy="443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itle 1"/>
          <p:cNvSpPr txBox="1">
            <a:spLocks/>
          </p:cNvSpPr>
          <p:nvPr/>
        </p:nvSpPr>
        <p:spPr bwMode="auto">
          <a:xfrm>
            <a:off x="114301" y="266700"/>
            <a:ext cx="948689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659187" y="58674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MCS-51 - Architecture</a:t>
            </a:r>
          </a:p>
        </p:txBody>
      </p: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1371600" y="1600200"/>
            <a:ext cx="7010400" cy="4724400"/>
            <a:chOff x="528" y="1056"/>
            <a:chExt cx="4416" cy="2976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816" y="1056"/>
              <a:ext cx="720" cy="27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2784" y="1584"/>
              <a:ext cx="768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4224" y="1056"/>
              <a:ext cx="720" cy="27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3552" y="1680"/>
              <a:ext cx="672" cy="336"/>
              <a:chOff x="3552" y="1680"/>
              <a:chExt cx="672" cy="336"/>
            </a:xfrm>
          </p:grpSpPr>
          <p:sp>
            <p:nvSpPr>
              <p:cNvPr id="94" name="Line 105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06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0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08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09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10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11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13"/>
            <p:cNvSpPr>
              <a:spLocks noChangeArrowheads="1"/>
            </p:cNvSpPr>
            <p:nvPr/>
          </p:nvSpPr>
          <p:spPr bwMode="auto">
            <a:xfrm>
              <a:off x="2928" y="1680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4"/>
            <p:cNvSpPr txBox="1">
              <a:spLocks noChangeArrowheads="1"/>
            </p:cNvSpPr>
            <p:nvPr/>
          </p:nvSpPr>
          <p:spPr bwMode="auto">
            <a:xfrm>
              <a:off x="2928" y="168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D</a:t>
              </a:r>
            </a:p>
          </p:txBody>
        </p:sp>
        <p:sp>
          <p:nvSpPr>
            <p:cNvPr id="13" name="Line 115"/>
            <p:cNvSpPr>
              <a:spLocks noChangeShapeType="1"/>
            </p:cNvSpPr>
            <p:nvPr/>
          </p:nvSpPr>
          <p:spPr bwMode="auto">
            <a:xfrm>
              <a:off x="3120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16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7"/>
            <p:cNvSpPr>
              <a:spLocks noChangeArrowheads="1"/>
            </p:cNvSpPr>
            <p:nvPr/>
          </p:nvSpPr>
          <p:spPr bwMode="auto">
            <a:xfrm>
              <a:off x="3312" y="182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18"/>
            <p:cNvSpPr>
              <a:spLocks noChangeArrowheads="1"/>
            </p:cNvSpPr>
            <p:nvPr/>
          </p:nvSpPr>
          <p:spPr bwMode="auto">
            <a:xfrm flipH="1">
              <a:off x="3216" y="175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9"/>
            <p:cNvSpPr>
              <a:spLocks noChangeShapeType="1"/>
            </p:cNvSpPr>
            <p:nvPr/>
          </p:nvSpPr>
          <p:spPr bwMode="auto">
            <a:xfrm flipH="1">
              <a:off x="331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0"/>
            <p:cNvSpPr>
              <a:spLocks noChangeShapeType="1"/>
            </p:cNvSpPr>
            <p:nvPr/>
          </p:nvSpPr>
          <p:spPr bwMode="auto">
            <a:xfrm>
              <a:off x="3216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326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>
              <a:off x="3288" y="225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>
              <a:off x="1536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24"/>
            <p:cNvSpPr>
              <a:spLocks noChangeShapeType="1"/>
            </p:cNvSpPr>
            <p:nvPr/>
          </p:nvSpPr>
          <p:spPr bwMode="auto">
            <a:xfrm>
              <a:off x="297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125"/>
            <p:cNvGrpSpPr>
              <a:grpSpLocks/>
            </p:cNvGrpSpPr>
            <p:nvPr/>
          </p:nvGrpSpPr>
          <p:grpSpPr bwMode="auto">
            <a:xfrm>
              <a:off x="1536" y="1680"/>
              <a:ext cx="1248" cy="336"/>
              <a:chOff x="3552" y="1680"/>
              <a:chExt cx="672" cy="336"/>
            </a:xfrm>
          </p:grpSpPr>
          <p:sp>
            <p:nvSpPr>
              <p:cNvPr id="86" name="Line 126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27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28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129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130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31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32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33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134"/>
            <p:cNvSpPr>
              <a:spLocks noChangeShapeType="1"/>
            </p:cNvSpPr>
            <p:nvPr/>
          </p:nvSpPr>
          <p:spPr bwMode="auto">
            <a:xfrm>
              <a:off x="2784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35"/>
            <p:cNvSpPr txBox="1">
              <a:spLocks noChangeArrowheads="1"/>
            </p:cNvSpPr>
            <p:nvPr/>
          </p:nvSpPr>
          <p:spPr bwMode="auto">
            <a:xfrm>
              <a:off x="3024" y="134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74LS373</a:t>
              </a:r>
            </a:p>
          </p:txBody>
        </p:sp>
        <p:sp>
          <p:nvSpPr>
            <p:cNvPr id="26" name="Text Box 136"/>
            <p:cNvSpPr txBox="1">
              <a:spLocks noChangeArrowheads="1"/>
            </p:cNvSpPr>
            <p:nvPr/>
          </p:nvSpPr>
          <p:spPr bwMode="auto">
            <a:xfrm>
              <a:off x="1008" y="129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ALE</a:t>
              </a:r>
            </a:p>
          </p:txBody>
        </p:sp>
        <p:sp>
          <p:nvSpPr>
            <p:cNvPr id="27" name="Line 137"/>
            <p:cNvSpPr>
              <a:spLocks noChangeShapeType="1"/>
            </p:cNvSpPr>
            <p:nvPr/>
          </p:nvSpPr>
          <p:spPr bwMode="auto">
            <a:xfrm>
              <a:off x="10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38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P0.0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29" name="Text Box 139"/>
            <p:cNvSpPr txBox="1">
              <a:spLocks noChangeArrowheads="1"/>
            </p:cNvSpPr>
            <p:nvPr/>
          </p:nvSpPr>
          <p:spPr bwMode="auto">
            <a:xfrm>
              <a:off x="1008" y="1104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PSEN</a:t>
              </a:r>
            </a:p>
          </p:txBody>
        </p:sp>
        <p:sp>
          <p:nvSpPr>
            <p:cNvPr id="30" name="Line 140"/>
            <p:cNvSpPr>
              <a:spLocks noChangeShapeType="1"/>
            </p:cNvSpPr>
            <p:nvPr/>
          </p:nvSpPr>
          <p:spPr bwMode="auto">
            <a:xfrm>
              <a:off x="1536" y="124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41"/>
            <p:cNvSpPr txBox="1">
              <a:spLocks noChangeArrowheads="1"/>
            </p:cNvSpPr>
            <p:nvPr/>
          </p:nvSpPr>
          <p:spPr bwMode="auto">
            <a:xfrm>
              <a:off x="4176" y="1584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A7</a:t>
              </a:r>
            </a:p>
          </p:txBody>
        </p:sp>
        <p:sp>
          <p:nvSpPr>
            <p:cNvPr id="32" name="Text Box 142"/>
            <p:cNvSpPr txBox="1">
              <a:spLocks noChangeArrowheads="1"/>
            </p:cNvSpPr>
            <p:nvPr/>
          </p:nvSpPr>
          <p:spPr bwMode="auto">
            <a:xfrm>
              <a:off x="4176" y="2352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D7</a:t>
              </a:r>
            </a:p>
          </p:txBody>
        </p:sp>
        <p:grpSp>
          <p:nvGrpSpPr>
            <p:cNvPr id="33" name="Group 143"/>
            <p:cNvGrpSpPr>
              <a:grpSpLocks/>
            </p:cNvGrpSpPr>
            <p:nvPr/>
          </p:nvGrpSpPr>
          <p:grpSpPr bwMode="auto">
            <a:xfrm>
              <a:off x="2016" y="2448"/>
              <a:ext cx="2208" cy="336"/>
              <a:chOff x="2016" y="2448"/>
              <a:chExt cx="2208" cy="336"/>
            </a:xfrm>
          </p:grpSpPr>
          <p:sp>
            <p:nvSpPr>
              <p:cNvPr id="78" name="Line 144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5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46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47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48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49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50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151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152"/>
            <p:cNvGrpSpPr>
              <a:grpSpLocks/>
            </p:cNvGrpSpPr>
            <p:nvPr/>
          </p:nvGrpSpPr>
          <p:grpSpPr bwMode="auto">
            <a:xfrm>
              <a:off x="1536" y="3312"/>
              <a:ext cx="2688" cy="336"/>
              <a:chOff x="3552" y="1680"/>
              <a:chExt cx="672" cy="336"/>
            </a:xfrm>
          </p:grpSpPr>
          <p:sp>
            <p:nvSpPr>
              <p:cNvPr id="70" name="Line 153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54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55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56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57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5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59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60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61"/>
            <p:cNvSpPr txBox="1">
              <a:spLocks noChangeArrowheads="1"/>
            </p:cNvSpPr>
            <p:nvPr/>
          </p:nvSpPr>
          <p:spPr bwMode="auto">
            <a:xfrm>
              <a:off x="1056" y="321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P2.0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 P2.7</a:t>
              </a:r>
            </a:p>
          </p:txBody>
        </p: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4176" y="3216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A8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A12</a:t>
              </a:r>
            </a:p>
          </p:txBody>
        </p:sp>
        <p:grpSp>
          <p:nvGrpSpPr>
            <p:cNvPr id="37" name="Group 163"/>
            <p:cNvGrpSpPr>
              <a:grpSpLocks/>
            </p:cNvGrpSpPr>
            <p:nvPr/>
          </p:nvGrpSpPr>
          <p:grpSpPr bwMode="auto">
            <a:xfrm>
              <a:off x="1992" y="1656"/>
              <a:ext cx="384" cy="1127"/>
              <a:chOff x="1992" y="1656"/>
              <a:chExt cx="384" cy="1127"/>
            </a:xfrm>
          </p:grpSpPr>
          <p:sp>
            <p:nvSpPr>
              <p:cNvPr id="54" name="Line 164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65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66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67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68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69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70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71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172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173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74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175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76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177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78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179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Line 180"/>
            <p:cNvSpPr>
              <a:spLocks noChangeShapeType="1"/>
            </p:cNvSpPr>
            <p:nvPr/>
          </p:nvSpPr>
          <p:spPr bwMode="auto">
            <a:xfrm>
              <a:off x="393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1"/>
            <p:cNvSpPr>
              <a:spLocks noChangeShapeType="1"/>
            </p:cNvSpPr>
            <p:nvPr/>
          </p:nvSpPr>
          <p:spPr bwMode="auto">
            <a:xfrm>
              <a:off x="3936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82"/>
            <p:cNvSpPr>
              <a:spLocks noChangeArrowheads="1"/>
            </p:cNvSpPr>
            <p:nvPr/>
          </p:nvSpPr>
          <p:spPr bwMode="auto">
            <a:xfrm>
              <a:off x="3912" y="12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83"/>
            <p:cNvSpPr txBox="1">
              <a:spLocks noChangeArrowheads="1"/>
            </p:cNvSpPr>
            <p:nvPr/>
          </p:nvSpPr>
          <p:spPr bwMode="auto">
            <a:xfrm>
              <a:off x="4224" y="11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OE</a:t>
              </a: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4224" y="134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OC</a:t>
              </a:r>
            </a:p>
          </p:txBody>
        </p:sp>
        <p:sp>
          <p:nvSpPr>
            <p:cNvPr id="43" name="Line 185"/>
            <p:cNvSpPr>
              <a:spLocks noChangeShapeType="1"/>
            </p:cNvSpPr>
            <p:nvPr/>
          </p:nvSpPr>
          <p:spPr bwMode="auto">
            <a:xfrm>
              <a:off x="4272" y="115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86"/>
            <p:cNvSpPr>
              <a:spLocks noChangeShapeType="1"/>
            </p:cNvSpPr>
            <p:nvPr/>
          </p:nvSpPr>
          <p:spPr bwMode="auto">
            <a:xfrm>
              <a:off x="4272" y="13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87"/>
            <p:cNvSpPr>
              <a:spLocks noChangeShapeType="1"/>
            </p:cNvSpPr>
            <p:nvPr/>
          </p:nvSpPr>
          <p:spPr bwMode="auto">
            <a:xfrm>
              <a:off x="52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88"/>
            <p:cNvSpPr>
              <a:spLocks noChangeShapeType="1"/>
            </p:cNvSpPr>
            <p:nvPr/>
          </p:nvSpPr>
          <p:spPr bwMode="auto">
            <a:xfrm>
              <a:off x="576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89"/>
            <p:cNvSpPr>
              <a:spLocks noChangeShapeType="1"/>
            </p:cNvSpPr>
            <p:nvPr/>
          </p:nvSpPr>
          <p:spPr bwMode="auto">
            <a:xfrm>
              <a:off x="600" y="31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90"/>
            <p:cNvSpPr>
              <a:spLocks noChangeShapeType="1"/>
            </p:cNvSpPr>
            <p:nvPr/>
          </p:nvSpPr>
          <p:spPr bwMode="auto">
            <a:xfrm>
              <a:off x="624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91"/>
            <p:cNvSpPr>
              <a:spLocks noChangeShapeType="1"/>
            </p:cNvSpPr>
            <p:nvPr/>
          </p:nvSpPr>
          <p:spPr bwMode="auto">
            <a:xfrm>
              <a:off x="624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92"/>
            <p:cNvSpPr txBox="1">
              <a:spLocks noChangeArrowheads="1"/>
            </p:cNvSpPr>
            <p:nvPr/>
          </p:nvSpPr>
          <p:spPr bwMode="auto">
            <a:xfrm>
              <a:off x="768" y="273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EA</a:t>
              </a:r>
            </a:p>
          </p:txBody>
        </p:sp>
        <p:sp>
          <p:nvSpPr>
            <p:cNvPr id="51" name="Text Box 193"/>
            <p:cNvSpPr txBox="1">
              <a:spLocks noChangeArrowheads="1"/>
            </p:cNvSpPr>
            <p:nvPr/>
          </p:nvSpPr>
          <p:spPr bwMode="auto">
            <a:xfrm>
              <a:off x="2736" y="139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G</a:t>
              </a:r>
            </a:p>
          </p:txBody>
        </p:sp>
        <p:sp>
          <p:nvSpPr>
            <p:cNvPr id="52" name="Text Box 194"/>
            <p:cNvSpPr txBox="1">
              <a:spLocks noChangeArrowheads="1"/>
            </p:cNvSpPr>
            <p:nvPr/>
          </p:nvSpPr>
          <p:spPr bwMode="auto">
            <a:xfrm>
              <a:off x="864" y="37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400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8051</a:t>
              </a:r>
            </a:p>
          </p:txBody>
        </p:sp>
        <p:sp>
          <p:nvSpPr>
            <p:cNvPr id="53" name="Text Box 195"/>
            <p:cNvSpPr txBox="1">
              <a:spLocks noChangeArrowheads="1"/>
            </p:cNvSpPr>
            <p:nvPr/>
          </p:nvSpPr>
          <p:spPr bwMode="auto">
            <a:xfrm>
              <a:off x="4272" y="374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400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ROM</a:t>
              </a:r>
            </a:p>
          </p:txBody>
        </p:sp>
      </p:grpSp>
      <p:sp>
        <p:nvSpPr>
          <p:cNvPr id="102" name="Line 196"/>
          <p:cNvSpPr>
            <a:spLocks noChangeShapeType="1"/>
          </p:cNvSpPr>
          <p:nvPr/>
        </p:nvSpPr>
        <p:spPr bwMode="auto">
          <a:xfrm>
            <a:off x="3354387" y="3082925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197"/>
          <p:cNvSpPr>
            <a:spLocks noChangeShapeType="1"/>
          </p:cNvSpPr>
          <p:nvPr/>
        </p:nvSpPr>
        <p:spPr bwMode="auto">
          <a:xfrm>
            <a:off x="3506787" y="5673725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198"/>
          <p:cNvSpPr>
            <a:spLocks noChangeShapeType="1"/>
          </p:cNvSpPr>
          <p:nvPr/>
        </p:nvSpPr>
        <p:spPr bwMode="auto">
          <a:xfrm>
            <a:off x="4725987" y="5673725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199"/>
          <p:cNvSpPr>
            <a:spLocks noChangeShapeType="1"/>
          </p:cNvSpPr>
          <p:nvPr/>
        </p:nvSpPr>
        <p:spPr bwMode="auto">
          <a:xfrm>
            <a:off x="5868987" y="5673725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Text Box 200"/>
          <p:cNvSpPr txBox="1">
            <a:spLocks noChangeArrowheads="1"/>
          </p:cNvSpPr>
          <p:nvPr/>
        </p:nvSpPr>
        <p:spPr bwMode="auto">
          <a:xfrm>
            <a:off x="3049587" y="12954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>
                <a:solidFill>
                  <a:srgbClr val="FF0000"/>
                </a:solidFill>
                <a:ea typeface="PMingLiU" pitchFamily="18" charset="-120"/>
                <a:cs typeface="Arial" charset="0"/>
              </a:rPr>
              <a:t>1. Send address to ROM</a:t>
            </a:r>
          </a:p>
        </p:txBody>
      </p:sp>
      <p:sp>
        <p:nvSpPr>
          <p:cNvPr id="107" name="Text Box 201"/>
          <p:cNvSpPr txBox="1">
            <a:spLocks noChangeArrowheads="1"/>
          </p:cNvSpPr>
          <p:nvPr/>
        </p:nvSpPr>
        <p:spPr bwMode="auto">
          <a:xfrm>
            <a:off x="5183187" y="1065213"/>
            <a:ext cx="2057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ea typeface="PMingLiU" pitchFamily="18" charset="-120"/>
                <a:cs typeface="Arial" charset="0"/>
              </a:rPr>
              <a:t>2. 74373 latches the address and send to ROM</a:t>
            </a:r>
          </a:p>
        </p:txBody>
      </p:sp>
      <p:sp>
        <p:nvSpPr>
          <p:cNvPr id="108" name="Line 202"/>
          <p:cNvSpPr>
            <a:spLocks noChangeShapeType="1"/>
          </p:cNvSpPr>
          <p:nvPr/>
        </p:nvSpPr>
        <p:spPr bwMode="auto">
          <a:xfrm>
            <a:off x="6627812" y="3082925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Text Box 203"/>
          <p:cNvSpPr txBox="1">
            <a:spLocks noChangeArrowheads="1"/>
          </p:cNvSpPr>
          <p:nvPr/>
        </p:nvSpPr>
        <p:spPr bwMode="auto">
          <a:xfrm>
            <a:off x="5030787" y="31591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>
                <a:solidFill>
                  <a:srgbClr val="FF0000"/>
                </a:solidFill>
                <a:ea typeface="PMingLiU" pitchFamily="18" charset="-120"/>
                <a:cs typeface="Arial" charset="0"/>
              </a:rPr>
              <a:t>Address</a:t>
            </a:r>
          </a:p>
        </p:txBody>
      </p:sp>
      <p:sp>
        <p:nvSpPr>
          <p:cNvPr id="112" name="Title 1"/>
          <p:cNvSpPr txBox="1">
            <a:spLocks/>
          </p:cNvSpPr>
          <p:nvPr/>
        </p:nvSpPr>
        <p:spPr bwMode="auto">
          <a:xfrm>
            <a:off x="114301" y="266700"/>
            <a:ext cx="948689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utoUpdateAnimBg="0"/>
      <p:bldP spid="107" grpId="0" autoUpdateAnimBg="0"/>
      <p:bldP spid="108" grpId="0" animBg="1"/>
      <p:bldP spid="10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505200" y="59436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MCS-51 - Architecture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71600" y="1601788"/>
            <a:ext cx="7010400" cy="4722813"/>
            <a:chOff x="528" y="1056"/>
            <a:chExt cx="4416" cy="297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16" y="1056"/>
              <a:ext cx="720" cy="27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84" y="1584"/>
              <a:ext cx="768" cy="4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224" y="1056"/>
              <a:ext cx="720" cy="273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552" y="1680"/>
              <a:ext cx="672" cy="336"/>
              <a:chOff x="3552" y="1680"/>
              <a:chExt cx="672" cy="336"/>
            </a:xfrm>
          </p:grpSpPr>
          <p:sp>
            <p:nvSpPr>
              <p:cNvPr id="94" name="Line 9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0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6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2928" y="1680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928" y="168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D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120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3312" y="182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 flipH="1">
              <a:off x="3216" y="175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H="1">
              <a:off x="331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216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26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288" y="225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536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97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29"/>
            <p:cNvGrpSpPr>
              <a:grpSpLocks/>
            </p:cNvGrpSpPr>
            <p:nvPr/>
          </p:nvGrpSpPr>
          <p:grpSpPr bwMode="auto">
            <a:xfrm>
              <a:off x="1536" y="1680"/>
              <a:ext cx="1248" cy="336"/>
              <a:chOff x="3552" y="1680"/>
              <a:chExt cx="672" cy="336"/>
            </a:xfrm>
          </p:grpSpPr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31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32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33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34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2784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024" y="134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74LS373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008" y="129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ALE</a:t>
              </a: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10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P0.0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P0.7</a:t>
              </a:r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1008" y="1104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PSEN</a:t>
              </a:r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1536" y="124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4176" y="1584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A7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4176" y="2352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D7</a:t>
              </a:r>
            </a:p>
          </p:txBody>
        </p: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2016" y="2448"/>
              <a:ext cx="2208" cy="336"/>
              <a:chOff x="2016" y="2448"/>
              <a:chExt cx="2208" cy="336"/>
            </a:xfrm>
          </p:grpSpPr>
          <p:sp>
            <p:nvSpPr>
              <p:cNvPr id="78" name="Line 48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49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50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51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52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3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4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5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56"/>
            <p:cNvGrpSpPr>
              <a:grpSpLocks/>
            </p:cNvGrpSpPr>
            <p:nvPr/>
          </p:nvGrpSpPr>
          <p:grpSpPr bwMode="auto">
            <a:xfrm>
              <a:off x="1536" y="3312"/>
              <a:ext cx="2688" cy="336"/>
              <a:chOff x="3552" y="1680"/>
              <a:chExt cx="672" cy="336"/>
            </a:xfrm>
          </p:grpSpPr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8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1056" y="321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P2.0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 P2.7</a:t>
              </a:r>
            </a:p>
          </p:txBody>
        </p:sp>
        <p:sp>
          <p:nvSpPr>
            <p:cNvPr id="36" name="Text Box 66"/>
            <p:cNvSpPr txBox="1">
              <a:spLocks noChangeArrowheads="1"/>
            </p:cNvSpPr>
            <p:nvPr/>
          </p:nvSpPr>
          <p:spPr bwMode="auto">
            <a:xfrm>
              <a:off x="4176" y="3216"/>
              <a:ext cx="4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A8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A12</a:t>
              </a:r>
            </a:p>
          </p:txBody>
        </p:sp>
        <p:grpSp>
          <p:nvGrpSpPr>
            <p:cNvPr id="37" name="Group 67"/>
            <p:cNvGrpSpPr>
              <a:grpSpLocks/>
            </p:cNvGrpSpPr>
            <p:nvPr/>
          </p:nvGrpSpPr>
          <p:grpSpPr bwMode="auto">
            <a:xfrm>
              <a:off x="1992" y="1656"/>
              <a:ext cx="384" cy="1127"/>
              <a:chOff x="1992" y="1656"/>
              <a:chExt cx="384" cy="1127"/>
            </a:xfrm>
          </p:grpSpPr>
          <p:sp>
            <p:nvSpPr>
              <p:cNvPr id="54" name="Line 68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5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76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77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78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79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80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81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82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83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Line 84"/>
            <p:cNvSpPr>
              <a:spLocks noChangeShapeType="1"/>
            </p:cNvSpPr>
            <p:nvPr/>
          </p:nvSpPr>
          <p:spPr bwMode="auto">
            <a:xfrm>
              <a:off x="393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3936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86"/>
            <p:cNvSpPr>
              <a:spLocks noChangeArrowheads="1"/>
            </p:cNvSpPr>
            <p:nvPr/>
          </p:nvSpPr>
          <p:spPr bwMode="auto">
            <a:xfrm>
              <a:off x="3912" y="12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87"/>
            <p:cNvSpPr txBox="1">
              <a:spLocks noChangeArrowheads="1"/>
            </p:cNvSpPr>
            <p:nvPr/>
          </p:nvSpPr>
          <p:spPr bwMode="auto">
            <a:xfrm>
              <a:off x="4224" y="11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OE</a:t>
              </a:r>
            </a:p>
          </p:txBody>
        </p:sp>
        <p:sp>
          <p:nvSpPr>
            <p:cNvPr id="42" name="Text Box 88"/>
            <p:cNvSpPr txBox="1">
              <a:spLocks noChangeArrowheads="1"/>
            </p:cNvSpPr>
            <p:nvPr/>
          </p:nvSpPr>
          <p:spPr bwMode="auto">
            <a:xfrm>
              <a:off x="4224" y="134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OC</a:t>
              </a: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4272" y="115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4272" y="13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52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576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>
              <a:off x="600" y="31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>
              <a:off x="624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624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96"/>
            <p:cNvSpPr txBox="1">
              <a:spLocks noChangeArrowheads="1"/>
            </p:cNvSpPr>
            <p:nvPr/>
          </p:nvSpPr>
          <p:spPr bwMode="auto">
            <a:xfrm>
              <a:off x="768" y="273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b="1">
                  <a:ea typeface="PMingLiU" pitchFamily="18" charset="-120"/>
                  <a:cs typeface="Arial" charset="0"/>
                </a:rPr>
                <a:t>EA</a:t>
              </a:r>
            </a:p>
          </p:txBody>
        </p:sp>
        <p:sp>
          <p:nvSpPr>
            <p:cNvPr id="51" name="Text Box 97"/>
            <p:cNvSpPr txBox="1">
              <a:spLocks noChangeArrowheads="1"/>
            </p:cNvSpPr>
            <p:nvPr/>
          </p:nvSpPr>
          <p:spPr bwMode="auto">
            <a:xfrm>
              <a:off x="2736" y="139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1600" b="1">
                  <a:ea typeface="PMingLiU" pitchFamily="18" charset="-120"/>
                  <a:cs typeface="Arial" charset="0"/>
                </a:rPr>
                <a:t>G</a:t>
              </a: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864" y="3743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400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8051</a:t>
              </a:r>
            </a:p>
          </p:txBody>
        </p:sp>
        <p:sp>
          <p:nvSpPr>
            <p:cNvPr id="53" name="Text Box 99"/>
            <p:cNvSpPr txBox="1">
              <a:spLocks noChangeArrowheads="1"/>
            </p:cNvSpPr>
            <p:nvPr/>
          </p:nvSpPr>
          <p:spPr bwMode="auto">
            <a:xfrm>
              <a:off x="4272" y="3743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400" dirty="0">
                  <a:solidFill>
                    <a:srgbClr val="000066"/>
                  </a:solidFill>
                  <a:ea typeface="PMingLiU" pitchFamily="18" charset="-120"/>
                  <a:cs typeface="Arial" charset="0"/>
                </a:rPr>
                <a:t>ROM</a:t>
              </a:r>
            </a:p>
          </p:txBody>
        </p:sp>
      </p:grp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3352800" y="5411788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>
            <a:off x="4572000" y="5411788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5715000" y="5411788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Text Box 103"/>
          <p:cNvSpPr txBox="1">
            <a:spLocks noChangeArrowheads="1"/>
          </p:cNvSpPr>
          <p:nvPr/>
        </p:nvSpPr>
        <p:spPr bwMode="auto">
          <a:xfrm>
            <a:off x="5029200" y="1066800"/>
            <a:ext cx="2057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ea typeface="PMingLiU" pitchFamily="18" charset="-120"/>
                <a:cs typeface="Arial" charset="0"/>
              </a:rPr>
              <a:t>2. 74373 latches the address and send to ROM</a:t>
            </a:r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6473825" y="2820988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Text Box 105"/>
          <p:cNvSpPr txBox="1">
            <a:spLocks noChangeArrowheads="1"/>
          </p:cNvSpPr>
          <p:nvPr/>
        </p:nvSpPr>
        <p:spPr bwMode="auto">
          <a:xfrm>
            <a:off x="4876800" y="28971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>
                <a:solidFill>
                  <a:srgbClr val="FF0000"/>
                </a:solidFill>
                <a:ea typeface="PMingLiU" pitchFamily="18" charset="-120"/>
                <a:cs typeface="Arial" charset="0"/>
              </a:rPr>
              <a:t>Address</a:t>
            </a:r>
          </a:p>
        </p:txBody>
      </p:sp>
      <p:sp>
        <p:nvSpPr>
          <p:cNvPr id="108" name="Text Box 106"/>
          <p:cNvSpPr txBox="1">
            <a:spLocks noChangeArrowheads="1"/>
          </p:cNvSpPr>
          <p:nvPr/>
        </p:nvSpPr>
        <p:spPr bwMode="auto">
          <a:xfrm>
            <a:off x="4648200" y="4344988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ea typeface="PMingLiU" pitchFamily="18" charset="-120"/>
                <a:cs typeface="Arial" charset="0"/>
              </a:rPr>
              <a:t>3. ROM send the instruction back</a:t>
            </a:r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 flipH="1">
            <a:off x="4953000" y="4116388"/>
            <a:ext cx="1295400" cy="0"/>
          </a:xfrm>
          <a:prstGeom prst="line">
            <a:avLst/>
          </a:prstGeom>
          <a:noFill/>
          <a:ln w="76200">
            <a:solidFill>
              <a:srgbClr val="33CC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 flipH="1" flipV="1">
            <a:off x="3962400" y="3278188"/>
            <a:ext cx="0" cy="533400"/>
          </a:xfrm>
          <a:prstGeom prst="line">
            <a:avLst/>
          </a:prstGeom>
          <a:noFill/>
          <a:ln w="76200">
            <a:solidFill>
              <a:srgbClr val="33CC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 flipH="1">
            <a:off x="3124200" y="2820988"/>
            <a:ext cx="838200" cy="0"/>
          </a:xfrm>
          <a:prstGeom prst="line">
            <a:avLst/>
          </a:prstGeom>
          <a:noFill/>
          <a:ln w="76200">
            <a:solidFill>
              <a:srgbClr val="33CC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Title 1"/>
          <p:cNvSpPr txBox="1">
            <a:spLocks/>
          </p:cNvSpPr>
          <p:nvPr/>
        </p:nvSpPr>
        <p:spPr bwMode="auto">
          <a:xfrm>
            <a:off x="114301" y="266700"/>
            <a:ext cx="948689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utoUpdateAnimBg="0"/>
      <p:bldP spid="109" grpId="0" animBg="1"/>
      <p:bldP spid="110" grpId="0" animBg="1"/>
      <p:bldP spid="1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8051 </a:t>
            </a:r>
            <a:r>
              <a:rPr lang="en-US" dirty="0" err="1"/>
              <a:t>chiếm</a:t>
            </a:r>
            <a:r>
              <a:rPr lang="en-US" dirty="0"/>
              <a:t> 12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clock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Lệnh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:			   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chu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kỳ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máy</a:t>
            </a:r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eaLnBrk="0" hangingPunct="0"/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cpl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	p1.0			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5863" y="3944938"/>
            <a:ext cx="40053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Thạch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anh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tần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f</a:t>
            </a:r>
            <a:r>
              <a:rPr lang="en-US" baseline="-300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osc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=12MHz</a:t>
            </a:r>
          </a:p>
          <a:p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 1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chu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kỳ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máy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hết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 T</a:t>
            </a:r>
            <a:r>
              <a:rPr lang="en-US" baseline="-25000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o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 = 12/ </a:t>
            </a:r>
            <a:r>
              <a:rPr lang="en-US" dirty="0" err="1">
                <a:latin typeface="Arial" pitchFamily="34" charset="0"/>
                <a:ea typeface="Calibri" pitchFamily="34" charset="0"/>
                <a:cs typeface="Arial" pitchFamily="34" charset="0"/>
              </a:rPr>
              <a:t>f</a:t>
            </a:r>
            <a:r>
              <a:rPr lang="en-US" baseline="-300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osc</a:t>
            </a: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= 1µs</a:t>
            </a:r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5486400" cy="516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6324600" y="2362200"/>
            <a:ext cx="2590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Internal RAM không chịu ảnh hưởng của hoạt động RESET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PMingLiU" pitchFamily="18" charset="-120"/>
              </a:rPr>
              <a:t>3.  </a:t>
            </a:r>
            <a:r>
              <a:rPr lang="en-US" altLang="zh-TW" dirty="0" err="1">
                <a:ea typeface="PMingLiU" pitchFamily="18" charset="-120"/>
              </a:rPr>
              <a:t>Cấu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trúc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cổng</a:t>
            </a:r>
            <a:r>
              <a:rPr lang="en-US" altLang="zh-TW" dirty="0">
                <a:ea typeface="PMingLiU" pitchFamily="18" charset="-120"/>
              </a:rPr>
              <a:t> I/O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"/>
          <a:stretch/>
        </p:blipFill>
        <p:spPr bwMode="auto">
          <a:xfrm>
            <a:off x="95250" y="1104900"/>
            <a:ext cx="89725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1733550" y="1009650"/>
            <a:ext cx="1409700" cy="16573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48450" y="3733800"/>
            <a:ext cx="1524000" cy="533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885950" y="3924300"/>
            <a:ext cx="1409700" cy="16573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82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PMingLiU" pitchFamily="18" charset="-120"/>
              </a:rPr>
              <a:t>3.  </a:t>
            </a:r>
            <a:r>
              <a:rPr lang="en-US" altLang="zh-TW" dirty="0" err="1">
                <a:ea typeface="PMingLiU" pitchFamily="18" charset="-120"/>
              </a:rPr>
              <a:t>Cấu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trúc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cổng</a:t>
            </a:r>
            <a:r>
              <a:rPr lang="en-US" altLang="zh-TW" dirty="0">
                <a:ea typeface="PMingLiU" pitchFamily="18" charset="-120"/>
              </a:rPr>
              <a:t> I/O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D</a:t>
              </a:r>
              <a:r>
                <a:rPr kumimoji="1" lang="en-US" altLang="zh-TW" sz="1600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       </a:t>
              </a: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  <a:p>
              <a:pPr algn="l">
                <a:spcBef>
                  <a:spcPct val="50000"/>
                </a:spcBef>
              </a:pPr>
              <a:endParaRPr kumimoji="1" lang="en-US" altLang="zh-TW" sz="16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Clk</a:t>
              </a:r>
              <a:r>
                <a:rPr kumimoji="1" lang="en-US" altLang="zh-TW" sz="1600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     </a:t>
              </a: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AutoShape 9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1" name="Oval 22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2" name="Line 23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3" name="Line 24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4" name="Text Box 25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Vcc</a:t>
              </a:r>
            </a:p>
          </p:txBody>
        </p:sp>
        <p:sp>
          <p:nvSpPr>
            <p:cNvPr id="22555" name="Text Box 26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 Load(L1)</a:t>
              </a:r>
            </a:p>
          </p:txBody>
        </p:sp>
        <p:sp>
          <p:nvSpPr>
            <p:cNvPr id="22556" name="Line 27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AutoShape 28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8" name="Oval 29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9" name="Line 30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0" name="AutoShape 31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1" name="Line 32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2" name="Oval 33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3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4" name="Line 35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6" name="Freeform 37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7" name="Line 38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8" name="Line 39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9" name="Line 40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0" name="Line 41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1" name="Line 42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2" name="Text Box 43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Read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</a:t>
              </a:r>
              <a:r>
                <a:rPr kumimoji="1" lang="en-US" altLang="zh-TW" dirty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latch</a:t>
              </a:r>
            </a:p>
          </p:txBody>
        </p:sp>
        <p:sp>
          <p:nvSpPr>
            <p:cNvPr id="22573" name="Text Box 44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Read pin</a:t>
              </a:r>
            </a:p>
          </p:txBody>
        </p:sp>
        <p:sp>
          <p:nvSpPr>
            <p:cNvPr id="22574" name="Text Box 45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Write to latch</a:t>
              </a:r>
            </a:p>
          </p:txBody>
        </p:sp>
        <p:sp>
          <p:nvSpPr>
            <p:cNvPr id="22575" name="Text Box 46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Internal CPU bus</a:t>
              </a:r>
            </a:p>
          </p:txBody>
        </p:sp>
        <p:sp>
          <p:nvSpPr>
            <p:cNvPr id="22576" name="Text Box 47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M1</a:t>
              </a:r>
            </a:p>
          </p:txBody>
        </p:sp>
        <p:sp>
          <p:nvSpPr>
            <p:cNvPr id="22577" name="Text Box 48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 err="1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Chân</a:t>
              </a:r>
              <a:r>
                <a:rPr kumimoji="1" lang="en-US" altLang="zh-TW" dirty="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 P1.X</a:t>
              </a:r>
            </a:p>
          </p:txBody>
        </p:sp>
        <p:sp>
          <p:nvSpPr>
            <p:cNvPr id="22578" name="Text Box 49"/>
            <p:cNvSpPr txBox="1">
              <a:spLocks noChangeArrowheads="1"/>
            </p:cNvSpPr>
            <p:nvPr/>
          </p:nvSpPr>
          <p:spPr bwMode="auto">
            <a:xfrm>
              <a:off x="2256" y="2136"/>
              <a:ext cx="57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kumimoji="1" lang="en-US" altLang="zh-TW" dirty="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P1.X</a:t>
              </a:r>
            </a:p>
            <a:p>
              <a:pPr>
                <a:spcBef>
                  <a:spcPts val="0"/>
                </a:spcBef>
              </a:pPr>
              <a:r>
                <a:rPr kumimoji="1" lang="en-US" altLang="zh-TW" dirty="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Latch</a:t>
              </a:r>
            </a:p>
            <a:p>
              <a:pPr>
                <a:spcBef>
                  <a:spcPts val="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</a:t>
              </a:r>
            </a:p>
          </p:txBody>
        </p:sp>
        <p:sp>
          <p:nvSpPr>
            <p:cNvPr id="22579" name="Text Box 50"/>
            <p:cNvSpPr txBox="1">
              <a:spLocks noChangeArrowheads="1"/>
            </p:cNvSpPr>
            <p:nvPr/>
          </p:nvSpPr>
          <p:spPr bwMode="auto">
            <a:xfrm>
              <a:off x="2544" y="32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TB1</a:t>
              </a:r>
            </a:p>
          </p:txBody>
        </p:sp>
        <p:sp>
          <p:nvSpPr>
            <p:cNvPr id="22580" name="Text Box 51"/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TB2</a:t>
              </a:r>
            </a:p>
          </p:txBody>
        </p:sp>
      </p:grp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5105400" y="5486400"/>
            <a:ext cx="4011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*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L1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dirty="0">
                <a:latin typeface="Arial" pitchFamily="34" charset="0"/>
                <a:cs typeface="Arial" pitchFamily="34" charset="0"/>
              </a:rPr>
              <a:t> P1, P2, P3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038601" y="1676400"/>
            <a:ext cx="761999" cy="184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724400" y="1295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P1</a:t>
            </a:r>
            <a:r>
              <a:rPr lang="en-US" dirty="0"/>
              <a:t> (SFRs)</a:t>
            </a:r>
          </a:p>
        </p:txBody>
      </p:sp>
    </p:spTree>
    <p:extLst>
      <p:ext uri="{BB962C8B-B14F-4D97-AF65-F5344CB8AC3E}">
        <p14:creationId xmlns:p14="http://schemas.microsoft.com/office/powerpoint/2010/main" val="19727352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PMingLiU" pitchFamily="18" charset="-120"/>
              </a:rPr>
              <a:t>P1 </a:t>
            </a:r>
            <a:r>
              <a:rPr lang="en-US" altLang="zh-TW" dirty="0" err="1">
                <a:ea typeface="PMingLiU" pitchFamily="18" charset="-120"/>
              </a:rPr>
              <a:t>là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cổng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ra</a:t>
            </a:r>
            <a:endParaRPr lang="en-US" altLang="zh-TW" dirty="0"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1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D</a:t>
              </a:r>
              <a:r>
                <a:rPr kumimoji="1" lang="en-US" altLang="zh-TW" sz="1600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       </a:t>
              </a: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  <a:p>
              <a:pPr algn="l">
                <a:spcBef>
                  <a:spcPct val="50000"/>
                </a:spcBef>
              </a:pPr>
              <a:endParaRPr kumimoji="1" lang="en-US" altLang="zh-TW" sz="16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Clk</a:t>
              </a:r>
              <a:r>
                <a:rPr kumimoji="1" lang="en-US" altLang="zh-TW" sz="1600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     </a:t>
              </a: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</p:txBody>
        </p:sp>
        <p:sp>
          <p:nvSpPr>
            <p:cNvPr id="23572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3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4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5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6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7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8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9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0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2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3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4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5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6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7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8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9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0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Vcc</a:t>
              </a:r>
            </a:p>
          </p:txBody>
        </p:sp>
        <p:sp>
          <p:nvSpPr>
            <p:cNvPr id="23591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 Load(L1)</a:t>
              </a:r>
            </a:p>
          </p:txBody>
        </p:sp>
        <p:sp>
          <p:nvSpPr>
            <p:cNvPr id="23592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3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4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5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6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7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8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9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0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1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2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3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4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5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6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7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8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Read latch</a:t>
              </a:r>
            </a:p>
          </p:txBody>
        </p:sp>
        <p:sp>
          <p:nvSpPr>
            <p:cNvPr id="23609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Read pin</a:t>
              </a:r>
            </a:p>
          </p:txBody>
        </p:sp>
        <p:sp>
          <p:nvSpPr>
            <p:cNvPr id="23610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Write to latch</a:t>
              </a:r>
            </a:p>
          </p:txBody>
        </p:sp>
        <p:sp>
          <p:nvSpPr>
            <p:cNvPr id="23611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Internal CPU bus</a:t>
              </a:r>
            </a:p>
          </p:txBody>
        </p:sp>
        <p:sp>
          <p:nvSpPr>
            <p:cNvPr id="23612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M1</a:t>
              </a:r>
            </a:p>
          </p:txBody>
        </p:sp>
        <p:sp>
          <p:nvSpPr>
            <p:cNvPr id="23613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 err="1">
                  <a:latin typeface="Arial" pitchFamily="34" charset="0"/>
                  <a:ea typeface="PMingLiU" pitchFamily="18" charset="-120"/>
                  <a:cs typeface="Arial" pitchFamily="34" charset="0"/>
                </a:rPr>
                <a:t>Chân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P1.X </a:t>
              </a:r>
            </a:p>
          </p:txBody>
        </p:sp>
        <p:sp>
          <p:nvSpPr>
            <p:cNvPr id="23614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P1.X </a:t>
              </a:r>
            </a:p>
          </p:txBody>
        </p:sp>
      </p:grpSp>
      <p:sp>
        <p:nvSpPr>
          <p:cNvPr id="79922" name="Text Box 50"/>
          <p:cNvSpPr txBox="1">
            <a:spLocks noChangeArrowheads="1"/>
          </p:cNvSpPr>
          <p:nvPr/>
        </p:nvSpPr>
        <p:spPr bwMode="auto">
          <a:xfrm>
            <a:off x="7391400" y="2438400"/>
            <a:ext cx="1752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2.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Chân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ra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nối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với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Vcc</a:t>
            </a:r>
            <a:endParaRPr kumimoji="1" lang="en-US" altLang="zh-TW" sz="2000" dirty="0">
              <a:solidFill>
                <a:srgbClr val="000000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79923" name="Text Box 51"/>
          <p:cNvSpPr txBox="1">
            <a:spLocks noChangeArrowheads="1"/>
          </p:cNvSpPr>
          <p:nvPr/>
        </p:nvSpPr>
        <p:spPr bwMode="auto">
          <a:xfrm>
            <a:off x="1371600" y="2862942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1.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Viết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“</a:t>
            </a:r>
            <a:r>
              <a:rPr kumimoji="1" lang="en-US" altLang="zh-TW" sz="20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” </a:t>
            </a:r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44958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45720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7696200" y="3733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Output: “1”</a:t>
            </a:r>
          </a:p>
        </p:txBody>
      </p:sp>
      <p:sp>
        <p:nvSpPr>
          <p:cNvPr id="23563" name="Text Box 56"/>
          <p:cNvSpPr txBox="1">
            <a:spLocks noChangeArrowheads="1"/>
          </p:cNvSpPr>
          <p:nvPr/>
        </p:nvSpPr>
        <p:spPr bwMode="auto">
          <a:xfrm>
            <a:off x="4038600" y="510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TB1</a:t>
            </a:r>
          </a:p>
        </p:txBody>
      </p:sp>
      <p:sp>
        <p:nvSpPr>
          <p:cNvPr id="23564" name="Text Box 57"/>
          <p:cNvSpPr txBox="1">
            <a:spLocks noChangeArrowheads="1"/>
          </p:cNvSpPr>
          <p:nvPr/>
        </p:nvSpPr>
        <p:spPr bwMode="auto">
          <a:xfrm>
            <a:off x="3962400" y="2286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TB2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5943600" y="3906838"/>
            <a:ext cx="381000" cy="457200"/>
            <a:chOff x="5040" y="3574"/>
            <a:chExt cx="240" cy="288"/>
          </a:xfrm>
        </p:grpSpPr>
        <p:sp>
          <p:nvSpPr>
            <p:cNvPr id="23568" name="Line 58"/>
            <p:cNvSpPr>
              <a:spLocks noChangeShapeType="1"/>
            </p:cNvSpPr>
            <p:nvPr/>
          </p:nvSpPr>
          <p:spPr bwMode="auto">
            <a:xfrm>
              <a:off x="5040" y="3574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9" name="Line 59"/>
            <p:cNvSpPr>
              <a:spLocks noChangeShapeType="1"/>
            </p:cNvSpPr>
            <p:nvPr/>
          </p:nvSpPr>
          <p:spPr bwMode="auto">
            <a:xfrm flipH="1">
              <a:off x="5040" y="3574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932" name="Freeform 60"/>
          <p:cNvSpPr>
            <a:spLocks/>
          </p:cNvSpPr>
          <p:nvPr/>
        </p:nvSpPr>
        <p:spPr bwMode="auto">
          <a:xfrm rot="10800000">
            <a:off x="6324600" y="3048000"/>
            <a:ext cx="1295400" cy="3048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67" name="Text Box 66"/>
          <p:cNvSpPr txBox="1">
            <a:spLocks noChangeArrowheads="1"/>
          </p:cNvSpPr>
          <p:nvPr/>
        </p:nvSpPr>
        <p:spPr bwMode="auto">
          <a:xfrm>
            <a:off x="3886200" y="1203325"/>
            <a:ext cx="41148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“1”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P1.X</a:t>
            </a:r>
          </a:p>
        </p:txBody>
      </p:sp>
    </p:spTree>
    <p:extLst>
      <p:ext uri="{BB962C8B-B14F-4D97-AF65-F5344CB8AC3E}">
        <p14:creationId xmlns:p14="http://schemas.microsoft.com/office/powerpoint/2010/main" val="26205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2" grpId="0" autoUpdateAnimBg="0"/>
      <p:bldP spid="79923" grpId="0" autoUpdateAnimBg="0"/>
      <p:bldP spid="79924" grpId="0" animBg="1"/>
      <p:bldP spid="79925" grpId="0" autoUpdateAnimBg="0"/>
      <p:bldP spid="79926" grpId="0" autoUpdateAnimBg="0"/>
      <p:bldP spid="79927" grpId="0" autoUpdateAnimBg="0"/>
      <p:bldP spid="799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001000" cy="622300"/>
          </a:xfrm>
        </p:spPr>
        <p:txBody>
          <a:bodyPr/>
          <a:lstStyle/>
          <a:p>
            <a:pPr eaLnBrk="1" hangingPunct="1"/>
            <a:r>
              <a:rPr lang="en-US" dirty="0"/>
              <a:t>1.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MCS-51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TM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262DC-AAFC-4746-BD41-CE0429FC8527}" type="slidenum">
              <a:rPr lang="en-US" smtClean="0">
                <a:latin typeface="Arial" charset="0"/>
              </a:rPr>
              <a:pPr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133600"/>
            <a:ext cx="8991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defRPr/>
            </a:pPr>
            <a:r>
              <a:rPr lang="en-US" altLang="zh-TW" sz="2000" b="1" kern="0" dirty="0" err="1">
                <a:latin typeface="Arial" pitchFamily="34" charset="0"/>
                <a:ea typeface="PMingLiU" pitchFamily="18" charset="-120"/>
                <a:cs typeface="Arial" pitchFamily="34" charset="0"/>
              </a:rPr>
              <a:t>Đặc</a:t>
            </a:r>
            <a:r>
              <a:rPr lang="en-US" altLang="zh-TW" sz="2000" b="1" kern="0" dirty="0"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lang="en-US" altLang="zh-TW" sz="2000" b="1" kern="0" dirty="0" err="1">
                <a:latin typeface="Arial" pitchFamily="34" charset="0"/>
                <a:ea typeface="PMingLiU" pitchFamily="18" charset="-120"/>
                <a:cs typeface="Arial" pitchFamily="34" charset="0"/>
              </a:rPr>
              <a:t>trưng</a:t>
            </a:r>
            <a:r>
              <a:rPr lang="en-US" altLang="zh-TW" sz="2000" b="1" kern="0" dirty="0">
                <a:latin typeface="Arial" pitchFamily="34" charset="0"/>
                <a:ea typeface="PMingLiU" pitchFamily="18" charset="-120"/>
                <a:cs typeface="Arial" pitchFamily="34" charset="0"/>
              </a:rPr>
              <a:t> (feature)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b="1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8031         8051         8052</a:t>
            </a:r>
            <a:endParaRPr lang="en-US" sz="20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ROM (bytes)		NO	     </a:t>
            </a:r>
            <a:r>
              <a:rPr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4k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          8k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RAM (bytes)        	128             </a:t>
            </a:r>
            <a:r>
              <a:rPr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 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256        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Timers                	2                 </a:t>
            </a:r>
            <a:r>
              <a:rPr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 3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I/O Pins            		32               </a:t>
            </a:r>
            <a:r>
              <a:rPr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32           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Serial port  		1                 </a:t>
            </a:r>
            <a:r>
              <a:rPr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  1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defRPr/>
            </a:pPr>
            <a:r>
              <a:rPr lang="en-US" altLang="zh-TW" sz="2000" dirty="0">
                <a:latin typeface="Arial" pitchFamily="34" charset="0"/>
                <a:ea typeface="PMingLiU" pitchFamily="18" charset="-120"/>
                <a:cs typeface="Arial" pitchFamily="34" charset="0"/>
              </a:rPr>
              <a:t>Interrupt sources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6                 </a:t>
            </a:r>
            <a:r>
              <a:rPr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  8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219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1.1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chung</a:t>
            </a:r>
            <a:endParaRPr lang="en-US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PMingLiU" pitchFamily="18" charset="-120"/>
              </a:rPr>
              <a:t>P1 </a:t>
            </a:r>
            <a:r>
              <a:rPr lang="en-US" altLang="zh-TW" dirty="0" err="1">
                <a:ea typeface="PMingLiU" pitchFamily="18" charset="-120"/>
              </a:rPr>
              <a:t>là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cổng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ra</a:t>
            </a:r>
            <a:endParaRPr lang="en-US" altLang="zh-TW" dirty="0"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24590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1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D</a:t>
              </a:r>
              <a:r>
                <a:rPr kumimoji="1" lang="en-US" altLang="zh-TW" sz="1600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       </a:t>
              </a: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  <a:p>
              <a:pPr algn="l">
                <a:spcBef>
                  <a:spcPct val="50000"/>
                </a:spcBef>
              </a:pPr>
              <a:endParaRPr kumimoji="1" lang="en-US" altLang="zh-TW" sz="16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Clk</a:t>
              </a:r>
              <a:r>
                <a:rPr kumimoji="1" lang="en-US" altLang="zh-TW" sz="1600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     </a:t>
              </a:r>
              <a:r>
                <a:rPr kumimoji="1" lang="en-US" altLang="zh-TW" sz="160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</p:txBody>
        </p:sp>
        <p:sp>
          <p:nvSpPr>
            <p:cNvPr id="24592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3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4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5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6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7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8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9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0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2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3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4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5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6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7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8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9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0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Vcc</a:t>
              </a:r>
            </a:p>
          </p:txBody>
        </p:sp>
        <p:sp>
          <p:nvSpPr>
            <p:cNvPr id="24611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 Load(L1)</a:t>
              </a:r>
            </a:p>
          </p:txBody>
        </p:sp>
        <p:sp>
          <p:nvSpPr>
            <p:cNvPr id="24612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3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4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5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6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7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8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9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0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1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2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3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4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5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6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7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8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Read latch</a:t>
              </a:r>
            </a:p>
          </p:txBody>
        </p:sp>
        <p:sp>
          <p:nvSpPr>
            <p:cNvPr id="24629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Read pin</a:t>
              </a:r>
            </a:p>
          </p:txBody>
        </p:sp>
        <p:sp>
          <p:nvSpPr>
            <p:cNvPr id="24630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Write to latch</a:t>
              </a:r>
            </a:p>
          </p:txBody>
        </p:sp>
        <p:sp>
          <p:nvSpPr>
            <p:cNvPr id="24631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Internal CPU bus</a:t>
              </a:r>
            </a:p>
          </p:txBody>
        </p:sp>
        <p:sp>
          <p:nvSpPr>
            <p:cNvPr id="24632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M1</a:t>
              </a:r>
            </a:p>
          </p:txBody>
        </p:sp>
        <p:sp>
          <p:nvSpPr>
            <p:cNvPr id="24633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 err="1">
                  <a:latin typeface="Arial" pitchFamily="34" charset="0"/>
                  <a:ea typeface="PMingLiU" pitchFamily="18" charset="-120"/>
                  <a:cs typeface="Arial" pitchFamily="34" charset="0"/>
                </a:rPr>
                <a:t>Chân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P1.X </a:t>
              </a:r>
            </a:p>
          </p:txBody>
        </p:sp>
        <p:sp>
          <p:nvSpPr>
            <p:cNvPr id="24634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P1.X </a:t>
              </a:r>
            </a:p>
          </p:txBody>
        </p:sp>
      </p:grpSp>
      <p:sp>
        <p:nvSpPr>
          <p:cNvPr id="80946" name="Text Box 50"/>
          <p:cNvSpPr txBox="1">
            <a:spLocks noChangeArrowheads="1"/>
          </p:cNvSpPr>
          <p:nvPr/>
        </p:nvSpPr>
        <p:spPr bwMode="auto">
          <a:xfrm>
            <a:off x="7391400" y="2438400"/>
            <a:ext cx="1752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2.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Chân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ra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nối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với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GND</a:t>
            </a:r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1219200" y="2879725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1. </a:t>
            </a:r>
            <a:r>
              <a:rPr kumimoji="1" lang="en-US" altLang="zh-TW" sz="2000" dirty="0" err="1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Viết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“</a:t>
            </a:r>
            <a:r>
              <a:rPr kumimoji="1" lang="en-US" altLang="zh-TW" sz="20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  <a:r>
              <a:rPr kumimoji="1" lang="en-US" altLang="zh-TW" sz="2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”</a:t>
            </a:r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949" name="Text Box 53"/>
          <p:cNvSpPr txBox="1">
            <a:spLocks noChangeArrowheads="1"/>
          </p:cNvSpPr>
          <p:nvPr/>
        </p:nvSpPr>
        <p:spPr bwMode="auto">
          <a:xfrm>
            <a:off x="44958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45720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H="1">
            <a:off x="6343650" y="34671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7696200" y="36385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Output: “0”</a:t>
            </a:r>
          </a:p>
        </p:txBody>
      </p:sp>
      <p:sp>
        <p:nvSpPr>
          <p:cNvPr id="24588" name="Text Box 57"/>
          <p:cNvSpPr txBox="1">
            <a:spLocks noChangeArrowheads="1"/>
          </p:cNvSpPr>
          <p:nvPr/>
        </p:nvSpPr>
        <p:spPr bwMode="auto">
          <a:xfrm>
            <a:off x="4038600" y="510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TB1</a:t>
            </a:r>
          </a:p>
        </p:txBody>
      </p:sp>
      <p:sp>
        <p:nvSpPr>
          <p:cNvPr id="24589" name="Text Box 58"/>
          <p:cNvSpPr txBox="1">
            <a:spLocks noChangeArrowheads="1"/>
          </p:cNvSpPr>
          <p:nvPr/>
        </p:nvSpPr>
        <p:spPr bwMode="auto">
          <a:xfrm>
            <a:off x="3962400" y="2286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TB2</a:t>
            </a:r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3886200" y="1203325"/>
            <a:ext cx="41148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“0”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P1.X</a:t>
            </a:r>
          </a:p>
        </p:txBody>
      </p:sp>
    </p:spTree>
    <p:extLst>
      <p:ext uri="{BB962C8B-B14F-4D97-AF65-F5344CB8AC3E}">
        <p14:creationId xmlns:p14="http://schemas.microsoft.com/office/powerpoint/2010/main" val="39713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6" grpId="0" autoUpdateAnimBg="0"/>
      <p:bldP spid="80947" grpId="0" autoUpdateAnimBg="0"/>
      <p:bldP spid="80948" grpId="0" animBg="1"/>
      <p:bldP spid="80949" grpId="0" autoUpdateAnimBg="0"/>
      <p:bldP spid="80950" grpId="0" autoUpdateAnimBg="0"/>
      <p:bldP spid="80951" grpId="0" animBg="1"/>
      <p:bldP spid="8095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PMingLiU" pitchFamily="18" charset="-120"/>
              </a:rPr>
              <a:t>P1 </a:t>
            </a:r>
            <a:r>
              <a:rPr lang="en-US" altLang="zh-TW" dirty="0" err="1">
                <a:ea typeface="PMingLiU" pitchFamily="18" charset="-120"/>
              </a:rPr>
              <a:t>là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cổng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vào</a:t>
            </a:r>
            <a:endParaRPr lang="en-US" altLang="zh-TW" dirty="0"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8888"/>
            <a:chOff x="528" y="1248"/>
            <a:chExt cx="4992" cy="2393"/>
          </a:xfrm>
        </p:grpSpPr>
        <p:sp>
          <p:nvSpPr>
            <p:cNvPr id="26641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2" name="Text Box 5"/>
            <p:cNvSpPr txBox="1">
              <a:spLocks noChangeArrowheads="1"/>
            </p:cNvSpPr>
            <p:nvPr/>
          </p:nvSpPr>
          <p:spPr bwMode="auto">
            <a:xfrm>
              <a:off x="2192" y="1986"/>
              <a:ext cx="87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D</a:t>
              </a: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      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  <a:p>
              <a:pPr algn="l">
                <a:spcBef>
                  <a:spcPct val="50000"/>
                </a:spcBef>
              </a:pPr>
              <a:endParaRPr kumimoji="1" lang="en-US" altLang="zh-TW" dirty="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TW" dirty="0" err="1">
                  <a:latin typeface="Arial" pitchFamily="34" charset="0"/>
                  <a:ea typeface="PMingLiU" pitchFamily="18" charset="-120"/>
                  <a:cs typeface="Arial" pitchFamily="34" charset="0"/>
                </a:rPr>
                <a:t>Clk</a:t>
              </a: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    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</p:txBody>
        </p:sp>
        <p:sp>
          <p:nvSpPr>
            <p:cNvPr id="26643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4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5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6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7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8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9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0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1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2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3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4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5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6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7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8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9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0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1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Vcc</a:t>
              </a:r>
            </a:p>
          </p:txBody>
        </p:sp>
        <p:sp>
          <p:nvSpPr>
            <p:cNvPr id="26662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 Load(L1)</a:t>
              </a:r>
            </a:p>
          </p:txBody>
        </p:sp>
        <p:sp>
          <p:nvSpPr>
            <p:cNvPr id="26663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4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5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6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7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8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9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0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1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2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3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4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5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6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7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8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9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Read latch</a:t>
              </a:r>
            </a:p>
          </p:txBody>
        </p:sp>
        <p:sp>
          <p:nvSpPr>
            <p:cNvPr id="26680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Read pin</a:t>
              </a:r>
            </a:p>
          </p:txBody>
        </p:sp>
        <p:sp>
          <p:nvSpPr>
            <p:cNvPr id="26681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Write to latch</a:t>
              </a:r>
            </a:p>
          </p:txBody>
        </p:sp>
        <p:sp>
          <p:nvSpPr>
            <p:cNvPr id="26682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Internal CPU bus</a:t>
              </a:r>
            </a:p>
          </p:txBody>
        </p:sp>
        <p:sp>
          <p:nvSpPr>
            <p:cNvPr id="26683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M1</a:t>
              </a:r>
            </a:p>
          </p:txBody>
        </p:sp>
        <p:sp>
          <p:nvSpPr>
            <p:cNvPr id="26684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P1.X pin</a:t>
              </a:r>
            </a:p>
          </p:txBody>
        </p:sp>
        <p:sp>
          <p:nvSpPr>
            <p:cNvPr id="26685" name="Text Box 48"/>
            <p:cNvSpPr txBox="1">
              <a:spLocks noChangeArrowheads="1"/>
            </p:cNvSpPr>
            <p:nvPr/>
          </p:nvSpPr>
          <p:spPr bwMode="auto">
            <a:xfrm>
              <a:off x="2268" y="2220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P1.X </a:t>
              </a:r>
            </a:p>
          </p:txBody>
        </p:sp>
      </p:grpSp>
      <p:sp>
        <p:nvSpPr>
          <p:cNvPr id="82994" name="Freeform 50"/>
          <p:cNvSpPr>
            <a:spLocks/>
          </p:cNvSpPr>
          <p:nvPr/>
        </p:nvSpPr>
        <p:spPr bwMode="auto">
          <a:xfrm>
            <a:off x="6096000" y="4038600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995" name="Line 51"/>
          <p:cNvSpPr>
            <a:spLocks noChangeShapeType="1"/>
          </p:cNvSpPr>
          <p:nvPr/>
        </p:nvSpPr>
        <p:spPr bwMode="auto">
          <a:xfrm flipH="1">
            <a:off x="3276600" y="51054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996" name="Text Box 52"/>
          <p:cNvSpPr txBox="1">
            <a:spLocks noChangeArrowheads="1"/>
          </p:cNvSpPr>
          <p:nvPr/>
        </p:nvSpPr>
        <p:spPr bwMode="auto">
          <a:xfrm>
            <a:off x="7315200" y="2416314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2. MOV A,P1</a:t>
            </a:r>
          </a:p>
          <a:p>
            <a:pPr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external pin=Low</a:t>
            </a:r>
          </a:p>
        </p:txBody>
      </p:sp>
      <p:sp>
        <p:nvSpPr>
          <p:cNvPr id="83003" name="Text Box 59"/>
          <p:cNvSpPr txBox="1">
            <a:spLocks noChangeArrowheads="1"/>
          </p:cNvSpPr>
          <p:nvPr/>
        </p:nvSpPr>
        <p:spPr bwMode="auto">
          <a:xfrm>
            <a:off x="842210" y="5739825"/>
            <a:ext cx="32725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3</a:t>
            </a: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. Read pin=0 </a:t>
            </a:r>
          </a:p>
        </p:txBody>
      </p:sp>
      <p:sp>
        <p:nvSpPr>
          <p:cNvPr id="83004" name="Freeform 60"/>
          <p:cNvSpPr>
            <a:spLocks/>
          </p:cNvSpPr>
          <p:nvPr/>
        </p:nvSpPr>
        <p:spPr bwMode="auto">
          <a:xfrm>
            <a:off x="2362200" y="3556000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3005" name="Text Box 61"/>
          <p:cNvSpPr txBox="1">
            <a:spLocks noChangeArrowheads="1"/>
          </p:cNvSpPr>
          <p:nvPr/>
        </p:nvSpPr>
        <p:spPr bwMode="auto">
          <a:xfrm>
            <a:off x="6934200" y="3048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6637" name="Text Box 62"/>
          <p:cNvSpPr txBox="1">
            <a:spLocks noChangeArrowheads="1"/>
          </p:cNvSpPr>
          <p:nvPr/>
        </p:nvSpPr>
        <p:spPr bwMode="auto">
          <a:xfrm>
            <a:off x="3943350" y="51054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Arial" pitchFamily="34" charset="0"/>
                <a:ea typeface="PMingLiU" pitchFamily="18" charset="-120"/>
                <a:cs typeface="Arial" pitchFamily="34" charset="0"/>
              </a:rPr>
              <a:t>TB1</a:t>
            </a:r>
          </a:p>
        </p:txBody>
      </p:sp>
      <p:sp>
        <p:nvSpPr>
          <p:cNvPr id="26638" name="Text Box 63"/>
          <p:cNvSpPr txBox="1">
            <a:spLocks noChangeArrowheads="1"/>
          </p:cNvSpPr>
          <p:nvPr/>
        </p:nvSpPr>
        <p:spPr bwMode="auto">
          <a:xfrm>
            <a:off x="3962400" y="22860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Arial" pitchFamily="34" charset="0"/>
                <a:ea typeface="PMingLiU" pitchFamily="18" charset="-120"/>
                <a:cs typeface="Arial" pitchFamily="34" charset="0"/>
              </a:rPr>
              <a:t>TB2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5880100" y="3908425"/>
            <a:ext cx="401638" cy="477838"/>
            <a:chOff x="4621" y="3142"/>
            <a:chExt cx="253" cy="301"/>
          </a:xfrm>
        </p:grpSpPr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4621" y="3155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H="1">
              <a:off x="4634" y="3142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2228850" y="310515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3886200" y="1203325"/>
            <a:ext cx="41148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“low’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P1</a:t>
            </a:r>
          </a:p>
        </p:txBody>
      </p:sp>
    </p:spTree>
    <p:extLst>
      <p:ext uri="{BB962C8B-B14F-4D97-AF65-F5344CB8AC3E}">
        <p14:creationId xmlns:p14="http://schemas.microsoft.com/office/powerpoint/2010/main" val="12529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4" grpId="0" animBg="1"/>
      <p:bldP spid="82995" grpId="0" animBg="1"/>
      <p:bldP spid="82996" grpId="0" autoUpdateAnimBg="0"/>
      <p:bldP spid="83003" grpId="0" autoUpdateAnimBg="0"/>
      <p:bldP spid="83004" grpId="0" animBg="1"/>
      <p:bldP spid="83005" grpId="0" autoUpdateAnimBg="0"/>
      <p:bldP spid="6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PMingLiU" pitchFamily="18" charset="-120"/>
              </a:rPr>
              <a:t>P1 </a:t>
            </a:r>
            <a:r>
              <a:rPr lang="en-US" altLang="zh-TW" dirty="0" err="1">
                <a:ea typeface="PMingLiU" pitchFamily="18" charset="-120"/>
              </a:rPr>
              <a:t>là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cổng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 err="1">
                <a:ea typeface="PMingLiU" pitchFamily="18" charset="-120"/>
              </a:rPr>
              <a:t>vào</a:t>
            </a:r>
            <a:endParaRPr lang="en-US" altLang="zh-TW" dirty="0"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8888"/>
            <a:chOff x="528" y="1248"/>
            <a:chExt cx="4992" cy="2393"/>
          </a:xfrm>
        </p:grpSpPr>
        <p:sp>
          <p:nvSpPr>
            <p:cNvPr id="25619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173" y="1978"/>
              <a:ext cx="1043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D</a:t>
              </a: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      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  <a:p>
              <a:pPr algn="l">
                <a:spcBef>
                  <a:spcPct val="50000"/>
                </a:spcBef>
              </a:pPr>
              <a:endParaRPr kumimoji="1" lang="en-US" altLang="zh-TW" dirty="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TW" dirty="0" err="1">
                  <a:latin typeface="Arial" pitchFamily="34" charset="0"/>
                  <a:ea typeface="PMingLiU" pitchFamily="18" charset="-120"/>
                  <a:cs typeface="Arial" pitchFamily="34" charset="0"/>
                </a:rPr>
                <a:t>Clk</a:t>
              </a: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    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</p:txBody>
        </p:sp>
        <p:sp>
          <p:nvSpPr>
            <p:cNvPr id="25621" name="Line 6"/>
            <p:cNvSpPr>
              <a:spLocks noChangeShapeType="1"/>
            </p:cNvSpPr>
            <p:nvPr/>
          </p:nvSpPr>
          <p:spPr bwMode="auto">
            <a:xfrm>
              <a:off x="2631" y="2539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2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3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4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5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6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7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8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9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0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1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2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3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4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5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6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7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8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9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Vcc</a:t>
              </a:r>
            </a:p>
          </p:txBody>
        </p:sp>
        <p:sp>
          <p:nvSpPr>
            <p:cNvPr id="25640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Load(L1)</a:t>
              </a:r>
            </a:p>
          </p:txBody>
        </p:sp>
        <p:sp>
          <p:nvSpPr>
            <p:cNvPr id="25641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2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3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4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5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6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7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8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49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0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1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2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3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4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5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6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57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Read latch</a:t>
              </a:r>
            </a:p>
          </p:txBody>
        </p:sp>
        <p:sp>
          <p:nvSpPr>
            <p:cNvPr id="25658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Read pin</a:t>
              </a:r>
            </a:p>
          </p:txBody>
        </p:sp>
        <p:sp>
          <p:nvSpPr>
            <p:cNvPr id="25659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Write to latch</a:t>
              </a:r>
            </a:p>
          </p:txBody>
        </p:sp>
        <p:sp>
          <p:nvSpPr>
            <p:cNvPr id="25660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Internal CPU bus</a:t>
              </a:r>
            </a:p>
          </p:txBody>
        </p:sp>
        <p:sp>
          <p:nvSpPr>
            <p:cNvPr id="25661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M1</a:t>
              </a:r>
            </a:p>
          </p:txBody>
        </p:sp>
        <p:sp>
          <p:nvSpPr>
            <p:cNvPr id="25662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 err="1">
                  <a:latin typeface="Arial" pitchFamily="34" charset="0"/>
                  <a:ea typeface="PMingLiU" pitchFamily="18" charset="-120"/>
                  <a:cs typeface="Arial" pitchFamily="34" charset="0"/>
                </a:rPr>
                <a:t>Chân</a:t>
              </a: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P1.X </a:t>
              </a:r>
            </a:p>
          </p:txBody>
        </p:sp>
        <p:sp>
          <p:nvSpPr>
            <p:cNvPr id="25663" name="Text Box 48"/>
            <p:cNvSpPr txBox="1">
              <a:spLocks noChangeArrowheads="1"/>
            </p:cNvSpPr>
            <p:nvPr/>
          </p:nvSpPr>
          <p:spPr bwMode="auto">
            <a:xfrm>
              <a:off x="2314" y="2208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P1.X </a:t>
              </a:r>
            </a:p>
          </p:txBody>
        </p:sp>
      </p:grpSp>
      <p:sp>
        <p:nvSpPr>
          <p:cNvPr id="81970" name="Freeform 50"/>
          <p:cNvSpPr>
            <a:spLocks/>
          </p:cNvSpPr>
          <p:nvPr/>
        </p:nvSpPr>
        <p:spPr bwMode="auto">
          <a:xfrm>
            <a:off x="6096000" y="4038600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1" name="Line 51"/>
          <p:cNvSpPr>
            <a:spLocks noChangeShapeType="1"/>
          </p:cNvSpPr>
          <p:nvPr/>
        </p:nvSpPr>
        <p:spPr bwMode="auto">
          <a:xfrm flipH="1">
            <a:off x="3276600" y="51054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7315200" y="2340114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2. MOV A,P1 </a:t>
            </a:r>
          </a:p>
          <a:p>
            <a:pPr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external pin=High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5880100" y="3908425"/>
            <a:ext cx="401638" cy="477838"/>
            <a:chOff x="4621" y="3142"/>
            <a:chExt cx="253" cy="301"/>
          </a:xfrm>
        </p:grpSpPr>
        <p:sp>
          <p:nvSpPr>
            <p:cNvPr id="25617" name="Line 57"/>
            <p:cNvSpPr>
              <a:spLocks noChangeShapeType="1"/>
            </p:cNvSpPr>
            <p:nvPr/>
          </p:nvSpPr>
          <p:spPr bwMode="auto">
            <a:xfrm>
              <a:off x="4621" y="3155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8" name="Line 58"/>
            <p:cNvSpPr>
              <a:spLocks noChangeShapeType="1"/>
            </p:cNvSpPr>
            <p:nvPr/>
          </p:nvSpPr>
          <p:spPr bwMode="auto">
            <a:xfrm flipH="1">
              <a:off x="4634" y="3142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979" name="Text Box 59"/>
          <p:cNvSpPr txBox="1">
            <a:spLocks noChangeArrowheads="1"/>
          </p:cNvSpPr>
          <p:nvPr/>
        </p:nvSpPr>
        <p:spPr bwMode="auto">
          <a:xfrm>
            <a:off x="845460" y="5791200"/>
            <a:ext cx="2735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C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3</a:t>
            </a: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.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 </a:t>
            </a:r>
            <a:r>
              <a:rPr kumimoji="1" lang="en-US" altLang="zh-TW" sz="16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Read pin=1</a:t>
            </a:r>
          </a:p>
        </p:txBody>
      </p:sp>
      <p:sp>
        <p:nvSpPr>
          <p:cNvPr id="81980" name="Freeform 60"/>
          <p:cNvSpPr>
            <a:spLocks/>
          </p:cNvSpPr>
          <p:nvPr/>
        </p:nvSpPr>
        <p:spPr bwMode="auto">
          <a:xfrm>
            <a:off x="2362200" y="3556000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81" name="Text Box 61"/>
          <p:cNvSpPr txBox="1">
            <a:spLocks noChangeArrowheads="1"/>
          </p:cNvSpPr>
          <p:nvPr/>
        </p:nvSpPr>
        <p:spPr bwMode="auto">
          <a:xfrm>
            <a:off x="6934200" y="3048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5614" name="Text Box 62"/>
          <p:cNvSpPr txBox="1">
            <a:spLocks noChangeArrowheads="1"/>
          </p:cNvSpPr>
          <p:nvPr/>
        </p:nvSpPr>
        <p:spPr bwMode="auto">
          <a:xfrm>
            <a:off x="4038600" y="51054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Arial" pitchFamily="34" charset="0"/>
                <a:ea typeface="PMingLiU" pitchFamily="18" charset="-120"/>
                <a:cs typeface="Arial" pitchFamily="34" charset="0"/>
              </a:rPr>
              <a:t>TB1</a:t>
            </a:r>
          </a:p>
        </p:txBody>
      </p:sp>
      <p:sp>
        <p:nvSpPr>
          <p:cNvPr id="25615" name="Text Box 63"/>
          <p:cNvSpPr txBox="1">
            <a:spLocks noChangeArrowheads="1"/>
          </p:cNvSpPr>
          <p:nvPr/>
        </p:nvSpPr>
        <p:spPr bwMode="auto">
          <a:xfrm>
            <a:off x="3962400" y="22860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latin typeface="Arial" pitchFamily="34" charset="0"/>
                <a:ea typeface="PMingLiU" pitchFamily="18" charset="-120"/>
                <a:cs typeface="Arial" pitchFamily="34" charset="0"/>
              </a:rPr>
              <a:t>TB2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3886200" y="1203325"/>
            <a:ext cx="41148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“high”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P1</a:t>
            </a:r>
          </a:p>
        </p:txBody>
      </p:sp>
    </p:spTree>
    <p:extLst>
      <p:ext uri="{BB962C8B-B14F-4D97-AF65-F5344CB8AC3E}">
        <p14:creationId xmlns:p14="http://schemas.microsoft.com/office/powerpoint/2010/main" val="8140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0" grpId="0" animBg="1"/>
      <p:bldP spid="81971" grpId="0" animBg="1"/>
      <p:bldP spid="81972" grpId="0" autoUpdateAnimBg="0"/>
      <p:bldP spid="81979" grpId="0" autoUpdateAnimBg="0"/>
      <p:bldP spid="81980" grpId="0" animBg="1"/>
      <p:bldP spid="81981" grpId="0" autoUpdateAnimBg="0"/>
      <p:bldP spid="6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Cổng</a:t>
            </a:r>
            <a:r>
              <a:rPr lang="en-US" dirty="0"/>
              <a:t> P0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F6D89A-A052-4464-A8A8-DB5EAB5C3F8A}" type="slidenum">
              <a:rPr lang="en-US" smtClean="0">
                <a:cs typeface="Arial" pitchFamily="34" charset="0"/>
              </a:rPr>
              <a:pPr>
                <a:defRPr/>
              </a:pPr>
              <a:t>43</a:t>
            </a:fld>
            <a:endParaRPr lang="en-US"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524000"/>
            <a:ext cx="7924800" cy="3795713"/>
            <a:chOff x="528" y="1248"/>
            <a:chExt cx="4992" cy="239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 sz="1600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D</a:t>
              </a:r>
              <a:r>
                <a:rPr kumimoji="1" lang="en-US" altLang="zh-TW" sz="1600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      </a:t>
              </a:r>
              <a:r>
                <a:rPr kumimoji="1" lang="en-US" altLang="zh-TW" sz="1600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  <a:p>
              <a:pPr algn="ctr">
                <a:spcBef>
                  <a:spcPct val="50000"/>
                </a:spcBef>
                <a:defRPr/>
              </a:pPr>
              <a:endParaRPr kumimoji="1" lang="en-US" altLang="zh-TW" sz="1600" dirty="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 sz="1600" dirty="0" err="1">
                  <a:latin typeface="Arial" pitchFamily="34" charset="0"/>
                  <a:ea typeface="PMingLiU" pitchFamily="18" charset="-120"/>
                  <a:cs typeface="Arial" pitchFamily="34" charset="0"/>
                </a:rPr>
                <a:t>Clk</a:t>
              </a:r>
              <a:r>
                <a:rPr kumimoji="1" lang="en-US" altLang="zh-TW" sz="1600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     </a:t>
              </a:r>
              <a:r>
                <a:rPr kumimoji="1" lang="en-US" altLang="zh-TW" sz="1600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Q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rot="162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 rot="162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96"/>
                </a:cxn>
                <a:cxn ang="0">
                  <a:pos x="96" y="192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Read latch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Read pin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Write to latch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Internal CPU bus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M1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P0.X pin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P1.X 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544" y="32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TB1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TB2</a:t>
              </a: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93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066800" y="5410200"/>
            <a:ext cx="7712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dirty="0">
                <a:latin typeface="Arial" pitchFamily="34" charset="0"/>
                <a:cs typeface="Arial" pitchFamily="34" charset="0"/>
              </a:rPr>
              <a:t> I/O, P0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 L1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nối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điện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trở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pull-up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ngoài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hoạt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bus AD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P0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internal pull-up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75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447800"/>
            <a:ext cx="5562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smtClean="0"/>
              <a:t>MCS-51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MCS-51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E82351-DBE7-4167-8532-C355DC02D855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4008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B34EF5-51CB-48CA-8818-A6A6B589407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31100" cy="622300"/>
          </a:xfrm>
        </p:spPr>
        <p:txBody>
          <a:bodyPr/>
          <a:lstStyle/>
          <a:p>
            <a:pPr eaLnBrk="1" hangingPunct="1"/>
            <a:r>
              <a:rPr lang="en-US" smtClean="0"/>
              <a:t> Giới thiệu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971800"/>
            <a:ext cx="7467600" cy="3352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8051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opcode</a:t>
            </a:r>
            <a:r>
              <a:rPr lang="en-US" dirty="0" smtClean="0"/>
              <a:t> 8 bit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năng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hóa</a:t>
            </a:r>
            <a:r>
              <a:rPr lang="en-US" dirty="0" smtClean="0">
                <a:sym typeface="Wingdings" pitchFamily="2" charset="2"/>
              </a:rPr>
              <a:t> 256 </a:t>
            </a:r>
            <a:r>
              <a:rPr lang="en-US" dirty="0" err="1" smtClean="0">
                <a:sym typeface="Wingdings" pitchFamily="2" charset="2"/>
              </a:rPr>
              <a:t>lệnh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nhau</a:t>
            </a:r>
            <a:endParaRPr lang="en-US" dirty="0" smtClean="0"/>
          </a:p>
          <a:p>
            <a:pPr eaLnBrk="1" hangingPunct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255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hoặc</a:t>
            </a:r>
            <a:r>
              <a:rPr lang="en-US" dirty="0" smtClean="0"/>
              <a:t> 2 byte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139 </a:t>
            </a:r>
            <a:r>
              <a:rPr lang="en-US" dirty="0" err="1" smtClean="0"/>
              <a:t>lệnh</a:t>
            </a:r>
            <a:r>
              <a:rPr lang="en-US" dirty="0" smtClean="0"/>
              <a:t> 1 byte</a:t>
            </a:r>
          </a:p>
          <a:p>
            <a:pPr lvl="1" eaLnBrk="1" hangingPunct="1"/>
            <a:r>
              <a:rPr lang="en-US" dirty="0" smtClean="0"/>
              <a:t>92 </a:t>
            </a:r>
            <a:r>
              <a:rPr lang="en-US" dirty="0" err="1" smtClean="0"/>
              <a:t>lệnh</a:t>
            </a:r>
            <a:r>
              <a:rPr lang="en-US" dirty="0" smtClean="0"/>
              <a:t> 2 byte</a:t>
            </a:r>
          </a:p>
          <a:p>
            <a:pPr lvl="1" eaLnBrk="1" hangingPunct="1"/>
            <a:r>
              <a:rPr lang="en-US" dirty="0" smtClean="0"/>
              <a:t>24 </a:t>
            </a:r>
            <a:r>
              <a:rPr lang="en-US" dirty="0" err="1" smtClean="0"/>
              <a:t>lệnh</a:t>
            </a:r>
            <a:r>
              <a:rPr lang="en-US" dirty="0" smtClean="0"/>
              <a:t> 3 byte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7467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400" b="0" dirty="0" smtClean="0"/>
              <a:t>=&gt; </a:t>
            </a:r>
            <a:r>
              <a:rPr lang="en-US" sz="2400" b="0" dirty="0" err="1" smtClean="0"/>
              <a:t>Tương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tự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như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máy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tính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lập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VĐK </a:t>
            </a:r>
            <a:r>
              <a:rPr lang="en-US" sz="2400" b="0" dirty="0" err="1" smtClean="0"/>
              <a:t>bản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chất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lệnh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cho</a:t>
            </a:r>
            <a:r>
              <a:rPr lang="en-US" sz="2400" b="0" dirty="0" smtClean="0"/>
              <a:t> VĐK </a:t>
            </a:r>
            <a:r>
              <a:rPr lang="en-US" sz="2400" b="0" dirty="0" err="1" smtClean="0"/>
              <a:t>thực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hiện</a:t>
            </a:r>
            <a:r>
              <a:rPr lang="en-US" sz="2400" b="0" dirty="0" smtClean="0"/>
              <a:t> </a:t>
            </a:r>
            <a:r>
              <a:rPr lang="en-US" sz="2400" dirty="0" smtClean="0"/>
              <a:t>1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được</a:t>
            </a:r>
            <a:r>
              <a:rPr lang="en-US" sz="2400" b="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b="0" dirty="0" smtClean="0"/>
              <a:t>.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65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E1C6BB-46B2-44CD-A8DC-946A9AABCB98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Các chế độ địa chỉ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 phép xác định nơi cất giữ “data” của lệnh</a:t>
            </a:r>
          </a:p>
          <a:p>
            <a:pPr eaLnBrk="1" hangingPunct="1"/>
            <a:r>
              <a:rPr lang="en-US" smtClean="0"/>
              <a:t>Co 6 chế độ địa chỉ trong MCS-51</a:t>
            </a:r>
          </a:p>
          <a:p>
            <a:pPr lvl="1" eaLnBrk="1" hangingPunct="1"/>
            <a:r>
              <a:rPr lang="en-US" smtClean="0"/>
              <a:t>Trực tiếp (Direct addressing)</a:t>
            </a:r>
          </a:p>
          <a:p>
            <a:pPr lvl="1" eaLnBrk="1" hangingPunct="1"/>
            <a:r>
              <a:rPr lang="en-US" smtClean="0"/>
              <a:t>Gián tiếp (Indirect addressing)</a:t>
            </a:r>
          </a:p>
          <a:p>
            <a:pPr lvl="1" eaLnBrk="1" hangingPunct="1"/>
            <a:r>
              <a:rPr lang="en-US" smtClean="0"/>
              <a:t>Thanh ghi (Register addressing)</a:t>
            </a:r>
          </a:p>
          <a:p>
            <a:pPr lvl="1" eaLnBrk="1" hangingPunct="1"/>
            <a:r>
              <a:rPr lang="en-US" smtClean="0"/>
              <a:t>Thanh ghi định trước</a:t>
            </a:r>
          </a:p>
          <a:p>
            <a:pPr lvl="1" eaLnBrk="1" hangingPunct="1"/>
            <a:r>
              <a:rPr lang="en-US" smtClean="0"/>
              <a:t>Tức thì (Immediate addressing)</a:t>
            </a:r>
          </a:p>
          <a:p>
            <a:pPr lvl="1" eaLnBrk="1" hangingPunct="1"/>
            <a:r>
              <a:rPr lang="en-US" smtClean="0"/>
              <a:t>Chỉ số (Indexed addressing)</a:t>
            </a:r>
          </a:p>
          <a:p>
            <a:pPr lvl="1" eaLnBrk="1" hangingPunct="1"/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064A5-899C-467E-BB45-AA8DDD81030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Chế độ địa chỉ trực tiếp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addressing</a:t>
            </a:r>
          </a:p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8 bit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code </a:t>
            </a:r>
            <a:r>
              <a:rPr lang="en-US" dirty="0" err="1" smtClean="0"/>
              <a:t>lệnh</a:t>
            </a:r>
            <a:endParaRPr lang="en-US" dirty="0" smtClean="0"/>
          </a:p>
          <a:p>
            <a:pPr eaLnBrk="1" hangingPunct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 eaLnBrk="1" hangingPunct="1"/>
            <a:r>
              <a:rPr lang="en-US" dirty="0" smtClean="0"/>
              <a:t>Internal RAM</a:t>
            </a:r>
          </a:p>
          <a:p>
            <a:pPr lvl="1" eaLnBrk="1" hangingPunct="1"/>
            <a:r>
              <a:rPr lang="en-US" dirty="0" smtClean="0"/>
              <a:t>SFRs</a:t>
            </a:r>
          </a:p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4196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4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CFA4528-8864-4DBB-992D-735795457E38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4.2 Chế độ địa chỉ gián tiếp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4676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Indirect addressing</a:t>
            </a:r>
          </a:p>
          <a:p>
            <a:pPr eaLnBrk="1" hangingPunct="1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R0 </a:t>
            </a:r>
            <a:r>
              <a:rPr lang="en-US" dirty="0" err="1" smtClean="0"/>
              <a:t>và</a:t>
            </a:r>
            <a:r>
              <a:rPr lang="en-US" dirty="0" smtClean="0"/>
              <a:t> R1</a:t>
            </a:r>
          </a:p>
          <a:p>
            <a:pPr lvl="1" eaLnBrk="1" hangingPunct="1"/>
            <a:r>
              <a:rPr lang="en-US" dirty="0" smtClean="0"/>
              <a:t>SP</a:t>
            </a:r>
          </a:p>
          <a:p>
            <a:pPr lvl="1" eaLnBrk="1" hangingPunct="1"/>
            <a:r>
              <a:rPr lang="en-US" dirty="0" smtClean="0"/>
              <a:t>DPTR (RAM </a:t>
            </a:r>
            <a:r>
              <a:rPr lang="en-US" dirty="0" err="1" smtClean="0"/>
              <a:t>ngoài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Internal </a:t>
            </a:r>
            <a:r>
              <a:rPr lang="en-US" dirty="0" smtClean="0"/>
              <a:t>RAM</a:t>
            </a:r>
          </a:p>
          <a:p>
            <a:pPr lvl="1" eaLnBrk="1" hangingPunct="1"/>
            <a:r>
              <a:rPr lang="en-US" dirty="0" smtClean="0"/>
              <a:t>External data </a:t>
            </a:r>
            <a:r>
              <a:rPr lang="en-US" dirty="0" smtClean="0"/>
              <a:t>memory</a:t>
            </a:r>
            <a:endParaRPr lang="en-US" dirty="0" smtClean="0"/>
          </a:p>
          <a:p>
            <a:pPr eaLnBrk="1" hangingPunct="1"/>
            <a:r>
              <a:rPr lang="vi-VN" dirty="0"/>
              <a:t>Đặc điểm nhân ra chế độ này là luôn có</a:t>
            </a:r>
            <a:r>
              <a:rPr lang="en-US" dirty="0"/>
              <a:t> </a:t>
            </a:r>
            <a:r>
              <a:rPr lang="vi-VN" dirty="0"/>
              <a:t>ký tự @ đứng trước toán hạng</a:t>
            </a:r>
            <a:endParaRPr lang="en-US" dirty="0" smtClean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"/>
          <a:stretch>
            <a:fillRect/>
          </a:stretch>
        </p:blipFill>
        <p:spPr bwMode="auto">
          <a:xfrm>
            <a:off x="3811786" y="2667000"/>
            <a:ext cx="517981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9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996988-74CA-430D-8E20-B32D6ACB9B8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4.3 Chế độ thanh ghi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676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Register addressing</a:t>
            </a:r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R0 </a:t>
            </a:r>
            <a:r>
              <a:rPr lang="en-US" dirty="0" err="1" smtClean="0"/>
              <a:t>và</a:t>
            </a:r>
            <a:r>
              <a:rPr lang="en-US" dirty="0" smtClean="0"/>
              <a:t> R7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3 bit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opcode</a:t>
            </a:r>
            <a:r>
              <a:rPr lang="en-US" dirty="0" smtClean="0"/>
              <a:t> (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8 bit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4805363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7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.2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>
                <a:latin typeface="Arial" pitchFamily="34" charset="0"/>
                <a:cs typeface="Arial" pitchFamily="34" charset="0"/>
              </a:rPr>
              <a:t> 8051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8089F9-A809-49EE-AC5C-44D3282A3223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grpSp>
        <p:nvGrpSpPr>
          <p:cNvPr id="21508" name="Group 73"/>
          <p:cNvGrpSpPr>
            <a:grpSpLocks/>
          </p:cNvGrpSpPr>
          <p:nvPr/>
        </p:nvGrpSpPr>
        <p:grpSpPr bwMode="auto">
          <a:xfrm>
            <a:off x="762000" y="1143000"/>
            <a:ext cx="8458200" cy="4481513"/>
            <a:chOff x="288" y="1017"/>
            <a:chExt cx="5328" cy="2823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528" y="2064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528" y="216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CPU</a:t>
              </a:r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2736" y="1392"/>
              <a:ext cx="67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2710" y="1392"/>
              <a:ext cx="780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128 Bytes RAM</a:t>
              </a:r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1680" y="1200"/>
              <a:ext cx="768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1680" y="1218"/>
              <a:ext cx="81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4Kbytes </a:t>
              </a:r>
            </a:p>
            <a:p>
              <a:pPr algn="ctr" fontAlgn="b">
                <a:spcBef>
                  <a:spcPct val="50000"/>
                </a:spcBef>
              </a:pP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ROM</a:t>
              </a: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2592" y="2592"/>
              <a:ext cx="1008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2688" y="273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4 I/O Ports</a:t>
              </a:r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3816" y="1719"/>
              <a:ext cx="81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3816" y="1728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Timer 0</a:t>
              </a:r>
            </a:p>
          </p:txBody>
        </p:sp>
        <p:sp>
          <p:nvSpPr>
            <p:cNvPr id="21520" name="Rectangle 14"/>
            <p:cNvSpPr>
              <a:spLocks noChangeArrowheads="1"/>
            </p:cNvSpPr>
            <p:nvPr/>
          </p:nvSpPr>
          <p:spPr bwMode="auto">
            <a:xfrm>
              <a:off x="3840" y="2592"/>
              <a:ext cx="768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3984" y="2640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Serial Port</a:t>
              </a:r>
            </a:p>
          </p:txBody>
        </p:sp>
        <p:sp>
          <p:nvSpPr>
            <p:cNvPr id="21522" name="Rectangle 16"/>
            <p:cNvSpPr>
              <a:spLocks noChangeArrowheads="1"/>
            </p:cNvSpPr>
            <p:nvPr/>
          </p:nvSpPr>
          <p:spPr bwMode="auto">
            <a:xfrm>
              <a:off x="528" y="2688"/>
              <a:ext cx="720" cy="48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528" y="283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OSC</a:t>
              </a:r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528" y="1392"/>
              <a:ext cx="720" cy="48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7" name="Text Box 21"/>
            <p:cNvSpPr txBox="1">
              <a:spLocks noChangeArrowheads="1"/>
            </p:cNvSpPr>
            <p:nvPr/>
          </p:nvSpPr>
          <p:spPr bwMode="auto">
            <a:xfrm>
              <a:off x="528" y="1440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Interrupt Control</a:t>
              </a:r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>
              <a:off x="864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9" name="Line 23"/>
            <p:cNvSpPr>
              <a:spLocks noChangeShapeType="1"/>
            </p:cNvSpPr>
            <p:nvPr/>
          </p:nvSpPr>
          <p:spPr bwMode="auto">
            <a:xfrm>
              <a:off x="720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0" name="Line 24"/>
            <p:cNvSpPr>
              <a:spLocks noChangeShapeType="1"/>
            </p:cNvSpPr>
            <p:nvPr/>
          </p:nvSpPr>
          <p:spPr bwMode="auto">
            <a:xfrm>
              <a:off x="1008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1" name="Text Box 25"/>
            <p:cNvSpPr txBox="1">
              <a:spLocks noChangeArrowheads="1"/>
            </p:cNvSpPr>
            <p:nvPr/>
          </p:nvSpPr>
          <p:spPr bwMode="auto">
            <a:xfrm>
              <a:off x="288" y="1017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External interrupts</a:t>
              </a:r>
            </a:p>
          </p:txBody>
        </p:sp>
        <p:sp>
          <p:nvSpPr>
            <p:cNvPr id="21532" name="Line 26"/>
            <p:cNvSpPr>
              <a:spLocks noChangeShapeType="1"/>
            </p:cNvSpPr>
            <p:nvPr/>
          </p:nvSpPr>
          <p:spPr bwMode="auto">
            <a:xfrm>
              <a:off x="720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3" name="Rectangle 27"/>
            <p:cNvSpPr>
              <a:spLocks noChangeArrowheads="1"/>
            </p:cNvSpPr>
            <p:nvPr/>
          </p:nvSpPr>
          <p:spPr bwMode="auto">
            <a:xfrm>
              <a:off x="864" y="3312"/>
              <a:ext cx="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4" name="Line 28"/>
            <p:cNvSpPr>
              <a:spLocks noChangeShapeType="1"/>
            </p:cNvSpPr>
            <p:nvPr/>
          </p:nvSpPr>
          <p:spPr bwMode="auto">
            <a:xfrm>
              <a:off x="816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5" name="Line 29"/>
            <p:cNvSpPr>
              <a:spLocks noChangeShapeType="1"/>
            </p:cNvSpPr>
            <p:nvPr/>
          </p:nvSpPr>
          <p:spPr bwMode="auto">
            <a:xfrm>
              <a:off x="960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6" name="Line 30"/>
            <p:cNvSpPr>
              <a:spLocks noChangeShapeType="1"/>
            </p:cNvSpPr>
            <p:nvPr/>
          </p:nvSpPr>
          <p:spPr bwMode="auto">
            <a:xfrm>
              <a:off x="720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7" name="Line 31"/>
            <p:cNvSpPr>
              <a:spLocks noChangeShapeType="1"/>
            </p:cNvSpPr>
            <p:nvPr/>
          </p:nvSpPr>
          <p:spPr bwMode="auto">
            <a:xfrm>
              <a:off x="960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8" name="Line 32"/>
            <p:cNvSpPr>
              <a:spLocks noChangeShapeType="1"/>
            </p:cNvSpPr>
            <p:nvPr/>
          </p:nvSpPr>
          <p:spPr bwMode="auto">
            <a:xfrm>
              <a:off x="1056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9" name="Line 33"/>
            <p:cNvSpPr>
              <a:spLocks noChangeShapeType="1"/>
            </p:cNvSpPr>
            <p:nvPr/>
          </p:nvSpPr>
          <p:spPr bwMode="auto">
            <a:xfrm>
              <a:off x="672" y="36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0" name="Line 34"/>
            <p:cNvSpPr>
              <a:spLocks noChangeShapeType="1"/>
            </p:cNvSpPr>
            <p:nvPr/>
          </p:nvSpPr>
          <p:spPr bwMode="auto">
            <a:xfrm>
              <a:off x="672" y="36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1" name="Line 35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2" name="Line 36"/>
            <p:cNvSpPr>
              <a:spLocks noChangeShapeType="1"/>
            </p:cNvSpPr>
            <p:nvPr/>
          </p:nvSpPr>
          <p:spPr bwMode="auto">
            <a:xfrm>
              <a:off x="1008" y="36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3" name="Line 37"/>
            <p:cNvSpPr>
              <a:spLocks noChangeShapeType="1"/>
            </p:cNvSpPr>
            <p:nvPr/>
          </p:nvSpPr>
          <p:spPr bwMode="auto">
            <a:xfrm>
              <a:off x="1008" y="36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4" name="Line 38"/>
            <p:cNvSpPr>
              <a:spLocks noChangeShapeType="1"/>
            </p:cNvSpPr>
            <p:nvPr/>
          </p:nvSpPr>
          <p:spPr bwMode="auto">
            <a:xfrm flipV="1">
              <a:off x="1056" y="36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5" name="Line 39"/>
            <p:cNvSpPr>
              <a:spLocks noChangeShapeType="1"/>
            </p:cNvSpPr>
            <p:nvPr/>
          </p:nvSpPr>
          <p:spPr bwMode="auto">
            <a:xfrm>
              <a:off x="624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6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>
              <a:off x="648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8" name="Line 42"/>
            <p:cNvSpPr>
              <a:spLocks noChangeShapeType="1"/>
            </p:cNvSpPr>
            <p:nvPr/>
          </p:nvSpPr>
          <p:spPr bwMode="auto">
            <a:xfrm>
              <a:off x="960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9" name="Line 43"/>
            <p:cNvSpPr>
              <a:spLocks noChangeShapeType="1"/>
            </p:cNvSpPr>
            <p:nvPr/>
          </p:nvSpPr>
          <p:spPr bwMode="auto">
            <a:xfrm>
              <a:off x="1008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0" name="Line 44"/>
            <p:cNvSpPr>
              <a:spLocks noChangeShapeType="1"/>
            </p:cNvSpPr>
            <p:nvPr/>
          </p:nvSpPr>
          <p:spPr bwMode="auto">
            <a:xfrm>
              <a:off x="984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1" name="Rectangle 45"/>
            <p:cNvSpPr>
              <a:spLocks noChangeArrowheads="1"/>
            </p:cNvSpPr>
            <p:nvPr/>
          </p:nvSpPr>
          <p:spPr bwMode="auto">
            <a:xfrm>
              <a:off x="3816" y="1470"/>
              <a:ext cx="81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2" name="Text Box 46"/>
            <p:cNvSpPr txBox="1">
              <a:spLocks noChangeArrowheads="1"/>
            </p:cNvSpPr>
            <p:nvPr/>
          </p:nvSpPr>
          <p:spPr bwMode="auto">
            <a:xfrm>
              <a:off x="3816" y="1479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Timer 1</a:t>
              </a:r>
            </a:p>
          </p:txBody>
        </p:sp>
        <p:sp>
          <p:nvSpPr>
            <p:cNvPr id="21553" name="Rectangle 47"/>
            <p:cNvSpPr>
              <a:spLocks noChangeArrowheads="1"/>
            </p:cNvSpPr>
            <p:nvPr/>
          </p:nvSpPr>
          <p:spPr bwMode="auto">
            <a:xfrm>
              <a:off x="3816" y="1230"/>
              <a:ext cx="81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4" name="Text Box 48"/>
            <p:cNvSpPr txBox="1">
              <a:spLocks noChangeArrowheads="1"/>
            </p:cNvSpPr>
            <p:nvPr/>
          </p:nvSpPr>
          <p:spPr bwMode="auto">
            <a:xfrm>
              <a:off x="3714" y="1239"/>
              <a:ext cx="10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sz="1400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Timer/Counter</a:t>
              </a:r>
            </a:p>
          </p:txBody>
        </p:sp>
        <p:sp>
          <p:nvSpPr>
            <p:cNvPr id="21555" name="Rectangle 49"/>
            <p:cNvSpPr>
              <a:spLocks noChangeArrowheads="1"/>
            </p:cNvSpPr>
            <p:nvPr/>
          </p:nvSpPr>
          <p:spPr bwMode="auto">
            <a:xfrm>
              <a:off x="1623" y="2592"/>
              <a:ext cx="768" cy="52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6" name="Text Box 50"/>
            <p:cNvSpPr txBox="1">
              <a:spLocks noChangeArrowheads="1"/>
            </p:cNvSpPr>
            <p:nvPr/>
          </p:nvSpPr>
          <p:spPr bwMode="auto">
            <a:xfrm>
              <a:off x="1623" y="2688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Bus Control</a:t>
              </a:r>
            </a:p>
          </p:txBody>
        </p:sp>
        <p:sp>
          <p:nvSpPr>
            <p:cNvPr id="21557" name="Line 51"/>
            <p:cNvSpPr>
              <a:spLocks noChangeShapeType="1"/>
            </p:cNvSpPr>
            <p:nvPr/>
          </p:nvSpPr>
          <p:spPr bwMode="auto">
            <a:xfrm>
              <a:off x="1920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8" name="Line 52"/>
            <p:cNvSpPr>
              <a:spLocks noChangeShapeType="1"/>
            </p:cNvSpPr>
            <p:nvPr/>
          </p:nvSpPr>
          <p:spPr bwMode="auto">
            <a:xfrm>
              <a:off x="2208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9" name="Line 53"/>
            <p:cNvSpPr>
              <a:spLocks noChangeShapeType="1"/>
            </p:cNvSpPr>
            <p:nvPr/>
          </p:nvSpPr>
          <p:spPr bwMode="auto">
            <a:xfrm>
              <a:off x="2784" y="3120"/>
              <a:ext cx="0" cy="24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0" name="Line 54"/>
            <p:cNvSpPr>
              <a:spLocks noChangeShapeType="1"/>
            </p:cNvSpPr>
            <p:nvPr/>
          </p:nvSpPr>
          <p:spPr bwMode="auto">
            <a:xfrm>
              <a:off x="2976" y="3120"/>
              <a:ext cx="0" cy="24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1" name="Line 55"/>
            <p:cNvSpPr>
              <a:spLocks noChangeShapeType="1"/>
            </p:cNvSpPr>
            <p:nvPr/>
          </p:nvSpPr>
          <p:spPr bwMode="auto">
            <a:xfrm>
              <a:off x="3168" y="3120"/>
              <a:ext cx="0" cy="24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2" name="Line 56"/>
            <p:cNvSpPr>
              <a:spLocks noChangeShapeType="1"/>
            </p:cNvSpPr>
            <p:nvPr/>
          </p:nvSpPr>
          <p:spPr bwMode="auto">
            <a:xfrm>
              <a:off x="3360" y="3120"/>
              <a:ext cx="0" cy="24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3" name="Line 57"/>
            <p:cNvSpPr>
              <a:spLocks noChangeShapeType="1"/>
            </p:cNvSpPr>
            <p:nvPr/>
          </p:nvSpPr>
          <p:spPr bwMode="auto">
            <a:xfrm>
              <a:off x="4080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4" name="Line 58"/>
            <p:cNvSpPr>
              <a:spLocks noChangeShapeType="1"/>
            </p:cNvSpPr>
            <p:nvPr/>
          </p:nvSpPr>
          <p:spPr bwMode="auto">
            <a:xfrm flipV="1">
              <a:off x="441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5" name="Text Box 59"/>
            <p:cNvSpPr txBox="1">
              <a:spLocks noChangeArrowheads="1"/>
            </p:cNvSpPr>
            <p:nvPr/>
          </p:nvSpPr>
          <p:spPr bwMode="auto">
            <a:xfrm>
              <a:off x="3888" y="3360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TxD  RxD</a:t>
              </a:r>
            </a:p>
          </p:txBody>
        </p:sp>
        <p:sp>
          <p:nvSpPr>
            <p:cNvPr id="21566" name="Text Box 60"/>
            <p:cNvSpPr txBox="1">
              <a:spLocks noChangeArrowheads="1"/>
            </p:cNvSpPr>
            <p:nvPr/>
          </p:nvSpPr>
          <p:spPr bwMode="auto">
            <a:xfrm>
              <a:off x="2640" y="3360"/>
              <a:ext cx="8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sz="1600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P0 P2 P1 P3</a:t>
              </a:r>
            </a:p>
          </p:txBody>
        </p:sp>
        <p:sp>
          <p:nvSpPr>
            <p:cNvPr id="21567" name="AutoShape 61"/>
            <p:cNvSpPr>
              <a:spLocks/>
            </p:cNvSpPr>
            <p:nvPr/>
          </p:nvSpPr>
          <p:spPr bwMode="auto">
            <a:xfrm rot="16200000">
              <a:off x="2838" y="3423"/>
              <a:ext cx="96" cy="336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8" name="Text Box 62"/>
            <p:cNvSpPr txBox="1">
              <a:spLocks noChangeArrowheads="1"/>
            </p:cNvSpPr>
            <p:nvPr/>
          </p:nvSpPr>
          <p:spPr bwMode="auto">
            <a:xfrm>
              <a:off x="2352" y="3603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 dirty="0">
                  <a:latin typeface="Arial" pitchFamily="34" charset="0"/>
                  <a:ea typeface="PMingLiU" pitchFamily="18" charset="-120"/>
                  <a:cs typeface="Arial" pitchFamily="34" charset="0"/>
                </a:rPr>
                <a:t>Address/Data</a:t>
              </a:r>
            </a:p>
          </p:txBody>
        </p:sp>
        <p:sp>
          <p:nvSpPr>
            <p:cNvPr id="21569" name="AutoShape 63"/>
            <p:cNvSpPr>
              <a:spLocks/>
            </p:cNvSpPr>
            <p:nvPr/>
          </p:nvSpPr>
          <p:spPr bwMode="auto">
            <a:xfrm>
              <a:off x="4848" y="1536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0" name="Line 64"/>
            <p:cNvSpPr>
              <a:spLocks noChangeShapeType="1"/>
            </p:cNvSpPr>
            <p:nvPr/>
          </p:nvSpPr>
          <p:spPr bwMode="auto">
            <a:xfrm flipH="1">
              <a:off x="4656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1" name="Line 65"/>
            <p:cNvSpPr>
              <a:spLocks noChangeShapeType="1"/>
            </p:cNvSpPr>
            <p:nvPr/>
          </p:nvSpPr>
          <p:spPr bwMode="auto">
            <a:xfrm flipH="1">
              <a:off x="4656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2" name="Text Box 66"/>
            <p:cNvSpPr txBox="1">
              <a:spLocks noChangeArrowheads="1"/>
            </p:cNvSpPr>
            <p:nvPr/>
          </p:nvSpPr>
          <p:spPr bwMode="auto">
            <a:xfrm>
              <a:off x="4896" y="1488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">
                <a:spcBef>
                  <a:spcPct val="50000"/>
                </a:spcBef>
              </a:pPr>
              <a:r>
                <a:rPr kumimoji="1" lang="en-US" altLang="zh-TW" b="1">
                  <a:latin typeface="Arial" pitchFamily="34" charset="0"/>
                  <a:ea typeface="PMingLiU" pitchFamily="18" charset="-120"/>
                  <a:cs typeface="Arial" pitchFamily="34" charset="0"/>
                </a:rPr>
                <a:t>Counter Inputs</a:t>
              </a:r>
            </a:p>
          </p:txBody>
        </p:sp>
        <p:sp>
          <p:nvSpPr>
            <p:cNvPr id="21573" name="AutoShape 67"/>
            <p:cNvSpPr>
              <a:spLocks noChangeArrowheads="1"/>
            </p:cNvSpPr>
            <p:nvPr/>
          </p:nvSpPr>
          <p:spPr bwMode="auto">
            <a:xfrm>
              <a:off x="1248" y="2160"/>
              <a:ext cx="3072" cy="240"/>
            </a:xfrm>
            <a:prstGeom prst="leftArrow">
              <a:avLst>
                <a:gd name="adj1" fmla="val 68333"/>
                <a:gd name="adj2" fmla="val 6820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4" name="AutoShape 68"/>
            <p:cNvSpPr>
              <a:spLocks noChangeArrowheads="1"/>
            </p:cNvSpPr>
            <p:nvPr/>
          </p:nvSpPr>
          <p:spPr bwMode="auto">
            <a:xfrm>
              <a:off x="2928" y="1968"/>
              <a:ext cx="288" cy="624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5" name="AutoShape 69"/>
            <p:cNvSpPr>
              <a:spLocks noChangeArrowheads="1"/>
            </p:cNvSpPr>
            <p:nvPr/>
          </p:nvSpPr>
          <p:spPr bwMode="auto">
            <a:xfrm>
              <a:off x="4176" y="1968"/>
              <a:ext cx="288" cy="624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6" name="AutoShape 70"/>
            <p:cNvSpPr>
              <a:spLocks noChangeArrowheads="1"/>
            </p:cNvSpPr>
            <p:nvPr/>
          </p:nvSpPr>
          <p:spPr bwMode="auto">
            <a:xfrm>
              <a:off x="1920" y="1968"/>
              <a:ext cx="240" cy="624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7" name="Rectangle 71"/>
            <p:cNvSpPr>
              <a:spLocks noChangeArrowheads="1"/>
            </p:cNvSpPr>
            <p:nvPr/>
          </p:nvSpPr>
          <p:spPr bwMode="auto">
            <a:xfrm>
              <a:off x="1584" y="2208"/>
              <a:ext cx="27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78" name="AutoShape 72"/>
            <p:cNvSpPr>
              <a:spLocks noChangeArrowheads="1"/>
            </p:cNvSpPr>
            <p:nvPr/>
          </p:nvSpPr>
          <p:spPr bwMode="auto">
            <a:xfrm>
              <a:off x="1920" y="1968"/>
              <a:ext cx="240" cy="192"/>
            </a:xfrm>
            <a:prstGeom prst="downArrow">
              <a:avLst>
                <a:gd name="adj1" fmla="val 57500"/>
                <a:gd name="adj2" fmla="val 4843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H="1">
            <a:off x="2266122" y="1955937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>
            <a:off x="2266122" y="2099435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2266122" y="2271713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ight Arrow 3"/>
          <p:cNvSpPr/>
          <p:nvPr/>
        </p:nvSpPr>
        <p:spPr bwMode="auto">
          <a:xfrm>
            <a:off x="4100946" y="3906982"/>
            <a:ext cx="339725" cy="26611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74FF32-9CA5-499A-BD9B-78042CEE9AED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4.4 Chế độ thanh ghi định trước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lệnh được thiết kế chỉ hoạt động với một thanh ghi định trước </a:t>
            </a:r>
            <a:r>
              <a:rPr lang="en-US" smtClean="0">
                <a:sym typeface="Wingdings" pitchFamily="2" charset="2"/>
              </a:rPr>
              <a:t> không cần trường địa chỉ để mã hóa toán hạng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4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98B2A6-6B4F-4BE5-93D5-5990B88A992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4.5 Chế độ địa chỉ tức thì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Immediate addressing</a:t>
            </a:r>
          </a:p>
          <a:p>
            <a:pPr eaLnBrk="1" hangingPunct="1"/>
            <a:r>
              <a:rPr lang="en-US" smtClean="0"/>
              <a:t>Giá trị của toán hạng là một hằng số và được chỉ ngay trong trường địa chỉ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6147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6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58641-ADD4-46E4-8D7A-DA8BBF68D726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4.6 Chế độ địa chỉ chỉ số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Indexed addressing</a:t>
            </a:r>
          </a:p>
          <a:p>
            <a:pPr eaLnBrk="1" hangingPunct="1"/>
            <a:r>
              <a:rPr lang="en-US" smtClean="0"/>
              <a:t>Địa chỉ của toán hạng được chỉ ra nhờ sử dụng một thanh ghi làm địa chỉ gốc và một thanh ghi để chỉ độ lệch</a:t>
            </a:r>
          </a:p>
          <a:p>
            <a:pPr eaLnBrk="1" hangingPunct="1"/>
            <a:r>
              <a:rPr lang="en-US" smtClean="0"/>
              <a:t>Các thanh ghi sử dụng</a:t>
            </a:r>
          </a:p>
          <a:p>
            <a:pPr lvl="1" eaLnBrk="1" hangingPunct="1"/>
            <a:r>
              <a:rPr lang="en-US" smtClean="0"/>
              <a:t>DPTR</a:t>
            </a:r>
          </a:p>
          <a:p>
            <a:pPr lvl="1" eaLnBrk="1" hangingPunct="1"/>
            <a:r>
              <a:rPr lang="en-US" smtClean="0"/>
              <a:t>PC</a:t>
            </a:r>
          </a:p>
          <a:p>
            <a:pPr lvl="1" eaLnBrk="1" hangingPunct="1"/>
            <a:r>
              <a:rPr lang="en-US" smtClean="0"/>
              <a:t>A</a:t>
            </a:r>
          </a:p>
          <a:p>
            <a:pPr eaLnBrk="1" hangingPunct="1"/>
            <a:r>
              <a:rPr lang="en-US" smtClean="0"/>
              <a:t>Chỉ áp dụng cho các lệnh thao tác trên vùng nhớ code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20907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6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8CDC46-CF06-46B8-BAE8-47D71E496A2D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Tập lệnh MCS-51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Có các kiểu lệnh</a:t>
            </a:r>
          </a:p>
          <a:p>
            <a:pPr lvl="1" eaLnBrk="1" hangingPunct="1"/>
            <a:r>
              <a:rPr lang="en-US" smtClean="0"/>
              <a:t>Số học</a:t>
            </a:r>
          </a:p>
          <a:p>
            <a:pPr lvl="1" eaLnBrk="1" hangingPunct="1"/>
            <a:r>
              <a:rPr lang="en-US" smtClean="0"/>
              <a:t>Logic</a:t>
            </a:r>
          </a:p>
          <a:p>
            <a:pPr lvl="1" eaLnBrk="1" hangingPunct="1"/>
            <a:r>
              <a:rPr lang="en-US" smtClean="0"/>
              <a:t>Thao tác trên bit</a:t>
            </a:r>
          </a:p>
          <a:p>
            <a:pPr lvl="1" eaLnBrk="1" hangingPunct="1"/>
            <a:r>
              <a:rPr lang="en-US" smtClean="0"/>
              <a:t>Truyền số liệu</a:t>
            </a:r>
          </a:p>
          <a:p>
            <a:pPr lvl="1" eaLnBrk="1" hangingPunct="1"/>
            <a:r>
              <a:rPr lang="en-US" smtClean="0"/>
              <a:t>Rẽ nhánh chương trình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4094F2-99AA-41EF-B972-9AB5846FAAC4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5.1 Các lệnh số học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Cộng: ADD  và ADDC</a:t>
            </a:r>
          </a:p>
          <a:p>
            <a:pPr eaLnBrk="1" hangingPunct="1"/>
            <a:r>
              <a:rPr lang="en-US" smtClean="0"/>
              <a:t>Trừ	: SUBB	</a:t>
            </a:r>
          </a:p>
          <a:p>
            <a:pPr eaLnBrk="1" hangingPunct="1"/>
            <a:r>
              <a:rPr lang="en-US" smtClean="0"/>
              <a:t>Nhân : MUL</a:t>
            </a:r>
          </a:p>
          <a:p>
            <a:pPr eaLnBrk="1" hangingPunct="1"/>
            <a:r>
              <a:rPr lang="en-US" smtClean="0"/>
              <a:t>Chia : DIV</a:t>
            </a:r>
          </a:p>
          <a:p>
            <a:pPr eaLnBrk="1" hangingPunct="1"/>
            <a:r>
              <a:rPr lang="en-US" smtClean="0"/>
              <a:t>Tăng : INC</a:t>
            </a:r>
          </a:p>
          <a:p>
            <a:pPr eaLnBrk="1" hangingPunct="1"/>
            <a:r>
              <a:rPr lang="en-US" smtClean="0"/>
              <a:t>Giảm : DEC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FADD7-F233-4C03-8CFA-9338DEE1D15B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Cộng A với một toán hạng, kết quả cất trở lại A</a:t>
            </a:r>
          </a:p>
          <a:p>
            <a:pPr eaLnBrk="1" hangingPunct="1"/>
            <a:r>
              <a:rPr lang="en-US" smtClean="0"/>
              <a:t>Có tác động đến cờ: CY, AC, OV</a:t>
            </a:r>
          </a:p>
          <a:p>
            <a:pPr eaLnBrk="1" hangingPunct="1"/>
            <a:r>
              <a:rPr lang="en-US" smtClean="0"/>
              <a:t>Lệnh cộng sử dụng 4 chế độ địa chỉ cho toán hạng</a:t>
            </a:r>
          </a:p>
          <a:p>
            <a:pPr lvl="1" eaLnBrk="1" hangingPunct="1"/>
            <a:r>
              <a:rPr lang="en-US" smtClean="0"/>
              <a:t>Thanh ghi</a:t>
            </a:r>
          </a:p>
          <a:p>
            <a:pPr lvl="1" eaLnBrk="1" hangingPunct="1"/>
            <a:r>
              <a:rPr lang="en-US" smtClean="0"/>
              <a:t>Trực tiếp</a:t>
            </a:r>
          </a:p>
          <a:p>
            <a:pPr lvl="1" eaLnBrk="1" hangingPunct="1"/>
            <a:r>
              <a:rPr lang="en-US" smtClean="0"/>
              <a:t>Gián tiếp</a:t>
            </a:r>
          </a:p>
          <a:p>
            <a:pPr lvl="1" eaLnBrk="1" hangingPunct="1"/>
            <a:r>
              <a:rPr lang="en-US" smtClean="0"/>
              <a:t>Tức thì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ADD 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>
                <a:solidFill>
                  <a:srgbClr val="0000FF"/>
                </a:solidFill>
              </a:rPr>
              <a:t>, &lt;src-byte&gt;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72C8A0-FA78-474A-ACAE-1AAB7D8B085D}" type="slidenum">
              <a:rPr lang="en-US"/>
              <a:pPr>
                <a:defRPr/>
              </a:pPr>
              <a:t>56</a:t>
            </a:fld>
            <a:endParaRPr lang="en-US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0104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Ví dụ: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676400" y="4953000"/>
            <a:ext cx="7086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FF"/>
                </a:solidFill>
              </a:rPr>
              <a:t>ADD	A, R2	;cộng A với thanh ghi R2, kết quả cất trở lại A </a:t>
            </a:r>
          </a:p>
          <a:p>
            <a:pPr eaLnBrk="1" hangingPunct="1"/>
            <a:r>
              <a:rPr lang="en-US" sz="1600">
                <a:solidFill>
                  <a:srgbClr val="0000FF"/>
                </a:solidFill>
              </a:rPr>
              <a:t>ADD	A, 3Fh	;cộng nội dung A với nội dung ô nhớ có địa chỉ 3Fh, kết quả cất trở lại A </a:t>
            </a:r>
          </a:p>
          <a:p>
            <a:pPr eaLnBrk="1" hangingPunct="1"/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62CAF2-BC7F-499B-A598-F7E2B432CF6F}" type="slidenum">
              <a:rPr lang="en-US"/>
              <a:pPr>
                <a:defRPr/>
              </a:pPr>
              <a:t>57</a:t>
            </a:fld>
            <a:endParaRPr lang="en-US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6858000" cy="45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87350" y="49276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Ví dụ: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1676400" y="4953000"/>
            <a:ext cx="7086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FF"/>
                </a:solidFill>
              </a:rPr>
              <a:t>ADD	A, @R1	;cộng A với ô nhớ có địa chỉ bằng giá trị cất trong thanh 		; ghi R1, kết quả cất trở lại A </a:t>
            </a:r>
          </a:p>
          <a:p>
            <a:pPr eaLnBrk="1" hangingPunct="1"/>
            <a:r>
              <a:rPr lang="en-US" sz="1600">
                <a:solidFill>
                  <a:srgbClr val="0000FF"/>
                </a:solidFill>
              </a:rPr>
              <a:t>ADD	A, # 3Fh	;cộng A với hằng số 3Fh, kết quả cất trở lại A </a:t>
            </a:r>
          </a:p>
          <a:p>
            <a:pPr eaLnBrk="1" hangingPunct="1"/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MCS-51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C88D84-5E22-4FC8-97DD-07B7B7BB372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ADDC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Cộng có nhớ: Cộng A với một toán hạng và với cả cờ nhớ Carry, kết quả cất vào A</a:t>
            </a:r>
          </a:p>
          <a:p>
            <a:pPr eaLnBrk="1" hangingPunct="1"/>
            <a:r>
              <a:rPr lang="en-US" smtClean="0"/>
              <a:t>Có tác động đến cờ: CY, AC, OV</a:t>
            </a:r>
          </a:p>
          <a:p>
            <a:pPr eaLnBrk="1" hangingPunct="1"/>
            <a:r>
              <a:rPr lang="en-US" smtClean="0"/>
              <a:t>Lệnh cộng sử dụng 4 chế độ địa chỉ cho toán hạng</a:t>
            </a:r>
          </a:p>
          <a:p>
            <a:pPr lvl="1" eaLnBrk="1" hangingPunct="1"/>
            <a:r>
              <a:rPr lang="en-US" smtClean="0"/>
              <a:t>Thanh ghi</a:t>
            </a:r>
          </a:p>
          <a:p>
            <a:pPr lvl="1" eaLnBrk="1" hangingPunct="1"/>
            <a:r>
              <a:rPr lang="en-US" smtClean="0"/>
              <a:t>Trực tiếp</a:t>
            </a:r>
          </a:p>
          <a:p>
            <a:pPr lvl="1" eaLnBrk="1" hangingPunct="1"/>
            <a:r>
              <a:rPr lang="en-US" smtClean="0"/>
              <a:t>Gián tiếp</a:t>
            </a:r>
          </a:p>
          <a:p>
            <a:pPr lvl="1" eaLnBrk="1" hangingPunct="1"/>
            <a:r>
              <a:rPr lang="en-US" smtClean="0"/>
              <a:t>Tức thì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ADDC A, &lt;src-byte&gt;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23CD35-AF45-4D43-8819-24A7B8BE77F5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67818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1.3 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chân</a:t>
            </a:r>
            <a:endParaRPr lang="en-US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8576B-9A0B-49AE-8B93-0BE20C49D69E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036162" y="5372099"/>
            <a:ext cx="935887" cy="4242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21788" y="2222500"/>
            <a:ext cx="1402612" cy="213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1165225"/>
            <a:ext cx="1295400" cy="9969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1828800"/>
            <a:ext cx="1828800" cy="393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152"/>
          <p:cNvPicPr>
            <a:picLocks noChangeAspect="1" noChangeArrowheads="1"/>
          </p:cNvPicPr>
          <p:nvPr/>
        </p:nvPicPr>
        <p:blipFill>
          <a:blip r:embed="rId3" cstate="print"/>
          <a:srcRect r="7812"/>
          <a:stretch>
            <a:fillRect/>
          </a:stretch>
        </p:blipFill>
        <p:spPr bwMode="auto">
          <a:xfrm>
            <a:off x="4419600" y="990600"/>
            <a:ext cx="44958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9"/>
          <p:cNvSpPr txBox="1">
            <a:spLocks noChangeArrowheads="1"/>
          </p:cNvSpPr>
          <p:nvPr/>
        </p:nvSpPr>
        <p:spPr bwMode="auto">
          <a:xfrm>
            <a:off x="922705" y="3562350"/>
            <a:ext cx="3581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PSEN: Program Store Enable</a:t>
            </a:r>
          </a:p>
        </p:txBody>
      </p:sp>
      <p:sp>
        <p:nvSpPr>
          <p:cNvPr id="16" name="Rectangle 149"/>
          <p:cNvSpPr txBox="1">
            <a:spLocks noChangeArrowheads="1"/>
          </p:cNvSpPr>
          <p:nvPr/>
        </p:nvSpPr>
        <p:spPr bwMode="auto">
          <a:xfrm>
            <a:off x="910005" y="4409487"/>
            <a:ext cx="3581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EA =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Vcc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(Rom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onchip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     EA=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Vss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(External ROM)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46200" y="47879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371600" y="51943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384300" y="392430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4" name="Rectangle 149"/>
          <p:cNvSpPr txBox="1">
            <a:spLocks noChangeArrowheads="1"/>
          </p:cNvSpPr>
          <p:nvPr/>
        </p:nvSpPr>
        <p:spPr bwMode="auto">
          <a:xfrm>
            <a:off x="990600" y="1828800"/>
            <a:ext cx="3581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24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chân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vừa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I/O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vừa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bus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bus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tin.</a:t>
            </a:r>
          </a:p>
        </p:txBody>
      </p:sp>
      <p:sp>
        <p:nvSpPr>
          <p:cNvPr id="6" name="Rectangle 149"/>
          <p:cNvSpPr txBox="1">
            <a:spLocks noChangeArrowheads="1"/>
          </p:cNvSpPr>
          <p:nvPr/>
        </p:nvSpPr>
        <p:spPr bwMode="auto">
          <a:xfrm>
            <a:off x="990600" y="133985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8051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40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chân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32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chân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cổng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(I/O).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5E46C3-E4C3-4BD4-A5DE-0173C0516ECE}" type="slidenum">
              <a:rPr lang="en-US"/>
              <a:pPr>
                <a:defRPr/>
              </a:pPr>
              <a:t>60</a:t>
            </a:fld>
            <a:endParaRPr lang="en-US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"/>
            <a:ext cx="69342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19DBD-EFF6-431E-A927-3DCD3E427EB5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 AB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Nhân A với B</a:t>
            </a:r>
          </a:p>
          <a:p>
            <a:pPr eaLnBrk="1" hangingPunct="1"/>
            <a:r>
              <a:rPr lang="en-US" smtClean="0"/>
              <a:t>Kết quả cất vào 2 thanh ghi A và B</a:t>
            </a:r>
          </a:p>
          <a:p>
            <a:pPr lvl="1" eaLnBrk="1" hangingPunct="1"/>
            <a:r>
              <a:rPr lang="en-US" smtClean="0"/>
              <a:t>A chứa byte trọng số thấp</a:t>
            </a:r>
          </a:p>
          <a:p>
            <a:pPr lvl="1" eaLnBrk="1" hangingPunct="1"/>
            <a:r>
              <a:rPr lang="en-US" smtClean="0"/>
              <a:t>B chứa byte có trọng số cao</a:t>
            </a:r>
          </a:p>
          <a:p>
            <a:pPr eaLnBrk="1" hangingPunct="1"/>
            <a:r>
              <a:rPr lang="en-US" smtClean="0"/>
              <a:t>Tác động đến cờ OV và CY (=0)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7244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954B88-3C97-4E4C-8780-9FDEFC946573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 AB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2 số không dấu 8 bit</a:t>
            </a:r>
          </a:p>
          <a:p>
            <a:pPr eaLnBrk="1" hangingPunct="1"/>
            <a:r>
              <a:rPr lang="en-US" smtClean="0"/>
              <a:t>Lấy A chia cho B</a:t>
            </a:r>
          </a:p>
          <a:p>
            <a:pPr eaLnBrk="1" hangingPunct="1"/>
            <a:r>
              <a:rPr lang="en-US" smtClean="0"/>
              <a:t>Kết quả:</a:t>
            </a:r>
          </a:p>
          <a:p>
            <a:pPr lvl="1" eaLnBrk="1" hangingPunct="1"/>
            <a:r>
              <a:rPr lang="en-US" smtClean="0"/>
              <a:t>Thương số cất ở A</a:t>
            </a:r>
          </a:p>
          <a:p>
            <a:pPr lvl="1" eaLnBrk="1" hangingPunct="1"/>
            <a:r>
              <a:rPr lang="en-US" smtClean="0"/>
              <a:t>Số dư cất ở B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DIV AB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95650"/>
            <a:ext cx="4953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04C2C8-E62B-418E-AAB7-8CEB956281C5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Lệnh tăng toán hạng lên 1</a:t>
            </a:r>
          </a:p>
          <a:p>
            <a:pPr eaLnBrk="1" hangingPunct="1"/>
            <a:r>
              <a:rPr lang="en-US" smtClean="0"/>
              <a:t>Nếu giá trị trước khi tăng là FF thì sau khi tăng sẽ là 00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Chế độ địa chỉ của toán hạng:</a:t>
            </a:r>
          </a:p>
          <a:p>
            <a:pPr lvl="1" eaLnBrk="1" hangingPunct="1"/>
            <a:r>
              <a:rPr lang="en-US" smtClean="0"/>
              <a:t>Thanh ghi định nghĩa trước (thanh ghi A)</a:t>
            </a:r>
          </a:p>
          <a:p>
            <a:pPr lvl="1" eaLnBrk="1" hangingPunct="1"/>
            <a:r>
              <a:rPr lang="en-US" smtClean="0"/>
              <a:t>Thanh ghi (R0 – R7)</a:t>
            </a:r>
          </a:p>
          <a:p>
            <a:pPr lvl="1" eaLnBrk="1" hangingPunct="1"/>
            <a:r>
              <a:rPr lang="en-US" smtClean="0"/>
              <a:t>Trực tiếp</a:t>
            </a:r>
          </a:p>
          <a:p>
            <a:pPr lvl="1" eaLnBrk="1" hangingPunct="1"/>
            <a:r>
              <a:rPr lang="en-US" smtClean="0"/>
              <a:t>Gián tiếp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INC &lt;byte&gt;</a:t>
            </a:r>
          </a:p>
          <a:p>
            <a:pPr lvl="1" eaLnBrk="1" hangingPunct="1"/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F6A009-1469-4CD1-8706-D04A96950750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4800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8762FF-377A-487F-BF93-B9541F755CBD}" type="slidenum">
              <a:rPr lang="en-US"/>
              <a:pPr>
                <a:defRPr/>
              </a:pPr>
              <a:t>65</a:t>
            </a:fld>
            <a:endParaRPr lang="en-US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781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8D0066-E27F-41AB-B715-E2722D07A0FA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 DPTR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Tăng nội dung của thanh ghi 16 bit DPTR lên 1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INC DPTR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45720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5AF109-7D02-41E6-B376-BCA462DD8E8B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5.2 Các lệnh logic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AND, OR, Exclusive-OR (XOR), Bù</a:t>
            </a:r>
          </a:p>
          <a:p>
            <a:pPr eaLnBrk="1" hangingPunct="1"/>
            <a:r>
              <a:rPr lang="en-US" smtClean="0"/>
              <a:t>Quay trái, phải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9DD40A-6AAD-436C-9B66-50DA325F606E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Thực hiện phép AND logic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AND &lt;dest-byte&gt;,&lt;src-byte&gt;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468617-BF10-4901-A501-577398D734F6}" type="slidenum">
              <a:rPr lang="en-US"/>
              <a:pPr>
                <a:defRPr/>
              </a:pPr>
              <a:t>69</a:t>
            </a:fld>
            <a:endParaRPr 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54006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1.4 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8051 (1/3)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86280-CD4D-457B-9F3E-D1F197C65FCD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t="11255" r="13336" b="4832"/>
          <a:stretch/>
        </p:blipFill>
        <p:spPr bwMode="auto">
          <a:xfrm>
            <a:off x="908420" y="1811800"/>
            <a:ext cx="7877536" cy="50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27044"/>
            <a:ext cx="81534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0" dirty="0" err="1"/>
              <a:t>Kiến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nhớ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8051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kiến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 Harvard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endParaRPr lang="en-US" b="0" dirty="0"/>
          </a:p>
          <a:p>
            <a:pPr eaLnBrk="1" hangingPunct="1">
              <a:spcBef>
                <a:spcPts val="600"/>
              </a:spcBef>
            </a:pPr>
            <a:endParaRPr lang="en-US" sz="1800" b="0" dirty="0"/>
          </a:p>
          <a:p>
            <a:pPr eaLnBrk="1" hangingPunct="1">
              <a:spcBef>
                <a:spcPts val="600"/>
              </a:spcBef>
            </a:pPr>
            <a:endParaRPr lang="en-US" b="0" dirty="0"/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188327" y="350725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memory (Read Only)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961502" y="3716923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memory (Read/Write)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90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190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61392C-9AB0-4961-BA76-A964DA99B5B3}" type="slidenum">
              <a:rPr lang="en-US"/>
              <a:pPr>
                <a:defRPr/>
              </a:pPr>
              <a:t>70</a:t>
            </a:fld>
            <a:endParaRPr lang="en-US"/>
          </a:p>
        </p:txBody>
      </p:sp>
      <p:grpSp>
        <p:nvGrpSpPr>
          <p:cNvPr id="30723" name="Group 6"/>
          <p:cNvGrpSpPr>
            <a:grpSpLocks/>
          </p:cNvGrpSpPr>
          <p:nvPr/>
        </p:nvGrpSpPr>
        <p:grpSpPr bwMode="auto">
          <a:xfrm>
            <a:off x="1295400" y="228600"/>
            <a:ext cx="6629400" cy="5278438"/>
            <a:chOff x="816" y="144"/>
            <a:chExt cx="4176" cy="3325"/>
          </a:xfrm>
        </p:grpSpPr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44"/>
              <a:ext cx="4176" cy="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1630" y="2166"/>
              <a:ext cx="144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(direct) </a:t>
              </a:r>
              <a:r>
                <a:rPr lang="en-US" sz="1600">
                  <a:sym typeface="Wingdings" pitchFamily="2" charset="2"/>
                </a:rPr>
                <a:t> (direct) </a:t>
              </a:r>
              <a:r>
                <a:rPr lang="el-GR" sz="1600">
                  <a:cs typeface="Arial" charset="0"/>
                  <a:sym typeface="Wingdings" pitchFamily="2" charset="2"/>
                </a:rPr>
                <a:t>Λ</a:t>
              </a:r>
              <a:r>
                <a:rPr lang="en-US" sz="1600">
                  <a:cs typeface="Arial" charset="0"/>
                  <a:sym typeface="Wingdings" pitchFamily="2" charset="2"/>
                </a:rPr>
                <a:t> (A)</a:t>
              </a:r>
              <a:endParaRPr lang="el-GR" sz="1600">
                <a:cs typeface="Arial" charset="0"/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99E567-E30C-4D5C-B5CC-C106E079CE58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 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Quay trái thanh ghi A:</a:t>
            </a:r>
          </a:p>
          <a:p>
            <a:pPr lvl="1" eaLnBrk="1" hangingPunct="1"/>
            <a:r>
              <a:rPr lang="en-US" smtClean="0"/>
              <a:t>Các bit dịch qua trái 1 bit</a:t>
            </a:r>
          </a:p>
          <a:p>
            <a:pPr lvl="1" eaLnBrk="1" hangingPunct="1"/>
            <a:r>
              <a:rPr lang="en-US" smtClean="0"/>
              <a:t>Bit 7 sẽ được đưa về bit 0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RL A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48006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95F198-EACE-42E9-BDA2-A0A523A1A04D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RLC A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Quay trái thanh ghi A qua Carry:</a:t>
            </a:r>
          </a:p>
          <a:p>
            <a:pPr lvl="1" eaLnBrk="1" hangingPunct="1"/>
            <a:r>
              <a:rPr lang="en-US" smtClean="0"/>
              <a:t>Nội dung các bit từ 0 đến 6 sẽ dịch qua trái</a:t>
            </a:r>
          </a:p>
          <a:p>
            <a:pPr lvl="1" eaLnBrk="1" hangingPunct="1"/>
            <a:r>
              <a:rPr lang="en-US" smtClean="0"/>
              <a:t>Cờ Carry sẽ chuyển vào vị trí bit 0</a:t>
            </a:r>
          </a:p>
          <a:p>
            <a:pPr lvl="1" eaLnBrk="1" hangingPunct="1"/>
            <a:r>
              <a:rPr lang="en-US" smtClean="0"/>
              <a:t>Bit 7 dịch vào Carry</a:t>
            </a:r>
          </a:p>
          <a:p>
            <a:pPr eaLnBrk="1" hangingPunct="1"/>
            <a:r>
              <a:rPr lang="en-US" smtClean="0"/>
              <a:t>Không tác động đến cờ (ngoại trừ Carry)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RLC A</a:t>
            </a:r>
          </a:p>
          <a:p>
            <a:pPr lvl="1" eaLnBrk="1" hangingPunct="1"/>
            <a:endParaRPr lang="en-US" smtClean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35338"/>
            <a:ext cx="48006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85C080-19F8-4FC3-ADF9-3FCFC1F10568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5.3 Các lệnh chuyển số liệu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Chuyển số liệu với internal RAM: MOV, XCH, XCHD</a:t>
            </a:r>
          </a:p>
          <a:p>
            <a:pPr eaLnBrk="1" hangingPunct="1"/>
            <a:r>
              <a:rPr lang="en-US" smtClean="0"/>
              <a:t>Chuyển số liệu với external RAM: MOVX</a:t>
            </a:r>
          </a:p>
          <a:p>
            <a:pPr eaLnBrk="1" hangingPunct="1"/>
            <a:r>
              <a:rPr lang="en-US" smtClean="0"/>
              <a:t>Đọc số liệu từ bộ nhớ chương trình:MOVC</a:t>
            </a:r>
          </a:p>
          <a:p>
            <a:pPr eaLnBrk="1" hangingPunct="1"/>
            <a:r>
              <a:rPr lang="en-US" smtClean="0"/>
              <a:t>Truy cập ngăn xếp: PUSH, POP</a:t>
            </a:r>
          </a:p>
          <a:p>
            <a:pPr eaLnBrk="1" hangingPunct="1"/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2B2D3F-96CA-413E-8447-1081C6EFC32B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Số liệu của toán hạng nguồn được copy vào toán hạng đích</a:t>
            </a:r>
          </a:p>
          <a:p>
            <a:pPr eaLnBrk="1" hangingPunct="1"/>
            <a:r>
              <a:rPr lang="en-US" smtClean="0"/>
              <a:t>Nội dung của toán hạng nguồn không thay đổi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MOV &lt;dest-byte&gt;,&lt;src-byte&gt;</a:t>
            </a:r>
          </a:p>
          <a:p>
            <a:pPr eaLnBrk="1" hangingPunct="1"/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Chương 2: </a:t>
            </a:r>
          </a:p>
          <a:p>
            <a:pPr>
              <a:defRPr/>
            </a:pPr>
            <a:r>
              <a:rPr lang="en-US" smtClean="0"/>
              <a:t>4. Chế độ truy nhập địa chỉ</a:t>
            </a:r>
          </a:p>
          <a:p>
            <a:pPr>
              <a:defRPr/>
            </a:pPr>
            <a:r>
              <a:rPr lang="en-US" smtClean="0"/>
              <a:t>5. Tập lệnh MCS-51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97F7BE-D1E3-42CB-9D4F-0C620023751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5679"/>
          <a:stretch>
            <a:fillRect/>
          </a:stretch>
        </p:blipFill>
        <p:spPr bwMode="auto">
          <a:xfrm>
            <a:off x="381000" y="1143000"/>
            <a:ext cx="7650163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1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D2CF83-14AF-4232-BC66-7C11910FEF5E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5486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686E8A-B82A-4ADB-BF87-69E2410AB4F8}" type="slidenum">
              <a:rPr lang="en-US"/>
              <a:pPr>
                <a:defRPr/>
              </a:pPr>
              <a:t>77</a:t>
            </a:fld>
            <a:endParaRPr lang="en-US"/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0960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344B90-8A75-4AFD-BB82-E7A632ECFD08}" type="slidenum">
              <a:rPr lang="en-US"/>
              <a:pPr>
                <a:defRPr/>
              </a:pPr>
              <a:t>78</a:t>
            </a:fld>
            <a:endParaRPr lang="en-US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6162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209800"/>
            <a:ext cx="5953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704AC5-0803-414E-8E7E-9870EE00AB61}" type="slidenum">
              <a:rPr lang="en-US"/>
              <a:pPr>
                <a:defRPr/>
              </a:pPr>
              <a:t>79</a:t>
            </a:fld>
            <a:endParaRPr lang="en-US"/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162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A4DDF-4D18-4546-82C1-255DB74CCE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1534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khả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quản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nhớ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ngoài</a:t>
            </a:r>
            <a:r>
              <a:rPr lang="en-US" b="0" dirty="0"/>
              <a:t> qua: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Bus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8 bit AD0-AD7 (~ P0.0 </a:t>
            </a:r>
            <a:r>
              <a:rPr lang="en-US" dirty="0" err="1"/>
              <a:t>và</a:t>
            </a:r>
            <a:r>
              <a:rPr lang="en-US" dirty="0"/>
              <a:t> P0.7)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Bus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16 bit 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/>
              <a:t>AD0 – AD7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/>
              <a:t>A8 – A15 (~ P2.0 – P2.7)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Bus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PSEN, ALE, RD (P3.7), WR (P3.6)</a:t>
            </a:r>
          </a:p>
          <a:p>
            <a:pPr eaLnBrk="1" hangingPunct="1">
              <a:spcBef>
                <a:spcPts val="600"/>
              </a:spcBef>
            </a:pP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hai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nhớ</a:t>
            </a:r>
            <a:r>
              <a:rPr lang="en-US" b="0" dirty="0"/>
              <a:t> code </a:t>
            </a:r>
            <a:r>
              <a:rPr lang="en-US" b="0" dirty="0" err="1"/>
              <a:t>lệnh</a:t>
            </a:r>
            <a:r>
              <a:rPr lang="en-US" b="0" dirty="0"/>
              <a:t> (</a:t>
            </a:r>
            <a:r>
              <a:rPr lang="en-US" b="0" dirty="0" err="1"/>
              <a:t>chân</a:t>
            </a:r>
            <a:r>
              <a:rPr lang="en-US" b="0" dirty="0"/>
              <a:t> EA)</a:t>
            </a:r>
          </a:p>
          <a:p>
            <a:pPr eaLnBrk="1" hangingPunct="1">
              <a:spcBef>
                <a:spcPts val="600"/>
              </a:spcBef>
            </a:pP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đồng</a:t>
            </a:r>
            <a:r>
              <a:rPr lang="en-US" b="0" dirty="0"/>
              <a:t> </a:t>
            </a:r>
            <a:r>
              <a:rPr lang="en-US" b="0" dirty="0" err="1"/>
              <a:t>thời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nhớ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(internal RAM)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nhớ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ngoài</a:t>
            </a:r>
            <a:endParaRPr lang="en-US" b="0" dirty="0"/>
          </a:p>
          <a:p>
            <a:pPr eaLnBrk="1" hangingPunct="1">
              <a:spcBef>
                <a:spcPts val="600"/>
              </a:spcBef>
            </a:pPr>
            <a:endParaRPr lang="en-US" sz="1800" b="0" dirty="0"/>
          </a:p>
          <a:p>
            <a:pPr eaLnBrk="1" hangingPunct="1">
              <a:spcBef>
                <a:spcPts val="600"/>
              </a:spcBef>
            </a:pPr>
            <a:endParaRPr lang="en-US" b="0" dirty="0"/>
          </a:p>
          <a:p>
            <a:pPr lvl="1" eaLnBrk="1" hangingPunct="1">
              <a:spcBef>
                <a:spcPts val="600"/>
              </a:spcBef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pPr eaLnBrk="1" hangingPunct="1"/>
            <a:r>
              <a:rPr lang="en-US" dirty="0"/>
              <a:t>1.4 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8051 (2/3) </a:t>
            </a:r>
          </a:p>
        </p:txBody>
      </p:sp>
    </p:spTree>
    <p:extLst>
      <p:ext uri="{BB962C8B-B14F-4D97-AF65-F5344CB8AC3E}">
        <p14:creationId xmlns:p14="http://schemas.microsoft.com/office/powerpoint/2010/main" val="40801418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57D8CA-E74B-462A-8D25-21E2222C479E}" type="slidenum">
              <a:rPr lang="en-US"/>
              <a:pPr>
                <a:defRPr/>
              </a:pPr>
              <a:t>80</a:t>
            </a:fld>
            <a:endParaRPr lang="en-US"/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37528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962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01BD5F-834A-4983-9746-007F84B6CD8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MOVX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Chuyển số liệu giữa thanh ghi A và một ô nhớ extarnal data memory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MOVX &lt;dest-byte&gt;,&lt;src-byte&gt;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07BCEF-5F25-4660-8518-1D396ED50A3D}" type="slidenum">
              <a:rPr lang="en-US"/>
              <a:pPr>
                <a:defRPr/>
              </a:pPr>
              <a:t>82</a:t>
            </a:fld>
            <a:endParaRPr lang="en-US"/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5257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EE6B8F-43FA-4F37-BA5A-FF120E035AAD}" type="slidenum">
              <a:rPr lang="en-US"/>
              <a:pPr>
                <a:defRPr/>
              </a:pPr>
              <a:t>83</a:t>
            </a:fld>
            <a:endParaRPr lang="en-US"/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51816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0E367A-5D40-4C51-B4BD-5C69889611DF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MOVC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Đọc một byte từ bộ nhớ code vào thanh ghi A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MOVC A,@A+&lt;base-reg&gt;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85A61F-850A-4698-8188-1ABA06BD808E}" type="slidenum">
              <a:rPr lang="en-US"/>
              <a:pPr>
                <a:defRPr/>
              </a:pPr>
              <a:t>85</a:t>
            </a:fld>
            <a:endParaRPr lang="en-US"/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1816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51054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DC1C61-11C2-4265-B263-3582F7E5FB01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Cất một byte vào ô nhớ ngăn xếp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PUSH direct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6400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5E530F-0678-43B6-825C-C830462928CA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Lấy một byte từ ngăn xếp</a:t>
            </a:r>
          </a:p>
          <a:p>
            <a:pPr eaLnBrk="1" hangingPunct="1"/>
            <a:r>
              <a:rPr lang="en-US" smtClean="0"/>
              <a:t>Không tác động đến cờ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POP	direct</a:t>
            </a:r>
          </a:p>
          <a:p>
            <a:pPr eaLnBrk="1" hangingPunct="1"/>
            <a:endParaRPr lang="en-US" smtClean="0"/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66294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617116-35E2-45FF-90E4-38751C168D19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5.4 Các lệnh thao tác trên bit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Xóa, thiết lập bit: CLR, SET</a:t>
            </a:r>
          </a:p>
          <a:p>
            <a:pPr eaLnBrk="1" hangingPunct="1"/>
            <a:r>
              <a:rPr lang="en-US" smtClean="0"/>
              <a:t>Logic: ANL, ORL, CPL (bù)</a:t>
            </a:r>
          </a:p>
          <a:p>
            <a:pPr eaLnBrk="1" hangingPunct="1"/>
            <a:r>
              <a:rPr lang="en-US" smtClean="0"/>
              <a:t>Copy bit: MOV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6EF1F7-F423-4FCA-8428-AFE63ED8214B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CLR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Xóa một bit (=0) </a:t>
            </a:r>
          </a:p>
          <a:p>
            <a:pPr lvl="1" eaLnBrk="1" hangingPunct="1"/>
            <a:r>
              <a:rPr lang="en-US" smtClean="0"/>
              <a:t>trong các thanh ghi có thể truy cập đến từng bit</a:t>
            </a:r>
          </a:p>
          <a:p>
            <a:pPr lvl="1" eaLnBrk="1" hangingPunct="1"/>
            <a:r>
              <a:rPr lang="en-US" smtClean="0"/>
              <a:t>hoặc các ô nhớ đánh địa chỉ theo bit (ô nhớ 20h đến 2fh của internal RAM)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CLR bit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FF382-24ED-434A-BD86-A5B48358F684}" type="slidenum">
              <a:rPr lang="en-US" smtClean="0">
                <a:cs typeface="Arial" pitchFamily="34" charset="0"/>
              </a:rPr>
              <a:pPr>
                <a:defRPr/>
              </a:pPr>
              <a:t>9</a:t>
            </a:fld>
            <a:endParaRPr lang="en-US">
              <a:cs typeface="Arial" pitchFamily="34" charset="0"/>
            </a:endParaRPr>
          </a:p>
        </p:txBody>
      </p:sp>
      <p:grpSp>
        <p:nvGrpSpPr>
          <p:cNvPr id="27652" name="Group 4"/>
          <p:cNvGrpSpPr>
            <a:grpSpLocks noChangeAspect="1"/>
          </p:cNvGrpSpPr>
          <p:nvPr/>
        </p:nvGrpSpPr>
        <p:grpSpPr bwMode="auto">
          <a:xfrm>
            <a:off x="-1522850" y="1431400"/>
            <a:ext cx="8838050" cy="4969400"/>
            <a:chOff x="1804" y="2190"/>
            <a:chExt cx="8947" cy="4634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4" y="2190"/>
              <a:ext cx="8638" cy="4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21" y="2587"/>
              <a:ext cx="1848" cy="129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68" y="2485"/>
              <a:ext cx="980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7FH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309" y="3450"/>
              <a:ext cx="9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>
                  <a:latin typeface="Arial" pitchFamily="34" charset="0"/>
                  <a:ea typeface="SimSun" pitchFamily="2" charset="-122"/>
                  <a:cs typeface="Arial" pitchFamily="34" charset="0"/>
                </a:rPr>
                <a:t>30H</a:t>
              </a:r>
              <a:endParaRPr 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674" y="3898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221" y="3898"/>
              <a:ext cx="1848" cy="88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268" y="3841"/>
              <a:ext cx="98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2FH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282" y="4510"/>
              <a:ext cx="98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20H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4674" y="4752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21" y="4752"/>
              <a:ext cx="1848" cy="50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268" y="4681"/>
              <a:ext cx="9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>
                  <a:latin typeface="Arial" pitchFamily="34" charset="0"/>
                  <a:ea typeface="SimSun" pitchFamily="2" charset="-122"/>
                  <a:cs typeface="Arial" pitchFamily="34" charset="0"/>
                </a:rPr>
                <a:t>1FH</a:t>
              </a:r>
              <a:endParaRPr 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4660" y="5254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221" y="5256"/>
              <a:ext cx="1848" cy="45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282" y="5183"/>
              <a:ext cx="98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17H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55" y="5447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10H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45" y="5704"/>
              <a:ext cx="5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21" y="5704"/>
              <a:ext cx="1848" cy="44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297" y="5633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0FH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297" y="6080"/>
              <a:ext cx="979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07H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221" y="6151"/>
              <a:ext cx="1848" cy="44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89" y="6153"/>
              <a:ext cx="5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297" y="5909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>
                  <a:latin typeface="Arial" pitchFamily="34" charset="0"/>
                  <a:ea typeface="SimSun" pitchFamily="2" charset="-122"/>
                  <a:cs typeface="Arial" pitchFamily="34" charset="0"/>
                </a:rPr>
                <a:t>08H</a:t>
              </a:r>
              <a:endParaRPr 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282" y="4985"/>
              <a:ext cx="9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18H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297" y="6329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00H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7045" y="6261"/>
              <a:ext cx="219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0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7045" y="5655"/>
              <a:ext cx="37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1 / </a:t>
              </a:r>
            </a:p>
            <a:p>
              <a:pPr rtl="1">
                <a:defRPr/>
              </a:pP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Ngăn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xếp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(Stack) 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045" y="5296"/>
              <a:ext cx="219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2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7045" y="4849"/>
              <a:ext cx="219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Băng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thanh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ghi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3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7048" y="3982"/>
              <a:ext cx="21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Vùng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nhớ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đánh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địa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chỉ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theo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bit (</a:t>
              </a:r>
              <a:r>
                <a:rPr lang="en-US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128 bits)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7045" y="2845"/>
              <a:ext cx="193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rtl="1">
                <a:defRPr/>
              </a:pP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Vùng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RAM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cho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mục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đích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dùng</a:t>
              </a: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lang="en-US" altLang="zh-CN" sz="1600" dirty="0" err="1">
                  <a:latin typeface="Arial" pitchFamily="34" charset="0"/>
                  <a:ea typeface="SimSun" pitchFamily="2" charset="-122"/>
                  <a:cs typeface="Arial" pitchFamily="34" charset="0"/>
                </a:rPr>
                <a:t>chung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6315" y="4501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00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4927" y="4501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07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6354" y="3895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78</a:t>
              </a: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4966" y="3895"/>
              <a:ext cx="979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>
                <a:defRPr/>
              </a:pPr>
              <a:r>
                <a:rPr lang="en-US" altLang="zh-CN" sz="16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7F</a:t>
              </a:r>
              <a:endParaRPr lang="en-US" sz="1600" dirty="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791200" y="2353270"/>
            <a:ext cx="3352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* RAM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(internal RAM)</a:t>
            </a:r>
          </a:p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8051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128 byte (00-7F)</a:t>
            </a:r>
          </a:p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8052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256 byte (00-FF)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4156" y="1134532"/>
            <a:ext cx="813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Phân</a:t>
            </a:r>
            <a:r>
              <a:rPr lang="fr-FR" sz="2400" b="1" dirty="0"/>
              <a:t> </a:t>
            </a:r>
            <a:r>
              <a:rPr lang="fr-FR" sz="2400" b="1" dirty="0" err="1"/>
              <a:t>vùng</a:t>
            </a:r>
            <a:r>
              <a:rPr lang="fr-FR" sz="2400" b="1" dirty="0"/>
              <a:t> </a:t>
            </a:r>
            <a:r>
              <a:rPr lang="fr-FR" sz="2400" b="1" dirty="0" err="1"/>
              <a:t>bộ</a:t>
            </a:r>
            <a:r>
              <a:rPr lang="fr-FR" sz="2400" b="1" dirty="0"/>
              <a:t> </a:t>
            </a:r>
            <a:r>
              <a:rPr lang="fr-FR" sz="2400" b="1" dirty="0" err="1"/>
              <a:t>nhớ</a:t>
            </a:r>
            <a:r>
              <a:rPr lang="fr-FR" sz="2400" b="1" dirty="0"/>
              <a:t> </a:t>
            </a:r>
            <a:r>
              <a:rPr lang="fr-FR" sz="2400" b="1" dirty="0" err="1"/>
              <a:t>dữ</a:t>
            </a:r>
            <a:r>
              <a:rPr lang="fr-FR" sz="2400" b="1" dirty="0"/>
              <a:t> </a:t>
            </a:r>
            <a:r>
              <a:rPr lang="fr-FR" sz="2400" b="1" dirty="0" err="1"/>
              <a:t>liệu</a:t>
            </a:r>
            <a:r>
              <a:rPr lang="fr-FR" sz="2400" b="1" dirty="0"/>
              <a:t> </a:t>
            </a:r>
            <a:r>
              <a:rPr lang="fr-FR" sz="2400" b="1" dirty="0" err="1"/>
              <a:t>bên</a:t>
            </a:r>
            <a:r>
              <a:rPr lang="fr-FR" sz="2400" b="1" dirty="0"/>
              <a:t> </a:t>
            </a:r>
            <a:r>
              <a:rPr lang="fr-FR" sz="2400" b="1" dirty="0" err="1"/>
              <a:t>trong</a:t>
            </a:r>
            <a:r>
              <a:rPr lang="fr-FR" sz="2400" b="1" dirty="0"/>
              <a:t> </a:t>
            </a:r>
            <a:r>
              <a:rPr lang="fr-FR" sz="2400" b="1" dirty="0" err="1"/>
              <a:t>của</a:t>
            </a:r>
            <a:r>
              <a:rPr lang="fr-FR" sz="2400" b="1" dirty="0"/>
              <a:t> 8051*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531100" cy="622300"/>
          </a:xfrm>
        </p:spPr>
        <p:txBody>
          <a:bodyPr/>
          <a:lstStyle/>
          <a:p>
            <a:pPr eaLnBrk="1" hangingPunct="1"/>
            <a:r>
              <a:rPr lang="en-US" dirty="0"/>
              <a:t>1.4 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8051 (3/3)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F8CE4B-242A-4AB7-83D6-CFF9B4541E18}" type="slidenum">
              <a:rPr lang="en-US"/>
              <a:pPr>
                <a:defRPr/>
              </a:pPr>
              <a:t>90</a:t>
            </a:fld>
            <a:endParaRPr 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65532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2494142-D6E0-4DD3-B04C-D83C142D28F0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Thiết lập bit (=1):</a:t>
            </a:r>
          </a:p>
          <a:p>
            <a:pPr lvl="1" eaLnBrk="1" hangingPunct="1"/>
            <a:r>
              <a:rPr lang="en-US" smtClean="0"/>
              <a:t>trong các thanh ghi có thể truy cập đến từng bit</a:t>
            </a:r>
          </a:p>
          <a:p>
            <a:pPr lvl="1" eaLnBrk="1" hangingPunct="1"/>
            <a:r>
              <a:rPr lang="en-US" smtClean="0"/>
              <a:t>hoặc các ô nhớ đánh địa chỉ theo bit (ô nhớ 20h đến 2fh của internal RAM)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SET bit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DD7778-9244-49C9-BA09-66A07D710101}" type="slidenum">
              <a:rPr lang="en-US"/>
              <a:pPr>
                <a:defRPr/>
              </a:pPr>
              <a:t>92</a:t>
            </a:fld>
            <a:endParaRPr lang="en-US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3238"/>
            <a:ext cx="62484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E12502-50C6-4B53-9CEB-D62477E454BD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nội dung một bit:</a:t>
            </a:r>
          </a:p>
          <a:p>
            <a:pPr lvl="1" eaLnBrk="1" hangingPunct="1"/>
            <a:r>
              <a:rPr lang="en-US" smtClean="0"/>
              <a:t>Một trong 2 toán hạng phải là cờ Carry</a:t>
            </a:r>
          </a:p>
          <a:p>
            <a:pPr lvl="1" eaLnBrk="1" hangingPunct="1"/>
            <a:r>
              <a:rPr lang="en-US" smtClean="0"/>
              <a:t>Toán hạng còn lại là các bit của các thanh ghi hoặ vùng nhớ có thể truy cập đến bit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/>
            <a:r>
              <a:rPr lang="en-US" smtClean="0"/>
              <a:t>MOV &lt;dest-bit&gt;,&lt;src-bit&gt;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0CECB1-21EC-4892-BDCB-C0060D4B8AD8}" type="slidenum">
              <a:rPr lang="en-US"/>
              <a:pPr>
                <a:defRPr/>
              </a:pPr>
              <a:t>94</a:t>
            </a:fld>
            <a:endParaRPr lang="en-US"/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586740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2514600" y="48006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MOV	P1.3,C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MOV	C, P0.1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838200" y="48910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Ví dụ: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F29B69-49CC-4491-935D-335842AD8232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5.5 Lệnh rẽ nhánh chương trình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Chương trình con: ACALL, LCALL, RET</a:t>
            </a:r>
          </a:p>
          <a:p>
            <a:pPr eaLnBrk="1" hangingPunct="1"/>
            <a:r>
              <a:rPr lang="en-US" smtClean="0"/>
              <a:t>Lệnh nhảy không điều kiện: SJMP, LJIMP, AJMP, JMP</a:t>
            </a:r>
          </a:p>
          <a:p>
            <a:pPr eaLnBrk="1" hangingPunct="1"/>
            <a:r>
              <a:rPr lang="en-US" smtClean="0"/>
              <a:t>Lệnh nhảy có điều kiện: JNB, JB, JNC, JC, JNZ, JZ, CJNE, DJNZ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MCS-51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5A29E-0526-47F3-BF5E-0800B4AD070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Lệnh gọi chương trình con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mtClean="0"/>
              <a:t>Chương trình con được sử dụng trong các trường hợp: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Lập trình có cấu trúc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Các đoạn chương trình được thực hiện lặp lại nhiều lần trong một chương trình lớn</a:t>
            </a:r>
          </a:p>
          <a:p>
            <a:pPr eaLnBrk="1" hangingPunct="1">
              <a:lnSpc>
                <a:spcPct val="100000"/>
              </a:lnSpc>
            </a:pPr>
            <a:r>
              <a:rPr lang="en-US" smtClean="0"/>
              <a:t>Lệnh gọi chương trình con thực hiện các thao tác: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Cất giữ thông tin cần thiết (con trỏ lệnh lệnh PC) vào ngăn xếp. Thông tin này sẽ được khôi phục lại khi kết thúc chương trình con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Nạp địa chỉ nơi cất mã lệnh của chương trình con vào  PC</a:t>
            </a:r>
          </a:p>
          <a:p>
            <a:pPr eaLnBrk="1" hangingPunct="1">
              <a:lnSpc>
                <a:spcPct val="100000"/>
              </a:lnSpc>
            </a:pPr>
            <a:r>
              <a:rPr lang="en-US" smtClean="0"/>
              <a:t>Chương trình con CẦN PHẢI kết thúc </a:t>
            </a:r>
            <a:r>
              <a:rPr lang="en-US" smtClean="0">
                <a:solidFill>
                  <a:srgbClr val="0000FF"/>
                </a:solidFill>
              </a:rPr>
              <a:t>bởi lệnh đặc biệt</a:t>
            </a:r>
            <a:r>
              <a:rPr lang="en-US" smtClean="0"/>
              <a:t> (RET) cho phép quay trở lại chương trình nơi đã gọi chương trình con: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mtClean="0"/>
              <a:t>lấy các thông tin đã lưu giữ trong ngăn xếp, PC sẽ được nạp lại giá trị địa chỉ của lệnh sau lệnh gọi chương trình con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5C55FA-057A-4384-8F1C-089A771FB7E1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ACALL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Gọi chương trình con sử dụng địa chỉ có độ dài 11 bit kết hợp với 5 bit cao của PC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ACALL	addr11</a:t>
            </a:r>
            <a:r>
              <a:rPr lang="en-US" smtClean="0"/>
              <a:t> 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76962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68F0A3-A744-4FF6-A9F1-7D746143BF52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LCALL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Gọi chưowng trình con sủ dụng địa chỉ có độ dài 16 bit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LCALL addr16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9248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00800" y="5715000"/>
            <a:ext cx="21336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30C2D8-B813-4800-A2F9-AC70459EB15A}" type="slidenum">
              <a:rPr lang="en-US"/>
              <a:pPr>
                <a:defRPr/>
              </a:pPr>
              <a:t>99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Lệnh trở về từ chương trình con</a:t>
            </a:r>
          </a:p>
          <a:p>
            <a:pPr eaLnBrk="1" hangingPunct="1"/>
            <a:r>
              <a:rPr lang="en-US" smtClean="0"/>
              <a:t>Syntax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RET</a:t>
            </a:r>
          </a:p>
          <a:p>
            <a:pPr eaLnBrk="1" hangingPunct="1"/>
            <a:endParaRPr lang="en-US" smtClean="0">
              <a:solidFill>
                <a:srgbClr val="0000FF"/>
              </a:solidFill>
            </a:endParaRP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257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019800"/>
            <a:ext cx="28956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Tập lệnh MCS-51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">
      <a:dk1>
        <a:srgbClr val="000000"/>
      </a:dk1>
      <a:lt1>
        <a:srgbClr val="FFFFFF"/>
      </a:lt1>
      <a:dk2>
        <a:srgbClr val="5F5F5F"/>
      </a:dk2>
      <a:lt2>
        <a:srgbClr val="000000"/>
      </a:lt2>
      <a:accent1>
        <a:srgbClr val="FFCCFF"/>
      </a:accent1>
      <a:accent2>
        <a:srgbClr val="FF66CC"/>
      </a:accent2>
      <a:accent3>
        <a:srgbClr val="FFFFFF"/>
      </a:accent3>
      <a:accent4>
        <a:srgbClr val="000000"/>
      </a:accent4>
      <a:accent5>
        <a:srgbClr val="FFE2FF"/>
      </a:accent5>
      <a:accent6>
        <a:srgbClr val="E75CB9"/>
      </a:accent6>
      <a:hlink>
        <a:srgbClr val="990099"/>
      </a:hlink>
      <a:folHlink>
        <a:srgbClr val="9900CC"/>
      </a:folHlink>
    </a:clrScheme>
    <a:fontScheme name="Generi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18B46FC5ED0914C88E0DCAA85AD39A4" ma:contentTypeVersion="2" ma:contentTypeDescription="Tạo tài liệu mới." ma:contentTypeScope="" ma:versionID="506e22c16891e7aa2f208bbaf4596850">
  <xsd:schema xmlns:xsd="http://www.w3.org/2001/XMLSchema" xmlns:xs="http://www.w3.org/2001/XMLSchema" xmlns:p="http://schemas.microsoft.com/office/2006/metadata/properties" xmlns:ns2="7e6c0dba-15ba-4b2a-b09d-460e0accca1e" targetNamespace="http://schemas.microsoft.com/office/2006/metadata/properties" ma:root="true" ma:fieldsID="c86a7de58b6fe929705981c158613082" ns2:_="">
    <xsd:import namespace="7e6c0dba-15ba-4b2a-b09d-460e0accca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c0dba-15ba-4b2a-b09d-460e0accc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A88C6E-67AA-40ED-8398-12A6F8490E9C}"/>
</file>

<file path=customXml/itemProps2.xml><?xml version="1.0" encoding="utf-8"?>
<ds:datastoreItem xmlns:ds="http://schemas.openxmlformats.org/officeDocument/2006/customXml" ds:itemID="{B134220D-B5EC-492B-8111-FF723F37432E}"/>
</file>

<file path=customXml/itemProps3.xml><?xml version="1.0" encoding="utf-8"?>
<ds:datastoreItem xmlns:ds="http://schemas.openxmlformats.org/officeDocument/2006/customXml" ds:itemID="{CCB68F04-90AB-4929-9FF1-28256AADD12D}"/>
</file>

<file path=docProps/app.xml><?xml version="1.0" encoding="utf-8"?>
<Properties xmlns="http://schemas.openxmlformats.org/officeDocument/2006/extended-properties" xmlns:vt="http://schemas.openxmlformats.org/officeDocument/2006/docPropsVTypes">
  <Template>MICA temp</Template>
  <TotalTime>26422</TotalTime>
  <Words>6787</Words>
  <Application>Microsoft Office PowerPoint</Application>
  <PresentationFormat>On-screen Show (4:3)</PresentationFormat>
  <Paragraphs>1467</Paragraphs>
  <Slides>177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177</vt:i4>
      </vt:variant>
    </vt:vector>
  </HeadingPairs>
  <TitlesOfParts>
    <vt:vector size="178" baseType="lpstr">
      <vt:lpstr>Generic</vt:lpstr>
      <vt:lpstr> CHƯƠNG 2: VI ĐIỀU KHIỂN                       MCS-51 </vt:lpstr>
      <vt:lpstr>Mục lục</vt:lpstr>
      <vt:lpstr>Tóm tắt nội dung chương 2   </vt:lpstr>
      <vt:lpstr>1.  Kiến trúc họ vi điều khiển MCS-51TM</vt:lpstr>
      <vt:lpstr>1.2  Sơ đồ khối 8051</vt:lpstr>
      <vt:lpstr>1.3  Sơ đồ chân</vt:lpstr>
      <vt:lpstr>1.4  Tổ chức bộ nhớ của 8051 (1/3) </vt:lpstr>
      <vt:lpstr>1.4  Tổ chức bộ nhớ của 8051 (2/3) </vt:lpstr>
      <vt:lpstr>1.4  Tổ chức bộ nhớ của 8051 (3/3) </vt:lpstr>
      <vt:lpstr>1.4.1  Truy cập bộ nhớ dữ liệu trong</vt:lpstr>
      <vt:lpstr>1.4.2  Vùng nhớ định địa chỉ theo bit</vt:lpstr>
      <vt:lpstr>1.4.3 Các bank thanh ghi</vt:lpstr>
      <vt:lpstr>1.5 Các thanh ghi có chức năng đặc biệt (1/2)</vt:lpstr>
      <vt:lpstr>1.5 Các thanh ghi có chức năng đặc biệt (2/2)</vt:lpstr>
      <vt:lpstr>Thanh ghi từ trạng thái chương trình PSW </vt:lpstr>
      <vt:lpstr>Ví dụ</vt:lpstr>
      <vt:lpstr>Bank thanh ghi</vt:lpstr>
      <vt:lpstr>Ví dụ</vt:lpstr>
      <vt:lpstr>Thanh ghi điều khiển nguồn PCON</vt:lpstr>
      <vt:lpstr>Chế độ nghỉ (Idl)</vt:lpstr>
      <vt:lpstr>Chế độ giảm nguồn</vt:lpstr>
      <vt:lpstr>Thanh ghi Stack Pointer </vt:lpstr>
      <vt:lpstr>Thanh ghi Stack Pointer</vt:lpstr>
      <vt:lpstr>Thanh ghi Stack Pointer</vt:lpstr>
      <vt:lpstr>Stack and Bank1 Conflict</vt:lpstr>
      <vt:lpstr>Thanh ghi Data Pointer</vt:lpstr>
      <vt:lpstr>Thanh ghi cổng</vt:lpstr>
      <vt:lpstr>Các thanh ghi Timer</vt:lpstr>
      <vt:lpstr>Các thanh ghi cổng nối tiếp</vt:lpstr>
      <vt:lpstr>Các thanh ghi ngắt</vt:lpstr>
      <vt:lpstr>2. Bộ nhớ ngoài</vt:lpstr>
      <vt:lpstr>PowerPoint Presentation</vt:lpstr>
      <vt:lpstr>PowerPoint Presentation</vt:lpstr>
      <vt:lpstr>PowerPoint Presentation</vt:lpstr>
      <vt:lpstr>Chu kỳ máy</vt:lpstr>
      <vt:lpstr>Hoạt động RESET</vt:lpstr>
      <vt:lpstr>3.  Cấu trúc cổng I/O</vt:lpstr>
      <vt:lpstr>3.  Cấu trúc cổng I/O</vt:lpstr>
      <vt:lpstr>P1 là cổng ra</vt:lpstr>
      <vt:lpstr>P1 là cổng ra</vt:lpstr>
      <vt:lpstr>P1 là cổng vào</vt:lpstr>
      <vt:lpstr>P1 là cổng vào</vt:lpstr>
      <vt:lpstr>Cổng P0</vt:lpstr>
      <vt:lpstr>Lập trình hợp ngữ MCS-51</vt:lpstr>
      <vt:lpstr> Giới thiệu</vt:lpstr>
      <vt:lpstr>4. Các chế độ địa chỉ</vt:lpstr>
      <vt:lpstr>4.1 Chế độ địa chỉ trực tiếp</vt:lpstr>
      <vt:lpstr>4.2 Chế độ địa chỉ gián tiếp</vt:lpstr>
      <vt:lpstr>4.3 Chế độ thanh ghi</vt:lpstr>
      <vt:lpstr>4.4 Chế độ thanh ghi định trước</vt:lpstr>
      <vt:lpstr>4.5 Chế độ địa chỉ tức thì</vt:lpstr>
      <vt:lpstr>4.6 Chế độ địa chỉ chỉ số</vt:lpstr>
      <vt:lpstr>5. Tập lệnh MCS-51</vt:lpstr>
      <vt:lpstr>5.1 Các lệnh số học</vt:lpstr>
      <vt:lpstr>ADD</vt:lpstr>
      <vt:lpstr>PowerPoint Presentation</vt:lpstr>
      <vt:lpstr>PowerPoint Presentation</vt:lpstr>
      <vt:lpstr>ADDC</vt:lpstr>
      <vt:lpstr>PowerPoint Presentation</vt:lpstr>
      <vt:lpstr>PowerPoint Presentation</vt:lpstr>
      <vt:lpstr>MUL AB</vt:lpstr>
      <vt:lpstr>DIV AB</vt:lpstr>
      <vt:lpstr>INC</vt:lpstr>
      <vt:lpstr>PowerPoint Presentation</vt:lpstr>
      <vt:lpstr>PowerPoint Presentation</vt:lpstr>
      <vt:lpstr>INC DPTR</vt:lpstr>
      <vt:lpstr>5.2 Các lệnh logic</vt:lpstr>
      <vt:lpstr>ANL</vt:lpstr>
      <vt:lpstr>PowerPoint Presentation</vt:lpstr>
      <vt:lpstr>PowerPoint Presentation</vt:lpstr>
      <vt:lpstr>RL A</vt:lpstr>
      <vt:lpstr>RLC A</vt:lpstr>
      <vt:lpstr>5.3 Các lệnh chuyển số liệu</vt:lpstr>
      <vt:lpstr>MOV</vt:lpstr>
      <vt:lpstr>MOV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MOVX</vt:lpstr>
      <vt:lpstr>PowerPoint Presentation</vt:lpstr>
      <vt:lpstr>PowerPoint Presentation</vt:lpstr>
      <vt:lpstr>MOVC</vt:lpstr>
      <vt:lpstr>PowerPoint Presentation</vt:lpstr>
      <vt:lpstr>PUSH</vt:lpstr>
      <vt:lpstr>POP</vt:lpstr>
      <vt:lpstr>5.4 Các lệnh thao tác trên bit</vt:lpstr>
      <vt:lpstr>CLR</vt:lpstr>
      <vt:lpstr>PowerPoint Presentation</vt:lpstr>
      <vt:lpstr>SET</vt:lpstr>
      <vt:lpstr>PowerPoint Presentation</vt:lpstr>
      <vt:lpstr>MOV</vt:lpstr>
      <vt:lpstr>PowerPoint Presentation</vt:lpstr>
      <vt:lpstr>5.5 Lệnh rẽ nhánh chương trình</vt:lpstr>
      <vt:lpstr>Lệnh gọi chương trình con</vt:lpstr>
      <vt:lpstr>ACALL </vt:lpstr>
      <vt:lpstr>LCALL</vt:lpstr>
      <vt:lpstr>RET</vt:lpstr>
      <vt:lpstr>Lệnh nhảy tuyệt đối</vt:lpstr>
      <vt:lpstr>PowerPoint Presentation</vt:lpstr>
      <vt:lpstr>Lệnh nhảy có điều kiện</vt:lpstr>
      <vt:lpstr>CJNE</vt:lpstr>
      <vt:lpstr>PowerPoint Presentation</vt:lpstr>
      <vt:lpstr>PowerPoint Presentation</vt:lpstr>
      <vt:lpstr>PowerPoint Presentation</vt:lpstr>
      <vt:lpstr>PowerPoint Presentation</vt:lpstr>
      <vt:lpstr>DJNZ</vt:lpstr>
      <vt:lpstr>PowerPoint Presentation</vt:lpstr>
      <vt:lpstr>PowerPoint Presentation</vt:lpstr>
      <vt:lpstr>Cấu trúc chương trình hợp ngữ 8051</vt:lpstr>
      <vt:lpstr>Cấu trúc chương trình hợp ngữ 8051</vt:lpstr>
      <vt:lpstr>Cấu trúc chương trình hợp ngữ 8051</vt:lpstr>
      <vt:lpstr>Cấu trúc chương trình hợp ngữ 8051</vt:lpstr>
      <vt:lpstr>Cấu trúc chương trình hợp ngữ 8051</vt:lpstr>
      <vt:lpstr>Cấu trúc chương trình hợp ngữ 8051</vt:lpstr>
      <vt:lpstr>Cấu trúc chương trình hợp ngữ 8051</vt:lpstr>
      <vt:lpstr>Timer</vt:lpstr>
      <vt:lpstr>Điều khiển Timer</vt:lpstr>
      <vt:lpstr>TMOD</vt:lpstr>
      <vt:lpstr>TCON</vt:lpstr>
      <vt:lpstr>Mode 0</vt:lpstr>
      <vt:lpstr>PowerPoint Presentation</vt:lpstr>
      <vt:lpstr>Mode 1</vt:lpstr>
      <vt:lpstr>Mode 2</vt:lpstr>
      <vt:lpstr>PowerPoint Presentation</vt:lpstr>
      <vt:lpstr>Mode 3</vt:lpstr>
      <vt:lpstr>PowerPoint Presentation</vt:lpstr>
      <vt:lpstr>Thủ tục khởi tạo Timer</vt:lpstr>
      <vt:lpstr>Đọc nội dung Timer “On-the-fly”</vt:lpstr>
      <vt:lpstr>Ví dụ 1</vt:lpstr>
      <vt:lpstr>PowerPoint Presentation</vt:lpstr>
      <vt:lpstr>PowerPoint Presentation</vt:lpstr>
      <vt:lpstr>Ví dụ 2</vt:lpstr>
      <vt:lpstr>PowerPoint Presentation</vt:lpstr>
      <vt:lpstr>PowerPoint Presentation</vt:lpstr>
      <vt:lpstr>PowerPoint Presentation</vt:lpstr>
      <vt:lpstr>PowerPoint Presentation</vt:lpstr>
      <vt:lpstr>Truyền tin nối tiếp</vt:lpstr>
      <vt:lpstr>Cổng nối tiếp của MCS-51TM</vt:lpstr>
      <vt:lpstr>SCON</vt:lpstr>
      <vt:lpstr>Mode 0 – Thanh ghi dịch 8 bit</vt:lpstr>
      <vt:lpstr>PowerPoint Presentation</vt:lpstr>
      <vt:lpstr>Mode 1 – UART 8-bit, tốc độ có thể thay đổi</vt:lpstr>
      <vt:lpstr>PowerPoint Presentation</vt:lpstr>
      <vt:lpstr>Mode 2</vt:lpstr>
      <vt:lpstr>PowerPoint Presentation</vt:lpstr>
      <vt:lpstr>Mode 3</vt:lpstr>
      <vt:lpstr>Tốc độ truyền</vt:lpstr>
      <vt:lpstr>PowerPoint Presentation</vt:lpstr>
      <vt:lpstr>PowerPoint Presentation</vt:lpstr>
      <vt:lpstr>Ví dụ - khởi tạo UART</vt:lpstr>
      <vt:lpstr>PowerPoint Presentation</vt:lpstr>
      <vt:lpstr>PowerPoint Presentation</vt:lpstr>
      <vt:lpstr>PowerPoint Presentation</vt:lpstr>
      <vt:lpstr>Ví dụ - truyền ký tự ASCCI</vt:lpstr>
      <vt:lpstr>PowerPoint Presentation</vt:lpstr>
      <vt:lpstr>Ví dụ - nhận ký tự</vt:lpstr>
      <vt:lpstr>PowerPoint Presentation</vt:lpstr>
      <vt:lpstr>Ví dụ - truyền và nhận ký tự</vt:lpstr>
      <vt:lpstr>PowerPoint Presentation</vt:lpstr>
      <vt:lpstr>Cấu trúc ngắt của MCS-51</vt:lpstr>
      <vt:lpstr>Ngắt (Interrupt)</vt:lpstr>
      <vt:lpstr>Thực hiện chương trình có ngắt</vt:lpstr>
      <vt:lpstr>PowerPoint Presentation</vt:lpstr>
      <vt:lpstr>Thanh ghi IE</vt:lpstr>
      <vt:lpstr>Mức ưu tiên của ngắt</vt:lpstr>
      <vt:lpstr>Thanh ghi IP</vt:lpstr>
      <vt:lpstr>Ưu tiên trong cùng một mức</vt:lpstr>
      <vt:lpstr>Vector ngắt</vt:lpstr>
      <vt:lpstr>Xử lý ngắt</vt:lpstr>
      <vt:lpstr>Ví dụ - Ngắt timer1</vt:lpstr>
      <vt:lpstr>PowerPoint Presentation</vt:lpstr>
      <vt:lpstr>Ví dụ - ngắt timer0 và timer1</vt:lpstr>
      <vt:lpstr>Ví dụ - ngắt TI và RI</vt:lpstr>
      <vt:lpstr>Ví dụ - ngắt ngoài</vt:lpstr>
      <vt:lpstr>Ví dụ - ngắt theo sườn xuống</vt:lpstr>
    </vt:vector>
  </TitlesOfParts>
  <Company>HUT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Thuy Ngo</dc:creator>
  <cp:lastModifiedBy>Dai Duong NGUYEN</cp:lastModifiedBy>
  <cp:revision>305</cp:revision>
  <cp:lastPrinted>2014-10-30T01:19:25Z</cp:lastPrinted>
  <dcterms:created xsi:type="dcterms:W3CDTF">2002-01-01T00:57:10Z</dcterms:created>
  <dcterms:modified xsi:type="dcterms:W3CDTF">2020-01-19T14:55:34Z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0x010100318B46FC5ED0914C88E0DCAA85AD39A4</vt:lpwstr>
  </property>
</Properties>
</file>