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7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85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6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65" r:id="rId56"/>
    <p:sldId id="366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2" r:id="rId105"/>
  </p:sldIdLst>
  <p:sldSz cx="9144000" cy="6858000" type="screen4x3"/>
  <p:notesSz cx="7099300" cy="10234613"/>
  <p:custDataLst>
    <p:tags r:id="rId10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7" autoAdjust="0"/>
    <p:restoredTop sz="86380" autoAdjust="0"/>
  </p:normalViewPr>
  <p:slideViewPr>
    <p:cSldViewPr>
      <p:cViewPr varScale="1">
        <p:scale>
          <a:sx n="89" d="100"/>
          <a:sy n="89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ustomXml" Target="../customXml/item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115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1383CF-F10D-4DE0-9829-FA6201E81BA2}" type="datetimeFigureOut">
              <a:rPr lang="fr-FR"/>
              <a:pPr>
                <a:defRPr/>
              </a:pPr>
              <a:t>29/03/2021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6E35E4-94ED-42D8-A226-6E4071B2889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44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346FD52-F5C4-406B-B466-D0C9BDF58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9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09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2FC6F-4CC0-4508-A42F-7688D2BACB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4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00B61-22CF-40E4-817D-BD9111BC1A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08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CC0C1-36F0-4887-88E8-1A19D42FB35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9501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CDA9C-FA1F-431E-AFA5-1062241D2D2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298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BEBEC-BA03-4483-806C-434084AE66F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7219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DF187-54D8-4252-A497-1FA9758DE68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638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700AE-F2AC-4732-A44C-8A89084DB5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83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89A3-0886-4146-A3D9-1700879B8AB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8403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BC18D-BBBC-4F55-81D1-57183EFC57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46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9AE0E-07A6-472D-8E7E-8C06BD93883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529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organization /,ɔ:gənai'zeiʃn/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6FD52-F5C4-406B-B466-D0C9BDF58C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5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E7AC3-8514-4654-9479-417FC412307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983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29B3F-8048-48AB-9633-C739D48909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261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60843-4F35-43AE-885B-B55E59C2911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302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1E479-7E38-4456-9B15-51DD635904B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534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C29B6-AC07-49FB-B8DD-CFA453AC100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24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33709-4DF6-4E17-B35E-D9D84663C9F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906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23702-070C-445C-91CD-33719122BC8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668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1E8F7-FE20-44F0-B5EB-60F061471BA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90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B1807-D1C7-44A1-9349-94F500C2EFA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3563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34917-C9DE-4063-BC49-0C240C86937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5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592AF-01EE-4E60-92B6-63F8753C9A6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7159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A8406-29C6-4DBC-B0F2-28940EA7FF4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886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63387-7C97-4E5C-9928-224E5BC58561}" type="slidenum">
              <a:rPr lang="en-US"/>
              <a:pPr/>
              <a:t>37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0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384BB-526A-4D63-8EEC-E2A59AE8BC33}" type="slidenum">
              <a:rPr lang="en-US"/>
              <a:pPr/>
              <a:t>43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5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CDFA2-5AF5-4D9A-9EFE-F1AA06744419}" type="slidenum">
              <a:rPr lang="en-US"/>
              <a:pPr/>
              <a:t>45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6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22755-C982-4AF0-A6F6-B4E811A88B43}" type="slidenum">
              <a:rPr lang="en-US"/>
              <a:pPr/>
              <a:t>46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2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FBB97-9342-4868-BE30-7D5D75FC53FC}" type="slidenum">
              <a:rPr lang="en-US"/>
              <a:pPr/>
              <a:t>47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22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60615-E85E-436E-BBBC-723A6C64B23D}" type="slidenum">
              <a:rPr lang="en-US"/>
              <a:pPr/>
              <a:t>49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0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261FF-D424-4E53-AE4E-227DEDE7AE9C}" type="slidenum">
              <a:rPr lang="en-US"/>
              <a:pPr/>
              <a:t>50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3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0F244-9E66-476A-A1C8-E72F00303E19}" type="slidenum">
              <a:rPr lang="en-US"/>
              <a:pPr/>
              <a:t>52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4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2542E-AC8B-4DB0-9AB0-EB6627240FA5}" type="slidenum">
              <a:rPr lang="en-US"/>
              <a:pPr/>
              <a:t>53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898DE-2CD1-452E-A8CC-261DD871466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43627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DAE23-B311-4BB1-AC37-545C24E26071}" type="slidenum">
              <a:rPr lang="en-US"/>
              <a:pPr/>
              <a:t>54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6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a, C. Control Unit (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đk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Input enable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otput</a:t>
            </a:r>
            <a:r>
              <a:rPr lang="en-US" baseline="0" dirty="0" smtClean="0"/>
              <a:t> enable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C.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data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coppy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4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 </a:t>
            </a:r>
            <a:r>
              <a:rPr lang="en-US" dirty="0" err="1" smtClean="0"/>
              <a:t>lỳ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1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6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a operation: enable input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A.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2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PC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R1 (100)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 (</a:t>
            </a:r>
            <a:r>
              <a:rPr lang="en-US" baseline="0" dirty="0" err="1" smtClean="0"/>
              <a:t>bới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A)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ennable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common bus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A,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1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Decoder A </a:t>
            </a:r>
            <a:r>
              <a:rPr lang="en-US" dirty="0" err="1" smtClean="0"/>
              <a:t>chọn</a:t>
            </a:r>
            <a:r>
              <a:rPr lang="en-US" baseline="0" dirty="0" smtClean="0"/>
              <a:t> R2,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111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common bus. Decoder B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operation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 111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Load B.</a:t>
            </a:r>
          </a:p>
          <a:p>
            <a:r>
              <a:rPr lang="en-US" baseline="0" dirty="0" smtClean="0"/>
              <a:t>Operation Load B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enable input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A.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Decoder A </a:t>
            </a:r>
            <a:r>
              <a:rPr lang="en-US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chonj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R3,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R3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010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common bus. Do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enable input,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010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B. B=010.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truyeeng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B,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67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R4 (010)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common bus. Do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B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decoder B. </a:t>
            </a:r>
            <a:r>
              <a:rPr lang="en-US" baseline="0" dirty="0" err="1" smtClean="0"/>
              <a:t>Decodẻ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ĐK ADD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010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Mạch</a:t>
            </a:r>
            <a:r>
              <a:rPr lang="en-US" baseline="0" dirty="0" smtClean="0"/>
              <a:t> ĐK ADD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operation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, ALU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operation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ALU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B.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C.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4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286A5-CA70-4FF8-BC18-5B84880AAA1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B05B6-C906-49B4-B587-D11C160A744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199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50E3-1394-4867-BEC7-9049E077515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48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59DB1-F05A-4207-AAF3-C3B93BDCA49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053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77A9E-64E7-409F-AD22-B3E0ADA0CC6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03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C3AE4-77B8-451C-8CC0-818A192AF8F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8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BF10-76D9-4310-A43E-20027EB1A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0553C-122A-47F1-8128-14798DFE3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65D66-43C9-40FF-8CAC-BAC77EE1E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865B4-3A1A-47C0-9964-850BF3128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E28F5-B474-4785-80D8-F94A47E5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44D4-75B7-4B0B-A115-34B69FC80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6F757-184F-42A5-8F6A-E909F9F49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173F0-05D5-4362-A428-6338D7A16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07192-8938-4884-AD05-45301F5ED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788B7-D15E-437E-94D1-363D0AEB2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F8FE-F83D-45D6-A927-3E43F4376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F469DC-6656-411D-8FE8-907328658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%E2%88%920" TargetMode="External"/><Relationship Id="rId2" Type="http://schemas.openxmlformats.org/officeDocument/2006/relationships/hyperlink" Target="http://en.wikipedia.org/wiki/0_(numb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NaN" TargetMode="External"/><Relationship Id="rId5" Type="http://schemas.openxmlformats.org/officeDocument/2006/relationships/hyperlink" Target="http://en.wikipedia.org/wiki/Infinity" TargetMode="External"/><Relationship Id="rId4" Type="http://schemas.openxmlformats.org/officeDocument/2006/relationships/hyperlink" Target="http://en.wikipedia.org/wiki/Denormal_number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vn/search?client=firefox-a&amp;hs=403&amp;rls=org.mozilla:en-US:official&amp;channel=sb&amp;q=clemens+winkler&amp;stick=H4sIAAAAAAAAAGOovnz8BQMDgwsHnxCXfq6-gZFpUbFxihIniG2SYZadpqWZnWyln5yRmptZXFJUCWElJ-bEp-ak5qbmlVilZBYn55elFqUWCagIpP5_0nhb-5ob409jq6hNta8sAMjwPwthAAAA&amp;sa=X&amp;ei=aZiOU6LxGYfg8AW__oHACw&amp;ved=0CMQBEJsTKAIwG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Dương</a:t>
            </a:r>
            <a:endParaRPr lang="en-US" sz="2400" dirty="0" smtClean="0"/>
          </a:p>
          <a:p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Tin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ĐHBK </a:t>
            </a:r>
            <a:r>
              <a:rPr lang="en-US" sz="2400" dirty="0" err="1" smtClean="0"/>
              <a:t>Hà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B14C-6633-4407-8C67-B6444CA380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2401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Kỹ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thuật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vi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lý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EE3480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1524000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47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7EDFB-7774-47EC-A01E-F370EF6FB8F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eaLnBrk="1" hangingPunct="1"/>
            <a:r>
              <a:rPr lang="en-US" smtClean="0"/>
              <a:t>Các số trong hệ nhị phân được gọi là bit</a:t>
            </a:r>
          </a:p>
          <a:p>
            <a:pPr lvl="1" eaLnBrk="1" hangingPunct="1"/>
            <a:r>
              <a:rPr lang="en-US" smtClean="0"/>
              <a:t>Số bên trái ngoài cùng trong hệ nhị phân được gọi là bit có trọng số lớn nhất (MSB: most significant bit)</a:t>
            </a:r>
          </a:p>
          <a:p>
            <a:pPr lvl="1" eaLnBrk="1" hangingPunct="1"/>
            <a:r>
              <a:rPr lang="en-US" smtClean="0"/>
              <a:t>Số bên phải ngoài cùng trong hệ nhị phân được gọi là bit có trọng số nhỏ nhất (LSB: least significant bit)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83612"/>
            <a:ext cx="8001000" cy="141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8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Ngắt</a:t>
            </a:r>
          </a:p>
          <a:p>
            <a:pPr lvl="1"/>
            <a:r>
              <a:rPr lang="fr-FR" smtClean="0"/>
              <a:t>Hoạt động tạm dừng chương trình bình thường của người sử dụng để thực thi một chương trình phục vụ ngắt</a:t>
            </a:r>
          </a:p>
          <a:p>
            <a:pPr lvl="1"/>
            <a:r>
              <a:rPr lang="fr-FR" smtClean="0"/>
              <a:t>Khi kết thúc chương trình phục vụ ngắt sẽ khôi phục lại họa động bình của chương trình đang thực hiện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750662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100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Ngắt</a:t>
            </a:r>
          </a:p>
          <a:p>
            <a:pPr lvl="1"/>
            <a:r>
              <a:rPr lang="fr-FR" smtClean="0"/>
              <a:t>Hoạt động tạm dừng chương trình bình thường của người sử dụng để thực thi một chương trình phục vụ ngắt</a:t>
            </a:r>
          </a:p>
          <a:p>
            <a:pPr lvl="1"/>
            <a:r>
              <a:rPr lang="fr-FR" smtClean="0"/>
              <a:t>Khi kết thúc chương trình phục vụ ngắt sẽ khôi phục lại họa động bình của chương trình đang thực hiện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838200" y="3276600"/>
            <a:ext cx="750662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53721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25419" y="5715000"/>
            <a:ext cx="51185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i="1" smtClean="0"/>
              <a:t> interrupt handler (or interrupt service routine, ISR) </a:t>
            </a:r>
            <a:endParaRPr lang="fr-FR" b="1" i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2.3.5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101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Loại ngắt</a:t>
            </a:r>
          </a:p>
          <a:p>
            <a:pPr lvl="1"/>
            <a:r>
              <a:rPr lang="fr-FR" smtClean="0"/>
              <a:t>Ngắt cứng: là tín hiệu điện được đưa đến các chân « INT » của CPU</a:t>
            </a:r>
          </a:p>
          <a:p>
            <a:pPr lvl="1"/>
            <a:r>
              <a:rPr lang="fr-FR" smtClean="0"/>
              <a:t>Ngắt mềm: do lệnh đặc biệt được thiết kế để tạo ra báo « INT » cho CPU</a:t>
            </a:r>
          </a:p>
          <a:p>
            <a:pPr lvl="1"/>
            <a:r>
              <a:rPr lang="fr-FR" smtClean="0"/>
              <a:t>Ngắt che được: ngắt cứng có thể bị bỏ qua khi người lập trình thiết lập bằng phần mềm</a:t>
            </a:r>
          </a:p>
          <a:p>
            <a:pPr lvl="1"/>
            <a:r>
              <a:rPr lang="fr-FR" smtClean="0"/>
              <a:t>Ngắt không che được: ngắt cứng KHÔNG thể bỏ qua, người lập trình không thể cấm ngắt</a:t>
            </a:r>
            <a:endParaRPr lang="fr-F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2.3.5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102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Khi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</a:t>
            </a:r>
            <a:r>
              <a:rPr lang="fr-FR" dirty="0" err="1" smtClean="0"/>
              <a:t>xảy</a:t>
            </a:r>
            <a:r>
              <a:rPr lang="fr-FR" dirty="0" smtClean="0"/>
              <a:t> ra,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cấm</a:t>
            </a:r>
            <a:endParaRPr lang="fr-FR" dirty="0" smtClean="0"/>
          </a:p>
          <a:p>
            <a:pPr lvl="1"/>
            <a:r>
              <a:rPr lang="fr-FR" dirty="0" err="1" smtClean="0"/>
              <a:t>Hoàn</a:t>
            </a:r>
            <a:r>
              <a:rPr lang="fr-FR" dirty="0" smtClean="0"/>
              <a:t> </a:t>
            </a:r>
            <a:r>
              <a:rPr lang="fr-FR" dirty="0" err="1" smtClean="0"/>
              <a:t>thành</a:t>
            </a:r>
            <a:r>
              <a:rPr lang="fr-FR" dirty="0" smtClean="0"/>
              <a:t> </a:t>
            </a:r>
            <a:r>
              <a:rPr lang="fr-FR" dirty="0" err="1" smtClean="0"/>
              <a:t>nốt</a:t>
            </a:r>
            <a:r>
              <a:rPr lang="fr-FR" dirty="0" smtClean="0"/>
              <a:t>  </a:t>
            </a:r>
            <a:r>
              <a:rPr lang="fr-FR" dirty="0" err="1" smtClean="0"/>
              <a:t>lệnh</a:t>
            </a:r>
            <a:r>
              <a:rPr lang="fr-FR" dirty="0" smtClean="0"/>
              <a:t> </a:t>
            </a:r>
            <a:r>
              <a:rPr lang="fr-FR" dirty="0" err="1" smtClean="0"/>
              <a:t>đang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endParaRPr lang="fr-FR" dirty="0" smtClean="0"/>
          </a:p>
          <a:p>
            <a:pPr lvl="1"/>
            <a:r>
              <a:rPr lang="fr-FR" dirty="0" err="1" smtClean="0"/>
              <a:t>Xếp</a:t>
            </a:r>
            <a:r>
              <a:rPr lang="fr-FR" dirty="0" smtClean="0"/>
              <a:t> </a:t>
            </a:r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cảnh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</a:t>
            </a:r>
            <a:r>
              <a:rPr lang="fr-FR" dirty="0" err="1" smtClean="0"/>
              <a:t>vùng</a:t>
            </a:r>
            <a:r>
              <a:rPr lang="fr-FR" dirty="0" smtClean="0"/>
              <a:t> </a:t>
            </a:r>
            <a:r>
              <a:rPr lang="fr-FR" dirty="0" err="1" smtClean="0"/>
              <a:t>nhớ</a:t>
            </a:r>
            <a:r>
              <a:rPr lang="fr-FR" dirty="0" smtClean="0"/>
              <a:t> </a:t>
            </a:r>
            <a:r>
              <a:rPr lang="fr-FR" dirty="0" err="1" smtClean="0"/>
              <a:t>đặc</a:t>
            </a:r>
            <a:r>
              <a:rPr lang="fr-FR" dirty="0" smtClean="0"/>
              <a:t> </a:t>
            </a:r>
            <a:r>
              <a:rPr lang="fr-FR" dirty="0" err="1" smtClean="0"/>
              <a:t>biệt</a:t>
            </a:r>
            <a:r>
              <a:rPr lang="fr-FR" dirty="0" smtClean="0"/>
              <a:t> (</a:t>
            </a:r>
            <a:r>
              <a:rPr lang="fr-FR" dirty="0" err="1" smtClean="0"/>
              <a:t>ngăn</a:t>
            </a:r>
            <a:r>
              <a:rPr lang="fr-FR" dirty="0" smtClean="0"/>
              <a:t> </a:t>
            </a:r>
            <a:r>
              <a:rPr lang="fr-FR" dirty="0" err="1" smtClean="0"/>
              <a:t>xếp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cảnh</a:t>
            </a:r>
            <a:r>
              <a:rPr lang="fr-FR" dirty="0" smtClean="0"/>
              <a:t>: PC,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thanh</a:t>
            </a:r>
            <a:r>
              <a:rPr lang="fr-FR" dirty="0" smtClean="0"/>
              <a:t> </a:t>
            </a:r>
            <a:r>
              <a:rPr lang="fr-FR" dirty="0" err="1" smtClean="0"/>
              <a:t>ghi</a:t>
            </a:r>
            <a:r>
              <a:rPr lang="fr-FR" dirty="0" smtClean="0"/>
              <a:t> </a:t>
            </a:r>
            <a:r>
              <a:rPr lang="fr-FR" dirty="0" err="1" smtClean="0"/>
              <a:t>đặc</a:t>
            </a:r>
            <a:r>
              <a:rPr lang="fr-FR" dirty="0" smtClean="0"/>
              <a:t> </a:t>
            </a:r>
            <a:r>
              <a:rPr lang="fr-FR" dirty="0" err="1" smtClean="0"/>
              <a:t>biệt</a:t>
            </a:r>
            <a:endParaRPr lang="fr-FR" dirty="0" smtClean="0"/>
          </a:p>
          <a:p>
            <a:pPr lvl="1"/>
            <a:r>
              <a:rPr lang="fr-FR" dirty="0" err="1" smtClean="0"/>
              <a:t>Kiểm</a:t>
            </a:r>
            <a:r>
              <a:rPr lang="fr-FR" dirty="0" smtClean="0"/>
              <a:t> </a:t>
            </a:r>
            <a:r>
              <a:rPr lang="fr-FR" dirty="0" err="1" smtClean="0"/>
              <a:t>tra</a:t>
            </a:r>
            <a:r>
              <a:rPr lang="fr-FR" dirty="0" smtClean="0"/>
              <a:t> </a:t>
            </a:r>
            <a:r>
              <a:rPr lang="fr-FR" dirty="0" err="1" smtClean="0"/>
              <a:t>nguồn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Gọi</a:t>
            </a:r>
            <a:r>
              <a:rPr lang="fr-FR" dirty="0" smtClean="0"/>
              <a:t> </a:t>
            </a:r>
            <a:r>
              <a:rPr lang="fr-FR" dirty="0" err="1" smtClean="0"/>
              <a:t>chương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phục</a:t>
            </a:r>
            <a:r>
              <a:rPr lang="fr-FR" dirty="0" smtClean="0"/>
              <a:t> </a:t>
            </a:r>
            <a:r>
              <a:rPr lang="fr-FR" dirty="0" err="1" smtClean="0"/>
              <a:t>vụ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ISR </a:t>
            </a:r>
            <a:r>
              <a:rPr lang="fr-FR" dirty="0" err="1" smtClean="0"/>
              <a:t>tương</a:t>
            </a:r>
            <a:r>
              <a:rPr lang="fr-FR" dirty="0" smtClean="0"/>
              <a:t> </a:t>
            </a:r>
            <a:r>
              <a:rPr lang="fr-FR" dirty="0" err="1" smtClean="0"/>
              <a:t>ứng</a:t>
            </a:r>
            <a:endParaRPr lang="fr-FR" dirty="0" smtClean="0"/>
          </a:p>
          <a:p>
            <a:r>
              <a:rPr lang="fr-FR" dirty="0" smtClean="0"/>
              <a:t>Khi </a:t>
            </a:r>
            <a:r>
              <a:rPr lang="fr-FR" dirty="0" err="1" smtClean="0"/>
              <a:t>chương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</a:t>
            </a:r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thúc</a:t>
            </a:r>
            <a:r>
              <a:rPr lang="fr-FR" dirty="0" smtClean="0"/>
              <a:t>,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cần</a:t>
            </a:r>
            <a:endParaRPr lang="fr-FR" dirty="0" smtClean="0"/>
          </a:p>
          <a:p>
            <a:pPr lvl="1"/>
            <a:r>
              <a:rPr lang="fr-FR" dirty="0" err="1" smtClean="0"/>
              <a:t>Khôi</a:t>
            </a:r>
            <a:r>
              <a:rPr lang="fr-FR" dirty="0" smtClean="0"/>
              <a:t> </a:t>
            </a:r>
            <a:r>
              <a:rPr lang="fr-FR" dirty="0" err="1" smtClean="0"/>
              <a:t>phục</a:t>
            </a:r>
            <a:r>
              <a:rPr lang="fr-FR" dirty="0" smtClean="0"/>
              <a:t> </a:t>
            </a:r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cảnh</a:t>
            </a:r>
            <a:r>
              <a:rPr lang="fr-FR" dirty="0" smtClean="0"/>
              <a:t> </a:t>
            </a:r>
            <a:r>
              <a:rPr lang="fr-FR" dirty="0" err="1" smtClean="0"/>
              <a:t>từ</a:t>
            </a:r>
            <a:r>
              <a:rPr lang="fr-FR" dirty="0" smtClean="0"/>
              <a:t> </a:t>
            </a:r>
            <a:r>
              <a:rPr lang="fr-FR" dirty="0" err="1" smtClean="0"/>
              <a:t>ngăn</a:t>
            </a:r>
            <a:r>
              <a:rPr lang="fr-FR" dirty="0" smtClean="0"/>
              <a:t> </a:t>
            </a:r>
            <a:r>
              <a:rPr lang="fr-FR" dirty="0" err="1" smtClean="0"/>
              <a:t>xếp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2.3.5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103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743200"/>
          </a:xfrm>
        </p:spPr>
        <p:txBody>
          <a:bodyPr/>
          <a:lstStyle/>
          <a:p>
            <a:pPr lvl="1"/>
            <a:r>
              <a:rPr lang="fr-FR" dirty="0" smtClean="0"/>
              <a:t>Basic Input/Output System (</a:t>
            </a:r>
            <a:r>
              <a:rPr lang="fr-FR" dirty="0" err="1" smtClean="0"/>
              <a:t>hệ</a:t>
            </a:r>
            <a:r>
              <a:rPr lang="fr-FR" dirty="0" smtClean="0"/>
              <a:t> </a:t>
            </a:r>
            <a:r>
              <a:rPr lang="fr-FR" dirty="0" err="1" smtClean="0"/>
              <a:t>thống</a:t>
            </a:r>
            <a:r>
              <a:rPr lang="fr-FR" dirty="0" smtClean="0"/>
              <a:t> </a:t>
            </a:r>
            <a:r>
              <a:rPr lang="fr-FR" dirty="0" err="1" smtClean="0"/>
              <a:t>đầu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/</a:t>
            </a:r>
            <a:r>
              <a:rPr lang="fr-FR" dirty="0" err="1" smtClean="0"/>
              <a:t>đầu</a:t>
            </a:r>
            <a:r>
              <a:rPr lang="fr-FR" dirty="0" smtClean="0"/>
              <a:t> ra </a:t>
            </a:r>
            <a:r>
              <a:rPr lang="fr-FR" dirty="0" err="1" smtClean="0"/>
              <a:t>cơ</a:t>
            </a:r>
            <a:r>
              <a:rPr lang="fr-FR" dirty="0" smtClean="0"/>
              <a:t> </a:t>
            </a:r>
            <a:r>
              <a:rPr lang="fr-FR" dirty="0" err="1" smtClean="0"/>
              <a:t>bản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Là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nhóm</a:t>
            </a:r>
            <a:r>
              <a:rPr lang="fr-FR" dirty="0" smtClean="0"/>
              <a:t> </a:t>
            </a:r>
            <a:r>
              <a:rPr lang="fr-FR" dirty="0" err="1" smtClean="0"/>
              <a:t>lệnh</a:t>
            </a:r>
            <a:r>
              <a:rPr lang="fr-FR" dirty="0" smtClean="0"/>
              <a:t> </a:t>
            </a:r>
            <a:r>
              <a:rPr lang="fr-FR" dirty="0" err="1" smtClean="0"/>
              <a:t>lưu</a:t>
            </a:r>
            <a:r>
              <a:rPr lang="fr-FR" dirty="0" smtClean="0"/>
              <a:t> </a:t>
            </a:r>
            <a:r>
              <a:rPr lang="fr-FR" dirty="0" err="1" smtClean="0"/>
              <a:t>trữ</a:t>
            </a:r>
            <a:r>
              <a:rPr lang="fr-FR" dirty="0" smtClean="0"/>
              <a:t> </a:t>
            </a:r>
            <a:r>
              <a:rPr lang="fr-FR" dirty="0" err="1" smtClean="0"/>
              <a:t>trên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chip </a:t>
            </a:r>
            <a:r>
              <a:rPr lang="fr-FR" dirty="0" err="1" smtClean="0"/>
              <a:t>firmware</a:t>
            </a:r>
            <a:r>
              <a:rPr lang="fr-FR" dirty="0" smtClean="0"/>
              <a:t> </a:t>
            </a:r>
            <a:r>
              <a:rPr lang="fr-FR" dirty="0" err="1" smtClean="0"/>
              <a:t>nằm</a:t>
            </a:r>
            <a:r>
              <a:rPr lang="fr-FR" dirty="0" smtClean="0"/>
              <a:t> ở </a:t>
            </a:r>
            <a:r>
              <a:rPr lang="fr-FR" dirty="0" err="1" smtClean="0"/>
              <a:t>bo</a:t>
            </a:r>
            <a:r>
              <a:rPr lang="fr-FR" dirty="0" smtClean="0"/>
              <a:t> </a:t>
            </a:r>
            <a:r>
              <a:rPr lang="fr-FR" dirty="0" err="1" smtClean="0"/>
              <a:t>mạch</a:t>
            </a:r>
            <a:r>
              <a:rPr lang="fr-FR" dirty="0" smtClean="0"/>
              <a:t> </a:t>
            </a:r>
            <a:r>
              <a:rPr lang="fr-FR" dirty="0" err="1" smtClean="0"/>
              <a:t>chủ</a:t>
            </a:r>
            <a:r>
              <a:rPr lang="fr-FR" dirty="0" smtClean="0"/>
              <a:t>(</a:t>
            </a:r>
            <a:r>
              <a:rPr lang="fr-FR" dirty="0" err="1" smtClean="0"/>
              <a:t>mainboard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nối</a:t>
            </a:r>
            <a:r>
              <a:rPr lang="fr-FR" dirty="0" smtClean="0"/>
              <a:t>, </a:t>
            </a:r>
            <a:r>
              <a:rPr lang="fr-FR" dirty="0" err="1" smtClean="0"/>
              <a:t>chạy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điều</a:t>
            </a:r>
            <a:r>
              <a:rPr lang="fr-FR" dirty="0" smtClean="0"/>
              <a:t> </a:t>
            </a:r>
            <a:r>
              <a:rPr lang="fr-FR" dirty="0" err="1" smtClean="0"/>
              <a:t>khiển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thiết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ngoại</a:t>
            </a:r>
            <a:r>
              <a:rPr lang="fr-FR" dirty="0" smtClean="0"/>
              <a:t> vi (</a:t>
            </a:r>
            <a:r>
              <a:rPr lang="fr-FR" dirty="0" err="1" smtClean="0"/>
              <a:t>chuột</a:t>
            </a:r>
            <a:r>
              <a:rPr lang="fr-FR" dirty="0" smtClean="0"/>
              <a:t>, </a:t>
            </a:r>
            <a:r>
              <a:rPr lang="fr-FR" dirty="0" err="1" smtClean="0"/>
              <a:t>bàn</a:t>
            </a:r>
            <a:r>
              <a:rPr lang="fr-FR" dirty="0" smtClean="0"/>
              <a:t> </a:t>
            </a:r>
            <a:r>
              <a:rPr lang="fr-FR" dirty="0" err="1" smtClean="0"/>
              <a:t>phím</a:t>
            </a:r>
            <a:r>
              <a:rPr lang="fr-FR" dirty="0" smtClean="0"/>
              <a:t>, USB, ….)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60752" y="1349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BIOS: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0475" y="43434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(Operating system):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728971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fr-FR" dirty="0" err="1" smtClean="0"/>
              <a:t>Vai</a:t>
            </a:r>
            <a:r>
              <a:rPr lang="fr-FR" dirty="0" smtClean="0"/>
              <a:t> </a:t>
            </a:r>
            <a:r>
              <a:rPr lang="fr-FR" dirty="0" err="1" smtClean="0"/>
              <a:t>trò</a:t>
            </a:r>
            <a:r>
              <a:rPr lang="fr-FR" dirty="0" smtClean="0"/>
              <a:t> </a:t>
            </a:r>
            <a:r>
              <a:rPr lang="fr-FR" dirty="0" err="1" smtClean="0"/>
              <a:t>trung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r>
              <a:rPr lang="fr-FR" dirty="0" smtClean="0"/>
              <a:t> </a:t>
            </a:r>
            <a:r>
              <a:rPr lang="fr-FR" dirty="0" err="1" smtClean="0"/>
              <a:t>giao</a:t>
            </a:r>
            <a:r>
              <a:rPr lang="fr-FR" dirty="0" smtClean="0"/>
              <a:t> </a:t>
            </a:r>
            <a:r>
              <a:rPr lang="fr-FR" dirty="0" err="1" smtClean="0"/>
              <a:t>tiếp</a:t>
            </a:r>
            <a:r>
              <a:rPr lang="fr-FR" dirty="0" smtClean="0"/>
              <a:t> </a:t>
            </a:r>
            <a:r>
              <a:rPr lang="fr-FR" dirty="0" err="1" smtClean="0"/>
              <a:t>giữa</a:t>
            </a:r>
            <a:r>
              <a:rPr lang="fr-FR" dirty="0" smtClean="0"/>
              <a:t>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máy</a:t>
            </a:r>
            <a:r>
              <a:rPr lang="fr-FR" dirty="0" smtClean="0"/>
              <a:t> </a:t>
            </a:r>
            <a:r>
              <a:rPr lang="fr-FR" dirty="0" err="1" smtClean="0"/>
              <a:t>tính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Điều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, </a:t>
            </a:r>
            <a:r>
              <a:rPr lang="fr-FR" dirty="0" err="1" smtClean="0"/>
              <a:t>quản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thiết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phần</a:t>
            </a:r>
            <a:r>
              <a:rPr lang="fr-FR" dirty="0" smtClean="0"/>
              <a:t> </a:t>
            </a:r>
            <a:r>
              <a:rPr lang="fr-FR" dirty="0" err="1" smtClean="0"/>
              <a:t>cứng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tài</a:t>
            </a:r>
            <a:r>
              <a:rPr lang="fr-FR" dirty="0" smtClean="0"/>
              <a:t> </a:t>
            </a:r>
            <a:r>
              <a:rPr lang="fr-FR" dirty="0" err="1" smtClean="0"/>
              <a:t>nguyên</a:t>
            </a:r>
            <a:r>
              <a:rPr lang="fr-FR" dirty="0" smtClean="0"/>
              <a:t> </a:t>
            </a:r>
            <a:r>
              <a:rPr lang="fr-FR" dirty="0" err="1" smtClean="0"/>
              <a:t>trên</a:t>
            </a:r>
            <a:r>
              <a:rPr lang="fr-FR" dirty="0" smtClean="0"/>
              <a:t> </a:t>
            </a:r>
            <a:r>
              <a:rPr lang="fr-FR" dirty="0" err="1" smtClean="0"/>
              <a:t>máy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6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FABF7-00FF-4F06-8613-6E32752EA04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1.1.3 </a:t>
            </a:r>
            <a:r>
              <a:rPr lang="en-US" dirty="0" err="1" smtClean="0"/>
              <a:t>Hệ</a:t>
            </a:r>
            <a:r>
              <a:rPr lang="en-US" dirty="0" smtClean="0"/>
              <a:t> octave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Hệ thập phân quan trọng vì được sử dụng trong cuộc sống hàng ngày</a:t>
            </a:r>
          </a:p>
          <a:p>
            <a:pPr eaLnBrk="1" hangingPunct="1"/>
            <a:r>
              <a:rPr lang="en-US" smtClean="0"/>
              <a:t>Hệ nhị phân quan trọng vì sử dụng trong các hệ thống số</a:t>
            </a:r>
          </a:p>
          <a:p>
            <a:pPr eaLnBrk="1" hangingPunct="1"/>
            <a:r>
              <a:rPr lang="en-US" smtClean="0"/>
              <a:t>Tuy nhiên để thuận tiện cho việc viết văn bản, hệ octave và hệ hexa thường được sử dụng để biểu diễn các số trong hệ nhị phân:</a:t>
            </a:r>
          </a:p>
          <a:p>
            <a:pPr lvl="1" eaLnBrk="1" hangingPunct="1"/>
            <a:r>
              <a:rPr lang="en-US" smtClean="0"/>
              <a:t>octave sử dụng cơ số 8</a:t>
            </a:r>
          </a:p>
          <a:p>
            <a:pPr lvl="1" eaLnBrk="1" hangingPunct="1"/>
            <a:r>
              <a:rPr lang="en-US" smtClean="0"/>
              <a:t>hexa sử dụng cơ số 16 </a:t>
            </a:r>
          </a:p>
        </p:txBody>
      </p:sp>
    </p:spTree>
    <p:extLst>
      <p:ext uri="{BB962C8B-B14F-4D97-AF65-F5344CB8AC3E}">
        <p14:creationId xmlns:p14="http://schemas.microsoft.com/office/powerpoint/2010/main" val="31394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906A0-48A2-44DE-863F-6C536EC7F66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31887"/>
            <a:ext cx="8580877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30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D11E-FD63-4F91-B48F-52532AF581F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nhị phân </a:t>
            </a:r>
            <a:r>
              <a:rPr lang="en-US" smtClean="0">
                <a:sym typeface="Wingdings" pitchFamily="2" charset="2"/>
              </a:rPr>
              <a:t> octave , hexa</a:t>
            </a:r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7315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76962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343400"/>
            <a:ext cx="6934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30A-AAC0-4856-A5A5-940273C5F3F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octave , hexa </a:t>
            </a:r>
            <a:r>
              <a:rPr lang="en-US" smtClean="0">
                <a:sym typeface="Wingdings" pitchFamily="2" charset="2"/>
              </a:rPr>
              <a:t> nhị phân</a:t>
            </a:r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05000"/>
            <a:ext cx="62484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7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3C67C-543B-4A6A-B4AB-00A358631F0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1.1.4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r,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331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286000"/>
            <a:ext cx="31623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355725" y="4151313"/>
            <a:ext cx="30638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p: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  <a:p>
            <a:r>
              <a:rPr lang="en-US" dirty="0"/>
              <a:t>n: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AE7FD-9314-4D82-A56E-D45B18EA50C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qua </a:t>
            </a:r>
            <a:r>
              <a:rPr lang="en-US" dirty="0" err="1" smtClean="0"/>
              <a:t>hệ</a:t>
            </a:r>
            <a:r>
              <a:rPr lang="en-US" dirty="0" smtClean="0"/>
              <a:t> 10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0866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572000"/>
            <a:ext cx="70104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17525" y="3849688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: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 rotWithShape="1">
          <a:blip r:embed="rId5" cstate="print"/>
          <a:srcRect r="72849"/>
          <a:stretch/>
        </p:blipFill>
        <p:spPr bwMode="auto">
          <a:xfrm>
            <a:off x="1295400" y="5715000"/>
            <a:ext cx="1344769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667000" y="576607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((15.16+1).16+10)16+12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D745C-1262-4D8B-9D7B-BFE0CE60991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10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3200400"/>
            <a:ext cx="5586413" cy="711200"/>
          </a:xfrm>
          <a:noFill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600200"/>
            <a:ext cx="70104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27125" y="2627313"/>
            <a:ext cx="2581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Nếu chia cho r ta được: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600200" y="3886200"/>
            <a:ext cx="166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số dư là d</a:t>
            </a:r>
            <a:r>
              <a:rPr lang="en-US" baseline="-25000"/>
              <a:t>0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50925" y="4684713"/>
            <a:ext cx="6213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Nếu tiếp tục chia liên tiếp cho r ta sẽ được các số d1, d2, ...</a:t>
            </a:r>
          </a:p>
        </p:txBody>
      </p:sp>
    </p:spTree>
    <p:extLst>
      <p:ext uri="{BB962C8B-B14F-4D97-AF65-F5344CB8AC3E}">
        <p14:creationId xmlns:p14="http://schemas.microsoft.com/office/powerpoint/2010/main" val="28435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79120-1F2C-4741-81CF-71238D90CE0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1.1.5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pic>
        <p:nvPicPr>
          <p:cNvPr id="1741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2209800"/>
            <a:ext cx="8915400" cy="1911350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838200" y="1676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83152C-4FDB-4B78-B940-CD053204D89F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612571"/>
            <a:ext cx="9144000" cy="4200854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76200" y="155302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trừ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1.1.5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8E964-B863-46DC-A904-DC2DD5A5118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1.1.6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u="sng" dirty="0" err="1" smtClean="0"/>
              <a:t>Cách</a:t>
            </a:r>
            <a:r>
              <a:rPr lang="en-US" u="sng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  <a:p>
            <a:pPr eaLnBrk="1" hangingPunct="1"/>
            <a:r>
              <a:rPr lang="en-US" u="sng" dirty="0" err="1" smtClean="0"/>
              <a:t>Cách</a:t>
            </a:r>
            <a:r>
              <a:rPr lang="en-US" u="sng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Bù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9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AA946-C23E-4289-849F-86F9D38BC99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bit MSB là bit dấu:</a:t>
            </a:r>
          </a:p>
          <a:p>
            <a:pPr lvl="1" eaLnBrk="1" hangingPunct="1"/>
            <a:r>
              <a:rPr lang="en-US" smtClean="0"/>
              <a:t>“1”  là âm</a:t>
            </a:r>
          </a:p>
          <a:p>
            <a:pPr lvl="1" eaLnBrk="1" hangingPunct="1"/>
            <a:r>
              <a:rPr lang="en-US" smtClean="0"/>
              <a:t>“0” là dương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67818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9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DD2CB-7FEE-457E-A45D-41A7DB5E08E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bit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bit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“ifs”, “add”, “sub” </a:t>
            </a:r>
            <a:r>
              <a:rPr lang="en-US" dirty="0" err="1" smtClean="0"/>
              <a:t>và</a:t>
            </a:r>
            <a:r>
              <a:rPr lang="en-US" dirty="0" smtClean="0"/>
              <a:t> “compare”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phức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tạp</a:t>
            </a: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3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23EAF-77F1-481A-AB45-6A9375C422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Bù</a:t>
            </a:r>
            <a:r>
              <a:rPr lang="en-US" dirty="0" smtClean="0"/>
              <a:t> 2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Với số B = b</a:t>
            </a:r>
            <a:r>
              <a:rPr lang="en-US" baseline="-25000" smtClean="0"/>
              <a:t>n-1</a:t>
            </a:r>
            <a:r>
              <a:rPr lang="en-US" smtClean="0"/>
              <a:t>...b</a:t>
            </a:r>
            <a:r>
              <a:rPr lang="en-US" baseline="-25000" smtClean="0"/>
              <a:t>0</a:t>
            </a:r>
            <a:r>
              <a:rPr lang="en-US" smtClean="0"/>
              <a:t> trong mã bù 2:</a:t>
            </a:r>
          </a:p>
          <a:p>
            <a:pPr lvl="1" eaLnBrk="1" hangingPunct="1"/>
            <a:r>
              <a:rPr lang="en-US" smtClean="0"/>
              <a:t>MSB có trọng số là -(2</a:t>
            </a:r>
            <a:r>
              <a:rPr lang="en-US" baseline="30000" smtClean="0"/>
              <a:t>n-1</a:t>
            </a:r>
            <a:r>
              <a:rPr lang="en-US" smtClean="0"/>
              <a:t>) thay vì là (2</a:t>
            </a:r>
            <a:r>
              <a:rPr lang="en-US" baseline="30000" smtClean="0"/>
              <a:t>n-1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Biểu diễn số trong khoảng -(2</a:t>
            </a:r>
            <a:r>
              <a:rPr lang="en-US" baseline="30000" smtClean="0"/>
              <a:t>n-1</a:t>
            </a:r>
            <a:r>
              <a:rPr lang="en-US" smtClean="0"/>
              <a:t>) đến (2</a:t>
            </a:r>
            <a:r>
              <a:rPr lang="en-US" baseline="30000" smtClean="0"/>
              <a:t>n-1</a:t>
            </a:r>
            <a:r>
              <a:rPr lang="en-US" smtClean="0"/>
              <a:t>-1)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62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4F7EE-3AFB-4BAA-8596-522F0C7EC35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81000"/>
            <a:ext cx="8305800" cy="5578475"/>
          </a:xfrm>
          <a:noFill/>
        </p:spPr>
      </p:pic>
    </p:spTree>
    <p:extLst>
      <p:ext uri="{BB962C8B-B14F-4D97-AF65-F5344CB8AC3E}">
        <p14:creationId xmlns:p14="http://schemas.microsoft.com/office/powerpoint/2010/main" val="11158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3B3CB3-8015-403C-B4FD-C7E26739AA0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Cộng nhị phân trong mã bù 2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828800"/>
            <a:ext cx="6934200" cy="3340100"/>
          </a:xfr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5486400"/>
            <a:ext cx="8702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Phép tính luôn đúng nếu kết quả không vượt quá phạm vi biểu diễn số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7341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64BC3-FF64-45F1-999D-36FAF42D104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Tràn số</a:t>
            </a:r>
          </a:p>
        </p:txBody>
      </p:sp>
      <p:pic>
        <p:nvPicPr>
          <p:cNvPr id="256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524000"/>
            <a:ext cx="7696200" cy="2974975"/>
          </a:xfr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22325" y="5294313"/>
            <a:ext cx="710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tràn số chỉ xảy ra khi : hai toán hạng cùng dấu và dấu của kết quả lại khác dấu với hai toán hạng</a:t>
            </a:r>
          </a:p>
        </p:txBody>
      </p:sp>
    </p:spTree>
    <p:extLst>
      <p:ext uri="{BB962C8B-B14F-4D97-AF65-F5344CB8AC3E}">
        <p14:creationId xmlns:p14="http://schemas.microsoft.com/office/powerpoint/2010/main" val="2679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7CD694-02A4-4A42-8E73-222202E3550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Trừ nhị phân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mã bù 2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7630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22325" y="5980113"/>
            <a:ext cx="394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lấy đảo bit của số trừ và cộng thêm 1</a:t>
            </a:r>
          </a:p>
        </p:txBody>
      </p:sp>
    </p:spTree>
    <p:extLst>
      <p:ext uri="{BB962C8B-B14F-4D97-AF65-F5344CB8AC3E}">
        <p14:creationId xmlns:p14="http://schemas.microsoft.com/office/powerpoint/2010/main" val="22046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1.1.7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– </a:t>
            </a:r>
            <a:r>
              <a:rPr lang="fr-FR" dirty="0" err="1" smtClean="0"/>
              <a:t>dấu</a:t>
            </a:r>
            <a:r>
              <a:rPr lang="fr-FR" dirty="0" smtClean="0"/>
              <a:t> </a:t>
            </a:r>
            <a:r>
              <a:rPr lang="fr-FR" dirty="0" err="1" smtClean="0"/>
              <a:t>phẩy</a:t>
            </a:r>
            <a:r>
              <a:rPr lang="fr-FR" dirty="0" smtClean="0"/>
              <a:t> </a:t>
            </a:r>
            <a:r>
              <a:rPr lang="fr-FR" dirty="0" err="1" smtClean="0"/>
              <a:t>tĩnh</a:t>
            </a:r>
            <a:endParaRPr lang="fr-FR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D3DF1-C722-46EC-A6BA-7B3B9E009F9C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7653" name="Picture 2" descr="http://m.eet.com/media/1061695/round-2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137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5563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1.1.7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- </a:t>
            </a:r>
            <a:r>
              <a:rPr lang="fr-FR" dirty="0" err="1" smtClean="0"/>
              <a:t>dấu</a:t>
            </a:r>
            <a:r>
              <a:rPr lang="fr-FR" dirty="0" smtClean="0"/>
              <a:t> </a:t>
            </a:r>
            <a:r>
              <a:rPr lang="fr-FR" dirty="0" err="1" smtClean="0"/>
              <a:t>phẩy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endParaRPr lang="fr-FR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Chuẩn</a:t>
            </a:r>
            <a:r>
              <a:rPr lang="fr-FR" dirty="0" smtClean="0"/>
              <a:t> IEEE754-2008</a:t>
            </a:r>
          </a:p>
          <a:p>
            <a:pPr lvl="1" eaLnBrk="1" hangingPunct="1"/>
            <a:r>
              <a:rPr lang="fr-FR" dirty="0" smtClean="0"/>
              <a:t>1 bit </a:t>
            </a:r>
            <a:r>
              <a:rPr lang="fr-FR" dirty="0" err="1" smtClean="0"/>
              <a:t>dấu</a:t>
            </a:r>
            <a:r>
              <a:rPr lang="fr-FR" dirty="0" smtClean="0"/>
              <a:t>: S</a:t>
            </a:r>
          </a:p>
          <a:p>
            <a:pPr lvl="1" eaLnBrk="1" hangingPunct="1"/>
            <a:r>
              <a:rPr lang="fr-FR" dirty="0" smtClean="0"/>
              <a:t>8 bits </a:t>
            </a:r>
            <a:r>
              <a:rPr lang="fr-FR" dirty="0" err="1" smtClean="0"/>
              <a:t>mũ</a:t>
            </a:r>
            <a:r>
              <a:rPr lang="fr-FR" dirty="0" smtClean="0"/>
              <a:t> (</a:t>
            </a:r>
            <a:r>
              <a:rPr lang="fr-FR" dirty="0" err="1" smtClean="0"/>
              <a:t>lệch</a:t>
            </a:r>
            <a:r>
              <a:rPr lang="fr-FR" dirty="0" smtClean="0"/>
              <a:t> -127): E= e - 127</a:t>
            </a:r>
          </a:p>
          <a:p>
            <a:pPr lvl="1" eaLnBrk="1" hangingPunct="1"/>
            <a:r>
              <a:rPr lang="fr-FR" dirty="0" smtClean="0"/>
              <a:t>23 bits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phần</a:t>
            </a:r>
            <a:r>
              <a:rPr lang="fr-FR" dirty="0" smtClean="0"/>
              <a:t>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nghĩa</a:t>
            </a:r>
            <a:r>
              <a:rPr lang="fr-FR" dirty="0" smtClean="0"/>
              <a:t>, </a:t>
            </a:r>
            <a:r>
              <a:rPr lang="fr-FR" dirty="0" err="1" smtClean="0"/>
              <a:t>ngầm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bit 1 </a:t>
            </a:r>
            <a:r>
              <a:rPr lang="fr-FR" dirty="0" err="1" smtClean="0"/>
              <a:t>trước</a:t>
            </a:r>
            <a:r>
              <a:rPr lang="fr-FR" dirty="0" smtClean="0"/>
              <a:t> </a:t>
            </a:r>
            <a:r>
              <a:rPr lang="fr-FR" dirty="0" err="1" smtClean="0"/>
              <a:t>dấu</a:t>
            </a:r>
            <a:r>
              <a:rPr lang="fr-FR" dirty="0" smtClean="0"/>
              <a:t> </a:t>
            </a:r>
            <a:r>
              <a:rPr lang="fr-FR" dirty="0" err="1" smtClean="0"/>
              <a:t>phẩy</a:t>
            </a:r>
            <a:endParaRPr lang="fr-F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5549C4-0F83-4AC9-84C3-0F4BD0A13F83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28677" name="Picture 4" descr=" \text{value} = (-1)^\text{sign}\left(1 + \sum_{i=1}^{23} b_{23-i} 2^{-i} \right)\times 2^{(e-127)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486400"/>
            <a:ext cx="5392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2" descr="File:Float exampl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63" y="40386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8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“Microprocessors &amp; Microcontroller Systems”, </a:t>
            </a:r>
            <a:r>
              <a:rPr lang="en-US" sz="2400" dirty="0" err="1" smtClean="0"/>
              <a:t>D.A.Godse</a:t>
            </a:r>
            <a:r>
              <a:rPr lang="en-US" sz="2400" dirty="0" smtClean="0"/>
              <a:t> </a:t>
            </a:r>
            <a:r>
              <a:rPr lang="en-US" sz="2400" dirty="0" err="1" smtClean="0"/>
              <a:t>A.P.Godse</a:t>
            </a:r>
            <a:r>
              <a:rPr lang="en-US" sz="2400" dirty="0" smtClean="0"/>
              <a:t>, Technical Publications, 2008</a:t>
            </a:r>
          </a:p>
          <a:p>
            <a:r>
              <a:rPr lang="en-US" sz="2400" dirty="0" smtClean="0"/>
              <a:t>“Computer Organization and Architecture Designing for Performance”, William Stallings, Prentice Hal, 2010</a:t>
            </a:r>
          </a:p>
          <a:p>
            <a:r>
              <a:rPr lang="en-US" sz="2400" i="1" dirty="0" smtClean="0"/>
              <a:t>“</a:t>
            </a:r>
            <a:r>
              <a:rPr lang="en-US" sz="2400" dirty="0" smtClean="0"/>
              <a:t>Embedded </a:t>
            </a:r>
            <a:r>
              <a:rPr lang="en-US" sz="2400" dirty="0"/>
              <a:t>Controller Hardware </a:t>
            </a:r>
            <a:r>
              <a:rPr lang="en-US" sz="2400" dirty="0" smtClean="0"/>
              <a:t>Design</a:t>
            </a:r>
            <a:r>
              <a:rPr lang="en-US" sz="2400" i="1" dirty="0" smtClean="0"/>
              <a:t>”, </a:t>
            </a:r>
            <a:r>
              <a:rPr lang="en-US" sz="2400" dirty="0"/>
              <a:t>Ken </a:t>
            </a:r>
            <a:r>
              <a:rPr lang="en-US" sz="2400" dirty="0" smtClean="0"/>
              <a:t>Arnold, </a:t>
            </a:r>
            <a:r>
              <a:rPr lang="en-US" sz="2400" dirty="0"/>
              <a:t>LLH Technology </a:t>
            </a:r>
            <a:r>
              <a:rPr lang="en-US" sz="2400" dirty="0" smtClean="0"/>
              <a:t>Publishing, 2000</a:t>
            </a:r>
          </a:p>
          <a:p>
            <a:r>
              <a:rPr lang="en-US" sz="2400" dirty="0" smtClean="0"/>
              <a:t>“Digital </a:t>
            </a:r>
            <a:r>
              <a:rPr lang="en-US" sz="2400" dirty="0"/>
              <a:t>Design: Principles &amp; </a:t>
            </a:r>
            <a:r>
              <a:rPr lang="en-US" sz="2400" dirty="0" smtClean="0"/>
              <a:t>Practices” </a:t>
            </a:r>
            <a:r>
              <a:rPr lang="en-US" sz="2400" dirty="0"/>
              <a:t>– John F </a:t>
            </a:r>
            <a:r>
              <a:rPr lang="en-US" sz="2400" dirty="0" err="1"/>
              <a:t>Wakerly</a:t>
            </a:r>
            <a:r>
              <a:rPr lang="en-US" sz="2400" dirty="0"/>
              <a:t> – </a:t>
            </a:r>
            <a:r>
              <a:rPr lang="en-US" sz="2400" dirty="0" err="1"/>
              <a:t>Printice</a:t>
            </a:r>
            <a:r>
              <a:rPr lang="en-US" sz="2400" dirty="0"/>
              <a:t> Hall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B14C-6633-4407-8C67-B6444CA380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1.1.7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- </a:t>
            </a:r>
            <a:r>
              <a:rPr lang="fr-FR" dirty="0" err="1" smtClean="0"/>
              <a:t>dấu</a:t>
            </a:r>
            <a:r>
              <a:rPr lang="fr-FR" dirty="0" smtClean="0"/>
              <a:t> </a:t>
            </a:r>
            <a:r>
              <a:rPr lang="fr-FR" dirty="0" err="1" smtClean="0"/>
              <a:t>phẩy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endParaRPr lang="fr-F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Chuẩn IEEE754-2008</a:t>
            </a:r>
          </a:p>
          <a:p>
            <a:pPr lvl="1" eaLnBrk="1" hangingPunct="1">
              <a:defRPr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1 bit dấu: S</a:t>
            </a:r>
          </a:p>
          <a:p>
            <a:pPr lvl="1" eaLnBrk="1" hangingPunct="1">
              <a:defRPr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8 bits mũ (lệch -127): E= e - 127</a:t>
            </a:r>
          </a:p>
          <a:p>
            <a:pPr lvl="1" eaLnBrk="1" hangingPunct="1">
              <a:defRPr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23 bits cho phần số có nghĩa, ngầm định có bit 1 trước dấu phẩy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2F5FF-E909-4412-A413-5598D9EEA5B5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29701" name="Picture 2" descr="File:Float 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038600"/>
            <a:ext cx="77930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4" descr=" \text{value} = (-1)^\text{sign}\left(1 + \sum_{i=1}^{23} b_{23-i} 2^{-i} \right)\times 2^{(e-127)}"/>
          <p:cNvPicPr>
            <a:picLocks noChangeAspect="1" noChangeArrowheads="1"/>
          </p:cNvPicPr>
          <p:nvPr/>
        </p:nvPicPr>
        <p:blipFill>
          <a:blip r:embed="rId3" cstate="print">
            <a:lum bright="40000" contrast="40000"/>
          </a:blip>
          <a:srcRect/>
          <a:stretch>
            <a:fillRect/>
          </a:stretch>
        </p:blipFill>
        <p:spPr bwMode="auto">
          <a:xfrm>
            <a:off x="1752600" y="5486400"/>
            <a:ext cx="5392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" descr="1 + \sum_{i=1}^{23} b_{23-i} 2^{-i} = 1 + 2^{-2} = 1.25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124200"/>
            <a:ext cx="4216400" cy="8001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</p:pic>
      <p:pic>
        <p:nvPicPr>
          <p:cNvPr id="29704" name="Picture 4" descr="\text{sign} = 0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105400"/>
            <a:ext cx="876300" cy="2286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</p:pic>
      <p:pic>
        <p:nvPicPr>
          <p:cNvPr id="29705" name="Picture 6" descr="2^{(e-127)} = 2^{124-127} = 2^{-3} 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334000"/>
            <a:ext cx="3905250" cy="381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pic>
        <p:nvPicPr>
          <p:cNvPr id="29706" name="Picture 8" descr=" \text{value} = 1.25 \times 2^{-3} = 0.15625 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943600"/>
            <a:ext cx="4973638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1.1.7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- </a:t>
            </a:r>
            <a:r>
              <a:rPr lang="fr-FR" dirty="0" err="1" smtClean="0"/>
              <a:t>dấu</a:t>
            </a:r>
            <a:r>
              <a:rPr lang="fr-FR" dirty="0" smtClean="0"/>
              <a:t> </a:t>
            </a:r>
            <a:r>
              <a:rPr lang="fr-FR" dirty="0" err="1" smtClean="0"/>
              <a:t>phẩy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11628"/>
              </p:ext>
            </p:extLst>
          </p:nvPr>
        </p:nvGraphicFramePr>
        <p:xfrm>
          <a:off x="685800" y="1600200"/>
          <a:ext cx="7924800" cy="283464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 (8 bits)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Significand zero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Significand non-zero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Equation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  <a:r>
                        <a:rPr lang="en-US" baseline="-25000"/>
                        <a:t>H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hlinkClick r:id="rId2" tooltip="0 (number)"/>
                        </a:rPr>
                        <a:t>zero</a:t>
                      </a:r>
                      <a:r>
                        <a:rPr lang="en-US" dirty="0"/>
                        <a:t>,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hlinkClick r:id="rId3" tooltip="−0"/>
                        </a:rPr>
                        <a:t>−0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hlinkClick r:id="rId4" tooltip="Denormal numbers"/>
                        </a:rPr>
                        <a:t>denormal numbers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(−1)</a:t>
                      </a:r>
                      <a:r>
                        <a:rPr lang="en-US" baseline="30000"/>
                        <a:t>signbits</a:t>
                      </a:r>
                      <a:r>
                        <a:rPr lang="en-US"/>
                        <a:t>×2</a:t>
                      </a:r>
                      <a:r>
                        <a:rPr lang="en-US" baseline="30000"/>
                        <a:t>−126</a:t>
                      </a:r>
                      <a:r>
                        <a:rPr lang="en-US"/>
                        <a:t>× 0.significandbits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  <a:r>
                        <a:rPr lang="en-US" baseline="-25000"/>
                        <a:t>H</a:t>
                      </a:r>
                      <a:r>
                        <a:rPr lang="en-US"/>
                        <a:t>, ..., FE</a:t>
                      </a:r>
                      <a:r>
                        <a:rPr lang="en-US" baseline="-25000"/>
                        <a:t>H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normalized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(−1)</a:t>
                      </a:r>
                      <a:r>
                        <a:rPr lang="en-US" baseline="30000"/>
                        <a:t>signbits</a:t>
                      </a:r>
                      <a:r>
                        <a:rPr lang="en-US"/>
                        <a:t>×2</a:t>
                      </a:r>
                      <a:r>
                        <a:rPr lang="en-US" baseline="30000"/>
                        <a:t>exponentbits−127</a:t>
                      </a:r>
                      <a:r>
                        <a:rPr lang="en-US"/>
                        <a:t>× 1.significandbits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FF</a:t>
                      </a:r>
                      <a:r>
                        <a:rPr lang="en-US" baseline="-25000"/>
                        <a:t>H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±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hlinkClick r:id="rId5" tooltip="Infinity"/>
                        </a:rPr>
                        <a:t>infinity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hlinkClick r:id="rId6" tooltip="NaN"/>
                        </a:rPr>
                        <a:t>NaN</a:t>
                      </a:r>
                      <a:r>
                        <a:rPr lang="en-US"/>
                        <a:t> (quiet, signalling)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7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63AE5-3F0C-4A30-92A1-DD738540902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60562" y="5400675"/>
            <a:ext cx="48212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lớn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: </a:t>
            </a:r>
            <a:r>
              <a:rPr lang="en-US" dirty="0"/>
              <a:t>(2−2</a:t>
            </a:r>
            <a:r>
              <a:rPr lang="en-US" baseline="30000" dirty="0"/>
              <a:t>−23</a:t>
            </a:r>
            <a:r>
              <a:rPr lang="en-US" dirty="0"/>
              <a:t>) × 2</a:t>
            </a:r>
            <a:r>
              <a:rPr lang="en-US" baseline="30000" dirty="0"/>
              <a:t>127</a:t>
            </a:r>
            <a:r>
              <a:rPr lang="en-US" dirty="0"/>
              <a:t> ≈ 3.4 × </a:t>
            </a:r>
            <a:r>
              <a:rPr lang="en-US" dirty="0" smtClean="0"/>
              <a:t>10</a:t>
            </a:r>
            <a:r>
              <a:rPr lang="en-US" baseline="30000" dirty="0" smtClean="0"/>
              <a:t>38 </a:t>
            </a:r>
            <a:endParaRPr lang="en-US" dirty="0"/>
          </a:p>
          <a:p>
            <a:pPr>
              <a:defRPr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(normal): 2</a:t>
            </a:r>
            <a:r>
              <a:rPr lang="en-US" baseline="30000" dirty="0"/>
              <a:t>−126</a:t>
            </a:r>
            <a:r>
              <a:rPr lang="en-US" dirty="0"/>
              <a:t> ≈ 1.18 × 10</a:t>
            </a:r>
            <a:r>
              <a:rPr lang="en-US" baseline="30000" dirty="0"/>
              <a:t>−38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(</a:t>
            </a:r>
            <a:r>
              <a:rPr lang="en-US" dirty="0" err="1">
                <a:solidFill>
                  <a:srgbClr val="0B0080"/>
                </a:solidFill>
                <a:latin typeface="+mn-lt"/>
                <a:hlinkClick r:id="rId5" tooltip="Infinity"/>
              </a:rPr>
              <a:t>denormal</a:t>
            </a:r>
            <a:r>
              <a:rPr lang="en-US" dirty="0"/>
              <a:t>):  2</a:t>
            </a:r>
            <a:r>
              <a:rPr lang="en-US" baseline="30000" dirty="0"/>
              <a:t>−149</a:t>
            </a:r>
            <a:r>
              <a:rPr lang="en-US" dirty="0"/>
              <a:t> ≈ 1.4 × 10</a:t>
            </a:r>
            <a:r>
              <a:rPr lang="en-US" baseline="30000" dirty="0"/>
              <a:t>−45</a:t>
            </a:r>
            <a:r>
              <a:rPr lang="en-US" dirty="0"/>
              <a:t>. 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4648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-126 </a:t>
            </a:r>
            <a:r>
              <a:rPr lang="en-US" dirty="0" err="1" smtClean="0"/>
              <a:t>đến</a:t>
            </a:r>
            <a:r>
              <a:rPr lang="en-US" dirty="0" smtClean="0"/>
              <a:t> 127.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 -127 </a:t>
            </a:r>
            <a:r>
              <a:rPr lang="en-US" dirty="0" err="1" smtClean="0"/>
              <a:t>và</a:t>
            </a:r>
            <a:r>
              <a:rPr lang="en-US" dirty="0" smtClean="0"/>
              <a:t> 128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32 bits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IEEE754: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F5BA5-1398-460A-9D6C-23971B169FF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1.1.8 </a:t>
            </a:r>
            <a:r>
              <a:rPr lang="en-US" dirty="0" err="1" smtClean="0"/>
              <a:t>Mã</a:t>
            </a:r>
            <a:r>
              <a:rPr lang="en-US" dirty="0" smtClean="0"/>
              <a:t> BCD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BCD: Binary Coded Decimal</a:t>
            </a:r>
          </a:p>
          <a:p>
            <a:pPr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4 bits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BCD 8421 (hay BCD):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4 bit </a:t>
            </a:r>
            <a:r>
              <a:rPr lang="en-US" dirty="0" err="1" smtClean="0"/>
              <a:t>là</a:t>
            </a:r>
            <a:r>
              <a:rPr lang="en-US" dirty="0" smtClean="0"/>
              <a:t> 8, 4, 2, 1</a:t>
            </a:r>
          </a:p>
          <a:p>
            <a:pPr lvl="1" eaLnBrk="1" hangingPunct="1"/>
            <a:r>
              <a:rPr lang="en-US" dirty="0" smtClean="0"/>
              <a:t>BCD 2421: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4 bit </a:t>
            </a:r>
            <a:r>
              <a:rPr lang="en-US" dirty="0" err="1" smtClean="0"/>
              <a:t>là</a:t>
            </a:r>
            <a:r>
              <a:rPr lang="en-US" dirty="0" smtClean="0"/>
              <a:t> 2, 4, 2, 1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9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F1DAB5-90EE-4310-88A1-03633D2C081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8925"/>
            <a:ext cx="7927975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95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A6FB4-A48A-45AA-9291-902ED58A098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Cộng hai số BCD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620000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355725" y="5903913"/>
            <a:ext cx="5951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carry </a:t>
            </a:r>
            <a:r>
              <a:rPr lang="en-US" dirty="0" smtClean="0"/>
              <a:t>out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0110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13CB-BE89-42B7-81AC-D2B97E1E511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1.1.9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Có thể sử dụng tổ hợp các bit để mã hóa “data”</a:t>
            </a:r>
          </a:p>
          <a:p>
            <a:pPr eaLnBrk="1" hangingPunct="1"/>
            <a:r>
              <a:rPr lang="en-US" smtClean="0"/>
              <a:t>Mã các ký tự thường được sử dụng trong các chương trình máy tính</a:t>
            </a:r>
          </a:p>
          <a:p>
            <a:pPr eaLnBrk="1" hangingPunct="1"/>
            <a:r>
              <a:rPr lang="en-US" smtClean="0"/>
              <a:t>Thường sử dụng mã ASCII (American Standard Code for Information Interchange) 0XXXYYYY:</a:t>
            </a:r>
          </a:p>
          <a:p>
            <a:pPr lvl="1" eaLnBrk="1" hangingPunct="1"/>
            <a:r>
              <a:rPr lang="en-US" smtClean="0"/>
              <a:t>Tổ hợp mã các ký tự thông thường</a:t>
            </a:r>
          </a:p>
          <a:p>
            <a:pPr lvl="1" eaLnBrk="1" hangingPunct="1"/>
            <a:r>
              <a:rPr lang="en-US" smtClean="0"/>
              <a:t>Tổ hợp một số ký tự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4210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6ED43D-3EA5-4046-9B01-C29A2C81508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598" r="2925"/>
          <a:stretch/>
        </p:blipFill>
        <p:spPr bwMode="auto">
          <a:xfrm>
            <a:off x="86591" y="293110"/>
            <a:ext cx="9001991" cy="652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10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3366E1AC-7CA2-4D8F-AD90-C5422F0DC3CC}" type="slidenum">
              <a:rPr lang="en-US"/>
              <a:pPr/>
              <a:t>37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Vi 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4360863" cy="3124200"/>
          </a:xfrm>
        </p:spPr>
        <p:txBody>
          <a:bodyPr/>
          <a:lstStyle/>
          <a:p>
            <a:r>
              <a:rPr lang="en-US" dirty="0" smtClean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(</a:t>
            </a:r>
            <a:r>
              <a:rPr lang="en-US" dirty="0" smtClean="0"/>
              <a:t>CPU),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một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tập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thao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lệnh</a:t>
            </a:r>
            <a:r>
              <a:rPr lang="en-US" sz="1800" dirty="0" smtClean="0"/>
              <a:t>).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cất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nhớ</a:t>
            </a:r>
            <a:endParaRPr lang="en-US" sz="1800" dirty="0" smtClean="0"/>
          </a:p>
          <a:p>
            <a:pPr lvl="1"/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/>
                </a:solidFill>
              </a:rPr>
              <a:t>bộ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nhớ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smtClean="0"/>
              <a:t>bus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2"/>
                </a:solidFill>
              </a:rPr>
              <a:t>I/O</a:t>
            </a:r>
            <a:r>
              <a:rPr lang="en-US" dirty="0" smtClean="0"/>
              <a:t>)</a:t>
            </a:r>
            <a:endParaRPr lang="en-US" sz="1800" dirty="0" smtClean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11038"/>
          <a:stretch/>
        </p:blipFill>
        <p:spPr bwMode="auto">
          <a:xfrm>
            <a:off x="5105400" y="1219200"/>
            <a:ext cx="345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438400" y="4849239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ALU: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90600" y="5219700"/>
            <a:ext cx="436086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/>
              <a:t>ROM (Read Only Memory)</a:t>
            </a:r>
          </a:p>
          <a:p>
            <a:pPr lvl="1"/>
            <a:r>
              <a:rPr lang="en-US" dirty="0"/>
              <a:t>RAM (Random Access Memory)</a:t>
            </a:r>
          </a:p>
        </p:txBody>
      </p:sp>
    </p:spTree>
    <p:extLst>
      <p:ext uri="{BB962C8B-B14F-4D97-AF65-F5344CB8AC3E}">
        <p14:creationId xmlns:p14="http://schemas.microsoft.com/office/powerpoint/2010/main" val="32456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318042"/>
            <a:ext cx="2133600" cy="476250"/>
          </a:xfrm>
        </p:spPr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38350"/>
            <a:ext cx="78009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6800" y="1371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 </a:t>
            </a:r>
            <a:r>
              <a:rPr lang="en-US" dirty="0" err="1" smtClean="0"/>
              <a:t>mạch</a:t>
            </a:r>
            <a:r>
              <a:rPr lang="en-US" smtClean="0"/>
              <a:t> (</a:t>
            </a:r>
            <a:r>
              <a:rPr lang="en-US" dirty="0"/>
              <a:t>IC) 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nghìn</a:t>
            </a:r>
            <a:r>
              <a:rPr lang="en-US" dirty="0" smtClean="0"/>
              <a:t> transistors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en-US" dirty="0" smtClean="0"/>
              <a:t>1.2.1 Vi 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smtClean="0"/>
              <a:t>?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1.2.1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467600" cy="5562600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ENIAC (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dirty="0" smtClean="0"/>
              <a:t>lectronic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umerical 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err="1" smtClean="0"/>
              <a:t>ntergrator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chemeClr val="accent2"/>
                </a:solidFill>
              </a:rPr>
              <a:t>C</a:t>
            </a:r>
            <a:r>
              <a:rPr lang="en-US" dirty="0" smtClean="0"/>
              <a:t>alculator)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1946,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(U.S. Army) 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17 468 vacuum tubes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7 200 </a:t>
            </a:r>
            <a:r>
              <a:rPr lang="en-US" dirty="0" err="1" smtClean="0"/>
              <a:t>đi-ốt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1 500 </a:t>
            </a:r>
            <a:r>
              <a:rPr lang="en-US" dirty="0" err="1" smtClean="0"/>
              <a:t>rơ</a:t>
            </a:r>
            <a:r>
              <a:rPr lang="en-US" dirty="0" smtClean="0"/>
              <a:t>-le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70 000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10 000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: 150 kW  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/>
              <a:t>:</a:t>
            </a:r>
            <a:r>
              <a:rPr lang="en-US" dirty="0" smtClean="0"/>
              <a:t> 72 m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27 </a:t>
            </a:r>
            <a:r>
              <a:rPr lang="en-US" dirty="0" err="1" smtClean="0"/>
              <a:t>tấn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6h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9718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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025" y="30666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Chưa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đời</a:t>
            </a:r>
            <a:r>
              <a:rPr lang="en-US" dirty="0">
                <a:solidFill>
                  <a:schemeClr val="accent2"/>
                </a:solidFill>
              </a:rPr>
              <a:t> Transistor!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B14C-6633-4407-8C67-B6444CA380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239000" cy="2667000"/>
          </a:xfrm>
        </p:spPr>
        <p:txBody>
          <a:bodyPr/>
          <a:lstStyle/>
          <a:p>
            <a:r>
              <a:rPr lang="en-US" sz="2400" dirty="0" err="1" smtClean="0"/>
              <a:t>Chương</a:t>
            </a:r>
            <a:r>
              <a:rPr lang="en-US" sz="2400" dirty="0" smtClean="0"/>
              <a:t> 1: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Vi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Chương</a:t>
            </a:r>
            <a:r>
              <a:rPr lang="en-US" sz="2400" dirty="0" smtClean="0"/>
              <a:t> 2: Vi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 MCS51</a:t>
            </a:r>
          </a:p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Chương</a:t>
            </a:r>
            <a:r>
              <a:rPr lang="en-US" sz="2400" dirty="0" smtClean="0">
                <a:solidFill>
                  <a:prstClr val="black"/>
                </a:solidFill>
              </a:rPr>
              <a:t> 3: </a:t>
            </a:r>
            <a:r>
              <a:rPr lang="en-US" sz="2400" dirty="0" err="1" smtClean="0">
                <a:solidFill>
                  <a:prstClr val="black"/>
                </a:solidFill>
              </a:rPr>
              <a:t>Lập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trình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bằng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hợp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ngữ</a:t>
            </a:r>
            <a:r>
              <a:rPr lang="en-US" sz="2400" dirty="0" smtClean="0">
                <a:solidFill>
                  <a:prstClr val="black"/>
                </a:solidFill>
              </a:rPr>
              <a:t> MCS51</a:t>
            </a:r>
          </a:p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Chương</a:t>
            </a:r>
            <a:r>
              <a:rPr lang="en-US" sz="2400" dirty="0" smtClean="0">
                <a:solidFill>
                  <a:prstClr val="black"/>
                </a:solidFill>
              </a:rPr>
              <a:t> 4: </a:t>
            </a:r>
            <a:r>
              <a:rPr lang="en-US" sz="2400" dirty="0" err="1" smtClean="0">
                <a:solidFill>
                  <a:prstClr val="black"/>
                </a:solidFill>
              </a:rPr>
              <a:t>Vào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ra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số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Chương</a:t>
            </a:r>
            <a:r>
              <a:rPr lang="en-US" sz="2400" dirty="0" smtClean="0">
                <a:solidFill>
                  <a:prstClr val="black"/>
                </a:solidFill>
              </a:rPr>
              <a:t> 5: </a:t>
            </a:r>
            <a:r>
              <a:rPr lang="en-US" sz="2400" dirty="0" err="1" smtClean="0">
                <a:solidFill>
                  <a:prstClr val="black"/>
                </a:solidFill>
              </a:rPr>
              <a:t>Ghép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nối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cơ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bản</a:t>
            </a:r>
            <a:endParaRPr lang="en-US" sz="24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6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6700"/>
            <a:ext cx="9753600" cy="622300"/>
          </a:xfrm>
        </p:spPr>
        <p:txBody>
          <a:bodyPr/>
          <a:lstStyle/>
          <a:p>
            <a:r>
              <a:rPr lang="en-US" dirty="0"/>
              <a:t>Electronic Numerical </a:t>
            </a:r>
            <a:r>
              <a:rPr lang="en-US" dirty="0" smtClean="0"/>
              <a:t>Integrator &amp;  Calculator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6" t="14008" r="16553" b="17856"/>
          <a:stretch/>
        </p:blipFill>
        <p:spPr bwMode="auto">
          <a:xfrm>
            <a:off x="2019299" y="990599"/>
            <a:ext cx="6057901" cy="463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558742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Glen Beck (</a:t>
            </a:r>
            <a:r>
              <a:rPr lang="en-US" sz="1600" i="1" dirty="0" err="1" smtClean="0"/>
              <a:t>áo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trắng</a:t>
            </a:r>
            <a:r>
              <a:rPr lang="en-US" sz="1600" i="1" dirty="0" smtClean="0"/>
              <a:t>) </a:t>
            </a:r>
            <a:r>
              <a:rPr lang="en-US" sz="1600" i="1" dirty="0" err="1" smtClean="0"/>
              <a:t>và</a:t>
            </a:r>
            <a:r>
              <a:rPr lang="en-US" sz="1600" i="1" dirty="0" smtClean="0"/>
              <a:t> Betty Snyder (foreground) </a:t>
            </a:r>
            <a:r>
              <a:rPr lang="en-US" sz="1600" i="1" dirty="0" err="1" smtClean="0"/>
              <a:t>lập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trình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máy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ENIAC </a:t>
            </a:r>
            <a:r>
              <a:rPr lang="en-US" sz="1600" i="1" dirty="0" err="1" smtClean="0"/>
              <a:t>tại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tòa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nhà</a:t>
            </a:r>
            <a:r>
              <a:rPr lang="en-US" sz="1600" i="1" dirty="0" smtClean="0"/>
              <a:t> BRL 328, </a:t>
            </a:r>
            <a:r>
              <a:rPr lang="en-US" sz="1600" i="1" dirty="0" err="1" smtClean="0"/>
              <a:t>ủy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nhiệm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bởi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quân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đội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Mỹ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toán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bảng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bắn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đạn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pháo</a:t>
            </a:r>
            <a:r>
              <a:rPr lang="en-US" sz="1600" i="1" dirty="0" smtClean="0"/>
              <a:t>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9211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"/>
            <a:ext cx="8610600" cy="622300"/>
          </a:xfrm>
        </p:spPr>
        <p:txBody>
          <a:bodyPr/>
          <a:lstStyle/>
          <a:p>
            <a:r>
              <a:rPr lang="en-US" dirty="0" err="1" smtClean="0"/>
              <a:t>Transitos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minh </a:t>
            </a:r>
            <a:r>
              <a:rPr lang="en-US" dirty="0" err="1" smtClean="0"/>
              <a:t>năm</a:t>
            </a:r>
            <a:r>
              <a:rPr lang="en-US" dirty="0" smtClean="0"/>
              <a:t> 1947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/>
          <a:stretch/>
        </p:blipFill>
        <p:spPr bwMode="auto">
          <a:xfrm>
            <a:off x="914400" y="1524000"/>
            <a:ext cx="287440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71925" y="1668482"/>
            <a:ext cx="5095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Germanium (</a:t>
            </a:r>
            <a:r>
              <a:rPr lang="en-US" dirty="0" err="1" smtClean="0"/>
              <a:t>Ge</a:t>
            </a:r>
            <a:r>
              <a:rPr lang="en-US" dirty="0" smtClean="0"/>
              <a:t>-</a:t>
            </a:r>
            <a:r>
              <a:rPr lang="fr-FR" dirty="0"/>
              <a:t> </a:t>
            </a:r>
            <a:r>
              <a:rPr lang="fr-FR" dirty="0" smtClean="0">
                <a:hlinkClick r:id="rId3"/>
              </a:rPr>
              <a:t>Clemens </a:t>
            </a:r>
            <a:r>
              <a:rPr lang="fr-FR" dirty="0" err="1" smtClean="0">
                <a:hlinkClick r:id="rId3"/>
              </a:rPr>
              <a:t>Winkler</a:t>
            </a:r>
            <a:r>
              <a:rPr lang="fr-F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err="1" smtClean="0"/>
              <a:t>Phát</a:t>
            </a:r>
            <a:r>
              <a:rPr lang="fr-FR" dirty="0" smtClean="0"/>
              <a:t> </a:t>
            </a:r>
            <a:r>
              <a:rPr lang="fr-FR" dirty="0" err="1" smtClean="0"/>
              <a:t>minh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nhóm</a:t>
            </a:r>
            <a:r>
              <a:rPr lang="fr-FR" dirty="0" smtClean="0"/>
              <a:t> </a:t>
            </a:r>
            <a:r>
              <a:rPr lang="fr-FR" dirty="0" err="1" smtClean="0"/>
              <a:t>nghiên</a:t>
            </a:r>
            <a:r>
              <a:rPr lang="fr-FR" dirty="0" smtClean="0"/>
              <a:t> </a:t>
            </a:r>
            <a:r>
              <a:rPr lang="fr-FR" dirty="0" err="1" smtClean="0"/>
              <a:t>cứu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William </a:t>
            </a:r>
            <a:r>
              <a:rPr lang="fr-FR" b="1" dirty="0" err="1" smtClean="0"/>
              <a:t>Shockley</a:t>
            </a:r>
            <a:r>
              <a:rPr lang="fr-FR" b="1" dirty="0" smtClean="0"/>
              <a:t> </a:t>
            </a:r>
            <a:r>
              <a:rPr lang="fr-FR" dirty="0" err="1" smtClean="0"/>
              <a:t>tại</a:t>
            </a:r>
            <a:r>
              <a:rPr lang="fr-FR" dirty="0" smtClean="0"/>
              <a:t> PNC Bell </a:t>
            </a:r>
            <a:r>
              <a:rPr lang="fr-FR" dirty="0" err="1" smtClean="0"/>
              <a:t>Labs</a:t>
            </a:r>
            <a:endParaRPr lang="fr-FR" dirty="0" smtClean="0"/>
          </a:p>
          <a:p>
            <a:r>
              <a:rPr lang="en-US" dirty="0" smtClean="0"/>
              <a:t>          </a:t>
            </a:r>
            <a:r>
              <a:rPr lang="en-US" i="1" dirty="0" smtClean="0"/>
              <a:t>Shockley </a:t>
            </a:r>
            <a:r>
              <a:rPr lang="en-US" i="1" dirty="0" err="1" smtClean="0"/>
              <a:t>đạt</a:t>
            </a:r>
            <a:r>
              <a:rPr lang="en-US" i="1" dirty="0" smtClean="0"/>
              <a:t> </a:t>
            </a:r>
            <a:r>
              <a:rPr lang="en-US" i="1" dirty="0" err="1" smtClean="0"/>
              <a:t>giải</a:t>
            </a:r>
            <a:r>
              <a:rPr lang="en-US" i="1" dirty="0" smtClean="0"/>
              <a:t> </a:t>
            </a:r>
            <a:r>
              <a:rPr lang="en-US" i="1" dirty="0" err="1" smtClean="0"/>
              <a:t>Nô</a:t>
            </a:r>
            <a:r>
              <a:rPr lang="en-US" i="1" dirty="0" smtClean="0"/>
              <a:t>-ben </a:t>
            </a:r>
            <a:r>
              <a:rPr lang="en-US" i="1" dirty="0" err="1" smtClean="0"/>
              <a:t>về</a:t>
            </a:r>
            <a:r>
              <a:rPr lang="en-US" i="1" dirty="0" smtClean="0"/>
              <a:t> </a:t>
            </a:r>
            <a:r>
              <a:rPr lang="en-US" i="1" dirty="0" err="1" smtClean="0"/>
              <a:t>vật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endParaRPr lang="fr-FR" i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Shockley semiconductors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1955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Palo Alto </a:t>
            </a:r>
            <a:r>
              <a:rPr lang="en-US" dirty="0" smtClean="0"/>
              <a:t>(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Tây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 </a:t>
            </a:r>
            <a:r>
              <a:rPr lang="en-US" dirty="0" err="1" smtClean="0"/>
              <a:t>hạt</a:t>
            </a:r>
            <a:r>
              <a:rPr lang="en-US" dirty="0" smtClean="0"/>
              <a:t> Santa Clara, California, </a:t>
            </a:r>
            <a:r>
              <a:rPr lang="en-US" dirty="0" err="1" smtClean="0"/>
              <a:t>Mỹ</a:t>
            </a:r>
            <a:r>
              <a:rPr lang="en-US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Năm</a:t>
            </a:r>
            <a:r>
              <a:rPr lang="en-US" dirty="0" smtClean="0"/>
              <a:t> 1957, Bob </a:t>
            </a:r>
            <a:r>
              <a:rPr lang="en-US" b="1" dirty="0" err="1" smtClean="0"/>
              <a:t>Noyce</a:t>
            </a:r>
            <a:r>
              <a:rPr lang="en-US" dirty="0" smtClean="0"/>
              <a:t>, Gordon </a:t>
            </a:r>
            <a:r>
              <a:rPr lang="en-US" b="1" dirty="0" smtClean="0"/>
              <a:t>Moore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6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Shockley </a:t>
            </a:r>
            <a:r>
              <a:rPr lang="en-US" dirty="0" smtClean="0">
                <a:solidFill>
                  <a:schemeClr val="accent2"/>
                </a:solidFill>
              </a:rPr>
              <a:t>semiconductors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Fairchild semiconductor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343400" y="2667000"/>
            <a:ext cx="304800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382000" cy="622300"/>
          </a:xfrm>
        </p:spPr>
        <p:txBody>
          <a:bodyPr/>
          <a:lstStyle/>
          <a:p>
            <a:r>
              <a:rPr lang="en-US" dirty="0" smtClean="0"/>
              <a:t>1959,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87"/>
          <a:stretch/>
        </p:blipFill>
        <p:spPr bwMode="auto">
          <a:xfrm>
            <a:off x="3048000" y="2438400"/>
            <a:ext cx="4267200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1143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dirty="0" err="1" smtClean="0"/>
              <a:t>Phát</a:t>
            </a:r>
            <a:r>
              <a:rPr lang="fr-FR" dirty="0" smtClean="0"/>
              <a:t> </a:t>
            </a:r>
            <a:r>
              <a:rPr lang="fr-FR" dirty="0" err="1" smtClean="0"/>
              <a:t>minh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en-US" dirty="0" smtClean="0"/>
              <a:t>Bob </a:t>
            </a:r>
            <a:r>
              <a:rPr lang="en-US" b="1" dirty="0" err="1" smtClean="0"/>
              <a:t>Noyce</a:t>
            </a:r>
            <a:r>
              <a:rPr lang="en-US" dirty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Fairchild semiconductor </a:t>
            </a:r>
            <a:r>
              <a:rPr lang="en-US" dirty="0" err="1" smtClean="0"/>
              <a:t>và</a:t>
            </a:r>
            <a:r>
              <a:rPr lang="en-US" dirty="0" smtClean="0"/>
              <a:t> Jack </a:t>
            </a:r>
            <a:r>
              <a:rPr lang="en-US" b="1" dirty="0" err="1" smtClean="0"/>
              <a:t>Kilby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Texas Instruments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Năm</a:t>
            </a:r>
            <a:r>
              <a:rPr lang="en-US" dirty="0" smtClean="0"/>
              <a:t> 1968, </a:t>
            </a:r>
            <a:r>
              <a:rPr lang="en-US" b="1" dirty="0" err="1" smtClean="0"/>
              <a:t>Noyce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Moore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Fairchild,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Mỗi</a:t>
            </a:r>
            <a:r>
              <a:rPr lang="en-US" dirty="0" smtClean="0"/>
              <a:t> IC </a:t>
            </a:r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1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5172670"/>
            <a:ext cx="384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Mạch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tích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hợp</a:t>
            </a:r>
            <a:r>
              <a:rPr lang="en-US" sz="1600" i="1" dirty="0" smtClean="0"/>
              <a:t> (IC) </a:t>
            </a:r>
            <a:r>
              <a:rPr lang="en-US" sz="1600" i="1" dirty="0" err="1" smtClean="0"/>
              <a:t>đầu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tiên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kích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thước</a:t>
            </a:r>
            <a:r>
              <a:rPr lang="en-US" sz="1600" i="1" dirty="0" smtClean="0"/>
              <a:t> 1.6x11.1 mm</a:t>
            </a:r>
          </a:p>
          <a:p>
            <a:r>
              <a:rPr lang="en-US" sz="1600" i="1" dirty="0" err="1" smtClean="0"/>
              <a:t>Nguồn</a:t>
            </a:r>
            <a:r>
              <a:rPr lang="en-US" sz="1600" i="1" dirty="0" smtClean="0"/>
              <a:t>: TI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110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8153400" cy="1981200"/>
          </a:xfrm>
        </p:spPr>
        <p:txBody>
          <a:bodyPr/>
          <a:lstStyle/>
          <a:p>
            <a:r>
              <a:rPr lang="en-US" dirty="0"/>
              <a:t>1971 Intel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chip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4004,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2 300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ENIAC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8991600" cy="622300"/>
          </a:xfrm>
        </p:spPr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– 4004 </a:t>
            </a:r>
            <a:r>
              <a:rPr lang="en-US" dirty="0" err="1" smtClean="0"/>
              <a:t>của</a:t>
            </a:r>
            <a:r>
              <a:rPr lang="en-US" dirty="0" smtClean="0"/>
              <a:t> Intel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20" y="2667000"/>
            <a:ext cx="640828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631180" y="2360222"/>
            <a:ext cx="1752600" cy="992578"/>
            <a:chOff x="5631180" y="2360222"/>
            <a:chExt cx="1752600" cy="992578"/>
          </a:xfrm>
        </p:grpSpPr>
        <p:sp>
          <p:nvSpPr>
            <p:cNvPr id="4" name="Oval 3"/>
            <p:cNvSpPr/>
            <p:nvPr/>
          </p:nvSpPr>
          <p:spPr bwMode="auto">
            <a:xfrm>
              <a:off x="6152744" y="2743200"/>
              <a:ext cx="457200" cy="6096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1180" y="2360222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Robert </a:t>
              </a:r>
              <a:r>
                <a:rPr lang="en-US" sz="1600" dirty="0" err="1" smtClean="0"/>
                <a:t>Noyce</a:t>
              </a:r>
              <a:endParaRPr lang="fr-FR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28816" y="2363154"/>
            <a:ext cx="2254224" cy="913446"/>
            <a:chOff x="6152744" y="2439354"/>
            <a:chExt cx="2254224" cy="913446"/>
          </a:xfrm>
        </p:grpSpPr>
        <p:sp>
          <p:nvSpPr>
            <p:cNvPr id="23" name="Oval 22"/>
            <p:cNvSpPr/>
            <p:nvPr/>
          </p:nvSpPr>
          <p:spPr bwMode="auto">
            <a:xfrm>
              <a:off x="6152744" y="2743200"/>
              <a:ext cx="457200" cy="6096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6561304" y="2730892"/>
              <a:ext cx="535024" cy="229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654368" y="2439354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Gorden</a:t>
              </a:r>
              <a:r>
                <a:rPr lang="en-US" sz="1600" dirty="0" smtClean="0"/>
                <a:t> Moore</a:t>
              </a:r>
              <a:endParaRPr lang="fr-FR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01312" y="2362305"/>
            <a:ext cx="2076856" cy="1131257"/>
            <a:chOff x="5674467" y="2580182"/>
            <a:chExt cx="2076856" cy="1131257"/>
          </a:xfrm>
        </p:grpSpPr>
        <p:sp>
          <p:nvSpPr>
            <p:cNvPr id="28" name="Oval 27"/>
            <p:cNvSpPr/>
            <p:nvPr/>
          </p:nvSpPr>
          <p:spPr bwMode="auto">
            <a:xfrm>
              <a:off x="7294123" y="3101839"/>
              <a:ext cx="457200" cy="6096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7045255" y="2872570"/>
              <a:ext cx="342902" cy="317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674467" y="2580182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Andy Grove</a:t>
              </a:r>
            </a:p>
            <a:p>
              <a:pPr algn="r"/>
              <a:r>
                <a:rPr lang="en-US" sz="1600" dirty="0" smtClean="0"/>
                <a:t>(Intel CEO) </a:t>
              </a:r>
              <a:endParaRPr lang="fr-F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27592" y="5169932"/>
            <a:ext cx="161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8080 </a:t>
            </a:r>
            <a:endParaRPr lang="fr-FR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6828816" y="5029200"/>
            <a:ext cx="791184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41" name="Right Arrow 10240"/>
          <p:cNvSpPr/>
          <p:nvPr/>
        </p:nvSpPr>
        <p:spPr bwMode="auto">
          <a:xfrm>
            <a:off x="4114800" y="4267200"/>
            <a:ext cx="75826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8991600" cy="622300"/>
          </a:xfrm>
        </p:spPr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– 4004 </a:t>
            </a:r>
            <a:r>
              <a:rPr lang="en-US" dirty="0" err="1" smtClean="0"/>
              <a:t>của</a:t>
            </a:r>
            <a:r>
              <a:rPr lang="en-US" dirty="0" smtClean="0"/>
              <a:t> Intel</a:t>
            </a:r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1430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err="1"/>
              <a:t>T</a:t>
            </a:r>
            <a:r>
              <a:rPr lang="en-US" dirty="0" err="1" smtClean="0"/>
              <a:t>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max 740 KHz</a:t>
            </a:r>
          </a:p>
          <a:p>
            <a:pPr lvl="1"/>
            <a:r>
              <a:rPr lang="en-US" dirty="0" smtClean="0"/>
              <a:t>Bus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(Address bus): 12 bit</a:t>
            </a:r>
          </a:p>
          <a:p>
            <a:pPr lvl="1"/>
            <a:r>
              <a:rPr lang="en-US" dirty="0" smtClean="0"/>
              <a:t>Bus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 bus): 4 bit</a:t>
            </a:r>
            <a:endParaRPr lang="en-US" dirty="0"/>
          </a:p>
        </p:txBody>
      </p:sp>
      <p:pic>
        <p:nvPicPr>
          <p:cNvPr id="7" name="Picture 4" descr="L_Intel-C4004_gray_tra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02225"/>
            <a:ext cx="3262630" cy="2158094"/>
          </a:xfrm>
          <a:prstGeom prst="rect">
            <a:avLst/>
          </a:prstGeom>
          <a:noFill/>
        </p:spPr>
      </p:pic>
      <p:pic>
        <p:nvPicPr>
          <p:cNvPr id="8" name="Picture 4" descr="4004_dil"/>
          <p:cNvPicPr>
            <a:picLocks noChangeAspect="1" noChangeArrowheads="1"/>
          </p:cNvPicPr>
          <p:nvPr/>
        </p:nvPicPr>
        <p:blipFill rotWithShape="1">
          <a:blip r:embed="rId3" cstate="print"/>
          <a:srcRect l="8721" t="8293" r="7975" b="13166"/>
          <a:stretch/>
        </p:blipFill>
        <p:spPr bwMode="auto">
          <a:xfrm>
            <a:off x="4546600" y="2133600"/>
            <a:ext cx="4343707" cy="4095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3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442A01D-8C98-414A-98FF-976B6A0D98C5}" type="slidenum">
              <a:rPr lang="en-US"/>
              <a:pPr/>
              <a:t>45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5" name="Picture 5" descr="4004_ar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8458200" cy="6765925"/>
          </a:xfrm>
          <a:prstGeom prst="rect">
            <a:avLst/>
          </a:prstGeom>
          <a:noFill/>
        </p:spPr>
      </p:pic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624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VXL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xử lý 8 bit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1974 Intel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chip VXL8 bits 8080</a:t>
            </a:r>
          </a:p>
          <a:p>
            <a:pPr lvl="1"/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max 2MHz</a:t>
            </a:r>
          </a:p>
          <a:p>
            <a:pPr lvl="1"/>
            <a:r>
              <a:rPr lang="en-US" dirty="0"/>
              <a:t>Bus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 (address bus): </a:t>
            </a:r>
            <a:r>
              <a:rPr lang="en-US" dirty="0"/>
              <a:t>16 bit</a:t>
            </a:r>
          </a:p>
          <a:p>
            <a:pPr lvl="1"/>
            <a:r>
              <a:rPr lang="en-US" dirty="0" smtClean="0"/>
              <a:t>Bus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 bus): </a:t>
            </a:r>
            <a:r>
              <a:rPr lang="en-US" dirty="0"/>
              <a:t>8bit</a:t>
            </a:r>
          </a:p>
          <a:p>
            <a:r>
              <a:rPr lang="en-US" dirty="0"/>
              <a:t>1974 Motorola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chip VXL </a:t>
            </a:r>
            <a:r>
              <a:rPr lang="en-US" dirty="0" smtClean="0"/>
              <a:t>6800</a:t>
            </a:r>
            <a:endParaRPr lang="en-US" dirty="0"/>
          </a:p>
          <a:p>
            <a:r>
              <a:rPr lang="en-US" dirty="0"/>
              <a:t>1976 </a:t>
            </a:r>
            <a:r>
              <a:rPr lang="en-US" dirty="0" err="1"/>
              <a:t>Zilog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chip </a:t>
            </a:r>
            <a:r>
              <a:rPr lang="en-US" dirty="0" smtClean="0"/>
              <a:t>Z80,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8080 (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,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….)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46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xử lý 16 bit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Texas đưa ra chip TMS 9900 được sử dụng trong các máy tính minicomputer</a:t>
            </a:r>
          </a:p>
          <a:p>
            <a:r>
              <a:rPr lang="en-US"/>
              <a:t>Intel đưa ra các chip</a:t>
            </a:r>
          </a:p>
          <a:p>
            <a:pPr lvl="1"/>
            <a:r>
              <a:rPr lang="en-US"/>
              <a:t>8086</a:t>
            </a:r>
          </a:p>
          <a:p>
            <a:pPr lvl="1"/>
            <a:r>
              <a:rPr lang="en-US"/>
              <a:t>80186</a:t>
            </a:r>
          </a:p>
          <a:p>
            <a:pPr lvl="1"/>
            <a:r>
              <a:rPr lang="en-US"/>
              <a:t>80286</a:t>
            </a:r>
          </a:p>
          <a:p>
            <a:pPr lvl="1"/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47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(PC), 1981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467600" cy="12192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8088 </a:t>
            </a:r>
            <a:r>
              <a:rPr lang="en-US" dirty="0" err="1" smtClean="0"/>
              <a:t>chứa</a:t>
            </a:r>
            <a:r>
              <a:rPr lang="en-US" dirty="0" smtClean="0"/>
              <a:t> 29 000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MS-DOS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Microsoft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438400"/>
            <a:ext cx="58102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5495925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nghệ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nMOS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87906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=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+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r>
              <a:rPr lang="en-US" dirty="0" smtClean="0"/>
              <a:t> (I/O)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7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xử lý 32 bit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1979 Motorola đưa ra chip MC68000</a:t>
            </a:r>
          </a:p>
          <a:p>
            <a:r>
              <a:rPr lang="en-US"/>
              <a:t>Các chip họ MC68K sau đó được sử dụng trong các máy tính Apple, siêu máy tính sử dụng hệ điều hành Unix</a:t>
            </a:r>
          </a:p>
          <a:p>
            <a:r>
              <a:rPr lang="en-US"/>
              <a:t>1981 Intel công bố chip iPAX 432 (không thu được nhiều thành công so với MC68K của Motorola)</a:t>
            </a:r>
          </a:p>
          <a:p>
            <a:r>
              <a:rPr lang="en-US"/>
              <a:t>1985 Intel công bố chip 80386, được sử dụng trong các máy tính cá nhân PC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49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B701C-F00B-4917-8E6C-670E11BE76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" y="26096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Chương</a:t>
            </a:r>
            <a:r>
              <a:rPr lang="en-US" sz="3600" b="1" dirty="0" smtClean="0"/>
              <a:t> 1: </a:t>
            </a:r>
            <a:r>
              <a:rPr lang="en-US" sz="3600" b="1" dirty="0" err="1"/>
              <a:t>Cấu</a:t>
            </a:r>
            <a:r>
              <a:rPr lang="en-US" sz="3600" b="1" dirty="0"/>
              <a:t> </a:t>
            </a:r>
            <a:r>
              <a:rPr lang="en-US" sz="3600" b="1" dirty="0" err="1"/>
              <a:t>trúc</a:t>
            </a:r>
            <a:r>
              <a:rPr lang="en-US" sz="3600" b="1" dirty="0"/>
              <a:t> </a:t>
            </a:r>
            <a:r>
              <a:rPr lang="en-US" sz="3600" b="1" dirty="0" err="1"/>
              <a:t>và</a:t>
            </a:r>
            <a:r>
              <a:rPr lang="en-US" sz="3600" b="1" dirty="0"/>
              <a:t> </a:t>
            </a:r>
            <a:r>
              <a:rPr lang="en-US" sz="3600" b="1" dirty="0" err="1"/>
              <a:t>hoạt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hệ</a:t>
            </a:r>
            <a:r>
              <a:rPr lang="en-US" sz="3600" b="1" dirty="0"/>
              <a:t> Vi </a:t>
            </a:r>
            <a:r>
              <a:rPr lang="en-US" sz="3600" b="1" dirty="0" err="1"/>
              <a:t>xử</a:t>
            </a:r>
            <a:r>
              <a:rPr lang="en-US" sz="3600" b="1" dirty="0"/>
              <a:t> </a:t>
            </a:r>
            <a:r>
              <a:rPr lang="en-US" sz="3600" b="1" dirty="0" err="1"/>
              <a:t>lý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7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xử lý 64 bit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2003 AMD công bố chip AMD64</a:t>
            </a:r>
          </a:p>
          <a:p>
            <a:r>
              <a:rPr lang="en-US"/>
              <a:t>2003 Intel công bố chip x86-64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50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727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1.1) </a:t>
            </a:r>
            <a:r>
              <a:rPr lang="en-US" sz="3600" b="1" dirty="0" err="1" smtClean="0"/>
              <a:t>Các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thành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phần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bản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trong</a:t>
            </a:r>
            <a:r>
              <a:rPr lang="en-US" sz="3600" b="1" dirty="0" smtClean="0"/>
              <a:t> vi </a:t>
            </a:r>
            <a:r>
              <a:rPr lang="en-US" sz="3600" b="1" dirty="0" err="1" smtClean="0"/>
              <a:t>xử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lý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560794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</a:t>
            </a:r>
            <a:r>
              <a:rPr lang="en-US" dirty="0" err="1"/>
              <a:t>ngoại</a:t>
            </a:r>
            <a:r>
              <a:rPr lang="en-US" dirty="0"/>
              <a:t> vi),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smtClean="0"/>
              <a:t>input (</a:t>
            </a:r>
            <a:r>
              <a:rPr lang="en-US" dirty="0" err="1" smtClean="0"/>
              <a:t>vào</a:t>
            </a:r>
            <a:r>
              <a:rPr lang="en-US" dirty="0" smtClean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output (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Cổng</a:t>
            </a:r>
            <a:r>
              <a:rPr lang="en-US" dirty="0"/>
              <a:t> I/O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 flip-flop</a:t>
            </a:r>
          </a:p>
          <a:p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52</a:t>
            </a:fld>
            <a:endParaRPr lang="en-US" smtClean="0"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1.1.2.1 </a:t>
            </a:r>
            <a:r>
              <a:rPr lang="en-US" dirty="0" err="1" smtClean="0"/>
              <a:t>Cổng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8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Cổng output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524000"/>
            <a:ext cx="5867400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53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143"/>
            <a:ext cx="8229600" cy="1143000"/>
          </a:xfrm>
        </p:spPr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input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34885"/>
            <a:ext cx="64770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953000" y="1066800"/>
            <a:ext cx="1906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Đệm</a:t>
            </a:r>
            <a:r>
              <a:rPr lang="en-US" dirty="0"/>
              <a:t> 3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54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066211" y="1534885"/>
            <a:ext cx="1219200" cy="49530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solidFill>
                  <a:schemeClr val="accent6"/>
                </a:solidFill>
              </a:ln>
              <a:noFill/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(three-state buffers)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1148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b="1" dirty="0" err="1" smtClean="0"/>
              <a:t>Có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thêm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điều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đầu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ra.</a:t>
            </a:r>
            <a:endParaRPr lang="en-US" sz="2000" b="1" dirty="0" smtClean="0"/>
          </a:p>
          <a:p>
            <a:pPr eaLnBrk="1" hangingPunct="1"/>
            <a:r>
              <a:rPr lang="en-US" sz="2000" b="1" dirty="0" err="1" smtClean="0"/>
              <a:t>Có</a:t>
            </a:r>
            <a:r>
              <a:rPr lang="en-US" sz="2000" b="1" dirty="0" smtClean="0"/>
              <a:t> 3 </a:t>
            </a:r>
            <a:r>
              <a:rPr lang="en-US" sz="2000" b="1" dirty="0" err="1" smtClean="0"/>
              <a:t>trạng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thái</a:t>
            </a:r>
            <a:r>
              <a:rPr lang="en-US" sz="2000" b="1" dirty="0" smtClean="0"/>
              <a:t> output: 0 , 1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Hi-Z</a:t>
            </a:r>
          </a:p>
          <a:p>
            <a:pPr eaLnBrk="1" hangingPunct="1"/>
            <a:endParaRPr lang="en-US" sz="2000" b="1" dirty="0"/>
          </a:p>
          <a:p>
            <a:pPr marL="0" indent="0" eaLnBrk="1" hangingPunct="1">
              <a:buNone/>
            </a:pPr>
            <a:endParaRPr lang="en-US" sz="2000" b="1" dirty="0"/>
          </a:p>
          <a:p>
            <a:pPr eaLnBrk="1" hangingPunct="1"/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Tránh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đột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trên</a:t>
            </a:r>
            <a:r>
              <a:rPr lang="en-US" sz="2000" b="1" dirty="0" smtClean="0"/>
              <a:t> bus, </a:t>
            </a:r>
            <a:r>
              <a:rPr lang="en-US" sz="2000" b="1" dirty="0" err="1" smtClean="0"/>
              <a:t>truyền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hai</a:t>
            </a:r>
            <a:r>
              <a:rPr lang="en-US" sz="2000" b="1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57493"/>
            <a:ext cx="3447344" cy="20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343400"/>
            <a:ext cx="5143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6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0"/>
            <a:ext cx="4495800" cy="558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396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vi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</p:txBody>
      </p:sp>
      <p:pic>
        <p:nvPicPr>
          <p:cNvPr id="2050" name="Picture 2" descr="C:\Users\DaiDuong\Desktop\640px-Computer_system_bus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56823"/>
            <a:ext cx="4114800" cy="301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652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 flip-flop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8 bits, 16 bits, 32 bits, ….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3865B4-3A1A-47C0-9964-850BF31285A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324131"/>
            <a:ext cx="3733800" cy="515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vi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hớ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 RAM (random access memory) </a:t>
            </a:r>
            <a:r>
              <a:rPr lang="en-US" sz="2400" dirty="0" err="1" smtClean="0"/>
              <a:t>và</a:t>
            </a:r>
            <a:r>
              <a:rPr lang="en-US" sz="2400" dirty="0" smtClean="0"/>
              <a:t> ROM (read only memory).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353" y="1439332"/>
            <a:ext cx="5434447" cy="442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79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 	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2 kiến trúc:</a:t>
            </a:r>
          </a:p>
          <a:p>
            <a:pPr lvl="1"/>
            <a:r>
              <a:rPr lang="en-US" smtClean="0"/>
              <a:t>Kiến trúc Von Neumann</a:t>
            </a:r>
          </a:p>
          <a:p>
            <a:pPr lvl="1"/>
            <a:r>
              <a:rPr lang="en-US" smtClean="0"/>
              <a:t>Kiến trúc Harvard</a:t>
            </a:r>
          </a:p>
          <a:p>
            <a:r>
              <a:rPr lang="en-US" smtClean="0"/>
              <a:t>Tuy nhiên các hệ vi xử lý áp dụng cho máy tính PC ngày nay thường kết hợp cả hai kiến trúc trên.</a:t>
            </a:r>
          </a:p>
          <a:p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59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46178-492E-46F2-8AE2-B833BDE2321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err="1" smtClean="0"/>
              <a:t>Biểu</a:t>
            </a:r>
            <a:r>
              <a:rPr lang="en-US" sz="3200" b="1" dirty="0" smtClean="0"/>
              <a:t> </a:t>
            </a:r>
            <a:r>
              <a:rPr lang="en-US" sz="3200" b="1" dirty="0" err="1"/>
              <a:t>diễn</a:t>
            </a:r>
            <a:r>
              <a:rPr lang="en-US" sz="3200" b="1" dirty="0"/>
              <a:t> </a:t>
            </a:r>
            <a:r>
              <a:rPr lang="en-US" sz="3200" b="1" dirty="0" err="1"/>
              <a:t>số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VXL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smtClean="0"/>
              <a:t>10</a:t>
            </a:r>
          </a:p>
          <a:p>
            <a:pPr eaLnBrk="1" hangingPunct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“0” </a:t>
            </a:r>
            <a:r>
              <a:rPr lang="en-US" dirty="0" err="1" smtClean="0"/>
              <a:t>và</a:t>
            </a:r>
            <a:r>
              <a:rPr lang="en-US" dirty="0" smtClean="0"/>
              <a:t> “1”</a:t>
            </a:r>
          </a:p>
          <a:p>
            <a:pPr marL="0" indent="0" eaLnBrk="1" hangingPunct="1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2362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1.1 </a:t>
            </a:r>
            <a:r>
              <a:rPr lang="en-US" sz="1600" b="1" dirty="0" err="1" smtClean="0"/>
              <a:t>Khái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niệm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sở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5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1.2.3.0 	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Harvard</a:t>
            </a:r>
            <a:endParaRPr lang="en-US" dirty="0"/>
          </a:p>
        </p:txBody>
      </p:sp>
      <p:pic>
        <p:nvPicPr>
          <p:cNvPr id="4" name="Picture 4" descr="harv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858000" cy="5003800"/>
          </a:xfrm>
          <a:prstGeom prst="rect">
            <a:avLst/>
          </a:prstGeom>
          <a:noFill/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60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0" dirty="0" err="1" smtClean="0"/>
              <a:t>Kiến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trúc</a:t>
            </a:r>
            <a:r>
              <a:rPr lang="en-US" sz="2400" b="0" dirty="0" smtClean="0"/>
              <a:t> Harvard </a:t>
            </a:r>
            <a:r>
              <a:rPr lang="en-US" sz="2400" b="0" dirty="0" err="1" smtClean="0"/>
              <a:t>bắt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nguồn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từ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mô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máy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tính</a:t>
            </a:r>
            <a:r>
              <a:rPr lang="en-US" sz="2400" b="0" dirty="0" smtClean="0"/>
              <a:t> </a:t>
            </a:r>
            <a:r>
              <a:rPr lang="en-US" sz="2400" b="1" dirty="0" smtClean="0"/>
              <a:t>Harvard Mark I</a:t>
            </a:r>
            <a:endParaRPr lang="en-US" sz="2400" b="0" dirty="0" smtClean="0"/>
          </a:p>
          <a:p>
            <a:pPr algn="just" eaLnBrk="1" hangingPunct="1"/>
            <a:r>
              <a:rPr lang="en-US" sz="2400" b="1" dirty="0" smtClean="0"/>
              <a:t>Harvard Mark I </a:t>
            </a:r>
            <a:r>
              <a:rPr 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đứa</a:t>
            </a:r>
            <a:r>
              <a:rPr lang="en-US" sz="2400" b="0" dirty="0" smtClean="0"/>
              <a:t> con </a:t>
            </a:r>
            <a:r>
              <a:rPr lang="en-US" sz="2400" b="0" dirty="0" err="1" smtClean="0"/>
              <a:t>tinh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của</a:t>
            </a:r>
            <a:r>
              <a:rPr lang="en-US" sz="2400" b="0" dirty="0" smtClean="0"/>
              <a:t> Howard Aiken, </a:t>
            </a:r>
            <a:r>
              <a:rPr lang="en-US" sz="2400" b="0" dirty="0" err="1" smtClean="0"/>
              <a:t>nghiên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cứu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bảo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vệ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năm</a:t>
            </a:r>
            <a:r>
              <a:rPr lang="en-US" sz="2400" b="0" dirty="0" smtClean="0"/>
              <a:t> 1939. </a:t>
            </a:r>
            <a:r>
              <a:rPr lang="en-US" sz="2400" b="0" dirty="0" err="1" smtClean="0"/>
              <a:t>Sau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đó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ĐH Harvard </a:t>
            </a:r>
            <a:r>
              <a:rPr lang="en-US" sz="2400" b="0" dirty="0" err="1" smtClean="0"/>
              <a:t>phát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triển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xây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dựng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hoàn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thiện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máy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tính</a:t>
            </a:r>
            <a:r>
              <a:rPr lang="en-US" sz="2400" b="0" dirty="0" smtClean="0"/>
              <a:t> Harvard Mark I </a:t>
            </a:r>
            <a:r>
              <a:rPr lang="en-US" sz="2400" b="0" dirty="0" err="1" smtClean="0"/>
              <a:t>năm</a:t>
            </a:r>
            <a:r>
              <a:rPr lang="en-US" sz="2400" b="0" dirty="0" smtClean="0"/>
              <a:t> 1943 </a:t>
            </a:r>
            <a:r>
              <a:rPr lang="en-US" sz="2400" b="0" dirty="0" err="1" smtClean="0"/>
              <a:t>với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cộng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tác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của</a:t>
            </a:r>
            <a:r>
              <a:rPr lang="en-US" sz="2400" b="0" dirty="0" smtClean="0"/>
              <a:t> IBM</a:t>
            </a:r>
          </a:p>
        </p:txBody>
      </p:sp>
      <p:pic>
        <p:nvPicPr>
          <p:cNvPr id="6" name="Picture 2" descr="File:Harvard Mark I part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39" y="3499758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876800"/>
            <a:ext cx="2895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 dirty="0" err="1">
                <a:latin typeface="+mn-lt"/>
                <a:cs typeface="+mn-cs"/>
              </a:rPr>
              <a:t>Máy</a:t>
            </a:r>
            <a:r>
              <a:rPr lang="en-US" i="1" dirty="0">
                <a:latin typeface="+mn-lt"/>
                <a:cs typeface="+mn-cs"/>
              </a:rPr>
              <a:t> </a:t>
            </a:r>
            <a:r>
              <a:rPr lang="en-US" i="1" dirty="0" err="1">
                <a:latin typeface="+mn-lt"/>
                <a:cs typeface="+mn-cs"/>
              </a:rPr>
              <a:t>tính</a:t>
            </a:r>
            <a:r>
              <a:rPr lang="en-US" i="1" dirty="0">
                <a:latin typeface="+mn-lt"/>
                <a:cs typeface="+mn-cs"/>
              </a:rPr>
              <a:t> Harvard Mark I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en-US" dirty="0" smtClean="0"/>
              <a:t>1.2.3.0 	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Harvard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1.2.3.1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Von Neumann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638800" cy="5181600"/>
          </a:xfrm>
        </p:spPr>
        <p:txBody>
          <a:bodyPr/>
          <a:lstStyle/>
          <a:p>
            <a:r>
              <a:rPr lang="en-US" dirty="0" smtClean="0"/>
              <a:t>John von Neumann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“</a:t>
            </a:r>
            <a:r>
              <a:rPr lang="en-US" b="1" i="1" dirty="0" smtClean="0"/>
              <a:t>First Draft of a Report on the EDVAC*”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smtClean="0"/>
              <a:t>EDVAC: Electronic Discrete Variable Automatic Computer</a:t>
            </a:r>
          </a:p>
          <a:p>
            <a:r>
              <a:rPr lang="en-US" dirty="0" smtClean="0"/>
              <a:t>EDVAC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Pennsylvania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john-von-neuma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3108325" cy="3733800"/>
          </a:xfrm>
          <a:prstGeom prst="rect">
            <a:avLst/>
          </a:prstGeom>
          <a:noFill/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62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1.2.3.1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Von Neumann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419600" cy="5181600"/>
          </a:xfrm>
        </p:spPr>
        <p:txBody>
          <a:bodyPr/>
          <a:lstStyle/>
          <a:p>
            <a:r>
              <a:rPr lang="en-US" smtClean="0"/>
              <a:t>Máy tính toán theo Von Neumann bao gồm:</a:t>
            </a:r>
          </a:p>
          <a:p>
            <a:pPr lvl="1"/>
            <a:r>
              <a:rPr lang="en-US" smtClean="0"/>
              <a:t>Khối điều khiển trung tâm</a:t>
            </a:r>
          </a:p>
          <a:p>
            <a:pPr lvl="1"/>
            <a:r>
              <a:rPr lang="en-US" smtClean="0"/>
              <a:t>Khối tính toán số học và logic</a:t>
            </a:r>
          </a:p>
          <a:p>
            <a:pPr lvl="1"/>
            <a:r>
              <a:rPr lang="en-US" smtClean="0"/>
              <a:t>Bộ nhớ chứa cả chương trình và dữ liệu (các biến)</a:t>
            </a:r>
          </a:p>
          <a:p>
            <a:pPr lvl="1"/>
            <a:r>
              <a:rPr lang="en-US" smtClean="0"/>
              <a:t>Các thiết bị input/output</a:t>
            </a:r>
          </a:p>
          <a:p>
            <a:pPr lvl="1"/>
            <a:r>
              <a:rPr lang="en-US" smtClean="0"/>
              <a:t>Các khối liên hệ logic với nhau thông qua các path bao gồm data path và control path</a:t>
            </a:r>
          </a:p>
          <a:p>
            <a:endParaRPr lang="en-US"/>
          </a:p>
        </p:txBody>
      </p:sp>
      <p:pic>
        <p:nvPicPr>
          <p:cNvPr id="5" name="Picture 8" descr="File:Von Neumann Architectur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04999"/>
            <a:ext cx="5181600" cy="2997201"/>
          </a:xfrm>
          <a:prstGeom prst="rect">
            <a:avLst/>
          </a:prstGeom>
          <a:noFill/>
        </p:spPr>
      </p:pic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63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VXL sử dụng kiến trúc Von Neumann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hệ máy tính hiện nay sử dụng chủ yếu kiến trúc Von Neumann.</a:t>
            </a:r>
          </a:p>
          <a:p>
            <a:r>
              <a:rPr lang="en-US" smtClean="0"/>
              <a:t>Các khối chức năng được thiết kế &amp; chế tạo thành các mođun độc lập liên kết với nhau thông qua hệ thống bus</a:t>
            </a:r>
          </a:p>
          <a:p>
            <a:r>
              <a:rPr lang="en-US" smtClean="0"/>
              <a:t>Có 3 hệ thống bus: data, Address và Control</a:t>
            </a:r>
          </a:p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6838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64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1.2.3.5 	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Chu trình thực hiện lệnh: 3 bước</a:t>
            </a:r>
          </a:p>
          <a:p>
            <a:pPr lvl="1"/>
            <a:r>
              <a:rPr lang="en-US" smtClean="0"/>
              <a:t>Stage 1: Fetch the instruction from code storage.</a:t>
            </a:r>
          </a:p>
          <a:p>
            <a:pPr lvl="1"/>
            <a:r>
              <a:rPr lang="en-US" smtClean="0"/>
              <a:t>Stage 2: Decode the instruction. </a:t>
            </a:r>
          </a:p>
          <a:p>
            <a:pPr lvl="1"/>
            <a:r>
              <a:rPr lang="en-US" smtClean="0"/>
              <a:t>Stage 3: Execute the instruction. </a:t>
            </a:r>
          </a:p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Chu trình 4 bước</a:t>
            </a:r>
          </a:p>
          <a:p>
            <a:pPr lvl="1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Stage 1: Fetch the instruction from code storage.</a:t>
            </a:r>
          </a:p>
          <a:p>
            <a:pPr lvl="1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Stage 2: Decode the instruction. </a:t>
            </a:r>
          </a:p>
          <a:p>
            <a:pPr lvl="1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Stage 3: Execute the instruction. </a:t>
            </a:r>
          </a:p>
          <a:p>
            <a:pPr lvl="1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Stage 4: Write the results of the instruction back to the register file.</a:t>
            </a:r>
          </a:p>
          <a:p>
            <a:r>
              <a:rPr lang="en-US" smtClean="0"/>
              <a:t>Chu trình 5 bước</a:t>
            </a:r>
          </a:p>
          <a:p>
            <a:r>
              <a:rPr lang="en-US" smtClean="0"/>
              <a:t>Chu trình n bước … 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65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arstechnica.com/paedia/p/pipelining-1/pipelining.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484121" cy="5486400"/>
          </a:xfrm>
          <a:prstGeom prst="rect">
            <a:avLst/>
          </a:prstGeom>
          <a:noFill/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531100" cy="622300"/>
          </a:xfrm>
        </p:spPr>
        <p:txBody>
          <a:bodyPr/>
          <a:lstStyle/>
          <a:p>
            <a:r>
              <a:rPr lang="en-US" smtClean="0"/>
              <a:t>Thực hiện bởi CPU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266700"/>
            <a:ext cx="75311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1.2.3.5 	Chu trình thực hiện 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arstechnica.com/paedia/p/pipelining-1/pipelining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51465"/>
            <a:ext cx="7620000" cy="5706535"/>
          </a:xfrm>
          <a:prstGeom prst="rect">
            <a:avLst/>
          </a:prstGeom>
          <a:noFill/>
        </p:spPr>
      </p:pic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67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531100" cy="6223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266700"/>
            <a:ext cx="75311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1.2.3.5 	Chu trình thực hiện 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arstechnica.com/paedia/p/pipelining-1/pipelining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51465"/>
            <a:ext cx="7620000" cy="570653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267200" y="3276600"/>
            <a:ext cx="609600" cy="2133600"/>
          </a:xfrm>
          <a:prstGeom prst="ellipse">
            <a:avLst/>
          </a:prstGeom>
          <a:solidFill>
            <a:srgbClr val="0070C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ine Callout 1 5"/>
          <p:cNvSpPr/>
          <p:nvPr/>
        </p:nvSpPr>
        <p:spPr>
          <a:xfrm>
            <a:off x="5486400" y="1905000"/>
            <a:ext cx="3276600" cy="1524000"/>
          </a:xfrm>
          <a:prstGeom prst="borderCallout1">
            <a:avLst>
              <a:gd name="adj1" fmla="val 56655"/>
              <a:gd name="adj2" fmla="val 964"/>
              <a:gd name="adj3" fmla="val 114421"/>
              <a:gd name="adj4" fmla="val -2188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Các lệnh thực hiện pipeline hoàn toàn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 1 xung nhịp thực hiện 1 lệnh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68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840315"/>
            <a:ext cx="7531100" cy="6223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66700"/>
            <a:ext cx="75311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1.2.3.5 	Chu trình thực hiện 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pipeline</a:t>
            </a:r>
            <a:endParaRPr lang="en-US" dirty="0"/>
          </a:p>
        </p:txBody>
      </p:sp>
      <p:pic>
        <p:nvPicPr>
          <p:cNvPr id="55298" name="Picture 2" descr="http://arstechnica.com/paedia/p/pipelining-1/pipelining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51465"/>
            <a:ext cx="7620000" cy="570653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267200" y="3276600"/>
            <a:ext cx="609600" cy="2133600"/>
          </a:xfrm>
          <a:prstGeom prst="ellipse">
            <a:avLst/>
          </a:prstGeom>
          <a:solidFill>
            <a:srgbClr val="0070C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khoa.nd.thcn\AppData\Local\Microsoft\Windows\Temporary Internet Files\Content.IE5\S743IR9H\MC9000787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438400"/>
            <a:ext cx="1622066" cy="39343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Explosion 2 7"/>
          <p:cNvSpPr/>
          <p:nvPr/>
        </p:nvSpPr>
        <p:spPr>
          <a:xfrm>
            <a:off x="5867400" y="0"/>
            <a:ext cx="3276600" cy="2667000"/>
          </a:xfrm>
          <a:prstGeom prst="irregularSeal2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mtClean="0"/>
              <a:t>CPU thực hiện pipeline trong mọi trường hợp</a:t>
            </a:r>
            <a:endParaRPr lang="fr-FR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69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38657-E70B-41BF-A537-C62E246532F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1234 = 1 x 1000 + 2 x 100 + 3 x 10 + 4 x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135.68 = 1 x 100 + 2 x 10 + 5 x 1 + 6 x 0.1 + 8 x 0.01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u="sng" dirty="0" err="1" smtClean="0"/>
              <a:t>Tổng</a:t>
            </a:r>
            <a:r>
              <a:rPr lang="en-US" u="sng" dirty="0" smtClean="0"/>
              <a:t> </a:t>
            </a:r>
            <a:r>
              <a:rPr lang="en-US" u="sng" dirty="0" err="1" smtClean="0"/>
              <a:t>quát</a:t>
            </a:r>
            <a:r>
              <a:rPr lang="en-US" u="sng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d</a:t>
            </a:r>
            <a:r>
              <a:rPr lang="en-US" baseline="-25000" dirty="0" smtClean="0"/>
              <a:t>0</a:t>
            </a:r>
            <a:r>
              <a:rPr lang="en-US" dirty="0" smtClean="0"/>
              <a:t> d</a:t>
            </a:r>
            <a:r>
              <a:rPr lang="en-US" baseline="-25000" dirty="0" smtClean="0"/>
              <a:t>-1</a:t>
            </a:r>
            <a:r>
              <a:rPr lang="en-US" dirty="0" smtClean="0"/>
              <a:t> d</a:t>
            </a:r>
            <a:r>
              <a:rPr lang="en-US" baseline="-25000" dirty="0" smtClean="0"/>
              <a:t>-2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D = d</a:t>
            </a:r>
            <a:r>
              <a:rPr lang="en-US" baseline="-25000" dirty="0" smtClean="0"/>
              <a:t>1</a:t>
            </a:r>
            <a:r>
              <a:rPr lang="en-US" dirty="0" smtClean="0"/>
              <a:t> x 10</a:t>
            </a:r>
            <a:r>
              <a:rPr lang="en-US" baseline="30000" dirty="0" smtClean="0"/>
              <a:t>1</a:t>
            </a:r>
            <a:r>
              <a:rPr lang="en-US" dirty="0" smtClean="0"/>
              <a:t> + d</a:t>
            </a:r>
            <a:r>
              <a:rPr lang="en-US" baseline="-25000" dirty="0" smtClean="0"/>
              <a:t>1</a:t>
            </a:r>
            <a:r>
              <a:rPr lang="en-US" dirty="0" smtClean="0"/>
              <a:t> x 10</a:t>
            </a:r>
            <a:r>
              <a:rPr lang="en-US" baseline="30000" dirty="0" smtClean="0"/>
              <a:t>0</a:t>
            </a:r>
            <a:r>
              <a:rPr lang="en-US" dirty="0" smtClean="0"/>
              <a:t> + d</a:t>
            </a:r>
            <a:r>
              <a:rPr lang="en-US" baseline="-25000" dirty="0" smtClean="0"/>
              <a:t>-1</a:t>
            </a:r>
            <a:r>
              <a:rPr lang="en-US" dirty="0" smtClean="0"/>
              <a:t> x 10</a:t>
            </a:r>
            <a:r>
              <a:rPr lang="en-US" baseline="30000" dirty="0" smtClean="0"/>
              <a:t>-1</a:t>
            </a:r>
            <a:r>
              <a:rPr lang="en-US" dirty="0" smtClean="0"/>
              <a:t> + d</a:t>
            </a:r>
            <a:r>
              <a:rPr lang="en-US" baseline="-25000" dirty="0" smtClean="0"/>
              <a:t>-2</a:t>
            </a:r>
            <a:r>
              <a:rPr lang="en-US" dirty="0" smtClean="0"/>
              <a:t> x 10</a:t>
            </a:r>
            <a:r>
              <a:rPr lang="en-US" baseline="30000" dirty="0" smtClean="0"/>
              <a:t>-2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10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{0, 1, 2, 3, 4, 5, 6, 7, 8, 9}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2362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1.1 </a:t>
            </a:r>
            <a:r>
              <a:rPr lang="en-US" sz="1600" b="1" dirty="0" err="1" smtClean="0"/>
              <a:t>Khái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niệm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sở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63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990600"/>
            <a:ext cx="65305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905000" y="990600"/>
            <a:ext cx="1981200" cy="53340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Mã lệnh</a:t>
            </a:r>
          </a:p>
          <a:p>
            <a:r>
              <a:rPr lang="en-US" sz="3200" smtClean="0"/>
              <a:t>Opcode</a:t>
            </a:r>
            <a:endParaRPr lang="en-US" sz="32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3048000"/>
            <a:ext cx="685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70</a:t>
            </a:fld>
            <a:endParaRPr lang="en-US" dirty="0" smtClean="0">
              <a:latin typeface="Arial" charset="0"/>
            </a:endParaRP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49681"/>
              </p:ext>
            </p:extLst>
          </p:nvPr>
        </p:nvGraphicFramePr>
        <p:xfrm>
          <a:off x="-5334000" y="1013460"/>
          <a:ext cx="8534399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89"/>
                <a:gridCol w="3260810"/>
                <a:gridCol w="1143000"/>
                <a:gridCol w="2362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Lệnh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Hoạt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Số</a:t>
                      </a:r>
                      <a:r>
                        <a:rPr lang="en-US" sz="2400" baseline="0" dirty="0" smtClean="0"/>
                        <a:t>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Thời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(clock)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 A,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A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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 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B 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ADD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 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 A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SUB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 </a:t>
                      </a:r>
                      <a:r>
                        <a:rPr lang="en-US" sz="2400" smtClean="0">
                          <a:sym typeface="Wingdings" pitchFamily="2" charset="2"/>
                        </a:rPr>
                        <a:t> A -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AND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 </a:t>
                      </a:r>
                      <a:r>
                        <a:rPr lang="en-US" sz="2400" smtClean="0">
                          <a:sym typeface="Wingdings" pitchFamily="2" charset="2"/>
                        </a:rPr>
                        <a:t> A and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</a:t>
                      </a:r>
                      <a:r>
                        <a:rPr lang="en-US" sz="2400" baseline="0" smtClean="0"/>
                        <a:t>  </a:t>
                      </a:r>
                      <a:r>
                        <a:rPr lang="en-US" sz="2400" baseline="0" smtClean="0">
                          <a:sym typeface="Wingdings" pitchFamily="2" charset="2"/>
                        </a:rPr>
                        <a:t> A or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 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Nạp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số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ghi</a:t>
                      </a:r>
                      <a:r>
                        <a:rPr lang="en-US" sz="2400" baseline="0" dirty="0" smtClean="0"/>
                        <a:t>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LOAD 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Nạp</a:t>
                      </a:r>
                      <a:r>
                        <a:rPr lang="en-US" sz="2400" baseline="0" smtClean="0"/>
                        <a:t> số vào thanh ghi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lệnh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42644"/>
              </p:ext>
            </p:extLst>
          </p:nvPr>
        </p:nvGraphicFramePr>
        <p:xfrm>
          <a:off x="304801" y="990600"/>
          <a:ext cx="8534399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89"/>
                <a:gridCol w="3260810"/>
                <a:gridCol w="1143000"/>
                <a:gridCol w="2362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Lệnh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Hoạt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Số</a:t>
                      </a:r>
                      <a:r>
                        <a:rPr lang="en-US" sz="2400" baseline="0" dirty="0" smtClean="0"/>
                        <a:t>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Thời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(clock)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 A,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A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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 B,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B 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ADD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 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 A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SUB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 </a:t>
                      </a:r>
                      <a:r>
                        <a:rPr lang="en-US" sz="2400" smtClean="0">
                          <a:sym typeface="Wingdings" pitchFamily="2" charset="2"/>
                        </a:rPr>
                        <a:t> A -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AND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 </a:t>
                      </a:r>
                      <a:r>
                        <a:rPr lang="en-US" sz="2400" smtClean="0">
                          <a:sym typeface="Wingdings" pitchFamily="2" charset="2"/>
                        </a:rPr>
                        <a:t> A and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C </a:t>
                      </a:r>
                      <a:r>
                        <a:rPr lang="en-US" sz="2400" baseline="0" smtClean="0"/>
                        <a:t>  </a:t>
                      </a:r>
                      <a:r>
                        <a:rPr lang="en-US" sz="2400" baseline="0" smtClean="0">
                          <a:sym typeface="Wingdings" pitchFamily="2" charset="2"/>
                        </a:rPr>
                        <a:t> A or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3 bit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 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Nạp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số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ghi</a:t>
                      </a:r>
                      <a:r>
                        <a:rPr lang="en-US" sz="2400" baseline="0" dirty="0" smtClean="0"/>
                        <a:t>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smtClean="0"/>
                        <a:t>LOAD 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/>
                        <a:t>Nạp</a:t>
                      </a:r>
                      <a:r>
                        <a:rPr lang="en-US" sz="2400" baseline="0" smtClean="0"/>
                        <a:t> số vào thanh ghi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71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br>
              <a:rPr lang="en-US" smtClean="0"/>
            </a:br>
            <a:r>
              <a:rPr lang="en-US" smtClean="0"/>
              <a:t>Đoạn chương trình cộng 2 số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0299" y="1219200"/>
            <a:ext cx="343457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72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26528"/>
            <a:ext cx="6858000" cy="57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4" y="152400"/>
            <a:ext cx="7531100" cy="622300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38400"/>
            <a:ext cx="990600" cy="22860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533400" cy="685800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276600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ở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2819400"/>
            <a:ext cx="381000" cy="1066800"/>
          </a:xfrm>
          <a:prstGeom prst="rect">
            <a:avLst/>
          </a:prstGeom>
          <a:solidFill>
            <a:srgbClr val="C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0 0 0 0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73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26528"/>
            <a:ext cx="6858000" cy="57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694296"/>
            <a:ext cx="990600" cy="22860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533400" cy="685800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276600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công tắc ở A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2819400"/>
            <a:ext cx="381000" cy="1066800"/>
          </a:xfrm>
          <a:prstGeom prst="rect">
            <a:avLst/>
          </a:prstGeom>
          <a:solidFill>
            <a:srgbClr val="C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0 0 0 1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5155" y="36516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8000" y="3505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74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26528"/>
            <a:ext cx="6858000" cy="57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895600"/>
            <a:ext cx="990600" cy="22860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533400" cy="685800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276600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công tắc ở B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6019800"/>
            <a:ext cx="762000" cy="457200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743200"/>
            <a:ext cx="381000" cy="1066800"/>
          </a:xfrm>
          <a:prstGeom prst="rect">
            <a:avLst/>
          </a:prstGeom>
          <a:solidFill>
            <a:srgbClr val="C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0 0 1 0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75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26528"/>
            <a:ext cx="6858000" cy="57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4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141785"/>
            <a:ext cx="990600" cy="22860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533400" cy="685800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276600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công tắc ở A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6019800"/>
            <a:ext cx="762000" cy="457200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743200"/>
            <a:ext cx="381000" cy="1066800"/>
          </a:xfrm>
          <a:prstGeom prst="rect">
            <a:avLst/>
          </a:prstGeom>
          <a:solidFill>
            <a:srgbClr val="C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0 0 1 1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5155" y="36516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0" y="3505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76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26528"/>
            <a:ext cx="6858000" cy="57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5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429000"/>
            <a:ext cx="990600" cy="22860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533400" cy="685800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276600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công tắc ở B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3429000"/>
            <a:ext cx="762000" cy="457200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352800"/>
            <a:ext cx="762000" cy="1676400"/>
          </a:xfrm>
          <a:prstGeom prst="rect">
            <a:avLst/>
          </a:prstGeom>
          <a:solidFill>
            <a:srgbClr val="C0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0 1 0 0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7555" y="4982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10400" y="483577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77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“instruction” = “</a:t>
            </a:r>
            <a:r>
              <a:rPr lang="en-US" dirty="0" err="1" smtClean="0"/>
              <a:t>opcode</a:t>
            </a:r>
            <a:r>
              <a:rPr lang="en-US" dirty="0" smtClean="0"/>
              <a:t>”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“operand”</a:t>
            </a:r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 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pPr lvl="1"/>
            <a:r>
              <a:rPr lang="en-US" dirty="0" smtClean="0"/>
              <a:t>Operand: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opcode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78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(5 – 2)</a:t>
            </a:r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79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566" y="4191000"/>
            <a:ext cx="7620000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2: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3: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79ACD-46E0-495B-A281-960737896647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/>
            <a:r>
              <a:rPr lang="en-US" smtClean="0"/>
              <a:t>Tổng quát, với một số D có dạng</a:t>
            </a:r>
          </a:p>
          <a:p>
            <a:pPr lvl="1" eaLnBrk="1" hangingPunct="1">
              <a:buFontTx/>
              <a:buNone/>
            </a:pPr>
            <a:r>
              <a:rPr lang="en-US" smtClean="0"/>
              <a:t>d</a:t>
            </a:r>
            <a:r>
              <a:rPr lang="en-US" baseline="-25000" smtClean="0"/>
              <a:t>p-1</a:t>
            </a:r>
            <a:r>
              <a:rPr lang="en-US" smtClean="0"/>
              <a:t>d</a:t>
            </a:r>
            <a:r>
              <a:rPr lang="en-US" baseline="-25000" smtClean="0"/>
              <a:t>p-2</a:t>
            </a:r>
            <a:r>
              <a:rPr lang="en-US" smtClean="0"/>
              <a:t>...d</a:t>
            </a:r>
            <a:r>
              <a:rPr lang="en-US" baseline="-25000" smtClean="0"/>
              <a:t>0</a:t>
            </a:r>
            <a:r>
              <a:rPr lang="en-US" smtClean="0"/>
              <a:t>.d</a:t>
            </a:r>
            <a:r>
              <a:rPr lang="en-US" baseline="-25000" smtClean="0"/>
              <a:t>-1</a:t>
            </a:r>
            <a:r>
              <a:rPr lang="en-US" smtClean="0"/>
              <a:t>...d</a:t>
            </a:r>
            <a:r>
              <a:rPr lang="en-US" baseline="-25000" smtClean="0"/>
              <a:t>-n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với cơ số r (r: nguyên, lớn hơn 1) có giá trị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381000" y="4724400"/>
            <a:ext cx="835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(most significant digit)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457200" y="5257800"/>
            <a:ext cx="8512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Số bên phải ngoài cùng được gọi là số có trọng số nhỏ nhất (least significant digit)</a:t>
            </a:r>
          </a:p>
        </p:txBody>
      </p:sp>
      <p:pic>
        <p:nvPicPr>
          <p:cNvPr id="6151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163" y="3041650"/>
            <a:ext cx="3508375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2362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1.1 </a:t>
            </a:r>
            <a:r>
              <a:rPr lang="en-US" sz="1600" b="1" dirty="0" err="1" smtClean="0"/>
              <a:t>Khái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niệm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sở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3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7531100" cy="622300"/>
          </a:xfrm>
        </p:spPr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1676399"/>
            <a:ext cx="16002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sz="2600" dirty="0" err="1" smtClean="0">
                <a:solidFill>
                  <a:schemeClr val="tx1"/>
                </a:solidFill>
              </a:rPr>
              <a:t>Tìm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(Fetch)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3962399"/>
            <a:ext cx="22098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Giải mã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(Decode)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81399"/>
            <a:ext cx="1905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Thực hiện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(Execute)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8" name="Shape 7"/>
          <p:cNvCxnSpPr>
            <a:stCxn id="4" idx="6"/>
            <a:endCxn id="5" idx="0"/>
          </p:cNvCxnSpPr>
          <p:nvPr/>
        </p:nvCxnSpPr>
        <p:spPr>
          <a:xfrm>
            <a:off x="5943600" y="2514599"/>
            <a:ext cx="1257300" cy="1447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6" idx="4"/>
          </p:cNvCxnSpPr>
          <p:nvPr/>
        </p:nvCxnSpPr>
        <p:spPr>
          <a:xfrm rot="5400000" flipH="1">
            <a:off x="4838700" y="3505199"/>
            <a:ext cx="228600" cy="4495800"/>
          </a:xfrm>
          <a:prstGeom prst="curvedConnector3">
            <a:avLst>
              <a:gd name="adj1" fmla="val -32337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6" idx="0"/>
            <a:endCxn id="4" idx="2"/>
          </p:cNvCxnSpPr>
          <p:nvPr/>
        </p:nvCxnSpPr>
        <p:spPr>
          <a:xfrm rot="5400000" flipH="1" flipV="1">
            <a:off x="2990850" y="2228849"/>
            <a:ext cx="1066800" cy="16383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80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1.2.3.3  Kiến trúc hệ VXL đơn 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479" y="1079679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23571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31" y="1143000"/>
            <a:ext cx="7531100" cy="6223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61" y="5566493"/>
            <a:ext cx="9144000" cy="13716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828800"/>
            <a:ext cx="4267200" cy="373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82</a:t>
            </a:fld>
            <a:endParaRPr lang="en-US" dirty="0" smtClean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24482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83</a:t>
            </a:fld>
            <a:endParaRPr lang="en-US" dirty="0" smtClean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76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Khối</a:t>
            </a:r>
            <a:r>
              <a:rPr lang="en-US" b="1" dirty="0" smtClean="0"/>
              <a:t> ALU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9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066800" y="228600"/>
            <a:ext cx="2133600" cy="1524000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Tham gia trong hầu hết các lệnh</a:t>
            </a:r>
          </a:p>
          <a:p>
            <a:pP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Chứa 1 toán hạng trong các lệnh cần 2 toán hạng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84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9812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76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 </a:t>
            </a:r>
            <a:r>
              <a:rPr lang="en-US" b="1" dirty="0" err="1" smtClean="0"/>
              <a:t>Khối</a:t>
            </a:r>
            <a:r>
              <a:rPr lang="en-US" b="1" dirty="0" smtClean="0"/>
              <a:t> ALU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8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91200" y="990600"/>
            <a:ext cx="3352800" cy="2209800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opcode</a:t>
            </a:r>
            <a:r>
              <a:rPr lang="en-US" b="1" i="1" dirty="0" smtClean="0">
                <a:solidFill>
                  <a:schemeClr val="tx1"/>
                </a:solidFill>
              </a:rPr>
              <a:t>  </a:t>
            </a:r>
            <a:r>
              <a:rPr lang="en-US" b="1" i="1" dirty="0" err="1" smtClean="0">
                <a:solidFill>
                  <a:schemeClr val="tx1"/>
                </a:solidFill>
              </a:rPr>
              <a:t>của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lệnh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tiếp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theo</a:t>
            </a:r>
            <a:endParaRPr lang="en-US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ban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chạy</a:t>
            </a:r>
            <a:r>
              <a:rPr lang="en-US" dirty="0" smtClean="0">
                <a:solidFill>
                  <a:schemeClr val="tx1"/>
                </a:solidFill>
              </a:rPr>
              <a:t> (reset)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đổi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 (</a:t>
            </a:r>
            <a:r>
              <a:rPr lang="en-US" dirty="0" err="1" smtClean="0">
                <a:solidFill>
                  <a:schemeClr val="tx1"/>
                </a:solidFill>
              </a:rPr>
              <a:t>rẽ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nhánh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gọi</a:t>
            </a:r>
            <a:r>
              <a:rPr lang="en-US" dirty="0" smtClean="0">
                <a:solidFill>
                  <a:schemeClr val="tx1"/>
                </a:solidFill>
              </a:rPr>
              <a:t> CTC,…)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đếm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(PC)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52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337" y="990600"/>
            <a:ext cx="7531100" cy="622300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46067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64595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đếm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(PC)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3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343400" y="990600"/>
            <a:ext cx="2743200" cy="2438400"/>
          </a:xfrm>
          <a:prstGeom prst="borderCallout1">
            <a:avLst>
              <a:gd name="adj1" fmla="val 18750"/>
              <a:gd name="adj2" fmla="val -8333"/>
              <a:gd name="adj3" fmla="val 37414"/>
              <a:gd name="adj4" fmla="val -3783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Chứa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trạng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thái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 VXL: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carry / borrow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overflow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auxilliary</a:t>
            </a:r>
            <a:r>
              <a:rPr lang="en-US" dirty="0" smtClean="0">
                <a:solidFill>
                  <a:schemeClr val="tx1"/>
                </a:solidFill>
              </a:rPr>
              <a:t> carry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zero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parity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87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76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trạng</a:t>
            </a:r>
            <a:r>
              <a:rPr lang="en-US" b="1" dirty="0" smtClean="0"/>
              <a:t> </a:t>
            </a:r>
            <a:r>
              <a:rPr lang="en-US" b="1" dirty="0" err="1" smtClean="0"/>
              <a:t>thái</a:t>
            </a:r>
            <a:endParaRPr 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1572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1981200" y="1143000"/>
            <a:ext cx="3886200" cy="5334000"/>
          </a:xfrm>
          <a:prstGeom prst="borderCallout1">
            <a:avLst>
              <a:gd name="adj1" fmla="val 35541"/>
              <a:gd name="adj2" fmla="val 94155"/>
              <a:gd name="adj3" fmla="val 42980"/>
              <a:gd name="adj4" fmla="val 11654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SP: Stack Pointer, con trỏ ngăn xếp</a:t>
            </a:r>
          </a:p>
          <a:p>
            <a:r>
              <a:rPr lang="en-US" smtClean="0">
                <a:solidFill>
                  <a:schemeClr val="tx1"/>
                </a:solidFill>
              </a:rPr>
              <a:t>Ngăn xếp: 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vùng nhớ dùng để cất địa chỉ “trở về” từ các CTC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hoạt động theo cơ chế “vào sau ra trước” LIFO (Last In First Out)</a:t>
            </a:r>
          </a:p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88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762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) SP (Con </a:t>
            </a:r>
            <a:r>
              <a:rPr lang="en-US" b="1" dirty="0" err="1" smtClean="0"/>
              <a:t>trỏ</a:t>
            </a:r>
            <a:r>
              <a:rPr lang="en-US" b="1" dirty="0" smtClean="0"/>
              <a:t> </a:t>
            </a:r>
            <a:r>
              <a:rPr lang="en-US" b="1" dirty="0" err="1" smtClean="0"/>
              <a:t>ngăn</a:t>
            </a:r>
            <a:r>
              <a:rPr lang="en-US" b="1" dirty="0" smtClean="0"/>
              <a:t> </a:t>
            </a:r>
            <a:r>
              <a:rPr lang="en-US" b="1" dirty="0" err="1" smtClean="0"/>
              <a:t>xếp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30600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1509346" y="1638300"/>
            <a:ext cx="3886200" cy="2667000"/>
          </a:xfrm>
          <a:prstGeom prst="borderCallout1">
            <a:avLst>
              <a:gd name="adj1" fmla="val 35541"/>
              <a:gd name="adj2" fmla="val 94155"/>
              <a:gd name="adj3" fmla="val 42980"/>
              <a:gd name="adj4" fmla="val 11654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VXL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so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nhớ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362200"/>
            <a:ext cx="1524000" cy="1143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89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)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2234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43950-EF6E-4535-A05C-3AB2759AE9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Trong các hệ thống số, thường sử dụng chỉ hai số 0 và 1 để biểu diễn </a:t>
            </a:r>
            <a:r>
              <a:rPr lang="en-US" smtClean="0">
                <a:sym typeface="Wingdings" pitchFamily="2" charset="2"/>
              </a:rPr>
              <a:t> hệ nhị phân, các số được gọi là số nhị phân</a:t>
            </a:r>
          </a:p>
          <a:p>
            <a:pPr eaLnBrk="1" hangingPunct="1"/>
            <a:endParaRPr lang="en-US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599" y="3024981"/>
            <a:ext cx="4648201" cy="75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199" y="3733800"/>
            <a:ext cx="408931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127125" y="5065713"/>
            <a:ext cx="6162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Dấu phẩy trong hệ nhị phân được gọi là dấu phẩy nhị phân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2362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1.1 </a:t>
            </a:r>
            <a:r>
              <a:rPr lang="en-US" sz="1600" b="1" dirty="0" err="1" smtClean="0"/>
              <a:t>Khái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niệm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sở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7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1371600" y="3124200"/>
            <a:ext cx="3886200" cy="2667000"/>
          </a:xfrm>
          <a:prstGeom prst="borderCallout1">
            <a:avLst>
              <a:gd name="adj1" fmla="val 35541"/>
              <a:gd name="adj2" fmla="val 94155"/>
              <a:gd name="adj3" fmla="val 42980"/>
              <a:gd name="adj4" fmla="val 11654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Thanh ghi địa chỉ bộ nhớ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Chứa địa chỉ mà VXL cần truy cập (opcode hoặc operand)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362200"/>
            <a:ext cx="1524000" cy="1143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43600" y="3810000"/>
            <a:ext cx="1752600" cy="14478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90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762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f)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địa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3395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152400" y="1295400"/>
            <a:ext cx="3886200" cy="2667000"/>
          </a:xfrm>
          <a:prstGeom prst="borderCallout1">
            <a:avLst>
              <a:gd name="adj1" fmla="val 35541"/>
              <a:gd name="adj2" fmla="val 94155"/>
              <a:gd name="adj3" fmla="val 42980"/>
              <a:gd name="adj4" fmla="val 11654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opcode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</a:t>
            </a:r>
            <a:r>
              <a:rPr lang="en-US" dirty="0" smtClean="0">
                <a:solidFill>
                  <a:schemeClr val="tx1"/>
                </a:solidFill>
              </a:rPr>
              <a:t> VXL </a:t>
            </a:r>
            <a:r>
              <a:rPr lang="en-US" dirty="0" err="1" smtClean="0">
                <a:solidFill>
                  <a:schemeClr val="tx1"/>
                </a:solidFill>
              </a:rPr>
              <a:t>đang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tìm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362200"/>
            <a:ext cx="1524000" cy="1143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43600" y="3810000"/>
            <a:ext cx="1752600" cy="14478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78656" y="1953904"/>
            <a:ext cx="1524000" cy="8382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762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)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mạch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914400" y="266700"/>
            <a:ext cx="8382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1.2.3.4 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VXL</a:t>
            </a:r>
          </a:p>
        </p:txBody>
      </p:sp>
    </p:spTree>
    <p:extLst>
      <p:ext uri="{BB962C8B-B14F-4D97-AF65-F5344CB8AC3E}">
        <p14:creationId xmlns:p14="http://schemas.microsoft.com/office/powerpoint/2010/main" val="843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1.2.3.4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362200"/>
            <a:ext cx="1524000" cy="1143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43600" y="3810000"/>
            <a:ext cx="1752600" cy="14478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78656" y="1953904"/>
            <a:ext cx="15240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00200" y="1981200"/>
            <a:ext cx="838200" cy="7620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2895600" y="1066800"/>
            <a:ext cx="3886200" cy="2667000"/>
          </a:xfrm>
          <a:prstGeom prst="borderCallout1">
            <a:avLst>
              <a:gd name="adj1" fmla="val 19678"/>
              <a:gd name="adj2" fmla="val 6710"/>
              <a:gd name="adj3" fmla="val 38374"/>
              <a:gd name="adj4" fmla="val -133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Thanh ghi tạm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Chứa toán hạng trong các lệnh cần 2 toán hạng (ngoài thanh ghi chính A)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 KHÔNG truy cập được bởi chương trình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92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762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) </a:t>
            </a:r>
            <a:r>
              <a:rPr lang="en-US" b="1" dirty="0" err="1"/>
              <a:t>T</a:t>
            </a:r>
            <a:r>
              <a:rPr lang="en-US" b="1" dirty="0" err="1" smtClean="0"/>
              <a:t>hanh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tạm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5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1.2.3.4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024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438400" y="2971800"/>
            <a:ext cx="1295400" cy="1524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8382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581400"/>
            <a:ext cx="14478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981200"/>
            <a:ext cx="11430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1524000" cy="381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362200"/>
            <a:ext cx="1524000" cy="1143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43600" y="3810000"/>
            <a:ext cx="1752600" cy="14478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78656" y="1953904"/>
            <a:ext cx="1524000" cy="8382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00200" y="1981200"/>
            <a:ext cx="838200" cy="76200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114800" y="4191000"/>
            <a:ext cx="3886200" cy="2667000"/>
          </a:xfrm>
          <a:prstGeom prst="borderCallout1">
            <a:avLst>
              <a:gd name="adj1" fmla="val 19678"/>
              <a:gd name="adj2" fmla="val 6710"/>
              <a:gd name="adj3" fmla="val 38374"/>
              <a:gd name="adj4" fmla="val -133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Khối logic điều khiển: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Nhận thông tin từ bộ giải mã lệnh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Phát các tín hiệu điều khiển các khối trong VXL tương ứng với  lệnh cần thực hiện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4876800"/>
            <a:ext cx="3276600" cy="129540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93</a:t>
            </a:fld>
            <a:endParaRPr lang="en-US" dirty="0" smtClean="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762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i) </a:t>
            </a:r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9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Thiết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I/O </a:t>
            </a:r>
            <a:r>
              <a:rPr lang="fr-FR" dirty="0" err="1" smtClean="0"/>
              <a:t>thường</a:t>
            </a:r>
            <a:r>
              <a:rPr lang="fr-FR" dirty="0" smtClean="0"/>
              <a:t>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chậm</a:t>
            </a:r>
            <a:r>
              <a:rPr lang="fr-FR" dirty="0" smtClean="0"/>
              <a:t> </a:t>
            </a:r>
            <a:r>
              <a:rPr lang="fr-FR" dirty="0" err="1" smtClean="0"/>
              <a:t>hơn</a:t>
            </a:r>
            <a:r>
              <a:rPr lang="fr-FR" dirty="0" smtClean="0"/>
              <a:t> CPU</a:t>
            </a:r>
          </a:p>
          <a:p>
            <a:r>
              <a:rPr lang="fr-FR" dirty="0" smtClean="0"/>
              <a:t>Chu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</a:t>
            </a:r>
            <a:r>
              <a:rPr lang="fr-FR" dirty="0" err="1" smtClean="0"/>
              <a:t>lệnh</a:t>
            </a:r>
            <a:r>
              <a:rPr lang="fr-FR" dirty="0" smtClean="0"/>
              <a:t> « 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</a:t>
            </a:r>
            <a:r>
              <a:rPr lang="fr-FR" dirty="0" err="1" smtClean="0"/>
              <a:t>trao</a:t>
            </a:r>
            <a:r>
              <a:rPr lang="fr-FR" dirty="0" smtClean="0"/>
              <a:t> </a:t>
            </a:r>
            <a:r>
              <a:rPr lang="fr-FR" dirty="0" err="1" smtClean="0"/>
              <a:t>đổi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</a:t>
            </a:r>
            <a:r>
              <a:rPr lang="fr-FR" dirty="0" err="1" smtClean="0"/>
              <a:t>với</a:t>
            </a:r>
            <a:r>
              <a:rPr lang="fr-FR" dirty="0" smtClean="0"/>
              <a:t> </a:t>
            </a:r>
            <a:r>
              <a:rPr lang="fr-FR" dirty="0" err="1" smtClean="0"/>
              <a:t>ngoại</a:t>
            </a:r>
            <a:r>
              <a:rPr lang="fr-FR" dirty="0" smtClean="0"/>
              <a:t> vi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err="1" smtClean="0">
                <a:sym typeface="Wingdings" pitchFamily="2" charset="2"/>
              </a:rPr>
              <a:t>chậm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8458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94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0" y="3048000"/>
            <a:ext cx="6548071" cy="3752850"/>
          </a:xfrm>
        </p:spPr>
        <p:txBody>
          <a:bodyPr/>
          <a:lstStyle/>
          <a:p>
            <a:r>
              <a:rPr lang="fr-FR" sz="2400" dirty="0" err="1" smtClean="0"/>
              <a:t>Thiết</a:t>
            </a:r>
            <a:r>
              <a:rPr lang="fr-FR" sz="2400" dirty="0" smtClean="0"/>
              <a:t> </a:t>
            </a:r>
            <a:r>
              <a:rPr lang="fr-FR" sz="2400" dirty="0" err="1" smtClean="0"/>
              <a:t>bị</a:t>
            </a:r>
            <a:r>
              <a:rPr lang="fr-FR" sz="2400" dirty="0" smtClean="0"/>
              <a:t> I/O </a:t>
            </a:r>
            <a:r>
              <a:rPr lang="fr-FR" sz="2400" dirty="0" err="1" smtClean="0"/>
              <a:t>thường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hoạt</a:t>
            </a:r>
            <a:r>
              <a:rPr lang="fr-FR" sz="2400" dirty="0" smtClean="0"/>
              <a:t> </a:t>
            </a:r>
            <a:r>
              <a:rPr lang="fr-FR" sz="2400" dirty="0" err="1" smtClean="0"/>
              <a:t>động</a:t>
            </a:r>
            <a:r>
              <a:rPr lang="fr-FR" sz="2400" dirty="0" smtClean="0"/>
              <a:t> </a:t>
            </a:r>
            <a:r>
              <a:rPr lang="fr-FR" sz="2400" dirty="0" err="1" smtClean="0"/>
              <a:t>chậm</a:t>
            </a:r>
            <a:r>
              <a:rPr lang="fr-FR" sz="2400" dirty="0" smtClean="0"/>
              <a:t> </a:t>
            </a:r>
            <a:r>
              <a:rPr lang="fr-FR" sz="2400" dirty="0" err="1" smtClean="0"/>
              <a:t>hơn</a:t>
            </a:r>
            <a:r>
              <a:rPr lang="fr-FR" sz="2400" dirty="0" smtClean="0"/>
              <a:t> CPU</a:t>
            </a:r>
          </a:p>
          <a:p>
            <a:r>
              <a:rPr lang="fr-FR" sz="2400" dirty="0" smtClean="0"/>
              <a:t>Chu </a:t>
            </a:r>
            <a:r>
              <a:rPr lang="fr-FR" sz="2400" dirty="0" err="1" smtClean="0"/>
              <a:t>trình</a:t>
            </a:r>
            <a:r>
              <a:rPr lang="fr-FR" sz="2400" dirty="0" smtClean="0"/>
              <a:t> </a:t>
            </a:r>
            <a:r>
              <a:rPr lang="fr-FR" sz="2400" dirty="0" err="1" smtClean="0"/>
              <a:t>thực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« </a:t>
            </a: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ngắt</a:t>
            </a:r>
            <a:r>
              <a:rPr lang="fr-FR" sz="2400" dirty="0" smtClean="0"/>
              <a:t> »</a:t>
            </a:r>
          </a:p>
          <a:p>
            <a:endParaRPr lang="fr-FR" sz="2400" dirty="0" smtClean="0"/>
          </a:p>
          <a:p>
            <a:r>
              <a:rPr lang="fr-FR" sz="2400" dirty="0" err="1" smtClean="0"/>
              <a:t>Thực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trao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thông</a:t>
            </a:r>
            <a:r>
              <a:rPr lang="fr-FR" sz="2400" dirty="0" smtClean="0"/>
              <a:t> tin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ngoại</a:t>
            </a:r>
            <a:r>
              <a:rPr lang="fr-FR" sz="2400" dirty="0" smtClean="0"/>
              <a:t> vi </a:t>
            </a:r>
            <a:r>
              <a:rPr lang="fr-FR" sz="2400" dirty="0" smtClean="0">
                <a:sym typeface="Wingdings" pitchFamily="2" charset="2"/>
              </a:rPr>
              <a:t> </a:t>
            </a:r>
            <a:r>
              <a:rPr lang="fr-FR" sz="2400" dirty="0" err="1" smtClean="0">
                <a:sym typeface="Wingdings" pitchFamily="2" charset="2"/>
              </a:rPr>
              <a:t>chậm</a:t>
            </a:r>
            <a:endParaRPr lang="fr-FR" sz="2400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401" y="607772"/>
            <a:ext cx="3609975" cy="625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90575" y="1981200"/>
            <a:ext cx="914400" cy="609600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ular Callout 6"/>
          <p:cNvSpPr/>
          <p:nvPr/>
        </p:nvSpPr>
        <p:spPr>
          <a:xfrm>
            <a:off x="1524000" y="304800"/>
            <a:ext cx="1447800" cy="10668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Viết data vào I/O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52775" y="1752600"/>
            <a:ext cx="838200" cy="685800"/>
          </a:xfrm>
          <a:prstGeom prst="ellipse">
            <a:avLst/>
          </a:prstGeom>
          <a:solidFill>
            <a:srgbClr val="AC3804">
              <a:alpha val="4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ular Callout 8"/>
          <p:cNvSpPr/>
          <p:nvPr/>
        </p:nvSpPr>
        <p:spPr>
          <a:xfrm>
            <a:off x="5334000" y="609600"/>
            <a:ext cx="2438400" cy="1755648"/>
          </a:xfrm>
          <a:prstGeom prst="wedgeRectCallou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Đợi I/O trả lời, có thể rất lâu do I/O chậm </a:t>
            </a:r>
            <a:r>
              <a:rPr lang="fr-FR" smtClean="0">
                <a:solidFill>
                  <a:schemeClr val="tx1"/>
                </a:solidFill>
                <a:sym typeface="Wingdings" pitchFamily="2" charset="2"/>
              </a:rPr>
              <a:t> làm chậm chương trình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0" y="10668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733800" y="2057400"/>
            <a:ext cx="198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66800" y="-149225"/>
            <a:ext cx="7531100" cy="622300"/>
          </a:xfrm>
        </p:spPr>
        <p:txBody>
          <a:bodyPr/>
          <a:lstStyle/>
          <a:p>
            <a:r>
              <a:rPr lang="fr-FR" dirty="0" smtClean="0"/>
              <a:t>1.2.3.6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95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>
                <a:solidFill>
                  <a:schemeClr val="bg1">
                    <a:lumMod val="95000"/>
                  </a:schemeClr>
                </a:solidFill>
              </a:rPr>
              <a:t>Thiết bị I/O thường hoạt động chậm hơn CPU</a:t>
            </a:r>
          </a:p>
          <a:p>
            <a:r>
              <a:rPr lang="fr-FR" smtClean="0">
                <a:solidFill>
                  <a:schemeClr val="bg1">
                    <a:lumMod val="95000"/>
                  </a:schemeClr>
                </a:solidFill>
              </a:rPr>
              <a:t>Chu trình thực hiện lệnh « không ngắt »</a:t>
            </a:r>
          </a:p>
          <a:p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mtClean="0">
                <a:solidFill>
                  <a:schemeClr val="bg1">
                    <a:lumMod val="95000"/>
                  </a:schemeClr>
                </a:solidFill>
              </a:rPr>
              <a:t>Thực hiện trao đổi thông tin với ngoại vi </a:t>
            </a:r>
            <a:r>
              <a:rPr lang="fr-FR" smtClean="0">
                <a:solidFill>
                  <a:schemeClr val="bg1">
                    <a:lumMod val="95000"/>
                  </a:schemeClr>
                </a:solidFill>
                <a:sym typeface="Wingdings" pitchFamily="2" charset="2"/>
              </a:rPr>
              <a:t> chậm</a:t>
            </a:r>
            <a:endParaRPr lang="fr-FR" smtClean="0">
              <a:solidFill>
                <a:schemeClr val="bg1">
                  <a:lumMod val="95000"/>
                </a:schemeClr>
              </a:solidFill>
            </a:endParaRPr>
          </a:p>
          <a:p>
            <a:endParaRPr lang="fr-F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304800" y="2590800"/>
            <a:ext cx="8458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"/>
            <a:ext cx="3609975" cy="625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152775" y="1752600"/>
            <a:ext cx="838200" cy="685800"/>
          </a:xfrm>
          <a:prstGeom prst="ellipse">
            <a:avLst/>
          </a:prstGeom>
          <a:solidFill>
            <a:srgbClr val="AC3804">
              <a:alpha val="4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609600"/>
            <a:ext cx="3886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96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90600"/>
            <a:ext cx="3491250" cy="58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1981200"/>
            <a:ext cx="838200" cy="685800"/>
          </a:xfrm>
          <a:prstGeom prst="ellipse">
            <a:avLst/>
          </a:prstGeom>
          <a:solidFill>
            <a:srgbClr val="AC3804">
              <a:alpha val="4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ular Callout 5"/>
          <p:cNvSpPr/>
          <p:nvPr/>
        </p:nvSpPr>
        <p:spPr>
          <a:xfrm>
            <a:off x="6858000" y="1143000"/>
            <a:ext cx="1219200" cy="993648"/>
          </a:xfrm>
          <a:prstGeom prst="wedgeRectCallou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Không đợi I/O trả lời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3352800"/>
            <a:ext cx="381000" cy="381000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ular Callout 8"/>
          <p:cNvSpPr/>
          <p:nvPr/>
        </p:nvSpPr>
        <p:spPr>
          <a:xfrm>
            <a:off x="609600" y="2209800"/>
            <a:ext cx="1905000" cy="1371600"/>
          </a:xfrm>
          <a:prstGeom prst="wedgeRectCallou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« I/O command » kết thúc, ngoại vi phát sinh « ngắt » đến VXL 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31242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45675" y="5381500"/>
            <a:ext cx="381000" cy="381000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>
            <a:stCxn id="10" idx="2"/>
          </p:cNvCxnSpPr>
          <p:nvPr/>
        </p:nvCxnSpPr>
        <p:spPr>
          <a:xfrm flipH="1" flipV="1">
            <a:off x="2209800" y="3352800"/>
            <a:ext cx="1535875" cy="2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2600" y="3352800"/>
            <a:ext cx="990600" cy="2057400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0" y="3886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Chương trình phục vụ ngắt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97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90600"/>
            <a:ext cx="3491250" cy="58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1981200"/>
            <a:ext cx="838200" cy="685800"/>
          </a:xfrm>
          <a:prstGeom prst="ellipse">
            <a:avLst/>
          </a:prstGeom>
          <a:solidFill>
            <a:srgbClr val="AC3804">
              <a:alpha val="4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3733800" y="3352800"/>
            <a:ext cx="381000" cy="381000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ular Callout 8"/>
          <p:cNvSpPr/>
          <p:nvPr/>
        </p:nvSpPr>
        <p:spPr>
          <a:xfrm>
            <a:off x="609600" y="2209800"/>
            <a:ext cx="1905000" cy="1371600"/>
          </a:xfrm>
          <a:prstGeom prst="wedgeRectCallou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« I/O command » kết thúc, ngoại vi phát sinh « ngắt » đến VXL 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5675" y="5381500"/>
            <a:ext cx="381000" cy="381000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5562600" y="3352800"/>
            <a:ext cx="990600" cy="2057400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269044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fr-FR" dirty="0" smtClean="0"/>
              <a:t>2.3.6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(</a:t>
            </a:r>
            <a:r>
              <a:rPr lang="fr-FR" dirty="0" err="1" smtClean="0"/>
              <a:t>interrupt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98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–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066800"/>
            <a:ext cx="58246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3072" y="2743200"/>
            <a:ext cx="1261927" cy="12954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Không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ngắt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800" y="2667000"/>
            <a:ext cx="838200" cy="13716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Có ngắt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99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9"/>
  <p:tag name="DEFAULTHEIGHT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\sum_{i=-n}^{p-1}{d_i \cdot 10^i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105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\sum_{i=-n}^{p-1}{d_i \cdot r^i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77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18B46FC5ED0914C88E0DCAA85AD39A4" ma:contentTypeVersion="2" ma:contentTypeDescription="Tạo tài liệu mới." ma:contentTypeScope="" ma:versionID="506e22c16891e7aa2f208bbaf4596850">
  <xsd:schema xmlns:xsd="http://www.w3.org/2001/XMLSchema" xmlns:xs="http://www.w3.org/2001/XMLSchema" xmlns:p="http://schemas.microsoft.com/office/2006/metadata/properties" xmlns:ns2="7e6c0dba-15ba-4b2a-b09d-460e0accca1e" targetNamespace="http://schemas.microsoft.com/office/2006/metadata/properties" ma:root="true" ma:fieldsID="c86a7de58b6fe929705981c158613082" ns2:_="">
    <xsd:import namespace="7e6c0dba-15ba-4b2a-b09d-460e0accca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c0dba-15ba-4b2a-b09d-460e0accc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B9128-7FD4-45E9-BB49-4737D398FC89}"/>
</file>

<file path=customXml/itemProps2.xml><?xml version="1.0" encoding="utf-8"?>
<ds:datastoreItem xmlns:ds="http://schemas.openxmlformats.org/officeDocument/2006/customXml" ds:itemID="{FEC07CB3-5C42-457D-AAD0-38835446C46E}"/>
</file>

<file path=customXml/itemProps3.xml><?xml version="1.0" encoding="utf-8"?>
<ds:datastoreItem xmlns:ds="http://schemas.openxmlformats.org/officeDocument/2006/customXml" ds:itemID="{05605B31-B416-408C-A122-AA44587D047E}"/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4530</Words>
  <Application>Microsoft Office PowerPoint</Application>
  <PresentationFormat>On-screen Show (4:3)</PresentationFormat>
  <Paragraphs>703</Paragraphs>
  <Slides>104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7" baseType="lpstr">
      <vt:lpstr>Arial</vt:lpstr>
      <vt:lpstr>Wingdings</vt:lpstr>
      <vt:lpstr>Default Design</vt:lpstr>
      <vt:lpstr>Kỹ thuật vi xử lý</vt:lpstr>
      <vt:lpstr>Yêu cầu môn học</vt:lpstr>
      <vt:lpstr>Tài liệu tham khảo</vt:lpstr>
      <vt:lpstr>Mục lục</vt:lpstr>
      <vt:lpstr>PowerPoint Presentation</vt:lpstr>
      <vt:lpstr>Biểu diễn số trong hệ VXL</vt:lpstr>
      <vt:lpstr>Hệ thập phân</vt:lpstr>
      <vt:lpstr>Hệ thập phân (tiếp)</vt:lpstr>
      <vt:lpstr>Hệ nhị phân</vt:lpstr>
      <vt:lpstr>Hệ nhị phân (tiếp)</vt:lpstr>
      <vt:lpstr>1.1.3 Hệ octave và hexa</vt:lpstr>
      <vt:lpstr>PowerPoint Presentation</vt:lpstr>
      <vt:lpstr>nhị phân  octave , hexa</vt:lpstr>
      <vt:lpstr>octave , hexa  nhị phân</vt:lpstr>
      <vt:lpstr>1.1.4 Biến đổi các hệ số</vt:lpstr>
      <vt:lpstr>Đổi một số qua hệ 10</vt:lpstr>
      <vt:lpstr>Đổi số nguyên từ hệ 10</vt:lpstr>
      <vt:lpstr>1.1.5 Cộng và trừ các số nhị phân</vt:lpstr>
      <vt:lpstr>1.1.5 Cộng và trừ các số nhị phân</vt:lpstr>
      <vt:lpstr>1.1.6 Biểu diễn các số âm</vt:lpstr>
      <vt:lpstr>Cách 1: Dấu và giá trị tuyệt đối</vt:lpstr>
      <vt:lpstr>Cách 1: Dấu và giá trị tuyệt đối (tiếp)</vt:lpstr>
      <vt:lpstr>Cách 2: Bù 2</vt:lpstr>
      <vt:lpstr>PowerPoint Presentation</vt:lpstr>
      <vt:lpstr>Cộng nhị phân trong mã bù 2</vt:lpstr>
      <vt:lpstr>Tràn số</vt:lpstr>
      <vt:lpstr>Trừ nhị phân</vt:lpstr>
      <vt:lpstr>1.1.7 Số thực – dấu phẩy tĩnh</vt:lpstr>
      <vt:lpstr>1.1.7 Số thực - dấu phẩy động</vt:lpstr>
      <vt:lpstr>1.1.7 Số thực - dấu phẩy động</vt:lpstr>
      <vt:lpstr>1.1.7 Số thực - dấu phẩy động (tiếp)</vt:lpstr>
      <vt:lpstr>1.1.8 Mã BCD</vt:lpstr>
      <vt:lpstr>PowerPoint Presentation</vt:lpstr>
      <vt:lpstr>Cộng hai số BCD</vt:lpstr>
      <vt:lpstr>1.1.9 Mã các ký tự</vt:lpstr>
      <vt:lpstr>PowerPoint Presentation</vt:lpstr>
      <vt:lpstr>1.2 Vi  xử lý là gì ?</vt:lpstr>
      <vt:lpstr>1.2.1 Vi  xử lý là gì ? (tiếp)</vt:lpstr>
      <vt:lpstr>1.2.1 Lịch sử phát triển của vi xử lý</vt:lpstr>
      <vt:lpstr>Electronic Numerical Integrator &amp;  Calculator</vt:lpstr>
      <vt:lpstr>Transitos đầu tiên phát minh năm 1947</vt:lpstr>
      <vt:lpstr>1959, ra đời mạch tích hợp đầu tiên</vt:lpstr>
      <vt:lpstr>Sản phẩm vi xử lý đầu tiên – 4004 của Intel</vt:lpstr>
      <vt:lpstr>Sản phẩm vi xử lý đầu tiên – 4004 của Intel</vt:lpstr>
      <vt:lpstr>PowerPoint Presentation</vt:lpstr>
      <vt:lpstr>Vi xử lý 8 bit</vt:lpstr>
      <vt:lpstr>Vi xử lý 16 bit</vt:lpstr>
      <vt:lpstr>IBM giới thiệu máy tính (PC), 1981</vt:lpstr>
      <vt:lpstr>Vi xử lý 32 bit</vt:lpstr>
      <vt:lpstr>Vi xử lý 64 bit</vt:lpstr>
      <vt:lpstr>PowerPoint Presentation</vt:lpstr>
      <vt:lpstr>1.1.2.1 Cổng</vt:lpstr>
      <vt:lpstr>Cổng output</vt:lpstr>
      <vt:lpstr>Cổng input</vt:lpstr>
      <vt:lpstr>Đệm ba trạng thái (three-state buffers)</vt:lpstr>
      <vt:lpstr>Bus</vt:lpstr>
      <vt:lpstr>Thanh ghi</vt:lpstr>
      <vt:lpstr>Bộ nhớ</vt:lpstr>
      <vt:lpstr>1.2.3  Kiến trúc và nguyên lý hoạt động của hệ vi xử lý</vt:lpstr>
      <vt:lpstr>1.2.3.0  Kiến trúc Harvard</vt:lpstr>
      <vt:lpstr>1.2.3.0  Kiến trúc Harvard (tiếp)</vt:lpstr>
      <vt:lpstr>1.2.3.1 Kiến trúc Von Neumann</vt:lpstr>
      <vt:lpstr>1.2.3.1 Kiến trúc Von Neumann (tiếp)</vt:lpstr>
      <vt:lpstr>Hệ VXL sử dụng kiến trúc Von Neumann</vt:lpstr>
      <vt:lpstr>1.2.3.5  Chu trình thực hiện lệnh</vt:lpstr>
      <vt:lpstr>Thực hiện bởi CPU</vt:lpstr>
      <vt:lpstr>Thực hiện pipeline</vt:lpstr>
      <vt:lpstr>Thực hiện pipeline</vt:lpstr>
      <vt:lpstr>Thực hiện pipeline</vt:lpstr>
      <vt:lpstr>Tập lệnh</vt:lpstr>
      <vt:lpstr>Tập lệnh</vt:lpstr>
      <vt:lpstr>Ví dụ Đoạn chương trình cộng 2 số</vt:lpstr>
      <vt:lpstr>Bước 1</vt:lpstr>
      <vt:lpstr>Bước 2</vt:lpstr>
      <vt:lpstr>Bước 3</vt:lpstr>
      <vt:lpstr>Bước 4</vt:lpstr>
      <vt:lpstr>Bước 5</vt:lpstr>
      <vt:lpstr>Lệnh</vt:lpstr>
      <vt:lpstr>Bài tập</vt:lpstr>
      <vt:lpstr>Chu trình thực hiện lệnh</vt:lpstr>
      <vt:lpstr>PowerPoint Presentation</vt:lpstr>
      <vt:lpstr>Mô hình lập trình VXL</vt:lpstr>
      <vt:lpstr>PowerPoint Presentation</vt:lpstr>
      <vt:lpstr>PowerPoint Presentation</vt:lpstr>
      <vt:lpstr>PowerPoint Presentation</vt:lpstr>
      <vt:lpstr>Chương trình con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1.2.3.4 Sơ đồ khối của VXL</vt:lpstr>
      <vt:lpstr>1.2.3.4 Sơ đồ khối của VXL</vt:lpstr>
      <vt:lpstr>1.2.3.6 Hoạt động ngắt (interrupt)</vt:lpstr>
      <vt:lpstr>1.2.3.6 Hoạt động ngắt (interrupt)</vt:lpstr>
      <vt:lpstr>2.3.6 Hoạt động ngắt (interrupt)</vt:lpstr>
      <vt:lpstr>2.3.6 Hoạt động ngắt (interrupt)</vt:lpstr>
      <vt:lpstr>2.3.6 Hoạt động ngắt (interrupt)</vt:lpstr>
      <vt:lpstr>Thời gian sử dụng : Không ngắt – Có ngắt</vt:lpstr>
      <vt:lpstr>2.3.6 Hoạt động ngắt (interrupt)</vt:lpstr>
      <vt:lpstr>2.3.5 Hoạt động ngắt (interrupt)</vt:lpstr>
      <vt:lpstr>2.3.5 Hoạt động ngắt (interrupt)</vt:lpstr>
      <vt:lpstr>2.3.5 Hoạt động ngắt (interrupt)</vt:lpstr>
      <vt:lpstr>BIOS và hệ điều hành máy tính</vt:lpstr>
    </vt:vector>
  </TitlesOfParts>
  <Company>IPH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số</dc:title>
  <dc:creator>qcnguyen</dc:creator>
  <cp:lastModifiedBy>Microsoft account</cp:lastModifiedBy>
  <cp:revision>119</cp:revision>
  <dcterms:created xsi:type="dcterms:W3CDTF">2005-12-27T16:59:33Z</dcterms:created>
  <dcterms:modified xsi:type="dcterms:W3CDTF">2021-03-29T01:22:56Z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0x010100318B46FC5ED0914C88E0DCAA85AD39A4</vt:lpwstr>
  </property>
</Properties>
</file>