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87" r:id="rId19"/>
    <p:sldId id="273" r:id="rId20"/>
    <p:sldId id="288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76" r:id="rId29"/>
    <p:sldId id="28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 dirty="0" err="1"/>
            <a:t>Định</a:t>
          </a:r>
          <a:r>
            <a:rPr lang="vi-VN" dirty="0"/>
            <a:t> </a:t>
          </a:r>
          <a:r>
            <a:rPr lang="vi-VN" dirty="0" err="1"/>
            <a:t>nghĩa</a:t>
          </a:r>
          <a:r>
            <a:rPr lang="vi-VN" dirty="0"/>
            <a:t> </a:t>
          </a:r>
          <a:r>
            <a:rPr lang="vi-VN" dirty="0" err="1"/>
            <a:t>Branch</a:t>
          </a:r>
          <a:r>
            <a:rPr lang="vi-VN" dirty="0"/>
            <a:t> </a:t>
          </a:r>
          <a:r>
            <a:rPr lang="vi-VN" dirty="0" err="1"/>
            <a:t>and</a:t>
          </a:r>
          <a:r>
            <a:rPr lang="vi-VN" dirty="0"/>
            <a:t> </a:t>
          </a:r>
          <a:r>
            <a:rPr lang="vi-VN" dirty="0" err="1"/>
            <a:t>boun</a:t>
          </a:r>
          <a:r>
            <a:rPr lang="en-US" dirty="0"/>
            <a:t>d</a:t>
          </a:r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  <dgm:t>
        <a:bodyPr/>
        <a:lstStyle/>
        <a:p>
          <a:endParaRPr lang="en-US"/>
        </a:p>
      </dgm:t>
    </dgm:pt>
    <dgm:pt modelId="{0E861999-7897-4CEF-9D32-02B8594A605D}" type="sibTrans" cxnId="{37D726E9-8C07-4587-9F0A-DCB0524C63C3}">
      <dgm:prSet/>
      <dgm:spPr/>
      <dgm:t>
        <a:bodyPr/>
        <a:lstStyle/>
        <a:p>
          <a:endParaRPr lang="en-US"/>
        </a:p>
      </dgm:t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6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6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6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6"/>
      <dgm:spPr/>
    </dgm:pt>
    <dgm:pt modelId="{CE1D6E63-DEBE-43F4-8D03-0545A8F2B94D}" type="pres">
      <dgm:prSet presAssocID="{D600D7B2-7A8D-4BB7-8813-31424672B05E}" presName="vert1" presStyleCnt="0"/>
      <dgm:spPr/>
    </dgm:pt>
    <dgm:pt modelId="{82A9194E-0B82-4A9D-AD41-A80A43C14F2B}" type="pres">
      <dgm:prSet presAssocID="{A4492DE7-8144-44E1-8215-3BDB771A340E}" presName="thickLine" presStyleLbl="alignNode1" presStyleIdx="2" presStyleCnt="6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2" presStyleCnt="6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3" presStyleCnt="6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3" presStyleCnt="6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4" presStyleCnt="6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4" presStyleCnt="6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5" presStyleCnt="6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5" presStyleCnt="6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4" destOrd="0" parTransId="{3E1FD3D5-1EEF-4879-ADCD-AA96D0965795}" sibTransId="{AEFFD0D1-6738-416F-AB26-2662EA5C88F1}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2" destOrd="0" parTransId="{B6159068-054A-424F-8147-F22FB506EBC4}" sibTransId="{55718FFF-9757-4959-9A72-D22DE5C6302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3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5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ADFE0860-A107-463B-9F8F-7FD0F72CE3F0}" type="presParOf" srcId="{821F8036-8E9D-4D01-A428-AFD8E38E54C4}" destId="{82A9194E-0B82-4A9D-AD41-A80A43C14F2B}" srcOrd="4" destOrd="0" presId="urn:microsoft.com/office/officeart/2008/layout/LinedList"/>
    <dgm:cxn modelId="{28E3943F-0787-4790-A548-A72E821B4379}" type="presParOf" srcId="{821F8036-8E9D-4D01-A428-AFD8E38E54C4}" destId="{E026A31D-FB4F-4D19-B143-02956FC8874B}" srcOrd="5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6" destOrd="0" presId="urn:microsoft.com/office/officeart/2008/layout/LinedList"/>
    <dgm:cxn modelId="{F968F76F-AEE6-43FC-B3E4-03BE4FFE6DBA}" type="presParOf" srcId="{821F8036-8E9D-4D01-A428-AFD8E38E54C4}" destId="{EEF7CCED-F59B-4108-97EB-BD627F7339FC}" srcOrd="7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8" destOrd="0" presId="urn:microsoft.com/office/officeart/2008/layout/LinedList"/>
    <dgm:cxn modelId="{900E1D88-A8CD-4B09-A3B2-124EB9338CC5}" type="presParOf" srcId="{821F8036-8E9D-4D01-A428-AFD8E38E54C4}" destId="{70130A3B-CE22-4C96-96F2-F2E7940CD8B4}" srcOrd="9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0" destOrd="0" presId="urn:microsoft.com/office/officeart/2008/layout/LinedList"/>
    <dgm:cxn modelId="{FCF81441-40EC-4D2B-BB1F-F875166A440C}" type="presParOf" srcId="{821F8036-8E9D-4D01-A428-AFD8E38E54C4}" destId="{8AC18874-A49C-4150-855F-9099C892B02A}" srcOrd="11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Đặt</a:t>
          </a:r>
          <a:r>
            <a:rPr lang="vi-VN" sz="3600" kern="1200" dirty="0"/>
            <a:t> </a:t>
          </a:r>
          <a:r>
            <a:rPr lang="vi-VN" sz="3600" kern="1200" dirty="0" err="1"/>
            <a:t>vấn</a:t>
          </a:r>
          <a:r>
            <a:rPr lang="vi-VN" sz="3600" kern="1200" dirty="0"/>
            <a:t> </a:t>
          </a:r>
          <a:r>
            <a:rPr lang="vi-VN" sz="3600" kern="1200" dirty="0" err="1"/>
            <a:t>đề</a:t>
          </a:r>
          <a:endParaRPr lang="en-US" sz="3600" kern="1200" dirty="0"/>
        </a:p>
      </dsp:txBody>
      <dsp:txXfrm>
        <a:off x="0" y="2492"/>
        <a:ext cx="6492875" cy="850069"/>
      </dsp:txXfrm>
    </dsp:sp>
    <dsp:sp modelId="{BF211135-B60E-4957-A694-C7473C291B5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Định</a:t>
          </a:r>
          <a:r>
            <a:rPr lang="vi-VN" sz="3600" kern="1200" dirty="0"/>
            <a:t> </a:t>
          </a:r>
          <a:r>
            <a:rPr lang="vi-VN" sz="3600" kern="1200" dirty="0" err="1"/>
            <a:t>nghĩa</a:t>
          </a:r>
          <a:r>
            <a:rPr lang="vi-VN" sz="3600" kern="1200" dirty="0"/>
            <a:t> </a:t>
          </a:r>
          <a:r>
            <a:rPr lang="vi-VN" sz="3600" kern="1200" dirty="0" err="1"/>
            <a:t>Branch</a:t>
          </a:r>
          <a:r>
            <a:rPr lang="vi-VN" sz="3600" kern="1200" dirty="0"/>
            <a:t> </a:t>
          </a:r>
          <a:r>
            <a:rPr lang="vi-VN" sz="3600" kern="1200" dirty="0" err="1"/>
            <a:t>and</a:t>
          </a:r>
          <a:r>
            <a:rPr lang="vi-VN" sz="3600" kern="1200" dirty="0"/>
            <a:t> </a:t>
          </a:r>
          <a:r>
            <a:rPr lang="vi-VN" sz="3600" kern="1200" dirty="0" err="1"/>
            <a:t>boun</a:t>
          </a:r>
          <a:r>
            <a:rPr lang="en-US" sz="3600" kern="1200" dirty="0"/>
            <a:t>d</a:t>
          </a:r>
        </a:p>
      </dsp:txBody>
      <dsp:txXfrm>
        <a:off x="0" y="852561"/>
        <a:ext cx="6492875" cy="850069"/>
      </dsp:txXfrm>
    </dsp:sp>
    <dsp:sp modelId="{82A9194E-0B82-4A9D-AD41-A80A43C14F2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Ưu </a:t>
          </a:r>
          <a:r>
            <a:rPr lang="vi-VN" sz="3600" kern="1200" dirty="0" err="1"/>
            <a:t>và</a:t>
          </a:r>
          <a:r>
            <a:rPr lang="vi-VN" sz="3600" kern="1200" dirty="0"/>
            <a:t> </a:t>
          </a:r>
          <a:r>
            <a:rPr lang="vi-VN" sz="3600" kern="1200" dirty="0" err="1"/>
            <a:t>nhược</a:t>
          </a:r>
          <a:r>
            <a:rPr lang="vi-VN" sz="3600" kern="1200" dirty="0"/>
            <a:t> </a:t>
          </a:r>
          <a:r>
            <a:rPr lang="vi-VN" sz="3600" kern="1200" dirty="0" err="1"/>
            <a:t>điểm</a:t>
          </a:r>
          <a:endParaRPr lang="en-US" sz="3600" kern="1200" dirty="0"/>
        </a:p>
      </dsp:txBody>
      <dsp:txXfrm>
        <a:off x="0" y="1702630"/>
        <a:ext cx="6492875" cy="850069"/>
      </dsp:txXfrm>
    </dsp:sp>
    <dsp:sp modelId="{FEE23850-5E02-44FC-AFA9-21C80E88DAD7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Ứng dụng</a:t>
          </a:r>
          <a:endParaRPr lang="en-US" sz="3600" kern="1200"/>
        </a:p>
      </dsp:txBody>
      <dsp:txXfrm>
        <a:off x="0" y="2552699"/>
        <a:ext cx="6492875" cy="850069"/>
      </dsp:txXfrm>
    </dsp:sp>
    <dsp:sp modelId="{DF2057A2-18B6-4883-804E-69AA94753D2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Tổng</a:t>
          </a:r>
          <a:r>
            <a:rPr lang="vi-VN" sz="3600" kern="1200" dirty="0"/>
            <a:t> </a:t>
          </a:r>
          <a:r>
            <a:rPr lang="vi-VN" sz="3600" kern="1200" dirty="0" err="1"/>
            <a:t>kết</a:t>
          </a:r>
          <a:endParaRPr lang="en-US" sz="3600" kern="1200" dirty="0"/>
        </a:p>
      </dsp:txBody>
      <dsp:txXfrm>
        <a:off x="0" y="3402769"/>
        <a:ext cx="6492875" cy="850069"/>
      </dsp:txXfrm>
    </dsp:sp>
    <dsp:sp modelId="{D4C5ED01-9DC8-472C-8ACF-AE7F12B7F67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Bài</a:t>
          </a:r>
          <a:r>
            <a:rPr lang="vi-VN" sz="3600" kern="1200" dirty="0"/>
            <a:t> </a:t>
          </a:r>
          <a:r>
            <a:rPr lang="vi-VN" sz="3600" kern="1200" dirty="0" err="1"/>
            <a:t>tập</a:t>
          </a:r>
          <a:r>
            <a:rPr lang="vi-VN" sz="3600" kern="1200" dirty="0"/>
            <a:t> </a:t>
          </a:r>
          <a:r>
            <a:rPr lang="vi-VN" sz="3600" kern="1200" dirty="0" err="1"/>
            <a:t>về</a:t>
          </a:r>
          <a:r>
            <a:rPr lang="vi-VN" sz="3600" kern="1200" dirty="0"/>
            <a:t> </a:t>
          </a:r>
          <a:r>
            <a:rPr lang="vi-VN" sz="3600" kern="1200" dirty="0" err="1"/>
            <a:t>nhà</a:t>
          </a:r>
          <a:endParaRPr lang="en-US" sz="3600" kern="1200" dirty="0"/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31/5/2021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09415" y="520761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10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+ 0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3       2       1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1       2       4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806253" y="3100242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082709" y="32775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59" y="3846985"/>
            <a:ext cx="52438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30309" y="3872973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1843839" y="301180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7441809" y="109044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6909298" y="58125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7422723" y="581252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9457040" y="581251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7432266" y="562245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7422722" y="109308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7422721" y="166816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7441809" y="223876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7386985" y="293198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5697495" y="-42526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1362820" y="3418282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1843839" y="3654741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46696" y="974042"/>
              <a:ext cx="208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6909298" y="3683974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4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5697495" y="3456434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9797900" y="566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9987696" y="10983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9825757" y="1663171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9825757" y="218490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7432266" y="165712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7422720" y="26327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9781145" y="26080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7432266" y="10820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7422720" y="166040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6917789" y="3686213"/>
            <a:ext cx="3288433" cy="3171787"/>
            <a:chOff x="4648799" y="3680802"/>
            <a:chExt cx="3288433" cy="31717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80802"/>
              <a:ext cx="2689785" cy="2510189"/>
              <a:chOff x="951390" y="528136"/>
              <a:chExt cx="2689785" cy="251018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74358" y="52813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83900" y="980315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2" y="151957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2" y="2086214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71164" y="266899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1832934" y="3648733"/>
            <a:ext cx="3288433" cy="3189568"/>
            <a:chOff x="4648799" y="3663021"/>
            <a:chExt cx="3288433" cy="31895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63021"/>
              <a:ext cx="2689785" cy="2514019"/>
              <a:chOff x="951390" y="510355"/>
              <a:chExt cx="2689785" cy="251401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94806" y="51035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92308" y="966781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48079" y="149592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75718" y="207548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94806" y="264886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164208" y="273180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134010" y="277974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171759" y="241923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390070" y="114947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862817" y="177142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538823" y="187813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6081128" y="177142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447900" y="11494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572002" y="20581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593537" y="24104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265994" y="239103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92653" y="343038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855266" y="335375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587840" y="456283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504334" y="439152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4027143" y="335375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24654" y="350840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419924" y="41603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420255" y="441001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1423447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1904466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7519447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8000467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8513891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10805535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8551706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10778707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1974802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1477658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1971768" y="3540459"/>
            <a:ext cx="3277479" cy="3250922"/>
            <a:chOff x="4857363" y="3585096"/>
            <a:chExt cx="3277479" cy="32509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85096"/>
              <a:ext cx="2689785" cy="2490797"/>
              <a:chOff x="951390" y="533577"/>
              <a:chExt cx="2689785" cy="249079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0" y="533577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1926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404" y="151361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74152" y="207763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8452" y="264823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2252083" y="223436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7880302" y="3104190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6692162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1948024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1948024" y="3333108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2386673" y="6355077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7366879" y="235546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10324889" y="738686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7926709" y="273460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10339763" y="273460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2252083" y="3565109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2252083" y="3547998"/>
            <a:ext cx="3184035" cy="2900417"/>
            <a:chOff x="3657502" y="3677001"/>
            <a:chExt cx="3184035" cy="29004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77001"/>
              <a:ext cx="2689785" cy="2512079"/>
              <a:chOff x="951390" y="512295"/>
              <a:chExt cx="2689785" cy="251207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1229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6" y="978128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726" y="15049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3102" y="209709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655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99752" y="222124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69554" y="226919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207303" y="190868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425614" y="63891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98361" y="1260871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74367" y="1367581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116672" y="1260871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83444" y="63891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607546" y="154763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629081" y="189986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301538" y="18804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7010600" y="2843200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90810" y="2843200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605787" y="392675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59997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4006944" y="2843200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60198" y="2997855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67846" y="389805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55799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203473" y="317767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612745" y="35574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99531" y="32069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336902" y="309998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58273" y="541097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54965" y="546253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68175" y="4626719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7010598" y="4655420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2113009" y="561827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2007909" y="195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8032788" y="-799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2113009" y="3968572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2007909" y="35988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7588632" y="35163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7579089" y="386429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1        2        3        4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8146877" y="3196936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10484869" y="839630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8111600" y="28865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10472162" y="287751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7588632" y="3768934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8146877" y="656426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10484869" y="420696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8111600" y="62538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10472162" y="6244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Mã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giả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99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trưng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trọng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nhất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Khó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khăn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nhất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với</a:t>
            </a:r>
            <a:r>
              <a:rPr lang="en-US" sz="4000" dirty="0">
                <a:solidFill>
                  <a:schemeClr val="bg1"/>
                </a:solidFill>
              </a:rPr>
              <a:t> B&amp;B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B&amp;B</a:t>
            </a:r>
          </a:p>
        </p:txBody>
      </p:sp>
    </p:spTree>
    <p:extLst>
      <p:ext uri="{BB962C8B-B14F-4D97-AF65-F5344CB8AC3E}">
        <p14:creationId xmlns:p14="http://schemas.microsoft.com/office/powerpoint/2010/main" val="357053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cs typeface="Times New Roman" panose="02020603050405020304" pitchFamily="18" charset="0"/>
              </a:rPr>
              <a:t>Bài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toán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(Job assignment problem):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và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mà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các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đó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cs typeface="Times New Roman" panose="02020603050405020304" pitchFamily="18" charset="0"/>
              </a:rPr>
              <a:t>trận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cs typeface="Times New Roman" panose="02020603050405020304" pitchFamily="18" charset="0"/>
              </a:rPr>
              <a:t>Bảng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sao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thấp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nhất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50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hướng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tiếp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Brute force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Thuật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 Hungarian (</a:t>
            </a:r>
            <a:r>
              <a:rPr lang="en-US" dirty="0" err="1">
                <a:cs typeface="Times New Roman" panose="02020603050405020304" pitchFamily="18" charset="0"/>
              </a:rPr>
              <a:t>độ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phức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xấu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đạt</a:t>
            </a:r>
            <a:r>
              <a:rPr lang="en-US" dirty="0">
                <a:cs typeface="Times New Roman" panose="02020603050405020304" pitchFamily="18" charset="0"/>
              </a:rPr>
              <a:t> O(n</a:t>
            </a:r>
            <a:r>
              <a:rPr lang="en-US" baseline="30000" dirty="0"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297067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Đối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thiểu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giao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thấp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Hình ảnh 2">
            <a:extLst>
              <a:ext uri="{FF2B5EF4-FFF2-40B4-BE49-F238E27FC236}">
                <a16:creationId xmlns:a16="http://schemas.microsoft.com/office/drawing/2014/main" id="{8D071B03-7B99-44CF-A21B-335AC905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937"/>
            <a:ext cx="5967413" cy="3457575"/>
          </a:xfrm>
          <a:prstGeom prst="rect">
            <a:avLst/>
          </a:prstGeom>
        </p:spPr>
      </p:pic>
      <p:pic>
        <p:nvPicPr>
          <p:cNvPr id="11" name="Hình ảnh 3">
            <a:extLst>
              <a:ext uri="{FF2B5EF4-FFF2-40B4-BE49-F238E27FC236}">
                <a16:creationId xmlns:a16="http://schemas.microsoft.com/office/drawing/2014/main" id="{7E0DAC85-3DB4-4079-A72A-870D1DB0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5" y="2166938"/>
            <a:ext cx="42767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25231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BE3B944A-9B61-4A34-B296-34C5E0A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28" y="1931905"/>
            <a:ext cx="4166955" cy="3927635"/>
          </a:xfrm>
          <a:prstGeom prst="rect">
            <a:avLst/>
          </a:prstGeom>
        </p:spPr>
      </p:pic>
      <p:pic>
        <p:nvPicPr>
          <p:cNvPr id="12" name="Hình ảnh 3">
            <a:extLst>
              <a:ext uri="{FF2B5EF4-FFF2-40B4-BE49-F238E27FC236}">
                <a16:creationId xmlns:a16="http://schemas.microsoft.com/office/drawing/2014/main" id="{D59F4C77-BC9B-44F3-9F74-A62411B9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72" y="1931906"/>
            <a:ext cx="4537469" cy="3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2">
            <a:extLst>
              <a:ext uri="{FF2B5EF4-FFF2-40B4-BE49-F238E27FC236}">
                <a16:creationId xmlns:a16="http://schemas.microsoft.com/office/drawing/2014/main" id="{92C74B2A-049F-4758-BAA3-F4FB4F8B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6" y="0"/>
            <a:ext cx="867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1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 </a:t>
            </a:r>
            <a:r>
              <a:rPr lang="en-US" sz="4000" dirty="0" err="1">
                <a:solidFill>
                  <a:schemeClr val="bg1"/>
                </a:solidFill>
              </a:rPr>
              <a:t>sánh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với</a:t>
            </a:r>
            <a:r>
              <a:rPr lang="en-US" sz="4000" dirty="0">
                <a:solidFill>
                  <a:schemeClr val="bg1"/>
                </a:solidFill>
              </a:rPr>
              <a:t> Greedy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8808EFC7-605D-49C8-AE01-E877461A4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008173"/>
              </p:ext>
            </p:extLst>
          </p:nvPr>
        </p:nvGraphicFramePr>
        <p:xfrm>
          <a:off x="838200" y="1825625"/>
          <a:ext cx="10515600" cy="458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27994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5460858"/>
                    </a:ext>
                  </a:extLst>
                </a:gridCol>
              </a:tblGrid>
              <a:tr h="840894">
                <a:tc>
                  <a:txBody>
                    <a:bodyPr/>
                    <a:lstStyle/>
                    <a:p>
                      <a:r>
                        <a:rPr lang="en-US" dirty="0"/>
                        <a:t>Branch and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87417"/>
                  </a:ext>
                </a:extLst>
              </a:tr>
              <a:tr h="1451407"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nút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xét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4218"/>
                  </a:ext>
                </a:extLst>
              </a:tr>
              <a:tr h="840894">
                <a:tc>
                  <a:txBody>
                    <a:bodyPr/>
                    <a:lstStyle/>
                    <a:p>
                      <a:r>
                        <a:rPr lang="en-US" dirty="0" err="1"/>
                        <a:t>Tốn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kém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kém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hơn</a:t>
                      </a:r>
                      <a:r>
                        <a:rPr lang="en-US" dirty="0"/>
                        <a:t> B&amp;B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39411"/>
                  </a:ext>
                </a:extLst>
              </a:tr>
              <a:tr h="1451407">
                <a:tc>
                  <a:txBody>
                    <a:bodyPr/>
                    <a:lstStyle/>
                    <a:p>
                      <a:r>
                        <a:rPr lang="en-US" dirty="0"/>
                        <a:t>Cho ra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1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058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 </a:t>
            </a:r>
            <a:r>
              <a:rPr lang="en-US" sz="2400" dirty="0" err="1"/>
              <a:t>Tìm</a:t>
            </a:r>
            <a:r>
              <a:rPr lang="en-US" sz="2400" dirty="0"/>
              <a:t> chu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Input:</a:t>
            </a:r>
          </a:p>
          <a:p>
            <a:r>
              <a:rPr lang="en-US" sz="2400" dirty="0"/>
              <a:t>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T1 </a:t>
            </a:r>
            <a:r>
              <a:rPr lang="en-US" sz="2400" dirty="0" err="1"/>
              <a:t>đến</a:t>
            </a:r>
            <a:r>
              <a:rPr lang="en-US" sz="2400" dirty="0"/>
              <a:t> Tn</a:t>
            </a:r>
          </a:p>
          <a:p>
            <a:r>
              <a:rPr lang="en-US" sz="2400" dirty="0" err="1"/>
              <a:t>Cij</a:t>
            </a:r>
            <a:r>
              <a:rPr lang="en-US" sz="2400" dirty="0"/>
              <a:t>: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endParaRPr lang="en-US" sz="2400" dirty="0"/>
          </a:p>
          <a:p>
            <a:r>
              <a:rPr lang="en-US" sz="2400" dirty="0"/>
              <a:t>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endParaRPr lang="en-US" sz="2400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0018E8CA-E863-4734-BB6D-CBC814C96024}"/>
              </a:ext>
            </a:extLst>
          </p:cNvPr>
          <p:cNvGrpSpPr/>
          <p:nvPr/>
        </p:nvGrpSpPr>
        <p:grpSpPr>
          <a:xfrm>
            <a:off x="6588387" y="3089959"/>
            <a:ext cx="2652751" cy="3088437"/>
            <a:chOff x="140452" y="1980409"/>
            <a:chExt cx="2652751" cy="308843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54572FB-F96A-48CE-AC2D-2BD27261FA51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109">
              <a:extLst>
                <a:ext uri="{FF2B5EF4-FFF2-40B4-BE49-F238E27FC236}">
                  <a16:creationId xmlns:a16="http://schemas.microsoft.com/office/drawing/2014/main" id="{BF1AC333-DF8D-46EB-A803-A8B7302C84CD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0" name="Oval 111">
              <a:extLst>
                <a:ext uri="{FF2B5EF4-FFF2-40B4-BE49-F238E27FC236}">
                  <a16:creationId xmlns:a16="http://schemas.microsoft.com/office/drawing/2014/main" id="{7A5244F7-E22A-472B-9BB0-8522530E3183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DA543BE9-F939-4F63-8A8A-B0B10E4A4AE9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3" name="Oval 115">
              <a:extLst>
                <a:ext uri="{FF2B5EF4-FFF2-40B4-BE49-F238E27FC236}">
                  <a16:creationId xmlns:a16="http://schemas.microsoft.com/office/drawing/2014/main" id="{C9463171-CBB1-4AA8-A56F-1AAADE6F1EF0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4" name="Straight Connector 116">
              <a:extLst>
                <a:ext uri="{FF2B5EF4-FFF2-40B4-BE49-F238E27FC236}">
                  <a16:creationId xmlns:a16="http://schemas.microsoft.com/office/drawing/2014/main" id="{F84920E4-FFB9-46C4-A092-9B6149617F9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: Shape 123">
              <a:extLst>
                <a:ext uri="{FF2B5EF4-FFF2-40B4-BE49-F238E27FC236}">
                  <a16:creationId xmlns:a16="http://schemas.microsoft.com/office/drawing/2014/main" id="{E504A756-558E-4B03-8DEB-3408CF8BE354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24">
              <a:extLst>
                <a:ext uri="{FF2B5EF4-FFF2-40B4-BE49-F238E27FC236}">
                  <a16:creationId xmlns:a16="http://schemas.microsoft.com/office/drawing/2014/main" id="{3C49BE83-C918-458A-A76A-A1D6C64A6B75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Box 126">
              <a:extLst>
                <a:ext uri="{FF2B5EF4-FFF2-40B4-BE49-F238E27FC236}">
                  <a16:creationId xmlns:a16="http://schemas.microsoft.com/office/drawing/2014/main" id="{D19AF6A8-568A-4DB7-9977-97195CC5B27D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Box 128">
              <a:extLst>
                <a:ext uri="{FF2B5EF4-FFF2-40B4-BE49-F238E27FC236}">
                  <a16:creationId xmlns:a16="http://schemas.microsoft.com/office/drawing/2014/main" id="{86504246-5E94-4F45-AF80-AC0BD84DBB59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Box 132">
              <a:extLst>
                <a:ext uri="{FF2B5EF4-FFF2-40B4-BE49-F238E27FC236}">
                  <a16:creationId xmlns:a16="http://schemas.microsoft.com/office/drawing/2014/main" id="{6304C4BB-0911-4938-BC3B-CBA5AA7AC816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Box 134">
              <a:extLst>
                <a:ext uri="{FF2B5EF4-FFF2-40B4-BE49-F238E27FC236}">
                  <a16:creationId xmlns:a16="http://schemas.microsoft.com/office/drawing/2014/main" id="{737F0F87-0AFF-420B-AC9F-5559EDC83ADF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136">
              <a:extLst>
                <a:ext uri="{FF2B5EF4-FFF2-40B4-BE49-F238E27FC236}">
                  <a16:creationId xmlns:a16="http://schemas.microsoft.com/office/drawing/2014/main" id="{0BD456BE-7480-4DF5-8CDA-E78D9381C0CD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37" y="1839389"/>
            <a:ext cx="7799916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Vậy</a:t>
            </a:r>
            <a:r>
              <a:rPr lang="en-US" sz="4800" dirty="0"/>
              <a:t> branch and bound </a:t>
            </a:r>
            <a:r>
              <a:rPr lang="en-US" sz="4800" dirty="0" err="1"/>
              <a:t>là</a:t>
            </a:r>
            <a:r>
              <a:rPr lang="en-US" sz="4800" dirty="0"/>
              <a:t> </a:t>
            </a:r>
            <a:r>
              <a:rPr lang="en-US" sz="4800" dirty="0" err="1"/>
              <a:t>gì</a:t>
            </a:r>
            <a:r>
              <a:rPr lang="en-US" sz="4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685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56586" y="2035248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2171</Words>
  <Application>Microsoft Office PowerPoint</Application>
  <PresentationFormat>Widescreen</PresentationFormat>
  <Paragraphs>525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Đặt vấn đề</vt:lpstr>
      <vt:lpstr>Định nghĩa Branch and bound</vt:lpstr>
      <vt:lpstr>Định nghĩa Branch and bound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Mã giả</vt:lpstr>
      <vt:lpstr>Đặc trưng quan trọng nhất</vt:lpstr>
      <vt:lpstr>Khó khăn nhất với B&amp;B</vt:lpstr>
      <vt:lpstr>Ưu và nhược điểm</vt:lpstr>
      <vt:lpstr>Ứng dụng</vt:lpstr>
      <vt:lpstr>Ứng dụng</vt:lpstr>
      <vt:lpstr>Ứng dụng</vt:lpstr>
      <vt:lpstr>Ứng dụng</vt:lpstr>
      <vt:lpstr>Ứng dụng</vt:lpstr>
      <vt:lpstr>PowerPoint Presentation</vt:lpstr>
      <vt:lpstr>Một vài ứng dụng khác</vt:lpstr>
      <vt:lpstr>So sánh với Greedy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Khiem Le</cp:lastModifiedBy>
  <cp:revision>35</cp:revision>
  <dcterms:created xsi:type="dcterms:W3CDTF">2021-05-13T13:07:32Z</dcterms:created>
  <dcterms:modified xsi:type="dcterms:W3CDTF">2021-05-31T15:00:24Z</dcterms:modified>
</cp:coreProperties>
</file>