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311" r:id="rId3"/>
    <p:sldId id="308" r:id="rId4"/>
    <p:sldId id="264" r:id="rId5"/>
    <p:sldId id="263" r:id="rId6"/>
    <p:sldId id="260" r:id="rId7"/>
    <p:sldId id="261" r:id="rId8"/>
    <p:sldId id="259" r:id="rId9"/>
    <p:sldId id="268" r:id="rId10"/>
    <p:sldId id="283" r:id="rId11"/>
    <p:sldId id="284" r:id="rId12"/>
    <p:sldId id="285" r:id="rId13"/>
    <p:sldId id="289" r:id="rId14"/>
    <p:sldId id="290" r:id="rId15"/>
    <p:sldId id="291" r:id="rId16"/>
    <p:sldId id="305" r:id="rId17"/>
    <p:sldId id="288" r:id="rId18"/>
    <p:sldId id="304" r:id="rId19"/>
    <p:sldId id="293" r:id="rId20"/>
    <p:sldId id="306" r:id="rId21"/>
    <p:sldId id="296" r:id="rId22"/>
    <p:sldId id="295" r:id="rId23"/>
    <p:sldId id="297" r:id="rId24"/>
    <p:sldId id="298" r:id="rId25"/>
    <p:sldId id="294" r:id="rId26"/>
    <p:sldId id="299" r:id="rId27"/>
    <p:sldId id="307" r:id="rId28"/>
    <p:sldId id="300" r:id="rId29"/>
    <p:sldId id="301" r:id="rId30"/>
    <p:sldId id="302" r:id="rId31"/>
    <p:sldId id="303" r:id="rId32"/>
    <p:sldId id="278" r:id="rId33"/>
    <p:sldId id="312" r:id="rId34"/>
    <p:sldId id="281" r:id="rId35"/>
  </p:sldIdLst>
  <p:sldSz cx="9144000" cy="5143500" type="screen16x9"/>
  <p:notesSz cx="6858000" cy="9144000"/>
  <p:embeddedFontLst>
    <p:embeddedFont>
      <p:font typeface="Poppins" panose="020B0604020202020204" charset="0"/>
      <p:regular r:id="rId37"/>
      <p:bold r:id="rId38"/>
      <p:italic r:id="rId39"/>
      <p:boldItalic r:id="rId40"/>
    </p:embeddedFont>
    <p:embeddedFont>
      <p:font typeface="Poppins Ligh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yen Tran" initials="TT" lastIdx="1" clrIdx="0">
    <p:extLst>
      <p:ext uri="{19B8F6BF-5375-455C-9EA6-DF929625EA0E}">
        <p15:presenceInfo xmlns:p15="http://schemas.microsoft.com/office/powerpoint/2012/main" userId="646c50a553dd87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827B3E-FBC5-4E6D-ABE8-03CB06A2C7C7}">
  <a:tblStyle styleId="{5F827B3E-FBC5-4E6D-ABE8-03CB06A2C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8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257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1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412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8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085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59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90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10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565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367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19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757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53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075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218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62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320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482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91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741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790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819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200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External</a:t>
            </a:r>
            <a:br>
              <a:rPr lang="en" dirty="0"/>
            </a:br>
            <a:r>
              <a:rPr lang="en" dirty="0"/>
              <a:t>sort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68;p16">
            <a:extLst>
              <a:ext uri="{FF2B5EF4-FFF2-40B4-BE49-F238E27FC236}">
                <a16:creationId xmlns:a16="http://schemas.microsoft.com/office/drawing/2014/main" id="{3410E86B-7AE3-48A8-8F92-E9A537635A02}"/>
              </a:ext>
            </a:extLst>
          </p:cNvPr>
          <p:cNvSpPr txBox="1">
            <a:spLocks/>
          </p:cNvSpPr>
          <p:nvPr/>
        </p:nvSpPr>
        <p:spPr>
          <a:xfrm>
            <a:off x="615869" y="3325874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b="1" dirty="0">
                <a:latin typeface="Poppins"/>
                <a:ea typeface="Poppins"/>
                <a:cs typeface="Poppins"/>
                <a:sym typeface="Poppins"/>
              </a:rPr>
              <a:t>We are group 5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Võ </a:t>
            </a:r>
            <a:r>
              <a:rPr lang="en-US" sz="1400" dirty="0" err="1"/>
              <a:t>Nhật</a:t>
            </a:r>
            <a:r>
              <a:rPr lang="en-US" sz="1400" dirty="0"/>
              <a:t> Thanh 19522245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Lê Vinh Quang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Trần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Truyền</a:t>
            </a:r>
            <a:endParaRPr lang="en-US" sz="14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78BFBCC-565B-4755-80F3-E8BF52CE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464469" y="3294276"/>
          <a:ext cx="4764880" cy="53729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60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50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304917" y="1986975"/>
            <a:ext cx="352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Việc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tạo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ra Run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từ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2 run ban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đầu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người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ta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gọi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(merge).</a:t>
            </a:r>
            <a:endParaRPr lang="en-US" sz="1600" u="sng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DE8770F-FF21-4F49-9BD8-83111F78052D}"/>
              </a:ext>
            </a:extLst>
          </p:cNvPr>
          <p:cNvSpPr txBox="1"/>
          <p:nvPr/>
        </p:nvSpPr>
        <p:spPr>
          <a:xfrm>
            <a:off x="2995913" y="3977374"/>
            <a:ext cx="4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L=5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85A36D6-1DD4-458F-9CC5-93310E625C0A}"/>
              </a:ext>
            </a:extLst>
          </p:cNvPr>
          <p:cNvSpPr txBox="1"/>
          <p:nvPr/>
        </p:nvSpPr>
        <p:spPr>
          <a:xfrm>
            <a:off x="5414160" y="3977374"/>
            <a:ext cx="526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L=2</a:t>
            </a:r>
          </a:p>
        </p:txBody>
      </p:sp>
      <p:sp>
        <p:nvSpPr>
          <p:cNvPr id="14" name="Google Shape;290;p26">
            <a:extLst>
              <a:ext uri="{FF2B5EF4-FFF2-40B4-BE49-F238E27FC236}">
                <a16:creationId xmlns:a16="http://schemas.microsoft.com/office/drawing/2014/main" id="{1267477C-E9CA-4D0E-B254-2A0E4B989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838" y="192940"/>
            <a:ext cx="577214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7603A681-C8CB-4FB5-B524-2CF3ECE4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1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2079498" y="2571750"/>
            <a:ext cx="4985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: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f0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cần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ra: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f0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đã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được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F1, f2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hai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phụ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dung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để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13792D3-7F01-48AD-A951-0F7246027562}"/>
              </a:ext>
            </a:extLst>
          </p:cNvPr>
          <p:cNvSpPr txBox="1"/>
          <p:nvPr/>
        </p:nvSpPr>
        <p:spPr>
          <a:xfrm>
            <a:off x="2842260" y="1881842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Mô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tả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bài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endParaRPr lang="en-US" sz="2400" b="1" dirty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49A837-0B0D-43B4-9AE2-5303D4F1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10" name="Google Shape;290;p26">
            <a:extLst>
              <a:ext uri="{FF2B5EF4-FFF2-40B4-BE49-F238E27FC236}">
                <a16:creationId xmlns:a16="http://schemas.microsoft.com/office/drawing/2014/main" id="{C84E6894-4DC5-466D-8725-CB9F56720F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838" y="192940"/>
            <a:ext cx="577214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5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094532537"/>
              </p:ext>
            </p:extLst>
          </p:nvPr>
        </p:nvGraphicFramePr>
        <p:xfrm>
          <a:off x="1797839" y="1801816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1: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45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99202"/>
              </p:ext>
            </p:extLst>
          </p:nvPr>
        </p:nvGraphicFramePr>
        <p:xfrm>
          <a:off x="1767363" y="2545972"/>
          <a:ext cx="2738891" cy="57821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5782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0070C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5" y="261606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8" y="3399243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804773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875905"/>
              </p:ext>
            </p:extLst>
          </p:nvPr>
        </p:nvGraphicFramePr>
        <p:xfrm>
          <a:off x="1802632" y="3318189"/>
          <a:ext cx="2738891" cy="552436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552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D1CF76A-AECB-441F-91ED-C48361F7206D}"/>
              </a:ext>
            </a:extLst>
          </p:cNvPr>
          <p:cNvSpPr txBox="1"/>
          <p:nvPr/>
        </p:nvSpPr>
        <p:spPr>
          <a:xfrm>
            <a:off x="2022160" y="1360094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M=1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02966B0D-8128-4ECF-B6BC-D6E0EDCE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20" name="Google Shape;290;p26">
            <a:extLst>
              <a:ext uri="{FF2B5EF4-FFF2-40B4-BE49-F238E27FC236}">
                <a16:creationId xmlns:a16="http://schemas.microsoft.com/office/drawing/2014/main" id="{66946E5B-D000-4F24-90CB-558C41A35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838" y="192940"/>
            <a:ext cx="577214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3B859-8E88-409E-BB4D-5C24BA2207A0}"/>
              </a:ext>
            </a:extLst>
          </p:cNvPr>
          <p:cNvSpPr txBox="1"/>
          <p:nvPr/>
        </p:nvSpPr>
        <p:spPr>
          <a:xfrm>
            <a:off x="1792900" y="1826155"/>
            <a:ext cx="51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oppins Light"/>
                <a:cs typeface="Poppins Light"/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67D88-B1B6-4385-8C68-A9979DF828D5}"/>
              </a:ext>
            </a:extLst>
          </p:cNvPr>
          <p:cNvSpPr txBox="1"/>
          <p:nvPr/>
        </p:nvSpPr>
        <p:spPr>
          <a:xfrm>
            <a:off x="2868143" y="1826154"/>
            <a:ext cx="696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oppins Light"/>
                <a:cs typeface="Poppins Light"/>
              </a:rPr>
              <a:t>67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518F1-259D-4BD7-94FD-4C53864F3674}"/>
              </a:ext>
            </a:extLst>
          </p:cNvPr>
          <p:cNvSpPr txBox="1"/>
          <p:nvPr/>
        </p:nvSpPr>
        <p:spPr>
          <a:xfrm>
            <a:off x="3988333" y="1828708"/>
            <a:ext cx="51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oppins Light"/>
                <a:cs typeface="Poppins Light"/>
              </a:rPr>
              <a:t>58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C749C4-C269-482C-BD37-54E265BEBFA2}"/>
              </a:ext>
            </a:extLst>
          </p:cNvPr>
          <p:cNvSpPr txBox="1"/>
          <p:nvPr/>
        </p:nvSpPr>
        <p:spPr>
          <a:xfrm>
            <a:off x="5179282" y="1815439"/>
            <a:ext cx="43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oppins Light"/>
                <a:cs typeface="Poppins Light"/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40BC6-96E6-4B72-AEB6-D36FF6D068BB}"/>
              </a:ext>
            </a:extLst>
          </p:cNvPr>
          <p:cNvSpPr txBox="1"/>
          <p:nvPr/>
        </p:nvSpPr>
        <p:spPr>
          <a:xfrm>
            <a:off x="6242054" y="1826155"/>
            <a:ext cx="51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oppins Light"/>
                <a:cs typeface="Poppins Light"/>
              </a:rPr>
              <a:t>29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D124A2-DB64-45FF-81C7-5F40D5FE58E6}"/>
              </a:ext>
            </a:extLst>
          </p:cNvPr>
          <p:cNvSpPr txBox="1"/>
          <p:nvPr/>
        </p:nvSpPr>
        <p:spPr>
          <a:xfrm>
            <a:off x="2272668" y="1823936"/>
            <a:ext cx="51791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oppins Light"/>
                <a:cs typeface="Poppins Light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4A4049-8283-40CC-A792-06B853311756}"/>
              </a:ext>
            </a:extLst>
          </p:cNvPr>
          <p:cNvSpPr txBox="1"/>
          <p:nvPr/>
        </p:nvSpPr>
        <p:spPr>
          <a:xfrm>
            <a:off x="3407263" y="1829100"/>
            <a:ext cx="51791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oppins Light"/>
                <a:cs typeface="Poppins Light"/>
              </a:rPr>
              <a:t>33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70C67-B5F7-4FFA-BCD1-D31929AA6697}"/>
              </a:ext>
            </a:extLst>
          </p:cNvPr>
          <p:cNvSpPr txBox="1"/>
          <p:nvPr/>
        </p:nvSpPr>
        <p:spPr>
          <a:xfrm>
            <a:off x="4528423" y="1823936"/>
            <a:ext cx="51791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oppins Light"/>
                <a:cs typeface="Poppins Light"/>
              </a:rPr>
              <a:t>42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384E21-C3E8-4621-AC82-6A0D3C197B5D}"/>
              </a:ext>
            </a:extLst>
          </p:cNvPr>
          <p:cNvSpPr txBox="1"/>
          <p:nvPr/>
        </p:nvSpPr>
        <p:spPr>
          <a:xfrm>
            <a:off x="5618607" y="1815439"/>
            <a:ext cx="59882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oppins Light"/>
                <a:cs typeface="Poppins Light"/>
              </a:rPr>
              <a:t>34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1F8C79-B6E0-4D92-A850-D7F3F36E7A03}"/>
              </a:ext>
            </a:extLst>
          </p:cNvPr>
          <p:cNvSpPr txBox="1"/>
          <p:nvPr/>
        </p:nvSpPr>
        <p:spPr>
          <a:xfrm>
            <a:off x="6778869" y="1830013"/>
            <a:ext cx="51791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oppins Light"/>
                <a:cs typeface="Poppins Light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5692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83951E-6 L 0.00364 0.16018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05226 0.311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83951E-6 L -0.03247 2.83951E-6 C -0.04705 2.83951E-6 -0.06441 0.04475 -0.06441 0.08117 L -0.06441 0.1629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1224 0.308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8" y="15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-0.12917 0.159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18385 0.3095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1546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83951E-6 L -0.24705 0.160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61" y="79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69136E-6 L -0.19219 0.164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824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69136E-6 L -0.23993 0.3151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7" y="1574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08642E-6 L -0.30243 0.3108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22" y="15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4213745782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2: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491251"/>
              </p:ext>
            </p:extLst>
          </p:nvPr>
        </p:nvGraphicFramePr>
        <p:xfrm>
          <a:off x="1767362" y="2545972"/>
          <a:ext cx="3353277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818023251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098686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13928"/>
              </p:ext>
            </p:extLst>
          </p:nvPr>
        </p:nvGraphicFramePr>
        <p:xfrm>
          <a:off x="1767361" y="3216046"/>
          <a:ext cx="2177005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08223DC-7CAE-4185-9D0A-CCBF4FE14F59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M=M*2=2</a:t>
            </a:r>
          </a:p>
          <a:p>
            <a:endParaRPr lang="en-US" b="1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F4013B9C-9BD3-4095-B774-2ED429A1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21" name="Google Shape;290;p26">
            <a:extLst>
              <a:ext uri="{FF2B5EF4-FFF2-40B4-BE49-F238E27FC236}">
                <a16:creationId xmlns:a16="http://schemas.microsoft.com/office/drawing/2014/main" id="{0CEA4008-4F22-4C74-BCCC-78782F9405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838" y="192940"/>
            <a:ext cx="577214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3343761884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105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3: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847650"/>
              </p:ext>
            </p:extLst>
          </p:nvPr>
        </p:nvGraphicFramePr>
        <p:xfrm>
          <a:off x="1767362" y="2545972"/>
          <a:ext cx="3304508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4233775469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726943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710966"/>
              </p:ext>
            </p:extLst>
          </p:nvPr>
        </p:nvGraphicFramePr>
        <p:xfrm>
          <a:off x="1767361" y="3216046"/>
          <a:ext cx="2177005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05D6527-65A1-429C-B323-5EB5D79DB92A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M=M*2=4</a:t>
            </a:r>
          </a:p>
          <a:p>
            <a:endParaRPr lang="en-US" b="1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50FF1ACD-2EEC-4997-8B54-2E58D00B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20" name="Google Shape;290;p26">
            <a:extLst>
              <a:ext uri="{FF2B5EF4-FFF2-40B4-BE49-F238E27FC236}">
                <a16:creationId xmlns:a16="http://schemas.microsoft.com/office/drawing/2014/main" id="{9943F4AB-0CC1-437E-9E09-ECDA3D302AE6}"/>
              </a:ext>
            </a:extLst>
          </p:cNvPr>
          <p:cNvSpPr txBox="1">
            <a:spLocks/>
          </p:cNvSpPr>
          <p:nvPr/>
        </p:nvSpPr>
        <p:spPr>
          <a:xfrm>
            <a:off x="109838" y="192940"/>
            <a:ext cx="5772149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latin typeface="UTM Seagull" panose="02040603050506020204" pitchFamily="18" charset="0"/>
              </a:rPr>
              <a:t>Phương pháp trộn Run</a:t>
            </a:r>
            <a:endParaRPr lang="vi-VN"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8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921842294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4: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096548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056197"/>
              </p:ext>
            </p:extLst>
          </p:nvPr>
        </p:nvGraphicFramePr>
        <p:xfrm>
          <a:off x="1767361" y="3216046"/>
          <a:ext cx="1053233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  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3A6582C-05B5-448B-AA2B-5D9180B339A5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M=M*2=8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81105A5A-656C-454F-A436-F329B01DF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49622"/>
              </p:ext>
            </p:extLst>
          </p:nvPr>
        </p:nvGraphicFramePr>
        <p:xfrm>
          <a:off x="1732091" y="2485077"/>
          <a:ext cx="4424550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DD03FF25-9C16-4E78-AE71-EE193619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21" name="Google Shape;290;p26">
            <a:extLst>
              <a:ext uri="{FF2B5EF4-FFF2-40B4-BE49-F238E27FC236}">
                <a16:creationId xmlns:a16="http://schemas.microsoft.com/office/drawing/2014/main" id="{D906456C-BBB2-4DFB-ADB3-F593D77EBF61}"/>
              </a:ext>
            </a:extLst>
          </p:cNvPr>
          <p:cNvSpPr txBox="1">
            <a:spLocks/>
          </p:cNvSpPr>
          <p:nvPr/>
        </p:nvSpPr>
        <p:spPr>
          <a:xfrm>
            <a:off x="109838" y="192940"/>
            <a:ext cx="5772149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latin typeface="UTM Seagull" panose="02040603050506020204" pitchFamily="18" charset="0"/>
              </a:rPr>
              <a:t>Phương pháp trộn Run</a:t>
            </a:r>
            <a:endParaRPr lang="vi-VN"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5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20751" y="228163"/>
            <a:ext cx="5557377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5: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593177B-4A59-4628-845D-BEFC463E02BA}"/>
              </a:ext>
            </a:extLst>
          </p:cNvPr>
          <p:cNvSpPr txBox="1"/>
          <p:nvPr/>
        </p:nvSpPr>
        <p:spPr>
          <a:xfrm>
            <a:off x="1549627" y="1800272"/>
            <a:ext cx="579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m </a:t>
            </a:r>
            <a:r>
              <a:rPr lang="en-US" sz="2400" dirty="0" err="1"/>
              <a:t>của</a:t>
            </a:r>
            <a:r>
              <a:rPr lang="en-US" sz="2400" dirty="0"/>
              <a:t> run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n </a:t>
            </a:r>
            <a:r>
              <a:rPr lang="en-US" sz="2400" dirty="0" err="1"/>
              <a:t>của</a:t>
            </a:r>
            <a:r>
              <a:rPr lang="en-US" sz="2400" dirty="0"/>
              <a:t> F0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dừng</a:t>
            </a:r>
            <a:endParaRPr lang="en-US" sz="24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388C8A-350A-4358-B979-1301C3F6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41868" y="2367189"/>
            <a:ext cx="53173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vi-VN" sz="1800" dirty="0"/>
              <a:t>m = 1 </a:t>
            </a:r>
            <a:r>
              <a:rPr lang="vi-VN" sz="1800" dirty="0" err="1"/>
              <a:t>while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(m &lt; </a:t>
            </a:r>
            <a:r>
              <a:rPr lang="vi-VN" sz="1800" dirty="0" err="1">
                <a:solidFill>
                  <a:srgbClr val="FF0000"/>
                </a:solidFill>
              </a:rPr>
              <a:t>số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phần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tử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của</a:t>
            </a:r>
            <a:r>
              <a:rPr lang="vi-VN" sz="1800" dirty="0">
                <a:solidFill>
                  <a:srgbClr val="FF0000"/>
                </a:solidFill>
              </a:rPr>
              <a:t> f0</a:t>
            </a:r>
            <a:r>
              <a:rPr lang="vi-VN" sz="1800" dirty="0"/>
              <a:t>)</a:t>
            </a:r>
            <a:endParaRPr lang="en-US" sz="1800" dirty="0"/>
          </a:p>
          <a:p>
            <a:pPr lvl="7"/>
            <a:r>
              <a:rPr lang="vi-VN" sz="1800" dirty="0"/>
              <a:t> { </a:t>
            </a:r>
            <a:endParaRPr lang="en-US" sz="1800" dirty="0"/>
          </a:p>
          <a:p>
            <a:pPr lvl="7"/>
            <a:r>
              <a:rPr lang="vi-VN" sz="1800" dirty="0">
                <a:solidFill>
                  <a:srgbClr val="0070C0"/>
                </a:solidFill>
              </a:rPr>
              <a:t>Chia[</a:t>
            </a:r>
            <a:r>
              <a:rPr lang="vi-VN" sz="1800" dirty="0" err="1">
                <a:solidFill>
                  <a:srgbClr val="0070C0"/>
                </a:solidFill>
              </a:rPr>
              <a:t>Distribute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m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tử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f0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cho </a:t>
            </a:r>
            <a:endParaRPr lang="en-US" sz="1800" dirty="0"/>
          </a:p>
          <a:p>
            <a:pPr lvl="7"/>
            <a:r>
              <a:rPr lang="vi-VN" sz="1800" dirty="0"/>
              <a:t>f1, f2 </a:t>
            </a:r>
            <a:endParaRPr lang="en-US" sz="1800" dirty="0"/>
          </a:p>
          <a:p>
            <a:pPr lvl="7"/>
            <a:r>
              <a:rPr lang="vi-VN" sz="1800" dirty="0" err="1">
                <a:solidFill>
                  <a:srgbClr val="0070C0"/>
                </a:solidFill>
              </a:rPr>
              <a:t>Trộn</a:t>
            </a:r>
            <a:r>
              <a:rPr lang="vi-VN" sz="1800" dirty="0">
                <a:solidFill>
                  <a:srgbClr val="0070C0"/>
                </a:solidFill>
              </a:rPr>
              <a:t>[</a:t>
            </a:r>
            <a:r>
              <a:rPr lang="vi-VN" sz="1800" dirty="0" err="1">
                <a:solidFill>
                  <a:srgbClr val="0070C0"/>
                </a:solidFill>
              </a:rPr>
              <a:t>Merge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f1, f2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f0 </a:t>
            </a:r>
            <a:endParaRPr lang="en-US" sz="1800" dirty="0"/>
          </a:p>
          <a:p>
            <a:pPr lvl="7"/>
            <a:r>
              <a:rPr lang="vi-VN" sz="1800" dirty="0"/>
              <a:t>M = </a:t>
            </a:r>
            <a:r>
              <a:rPr lang="vi-VN" sz="1800" dirty="0">
                <a:solidFill>
                  <a:srgbClr val="0070C0"/>
                </a:solidFill>
              </a:rPr>
              <a:t>M * 2 </a:t>
            </a:r>
            <a:endParaRPr lang="en-US" sz="1800" dirty="0">
              <a:solidFill>
                <a:srgbClr val="0070C0"/>
              </a:solidFill>
            </a:endParaRPr>
          </a:p>
          <a:p>
            <a:pPr lvl="7"/>
            <a:r>
              <a:rPr lang="vi-VN" sz="1800" dirty="0"/>
              <a:t>}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1122880" y="1849225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0CE056B-2B71-46BA-9058-D5AF9A3E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9" name="Google Shape;290;p26">
            <a:extLst>
              <a:ext uri="{FF2B5EF4-FFF2-40B4-BE49-F238E27FC236}">
                <a16:creationId xmlns:a16="http://schemas.microsoft.com/office/drawing/2014/main" id="{2C16AECB-EE59-44F8-B85A-9878621FBF09}"/>
              </a:ext>
            </a:extLst>
          </p:cNvPr>
          <p:cNvSpPr txBox="1">
            <a:spLocks/>
          </p:cNvSpPr>
          <p:nvPr/>
        </p:nvSpPr>
        <p:spPr>
          <a:xfrm>
            <a:off x="109838" y="192940"/>
            <a:ext cx="5772149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latin typeface="UTM Seagull" panose="02040603050506020204" pitchFamily="18" charset="0"/>
              </a:rPr>
              <a:t>Phương pháp trộn Run</a:t>
            </a:r>
            <a:endParaRPr lang="vi-VN"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926680" y="1748673"/>
            <a:ext cx="4818893" cy="304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200" b="1" dirty="0" err="1"/>
              <a:t>Đánh</a:t>
            </a:r>
            <a:r>
              <a:rPr lang="vi-VN" sz="1200" b="1" dirty="0"/>
              <a:t> </a:t>
            </a:r>
            <a:r>
              <a:rPr lang="vi-VN" sz="1200" b="1" dirty="0" err="1"/>
              <a:t>giá</a:t>
            </a:r>
            <a:r>
              <a:rPr lang="vi-VN" sz="1200" b="1" dirty="0"/>
              <a:t>: </a:t>
            </a:r>
            <a:endParaRPr lang="en-US" sz="1200" b="1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Cần</a:t>
            </a:r>
            <a:r>
              <a:rPr lang="vi-VN" sz="1050" dirty="0"/>
              <a:t> </a:t>
            </a:r>
            <a:r>
              <a:rPr lang="vi-VN" sz="1050" dirty="0" err="1"/>
              <a:t>ít</a:t>
            </a:r>
            <a:r>
              <a:rPr lang="vi-VN" sz="1050" dirty="0"/>
              <a:t> </a:t>
            </a:r>
            <a:r>
              <a:rPr lang="vi-VN" sz="1050" dirty="0" err="1"/>
              <a:t>nhất</a:t>
            </a:r>
            <a:r>
              <a:rPr lang="vi-VN" sz="1050" dirty="0"/>
              <a:t> N không gian </a:t>
            </a:r>
            <a:r>
              <a:rPr lang="vi-VN" sz="1050" dirty="0" err="1"/>
              <a:t>trống</a:t>
            </a:r>
            <a:r>
              <a:rPr lang="vi-VN" sz="1050" dirty="0"/>
              <a:t> trên </a:t>
            </a:r>
            <a:r>
              <a:rPr lang="vi-VN" sz="1050" dirty="0" err="1"/>
              <a:t>đĩa</a:t>
            </a:r>
            <a:r>
              <a:rPr lang="vi-VN" sz="1050" dirty="0"/>
              <a:t> </a:t>
            </a:r>
            <a:r>
              <a:rPr lang="vi-VN" sz="1050" dirty="0" err="1"/>
              <a:t>để</a:t>
            </a:r>
            <a:r>
              <a:rPr lang="vi-VN" sz="1050" dirty="0"/>
              <a:t> </a:t>
            </a:r>
            <a:r>
              <a:rPr lang="vi-VN" sz="1050" dirty="0" err="1"/>
              <a:t>hoạt</a:t>
            </a:r>
            <a:r>
              <a:rPr lang="vi-VN" sz="1050" dirty="0"/>
              <a:t> </a:t>
            </a:r>
            <a:r>
              <a:rPr lang="vi-VN" sz="1050" dirty="0" err="1"/>
              <a:t>động</a:t>
            </a:r>
            <a:r>
              <a:rPr lang="vi-VN" sz="1050" dirty="0"/>
              <a:t>.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Số</a:t>
            </a:r>
            <a:r>
              <a:rPr lang="vi-VN" sz="1050" dirty="0"/>
              <a:t> </a:t>
            </a:r>
            <a:r>
              <a:rPr lang="vi-VN" sz="1050" dirty="0" err="1"/>
              <a:t>bước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log2N </a:t>
            </a:r>
            <a:r>
              <a:rPr lang="vi-VN" sz="1050" dirty="0"/>
              <a:t>(</a:t>
            </a:r>
            <a:r>
              <a:rPr lang="vi-VN" sz="1050" dirty="0" err="1"/>
              <a:t>vì</a:t>
            </a:r>
            <a:r>
              <a:rPr lang="vi-VN" sz="1050" dirty="0"/>
              <a:t> </a:t>
            </a:r>
            <a:r>
              <a:rPr lang="vi-VN" sz="1050" dirty="0" err="1"/>
              <a:t>mỗi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r>
              <a:rPr lang="vi-VN" sz="1050" dirty="0" err="1"/>
              <a:t>xử</a:t>
            </a:r>
            <a:r>
              <a:rPr lang="vi-VN" sz="1050" dirty="0"/>
              <a:t> </a:t>
            </a:r>
            <a:r>
              <a:rPr lang="vi-VN" sz="1050" dirty="0" err="1"/>
              <a:t>lý</a:t>
            </a:r>
            <a:r>
              <a:rPr lang="vi-VN" sz="1050" dirty="0"/>
              <a:t> 1 </a:t>
            </a:r>
            <a:r>
              <a:rPr lang="vi-VN" sz="1050" dirty="0" err="1"/>
              <a:t>dãy</a:t>
            </a:r>
            <a:r>
              <a:rPr lang="vi-VN" sz="1050" dirty="0"/>
              <a:t> tăng </a:t>
            </a:r>
            <a:r>
              <a:rPr lang="vi-VN" sz="1050" dirty="0" err="1"/>
              <a:t>gấp</a:t>
            </a:r>
            <a:r>
              <a:rPr lang="vi-VN" sz="1050" dirty="0"/>
              <a:t> 2)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Mỗi</a:t>
            </a:r>
            <a:r>
              <a:rPr lang="vi-VN" sz="1050" dirty="0"/>
              <a:t> </a:t>
            </a:r>
            <a:r>
              <a:rPr lang="vi-VN" sz="1050" dirty="0" err="1"/>
              <a:t>bước</a:t>
            </a:r>
            <a:r>
              <a:rPr lang="vi-VN" sz="1050" dirty="0"/>
              <a:t>: </a:t>
            </a:r>
            <a:endParaRPr lang="en-US" sz="1050" dirty="0"/>
          </a:p>
          <a:p>
            <a:pPr lvl="8">
              <a:lnSpc>
                <a:spcPct val="150000"/>
              </a:lnSpc>
            </a:pPr>
            <a:r>
              <a:rPr lang="en-US" sz="1050" dirty="0"/>
              <a:t>          </a:t>
            </a:r>
            <a:r>
              <a:rPr lang="vi-VN" sz="1050" dirty="0"/>
              <a:t>• </a:t>
            </a:r>
            <a:r>
              <a:rPr lang="vi-VN" sz="1050" dirty="0" err="1"/>
              <a:t>Distribute</a:t>
            </a:r>
            <a:r>
              <a:rPr lang="vi-VN" sz="1050" dirty="0"/>
              <a:t>: </a:t>
            </a:r>
            <a:r>
              <a:rPr lang="vi-VN" sz="1050" dirty="0" err="1"/>
              <a:t>Copy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endParaRPr lang="en-US" sz="1050" dirty="0"/>
          </a:p>
          <a:p>
            <a:pPr lvl="8">
              <a:lnSpc>
                <a:spcPct val="150000"/>
              </a:lnSpc>
            </a:pPr>
            <a:r>
              <a:rPr lang="en-US" sz="1050" dirty="0"/>
              <a:t>          </a:t>
            </a:r>
            <a:r>
              <a:rPr lang="vi-VN" sz="1050" dirty="0"/>
              <a:t>• </a:t>
            </a:r>
            <a:r>
              <a:rPr lang="vi-VN" sz="1050" dirty="0" err="1"/>
              <a:t>Merge</a:t>
            </a:r>
            <a:r>
              <a:rPr lang="vi-VN" sz="1050" dirty="0"/>
              <a:t>: </a:t>
            </a:r>
            <a:r>
              <a:rPr lang="vi-VN" sz="1050" dirty="0" err="1"/>
              <a:t>Copy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, so </a:t>
            </a:r>
            <a:r>
              <a:rPr lang="vi-VN" sz="1050" dirty="0" err="1"/>
              <a:t>sánh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N/2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endParaRPr lang="en-US" sz="1050" dirty="0"/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200" dirty="0"/>
              <a:t> </a:t>
            </a:r>
            <a:r>
              <a:rPr lang="vi-VN" sz="1200" b="1" dirty="0" err="1"/>
              <a:t>Tổng</a:t>
            </a:r>
            <a:r>
              <a:rPr lang="vi-VN" sz="1200" b="1" dirty="0"/>
              <a:t> </a:t>
            </a:r>
            <a:r>
              <a:rPr lang="vi-VN" sz="1200" b="1" dirty="0" err="1"/>
              <a:t>cộng</a:t>
            </a:r>
            <a:r>
              <a:rPr lang="vi-VN" sz="1200" b="1" dirty="0"/>
              <a:t>: </a:t>
            </a:r>
            <a:endParaRPr lang="en-US" sz="1200" b="1" dirty="0"/>
          </a:p>
          <a:p>
            <a:pPr lvl="7">
              <a:lnSpc>
                <a:spcPct val="150000"/>
              </a:lnSpc>
            </a:pPr>
            <a:r>
              <a:rPr lang="en-US" sz="1050" dirty="0"/>
              <a:t>         </a:t>
            </a:r>
            <a:r>
              <a:rPr lang="vi-VN" sz="1050" dirty="0"/>
              <a:t>• </a:t>
            </a:r>
            <a:r>
              <a:rPr lang="vi-VN" sz="1050" dirty="0" err="1"/>
              <a:t>Copy</a:t>
            </a:r>
            <a:r>
              <a:rPr lang="vi-VN" sz="1050" dirty="0"/>
              <a:t>: </a:t>
            </a:r>
            <a:r>
              <a:rPr lang="vi-VN" sz="1050" dirty="0">
                <a:solidFill>
                  <a:srgbClr val="FF0000"/>
                </a:solidFill>
              </a:rPr>
              <a:t>2N * log2N </a:t>
            </a:r>
            <a:endParaRPr lang="en-US" sz="1050" dirty="0">
              <a:solidFill>
                <a:srgbClr val="FF0000"/>
              </a:solidFill>
            </a:endParaRPr>
          </a:p>
          <a:p>
            <a:pPr lvl="7">
              <a:lnSpc>
                <a:spcPct val="150000"/>
              </a:lnSpc>
            </a:pPr>
            <a:r>
              <a:rPr lang="en-US" sz="1050" dirty="0"/>
              <a:t>         </a:t>
            </a:r>
            <a:r>
              <a:rPr lang="vi-VN" sz="1050" dirty="0"/>
              <a:t>• So </a:t>
            </a:r>
            <a:r>
              <a:rPr lang="vi-VN" sz="1050" dirty="0" err="1"/>
              <a:t>sánh</a:t>
            </a:r>
            <a:r>
              <a:rPr lang="vi-VN" sz="1050" dirty="0"/>
              <a:t>: </a:t>
            </a:r>
            <a:r>
              <a:rPr lang="vi-VN" sz="1050" dirty="0">
                <a:solidFill>
                  <a:srgbClr val="FF0000"/>
                </a:solidFill>
              </a:rPr>
              <a:t>N/2 * log2N </a:t>
            </a:r>
            <a:endParaRPr lang="en-US" sz="1050" dirty="0">
              <a:solidFill>
                <a:srgbClr val="FF0000"/>
              </a:solidFill>
            </a:endParaRPr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050" b="1" dirty="0" err="1"/>
              <a:t>Hạn</a:t>
            </a:r>
            <a:r>
              <a:rPr lang="vi-VN" sz="1050" b="1" dirty="0"/>
              <a:t> </a:t>
            </a:r>
            <a:r>
              <a:rPr lang="vi-VN" sz="1050" b="1" dirty="0" err="1"/>
              <a:t>chế</a:t>
            </a:r>
            <a:r>
              <a:rPr lang="vi-VN" sz="1050" b="1" dirty="0"/>
              <a:t>: </a:t>
            </a:r>
            <a:endParaRPr lang="en-US" sz="1050" b="1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Không </a:t>
            </a:r>
            <a:r>
              <a:rPr lang="vi-VN" sz="1050" dirty="0" err="1"/>
              <a:t>tận</a:t>
            </a:r>
            <a:r>
              <a:rPr lang="vi-VN" sz="1050" dirty="0"/>
              <a:t> </a:t>
            </a:r>
            <a:r>
              <a:rPr lang="vi-VN" sz="1050" dirty="0" err="1"/>
              <a:t>dụng</a:t>
            </a:r>
            <a:r>
              <a:rPr lang="vi-VN" sz="1050" dirty="0"/>
              <a:t> </a:t>
            </a:r>
            <a:r>
              <a:rPr lang="vi-VN" sz="1050" dirty="0" err="1"/>
              <a:t>được</a:t>
            </a:r>
            <a:r>
              <a:rPr lang="vi-VN" sz="1050" dirty="0"/>
              <a:t> </a:t>
            </a:r>
            <a:r>
              <a:rPr lang="vi-VN" sz="1050" dirty="0" err="1"/>
              <a:t>dữ</a:t>
            </a:r>
            <a:r>
              <a:rPr lang="vi-VN" sz="1050" dirty="0"/>
              <a:t> </a:t>
            </a:r>
            <a:r>
              <a:rPr lang="vi-VN" sz="1050" dirty="0" err="1"/>
              <a:t>liệu</a:t>
            </a:r>
            <a:r>
              <a:rPr lang="vi-VN" sz="1050" dirty="0"/>
              <a:t> </a:t>
            </a:r>
            <a:r>
              <a:rPr lang="vi-VN" sz="1050" dirty="0" err="1"/>
              <a:t>đã</a:t>
            </a:r>
            <a:r>
              <a:rPr lang="vi-VN" sz="1050" dirty="0"/>
              <a:t> </a:t>
            </a:r>
            <a:r>
              <a:rPr lang="vi-VN" sz="1050" dirty="0" err="1"/>
              <a:t>được</a:t>
            </a:r>
            <a:r>
              <a:rPr lang="vi-VN" sz="1050" dirty="0"/>
              <a:t> </a:t>
            </a:r>
            <a:r>
              <a:rPr lang="vi-VN" sz="1050" dirty="0" err="1"/>
              <a:t>sắp</a:t>
            </a:r>
            <a:r>
              <a:rPr lang="vi-VN" sz="1050" dirty="0"/>
              <a:t> </a:t>
            </a:r>
            <a:r>
              <a:rPr lang="vi-VN" sz="1050" dirty="0" err="1"/>
              <a:t>bộ</a:t>
            </a:r>
            <a:r>
              <a:rPr lang="vi-VN" sz="1050" dirty="0"/>
              <a:t> </a:t>
            </a:r>
            <a:r>
              <a:rPr lang="vi-VN" sz="1050" dirty="0" err="1"/>
              <a:t>phận</a:t>
            </a:r>
            <a:r>
              <a:rPr lang="vi-VN" sz="1050" dirty="0"/>
              <a:t>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Độ</a:t>
            </a:r>
            <a:r>
              <a:rPr lang="vi-VN" sz="1050" dirty="0"/>
              <a:t> </a:t>
            </a:r>
            <a:r>
              <a:rPr lang="vi-VN" sz="1050" dirty="0" err="1"/>
              <a:t>dài</a:t>
            </a:r>
            <a:r>
              <a:rPr lang="vi-VN" sz="1050" dirty="0"/>
              <a:t> </a:t>
            </a:r>
            <a:r>
              <a:rPr lang="vi-VN" sz="1050" dirty="0" err="1"/>
              <a:t>dãy</a:t>
            </a:r>
            <a:r>
              <a:rPr lang="vi-VN" sz="1050" dirty="0"/>
              <a:t> con </a:t>
            </a:r>
            <a:r>
              <a:rPr lang="vi-VN" sz="1050" dirty="0" err="1"/>
              <a:t>xử</a:t>
            </a:r>
            <a:r>
              <a:rPr lang="vi-VN" sz="1050" dirty="0"/>
              <a:t> </a:t>
            </a:r>
            <a:r>
              <a:rPr lang="vi-VN" sz="1050" dirty="0" err="1"/>
              <a:t>lý</a:t>
            </a:r>
            <a:r>
              <a:rPr lang="vi-VN" sz="1050" dirty="0"/>
              <a:t> ở </a:t>
            </a:r>
            <a:r>
              <a:rPr lang="vi-VN" sz="1050" dirty="0" err="1"/>
              <a:t>bước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k &lt;= 2k </a:t>
            </a:r>
            <a:endParaRPr lang="en-US" sz="1050" dirty="0">
              <a:solidFill>
                <a:srgbClr val="FF0000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Google Shape;290;p26">
            <a:extLst>
              <a:ext uri="{FF2B5EF4-FFF2-40B4-BE49-F238E27FC236}">
                <a16:creationId xmlns:a16="http://schemas.microsoft.com/office/drawing/2014/main" id="{A0D18E5B-DA09-4E39-BAA5-DE99EE79A0C9}"/>
              </a:ext>
            </a:extLst>
          </p:cNvPr>
          <p:cNvSpPr txBox="1">
            <a:spLocks/>
          </p:cNvSpPr>
          <p:nvPr/>
        </p:nvSpPr>
        <p:spPr>
          <a:xfrm>
            <a:off x="109838" y="192940"/>
            <a:ext cx="5772149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>
                <a:latin typeface="UTM Seagull" panose="02040603050506020204" pitchFamily="18" charset="0"/>
              </a:rPr>
              <a:t>Phương pháp trộn Run</a:t>
            </a:r>
            <a:endParaRPr lang="vi-VN" dirty="0">
              <a:latin typeface="UTM Seagull" panose="02040603050506020204" pitchFamily="18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1586E34-1824-4421-A00D-6EA5680BA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8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TỰ NHIÊN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93860" y="175249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UTM Seagull" panose="02040603050506020204" pitchFamily="18" charset="0"/>
              </a:rPr>
              <a:t>Mô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hình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xử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lý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ngoài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E0ADD24-D0A0-4B30-8F85-20655C3A2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5" y="2142422"/>
            <a:ext cx="1398457" cy="139845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4FAECC2-B7EC-4656-ADB9-B53A75D9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498" y="377556"/>
            <a:ext cx="2245659" cy="224565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BC0807C-325F-42A8-B3C7-F868CBB7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498" y="1295220"/>
            <a:ext cx="2245659" cy="224565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3592C1C-488C-4F64-B917-69440B45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500" y="3111552"/>
            <a:ext cx="2245659" cy="224565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5935B35-A9FC-44F1-AC97-F0CDF3408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076" y="643037"/>
            <a:ext cx="1761565" cy="1761565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4DD29814-2FCC-4DE0-8EC6-03B99D975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077" y="2472816"/>
            <a:ext cx="1761565" cy="1761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CD0B5-3DF7-44C5-8B40-D666370B3FE6}"/>
              </a:ext>
            </a:extLst>
          </p:cNvPr>
          <p:cNvSpPr txBox="1"/>
          <p:nvPr/>
        </p:nvSpPr>
        <p:spPr>
          <a:xfrm>
            <a:off x="3924393" y="2771438"/>
            <a:ext cx="10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9DFA6-053C-484F-B251-8A65C014661F}"/>
              </a:ext>
            </a:extLst>
          </p:cNvPr>
          <p:cNvSpPr txBox="1"/>
          <p:nvPr/>
        </p:nvSpPr>
        <p:spPr>
          <a:xfrm>
            <a:off x="867632" y="3540879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Tập</a:t>
            </a:r>
            <a:r>
              <a:rPr lang="en-US" sz="1800" dirty="0"/>
              <a:t> tin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1599B-2D56-4149-8BBC-1072786B5606}"/>
              </a:ext>
            </a:extLst>
          </p:cNvPr>
          <p:cNvSpPr txBox="1"/>
          <p:nvPr/>
        </p:nvSpPr>
        <p:spPr>
          <a:xfrm>
            <a:off x="3856083" y="4586538"/>
            <a:ext cx="11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Mẫu</a:t>
            </a:r>
            <a:r>
              <a:rPr lang="en-US" sz="1800" dirty="0"/>
              <a:t> tin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E1C95-5881-4B32-92F9-B981283A52CB}"/>
              </a:ext>
            </a:extLst>
          </p:cNvPr>
          <p:cNvSpPr txBox="1"/>
          <p:nvPr/>
        </p:nvSpPr>
        <p:spPr>
          <a:xfrm>
            <a:off x="7005918" y="4576450"/>
            <a:ext cx="8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Block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D8C1BC-0DAA-4E23-BF71-FD475FA7053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044232" y="2841651"/>
            <a:ext cx="1124268" cy="13927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53BFF2-E2C3-40EA-B3A6-D07BAE479E8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044232" y="2418050"/>
            <a:ext cx="1124266" cy="423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887CA4-C2E1-49BF-8B41-060A9BDF1E78}"/>
              </a:ext>
            </a:extLst>
          </p:cNvPr>
          <p:cNvCxnSpPr>
            <a:cxnSpLocks/>
          </p:cNvCxnSpPr>
          <p:nvPr/>
        </p:nvCxnSpPr>
        <p:spPr>
          <a:xfrm flipV="1">
            <a:off x="2051685" y="1500385"/>
            <a:ext cx="1221148" cy="139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5FF003-C188-45E9-9B1F-83526360EF82}"/>
              </a:ext>
            </a:extLst>
          </p:cNvPr>
          <p:cNvSpPr txBox="1"/>
          <p:nvPr/>
        </p:nvSpPr>
        <p:spPr>
          <a:xfrm rot="18756128">
            <a:off x="2111107" y="1839707"/>
            <a:ext cx="77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Gồm</a:t>
            </a:r>
            <a:endParaRPr lang="en-US" sz="1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57419B-B60D-4E4F-B613-766BBAC90D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87807" y="1507021"/>
            <a:ext cx="1124269" cy="167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F08351-974C-478B-9181-BA4554D56410}"/>
              </a:ext>
            </a:extLst>
          </p:cNvPr>
          <p:cNvCxnSpPr>
            <a:cxnSpLocks/>
          </p:cNvCxnSpPr>
          <p:nvPr/>
        </p:nvCxnSpPr>
        <p:spPr>
          <a:xfrm flipV="1">
            <a:off x="5287807" y="1623429"/>
            <a:ext cx="1124266" cy="800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927186-AD8A-42C3-88F0-2A60872D809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282634" y="3353599"/>
            <a:ext cx="1129443" cy="835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0C9798-DD01-44A2-9450-1F6FCF3793A0}"/>
              </a:ext>
            </a:extLst>
          </p:cNvPr>
          <p:cNvSpPr txBox="1"/>
          <p:nvPr/>
        </p:nvSpPr>
        <p:spPr>
          <a:xfrm rot="19386275">
            <a:off x="5032333" y="3247394"/>
            <a:ext cx="176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lưu</a:t>
            </a:r>
            <a:endParaRPr lang="en-US" sz="1800" dirty="0"/>
          </a:p>
        </p:txBody>
      </p:sp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68156732-475E-47D5-B865-2DB576ECA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32734" y="119471"/>
            <a:ext cx="730039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>
                <a:latin typeface="UTM Seagull" panose="02040603050506020204" pitchFamily="18" charset="0"/>
              </a:rPr>
              <a:t>tự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nhiên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78444" y="1696629"/>
            <a:ext cx="5317339" cy="264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600" dirty="0"/>
              <a:t>Trong phương </a:t>
            </a:r>
            <a:r>
              <a:rPr lang="vi-VN" sz="1600" dirty="0" err="1"/>
              <a:t>pháp</a:t>
            </a:r>
            <a:r>
              <a:rPr lang="vi-VN" sz="1600" dirty="0"/>
              <a:t> </a:t>
            </a:r>
            <a:r>
              <a:rPr lang="vi-VN" sz="1600" dirty="0" err="1"/>
              <a:t>trộn</a:t>
            </a:r>
            <a:r>
              <a:rPr lang="vi-VN" sz="1600" dirty="0"/>
              <a:t> ở </a:t>
            </a:r>
            <a:r>
              <a:rPr lang="vi-VN" sz="1600" dirty="0" err="1"/>
              <a:t>mục</a:t>
            </a:r>
            <a:r>
              <a:rPr lang="vi-VN" sz="1600" dirty="0"/>
              <a:t> 1, </a:t>
            </a:r>
            <a:r>
              <a:rPr lang="vi-VN" sz="1600" dirty="0" err="1"/>
              <a:t>giải</a:t>
            </a:r>
            <a:r>
              <a:rPr lang="vi-VN" sz="1600" dirty="0"/>
              <a:t> </a:t>
            </a:r>
            <a:r>
              <a:rPr lang="vi-VN" sz="1600" dirty="0" err="1"/>
              <a:t>thuật</a:t>
            </a:r>
            <a:r>
              <a:rPr lang="vi-VN" sz="1600" dirty="0"/>
              <a:t> chưa </a:t>
            </a:r>
            <a:r>
              <a:rPr lang="vi-VN" sz="1600" dirty="0" err="1"/>
              <a:t>tận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chiều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</a:t>
            </a:r>
            <a:r>
              <a:rPr lang="vi-VN" sz="1600" dirty="0" err="1"/>
              <a:t>cực</a:t>
            </a:r>
            <a:r>
              <a:rPr lang="vi-VN" sz="1600" dirty="0"/>
              <a:t> </a:t>
            </a:r>
            <a:r>
              <a:rPr lang="vi-VN" sz="1600" dirty="0" err="1"/>
              <a:t>đại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</a:t>
            </a:r>
            <a:r>
              <a:rPr lang="vi-VN" sz="1600" dirty="0" err="1"/>
              <a:t>trước</a:t>
            </a:r>
            <a:r>
              <a:rPr lang="vi-VN" sz="1600" dirty="0"/>
              <a:t> khi phân </a:t>
            </a:r>
            <a:r>
              <a:rPr lang="vi-VN" sz="1600" dirty="0" err="1"/>
              <a:t>bố</a:t>
            </a:r>
            <a:r>
              <a:rPr lang="vi-VN" sz="1600" dirty="0"/>
              <a:t>  </a:t>
            </a:r>
            <a:r>
              <a:rPr lang="en-US" sz="1600" dirty="0"/>
              <a:t>    </a:t>
            </a:r>
            <a:r>
              <a:rPr lang="vi-VN" sz="1600" dirty="0"/>
              <a:t>chưa </a:t>
            </a:r>
            <a:r>
              <a:rPr lang="vi-VN" sz="1600" dirty="0" err="1"/>
              <a:t>tối</a:t>
            </a:r>
            <a:r>
              <a:rPr lang="vi-VN" sz="1600" dirty="0"/>
              <a:t> ưu. </a:t>
            </a:r>
            <a:endParaRPr lang="en-US" sz="1600" dirty="0"/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600" dirty="0" err="1"/>
              <a:t>Đặc</a:t>
            </a:r>
            <a:r>
              <a:rPr lang="vi-VN" sz="1600" dirty="0"/>
              <a:t> </a:t>
            </a:r>
            <a:r>
              <a:rPr lang="vi-VN" sz="1600" dirty="0" err="1"/>
              <a:t>điểm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PP </a:t>
            </a:r>
            <a:r>
              <a:rPr lang="vi-VN" sz="1600" dirty="0" err="1"/>
              <a:t>trộn</a:t>
            </a:r>
            <a:r>
              <a:rPr lang="vi-VN" sz="1600" dirty="0"/>
              <a:t> </a:t>
            </a:r>
            <a:r>
              <a:rPr lang="vi-VN" sz="1600" dirty="0" err="1"/>
              <a:t>tự</a:t>
            </a:r>
            <a:r>
              <a:rPr lang="vi-VN" sz="1600" dirty="0"/>
              <a:t> nhiên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tận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chiều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“</a:t>
            </a:r>
            <a:r>
              <a:rPr lang="vi-VN" sz="1600" dirty="0" err="1"/>
              <a:t>tự</a:t>
            </a:r>
            <a:r>
              <a:rPr lang="vi-VN" sz="1600" dirty="0"/>
              <a:t> nhiên”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ban </a:t>
            </a:r>
            <a:r>
              <a:rPr lang="vi-VN" sz="1600" dirty="0" err="1"/>
              <a:t>đầu</a:t>
            </a:r>
            <a:r>
              <a:rPr lang="vi-VN" sz="1600" dirty="0"/>
              <a:t>; </a:t>
            </a:r>
            <a:r>
              <a:rPr lang="vi-VN" sz="1600" dirty="0" err="1"/>
              <a:t>nghĩa</a:t>
            </a:r>
            <a:r>
              <a:rPr lang="vi-VN" sz="1600" dirty="0"/>
              <a:t>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thực</a:t>
            </a:r>
            <a:r>
              <a:rPr lang="vi-VN" sz="1600" dirty="0"/>
              <a:t> </a:t>
            </a:r>
            <a:r>
              <a:rPr lang="vi-VN" sz="1600" dirty="0" err="1"/>
              <a:t>hiện</a:t>
            </a:r>
            <a:r>
              <a:rPr lang="vi-VN" sz="1600" dirty="0"/>
              <a:t> </a:t>
            </a:r>
            <a:r>
              <a:rPr lang="vi-VN" sz="1600" dirty="0" err="1"/>
              <a:t>việc</a:t>
            </a:r>
            <a:r>
              <a:rPr lang="vi-VN" sz="1600" dirty="0"/>
              <a:t> </a:t>
            </a:r>
            <a:r>
              <a:rPr lang="vi-VN" sz="1600" dirty="0" err="1"/>
              <a:t>trộn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</a:t>
            </a:r>
            <a:r>
              <a:rPr lang="vi-VN" sz="1600" dirty="0" err="1"/>
              <a:t>có</a:t>
            </a:r>
            <a:r>
              <a:rPr lang="vi-VN" sz="1600" dirty="0"/>
              <a:t> </a:t>
            </a:r>
            <a:r>
              <a:rPr lang="vi-VN" sz="1600" dirty="0" err="1"/>
              <a:t>độ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</a:t>
            </a:r>
            <a:r>
              <a:rPr lang="vi-VN" sz="1600" dirty="0" err="1"/>
              <a:t>cực</a:t>
            </a:r>
            <a:r>
              <a:rPr lang="vi-VN" sz="1600" dirty="0"/>
              <a:t> </a:t>
            </a:r>
            <a:r>
              <a:rPr lang="vi-VN" sz="1600" dirty="0" err="1"/>
              <a:t>đại</a:t>
            </a:r>
            <a:r>
              <a:rPr lang="vi-VN" sz="1600" dirty="0"/>
              <a:t> </a:t>
            </a:r>
            <a:r>
              <a:rPr lang="vi-VN" sz="1600" dirty="0" err="1"/>
              <a:t>với</a:t>
            </a:r>
            <a:r>
              <a:rPr lang="vi-VN" sz="1600" dirty="0"/>
              <a:t> nhau cho </a:t>
            </a:r>
            <a:r>
              <a:rPr lang="vi-VN" sz="1600" dirty="0" err="1"/>
              <a:t>tới</a:t>
            </a:r>
            <a:r>
              <a:rPr lang="vi-VN" sz="1600" dirty="0"/>
              <a:t> khi </a:t>
            </a:r>
            <a:r>
              <a:rPr lang="vi-VN" sz="1600" dirty="0" err="1"/>
              <a:t>dãy</a:t>
            </a:r>
            <a:r>
              <a:rPr lang="vi-VN" sz="1600" dirty="0"/>
              <a:t> </a:t>
            </a:r>
            <a:r>
              <a:rPr lang="vi-VN" sz="1600" dirty="0" err="1"/>
              <a:t>chỉ</a:t>
            </a:r>
            <a:r>
              <a:rPr lang="vi-VN" sz="1600" dirty="0"/>
              <a:t> </a:t>
            </a:r>
            <a:r>
              <a:rPr lang="vi-VN" sz="1600" dirty="0" err="1"/>
              <a:t>còn</a:t>
            </a:r>
            <a:r>
              <a:rPr lang="vi-VN" sz="1600" dirty="0"/>
              <a:t> 1 Run duy </a:t>
            </a:r>
            <a:r>
              <a:rPr lang="vi-VN" sz="1600" dirty="0" err="1"/>
              <a:t>nhất</a:t>
            </a:r>
            <a:r>
              <a:rPr lang="vi-VN" sz="1600" dirty="0"/>
              <a:t> </a:t>
            </a:r>
            <a:r>
              <a:rPr lang="en-US" sz="1600" dirty="0"/>
              <a:t>    </a:t>
            </a:r>
            <a:r>
              <a:rPr lang="vi-VN" sz="1600" dirty="0" err="1"/>
              <a:t>dãy</a:t>
            </a:r>
            <a:r>
              <a:rPr lang="vi-VN" sz="1600" dirty="0"/>
              <a:t> </a:t>
            </a:r>
            <a:r>
              <a:rPr lang="vi-VN" sz="1600" dirty="0" err="1"/>
              <a:t>đã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sắp</a:t>
            </a:r>
            <a:r>
              <a:rPr lang="vi-VN" sz="1600" dirty="0"/>
              <a:t>.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F3CEC850-05EF-49CF-846F-ECB62118C646}"/>
              </a:ext>
            </a:extLst>
          </p:cNvPr>
          <p:cNvGrpSpPr/>
          <p:nvPr/>
        </p:nvGrpSpPr>
        <p:grpSpPr>
          <a:xfrm>
            <a:off x="779977" y="1919896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441A1B7-A4C2-4CFC-B778-228F3E3D72D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6A93842F-0670-45A0-A00E-D7D0D2F08FA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8B200C3F-7FEE-4085-8B60-43D7D6D767C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22AC7428-EAE6-4C01-AAA4-368E930052C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E473CF59-1362-4065-A0D9-7918FF12A7B0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FFD21430-13B6-48A7-AF7A-81BF0C96567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441FEBB2-46DD-4F7E-8E2C-781C7799AF8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8EFBF9B5-FFAC-40B8-936B-F220565528B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D443C5DF-1548-49C1-AB67-10C07ABA1CFA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D7CC38E2-AB96-4D00-9F2E-91754D3A5ED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6FC57C1-1CB7-4D39-8C89-D338555653A3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9DD93996-FBC2-4E3F-A725-BB22A604E9F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9F39C6FC-B3F0-41EF-A22F-4D7CE59E39C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BF83ABA4-9723-47F5-ADE3-2C829B7FC54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E5D8518-8BC3-458B-8E7D-78B67C49C2CF}"/>
              </a:ext>
            </a:extLst>
          </p:cNvPr>
          <p:cNvCxnSpPr/>
          <p:nvPr/>
        </p:nvCxnSpPr>
        <p:spPr>
          <a:xfrm>
            <a:off x="2835702" y="2680048"/>
            <a:ext cx="23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F2E05249-AAFE-41B8-A463-BC8E2BF2732D}"/>
              </a:ext>
            </a:extLst>
          </p:cNvPr>
          <p:cNvCxnSpPr/>
          <p:nvPr/>
        </p:nvCxnSpPr>
        <p:spPr>
          <a:xfrm>
            <a:off x="4853478" y="4161376"/>
            <a:ext cx="23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FCA356DC-75DF-4A45-AEA5-B4433C0E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3116941" y="916297"/>
          <a:ext cx="2839761" cy="389860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5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700552" y="1235628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1: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2589966" y="98294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F0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997152" y="149974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997152" y="194989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1997152" y="2377300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graphicFrame>
        <p:nvGraphicFramePr>
          <p:cNvPr id="13" name="Google Shape;292;p26">
            <a:extLst>
              <a:ext uri="{FF2B5EF4-FFF2-40B4-BE49-F238E27FC236}">
                <a16:creationId xmlns:a16="http://schemas.microsoft.com/office/drawing/2014/main" id="{55A8621B-FBFD-41BD-8950-AFD19D961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409157"/>
              </p:ext>
            </p:extLst>
          </p:nvPr>
        </p:nvGraphicFramePr>
        <p:xfrm>
          <a:off x="2518052" y="1451057"/>
          <a:ext cx="202235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C54337DA-6E8A-4FB2-9E4F-F60FBC9CB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848508"/>
              </p:ext>
            </p:extLst>
          </p:nvPr>
        </p:nvGraphicFramePr>
        <p:xfrm>
          <a:off x="2518052" y="1938523"/>
          <a:ext cx="79623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292;p26">
            <a:extLst>
              <a:ext uri="{FF2B5EF4-FFF2-40B4-BE49-F238E27FC236}">
                <a16:creationId xmlns:a16="http://schemas.microsoft.com/office/drawing/2014/main" id="{B6C60397-4C89-49A8-8679-27735506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349733"/>
              </p:ext>
            </p:extLst>
          </p:nvPr>
        </p:nvGraphicFramePr>
        <p:xfrm>
          <a:off x="2518052" y="2403156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4EC351-D27D-49AD-AC53-D6549C481ACD}"/>
              </a:ext>
            </a:extLst>
          </p:cNvPr>
          <p:cNvSpPr txBox="1"/>
          <p:nvPr/>
        </p:nvSpPr>
        <p:spPr>
          <a:xfrm>
            <a:off x="700552" y="2844559"/>
            <a:ext cx="93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2:</a:t>
            </a:r>
          </a:p>
        </p:txBody>
      </p:sp>
      <p:graphicFrame>
        <p:nvGraphicFramePr>
          <p:cNvPr id="23" name="Google Shape;292;p26">
            <a:extLst>
              <a:ext uri="{FF2B5EF4-FFF2-40B4-BE49-F238E27FC236}">
                <a16:creationId xmlns:a16="http://schemas.microsoft.com/office/drawing/2014/main" id="{38EFAC20-9EF9-4B93-A7F9-5B766ED18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03444"/>
              </p:ext>
            </p:extLst>
          </p:nvPr>
        </p:nvGraphicFramePr>
        <p:xfrm>
          <a:off x="2518052" y="3151462"/>
          <a:ext cx="202235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292;p26">
            <a:extLst>
              <a:ext uri="{FF2B5EF4-FFF2-40B4-BE49-F238E27FC236}">
                <a16:creationId xmlns:a16="http://schemas.microsoft.com/office/drawing/2014/main" id="{9C633F75-A9A4-4AC0-AD9D-4E04B251C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105340"/>
              </p:ext>
            </p:extLst>
          </p:nvPr>
        </p:nvGraphicFramePr>
        <p:xfrm>
          <a:off x="2518052" y="3611658"/>
          <a:ext cx="79623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292;p26">
            <a:extLst>
              <a:ext uri="{FF2B5EF4-FFF2-40B4-BE49-F238E27FC236}">
                <a16:creationId xmlns:a16="http://schemas.microsoft.com/office/drawing/2014/main" id="{1171359A-B89C-4051-A39B-D16D34D57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413679"/>
              </p:ext>
            </p:extLst>
          </p:nvPr>
        </p:nvGraphicFramePr>
        <p:xfrm>
          <a:off x="2518052" y="4071854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897B39B-E558-432A-BD32-297080BE4DD6}"/>
              </a:ext>
            </a:extLst>
          </p:cNvPr>
          <p:cNvSpPr txBox="1"/>
          <p:nvPr/>
        </p:nvSpPr>
        <p:spPr>
          <a:xfrm>
            <a:off x="2000604" y="3153480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37402C7E-BB5A-4704-B580-169F9C908CED}"/>
              </a:ext>
            </a:extLst>
          </p:cNvPr>
          <p:cNvSpPr txBox="1"/>
          <p:nvPr/>
        </p:nvSpPr>
        <p:spPr>
          <a:xfrm>
            <a:off x="1997152" y="3642435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E1DF834C-FE31-4C74-B855-3FE0AEC74068}"/>
              </a:ext>
            </a:extLst>
          </p:cNvPr>
          <p:cNvSpPr txBox="1"/>
          <p:nvPr/>
        </p:nvSpPr>
        <p:spPr>
          <a:xfrm>
            <a:off x="1997152" y="4100613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17E7B9EE-9425-4302-B74F-123CDCAB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20458"/>
            <a:ext cx="1002890" cy="829868"/>
          </a:xfrm>
          <a:prstGeom prst="rect">
            <a:avLst/>
          </a:prstGeom>
        </p:spPr>
      </p:pic>
      <p:sp>
        <p:nvSpPr>
          <p:cNvPr id="30" name="Google Shape;290;p26">
            <a:extLst>
              <a:ext uri="{FF2B5EF4-FFF2-40B4-BE49-F238E27FC236}">
                <a16:creationId xmlns:a16="http://schemas.microsoft.com/office/drawing/2014/main" id="{D0E5F356-8647-4CC7-ADF8-249EFEAF6523}"/>
              </a:ext>
            </a:extLst>
          </p:cNvPr>
          <p:cNvSpPr txBox="1">
            <a:spLocks/>
          </p:cNvSpPr>
          <p:nvPr/>
        </p:nvSpPr>
        <p:spPr>
          <a:xfrm>
            <a:off x="132734" y="119471"/>
            <a:ext cx="730039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tự nhiên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9655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644663854"/>
              </p:ext>
            </p:extLst>
          </p:nvPr>
        </p:nvGraphicFramePr>
        <p:xfrm>
          <a:off x="3116941" y="916297"/>
          <a:ext cx="2839761" cy="389860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5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700552" y="1235628"/>
            <a:ext cx="93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3: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2601049" y="945808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F0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997152" y="149974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997152" y="194989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1997152" y="2377300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graphicFrame>
        <p:nvGraphicFramePr>
          <p:cNvPr id="13" name="Google Shape;292;p26">
            <a:extLst>
              <a:ext uri="{FF2B5EF4-FFF2-40B4-BE49-F238E27FC236}">
                <a16:creationId xmlns:a16="http://schemas.microsoft.com/office/drawing/2014/main" id="{55A8621B-FBFD-41BD-8950-AFD19D961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552359"/>
              </p:ext>
            </p:extLst>
          </p:nvPr>
        </p:nvGraphicFramePr>
        <p:xfrm>
          <a:off x="2518052" y="1451057"/>
          <a:ext cx="243105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C54337DA-6E8A-4FB2-9E4F-F60FBC9CB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40516"/>
              </p:ext>
            </p:extLst>
          </p:nvPr>
        </p:nvGraphicFramePr>
        <p:xfrm>
          <a:off x="2518052" y="1938523"/>
          <a:ext cx="38753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292;p26">
            <a:extLst>
              <a:ext uri="{FF2B5EF4-FFF2-40B4-BE49-F238E27FC236}">
                <a16:creationId xmlns:a16="http://schemas.microsoft.com/office/drawing/2014/main" id="{B6C60397-4C89-49A8-8679-27735506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977886"/>
              </p:ext>
            </p:extLst>
          </p:nvPr>
        </p:nvGraphicFramePr>
        <p:xfrm>
          <a:off x="2518052" y="2403156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4EC351-D27D-49AD-AC53-D6549C481ACD}"/>
              </a:ext>
            </a:extLst>
          </p:cNvPr>
          <p:cNvSpPr txBox="1"/>
          <p:nvPr/>
        </p:nvSpPr>
        <p:spPr>
          <a:xfrm>
            <a:off x="868439" y="3340819"/>
            <a:ext cx="93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4: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29C5AD7-53E1-4130-A6FD-B8781FCBE006}"/>
              </a:ext>
            </a:extLst>
          </p:cNvPr>
          <p:cNvSpPr txBox="1"/>
          <p:nvPr/>
        </p:nvSpPr>
        <p:spPr>
          <a:xfrm flipH="1">
            <a:off x="1803807" y="3325430"/>
            <a:ext cx="362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Dừng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F0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run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E5FAED9-EB84-42E8-9F2F-99AD734B5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20458"/>
            <a:ext cx="1002890" cy="829868"/>
          </a:xfrm>
          <a:prstGeom prst="rect">
            <a:avLst/>
          </a:prstGeom>
        </p:spPr>
      </p:pic>
      <p:sp>
        <p:nvSpPr>
          <p:cNvPr id="19" name="Google Shape;290;p26">
            <a:extLst>
              <a:ext uri="{FF2B5EF4-FFF2-40B4-BE49-F238E27FC236}">
                <a16:creationId xmlns:a16="http://schemas.microsoft.com/office/drawing/2014/main" id="{90A7188C-608E-4A66-B438-5EF95E6453EE}"/>
              </a:ext>
            </a:extLst>
          </p:cNvPr>
          <p:cNvSpPr txBox="1">
            <a:spLocks/>
          </p:cNvSpPr>
          <p:nvPr/>
        </p:nvSpPr>
        <p:spPr>
          <a:xfrm>
            <a:off x="132734" y="119471"/>
            <a:ext cx="730039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tự nhiên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808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255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While (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số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 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&gt; 1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) 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{ </a:t>
            </a:r>
          </a:p>
          <a:p>
            <a:pPr lvl="7">
              <a:lnSpc>
                <a:spcPct val="150000"/>
              </a:lnSpc>
            </a:pP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Phân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bố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F1,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theo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các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tự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nhiên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. </a:t>
            </a:r>
          </a:p>
          <a:p>
            <a:pPr lvl="7">
              <a:lnSpc>
                <a:spcPct val="150000"/>
              </a:lnSpc>
            </a:pP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các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F1,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F0. 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} </a:t>
            </a:r>
          </a:p>
          <a:p>
            <a:pPr marL="171450" lvl="7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[Distribute] Chia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xoay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vòng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file 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cho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F2,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mỗi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lần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1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cho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đến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khi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file 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hết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pPr marL="171450" lvl="7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- [Merge]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từng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cặp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tạo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thành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trên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872250" y="1427403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A79E09D-9195-4CB0-9173-A3AC5955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9" name="Google Shape;290;p26">
            <a:extLst>
              <a:ext uri="{FF2B5EF4-FFF2-40B4-BE49-F238E27FC236}">
                <a16:creationId xmlns:a16="http://schemas.microsoft.com/office/drawing/2014/main" id="{4DC67D3E-6E20-4BF1-B631-B184968F053E}"/>
              </a:ext>
            </a:extLst>
          </p:cNvPr>
          <p:cNvSpPr txBox="1">
            <a:spLocks/>
          </p:cNvSpPr>
          <p:nvPr/>
        </p:nvSpPr>
        <p:spPr>
          <a:xfrm>
            <a:off x="132734" y="119471"/>
            <a:ext cx="730039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tự nhiên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56455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41868" y="2367189"/>
            <a:ext cx="53173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vi-VN" sz="1800" dirty="0"/>
              <a:t>m = 1 </a:t>
            </a:r>
            <a:r>
              <a:rPr lang="vi-VN" sz="1800" dirty="0" err="1"/>
              <a:t>while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(m &lt; </a:t>
            </a:r>
            <a:r>
              <a:rPr lang="vi-VN" sz="1800" dirty="0" err="1">
                <a:solidFill>
                  <a:srgbClr val="FF0000"/>
                </a:solidFill>
              </a:rPr>
              <a:t>số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phần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tử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của</a:t>
            </a:r>
            <a:r>
              <a:rPr lang="vi-VN" sz="1800" dirty="0">
                <a:solidFill>
                  <a:srgbClr val="FF0000"/>
                </a:solidFill>
              </a:rPr>
              <a:t> f0</a:t>
            </a:r>
            <a:r>
              <a:rPr lang="vi-VN" sz="1800" dirty="0"/>
              <a:t>)</a:t>
            </a:r>
            <a:endParaRPr lang="en-US" sz="1800" dirty="0"/>
          </a:p>
          <a:p>
            <a:pPr lvl="7"/>
            <a:r>
              <a:rPr lang="vi-VN" sz="1800" dirty="0"/>
              <a:t> { </a:t>
            </a:r>
            <a:endParaRPr lang="en-US" sz="1800" dirty="0"/>
          </a:p>
          <a:p>
            <a:pPr lvl="7"/>
            <a:r>
              <a:rPr lang="vi-VN" sz="1800" dirty="0">
                <a:solidFill>
                  <a:srgbClr val="0070C0"/>
                </a:solidFill>
              </a:rPr>
              <a:t>Chia[</a:t>
            </a:r>
            <a:r>
              <a:rPr lang="vi-VN" sz="1800" dirty="0" err="1">
                <a:solidFill>
                  <a:srgbClr val="0070C0"/>
                </a:solidFill>
              </a:rPr>
              <a:t>Distribute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m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tử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f0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cho </a:t>
            </a:r>
            <a:endParaRPr lang="en-US" sz="1800" dirty="0"/>
          </a:p>
          <a:p>
            <a:pPr lvl="7"/>
            <a:r>
              <a:rPr lang="vi-VN" sz="1800" dirty="0"/>
              <a:t>f1, f2 </a:t>
            </a:r>
            <a:endParaRPr lang="en-US" sz="1800" dirty="0"/>
          </a:p>
          <a:p>
            <a:pPr lvl="7"/>
            <a:r>
              <a:rPr lang="vi-VN" sz="1800" dirty="0" err="1">
                <a:solidFill>
                  <a:srgbClr val="0070C0"/>
                </a:solidFill>
              </a:rPr>
              <a:t>Trộn</a:t>
            </a:r>
            <a:r>
              <a:rPr lang="vi-VN" sz="1800" dirty="0">
                <a:solidFill>
                  <a:srgbClr val="0070C0"/>
                </a:solidFill>
              </a:rPr>
              <a:t>[</a:t>
            </a:r>
            <a:r>
              <a:rPr lang="vi-VN" sz="1800" dirty="0" err="1">
                <a:solidFill>
                  <a:srgbClr val="0070C0"/>
                </a:solidFill>
              </a:rPr>
              <a:t>Merge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f1, f2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f0 </a:t>
            </a:r>
            <a:endParaRPr lang="en-US" sz="1800" dirty="0"/>
          </a:p>
          <a:p>
            <a:pPr lvl="7"/>
            <a:r>
              <a:rPr lang="vi-VN" sz="1800" dirty="0"/>
              <a:t>M = </a:t>
            </a:r>
            <a:r>
              <a:rPr lang="vi-VN" sz="1800" dirty="0">
                <a:solidFill>
                  <a:srgbClr val="0070C0"/>
                </a:solidFill>
              </a:rPr>
              <a:t>M * 2 </a:t>
            </a:r>
            <a:endParaRPr lang="en-US" sz="1800" dirty="0">
              <a:solidFill>
                <a:srgbClr val="0070C0"/>
              </a:solidFill>
            </a:endParaRPr>
          </a:p>
          <a:p>
            <a:pPr lvl="7"/>
            <a:r>
              <a:rPr lang="vi-VN" sz="1800" dirty="0"/>
              <a:t>}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1122880" y="1849225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F3CEC850-05EF-49CF-846F-ECB62118C646}"/>
              </a:ext>
            </a:extLst>
          </p:cNvPr>
          <p:cNvGrpSpPr/>
          <p:nvPr/>
        </p:nvGrpSpPr>
        <p:grpSpPr>
          <a:xfrm>
            <a:off x="779977" y="1919896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441A1B7-A4C2-4CFC-B778-228F3E3D72D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6A93842F-0670-45A0-A00E-D7D0D2F08FA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8B200C3F-7FEE-4085-8B60-43D7D6D767C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22AC7428-EAE6-4C01-AAA4-368E930052C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E473CF59-1362-4065-A0D9-7918FF12A7B0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FFD21430-13B6-48A7-AF7A-81BF0C96567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441FEBB2-46DD-4F7E-8E2C-781C7799AF8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8EFBF9B5-FFAC-40B8-936B-F220565528B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D443C5DF-1548-49C1-AB67-10C07ABA1CFA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D7CC38E2-AB96-4D00-9F2E-91754D3A5ED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6FC57C1-1CB7-4D39-8C89-D338555653A3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9DD93996-FBC2-4E3F-A725-BB22A604E9F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9F39C6FC-B3F0-41EF-A22F-4D7CE59E39C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BF83ABA4-9723-47F5-ADE3-2C829B7FC54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4FD31BBD-F109-4838-8C39-71741A79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24" name="Google Shape;290;p26">
            <a:extLst>
              <a:ext uri="{FF2B5EF4-FFF2-40B4-BE49-F238E27FC236}">
                <a16:creationId xmlns:a16="http://schemas.microsoft.com/office/drawing/2014/main" id="{10E9CAFA-9FE5-4A72-8948-07BC72FD6F99}"/>
              </a:ext>
            </a:extLst>
          </p:cNvPr>
          <p:cNvSpPr txBox="1">
            <a:spLocks/>
          </p:cNvSpPr>
          <p:nvPr/>
        </p:nvSpPr>
        <p:spPr>
          <a:xfrm>
            <a:off x="132734" y="119471"/>
            <a:ext cx="730039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tự nhiên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919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3051188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ĐA LỐI CÂN BẰNG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54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0" y="64346"/>
            <a:ext cx="8141537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>
                <a:latin typeface="UTM Seagull" panose="02040603050506020204" pitchFamily="18" charset="0"/>
              </a:rPr>
              <a:t>đa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lối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cân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bằng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414338" y="1437129"/>
            <a:ext cx="804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ký</a:t>
            </a:r>
            <a:r>
              <a:rPr lang="vi-VN" b="1" dirty="0"/>
              <a:t> </a:t>
            </a:r>
            <a:r>
              <a:rPr lang="vi-VN" b="1" dirty="0" err="1"/>
              <a:t>hiệu</a:t>
            </a:r>
            <a:r>
              <a:rPr lang="vi-VN" b="1" dirty="0"/>
              <a:t>: </a:t>
            </a:r>
            <a:endParaRPr lang="en-US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fInput</a:t>
            </a:r>
            <a:r>
              <a:rPr lang="vi-VN" sz="1200" dirty="0">
                <a:solidFill>
                  <a:srgbClr val="FF0000"/>
                </a:solidFill>
              </a:rPr>
              <a:t>: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dữ</a:t>
            </a:r>
            <a:r>
              <a:rPr lang="vi-VN" sz="1200" dirty="0"/>
              <a:t> </a:t>
            </a:r>
            <a:r>
              <a:rPr lang="vi-VN" sz="1200" dirty="0" err="1"/>
              <a:t>liệu</a:t>
            </a:r>
            <a:r>
              <a:rPr lang="vi-VN" sz="1200" dirty="0"/>
              <a:t> </a:t>
            </a:r>
            <a:r>
              <a:rPr lang="vi-VN" sz="1200" dirty="0" err="1"/>
              <a:t>gốc</a:t>
            </a:r>
            <a:r>
              <a:rPr lang="vi-VN" sz="1200" dirty="0"/>
              <a:t> </a:t>
            </a:r>
            <a:r>
              <a:rPr lang="vi-VN" sz="1200" dirty="0" err="1"/>
              <a:t>cần</a:t>
            </a:r>
            <a:r>
              <a:rPr lang="vi-VN" sz="1200" dirty="0"/>
              <a:t> </a:t>
            </a:r>
            <a:r>
              <a:rPr lang="vi-VN" sz="1200" dirty="0" err="1"/>
              <a:t>sắp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vi-VN" sz="1200" dirty="0">
                <a:solidFill>
                  <a:srgbClr val="FF0000"/>
                </a:solidFill>
              </a:rPr>
              <a:t>N</a:t>
            </a:r>
            <a:r>
              <a:rPr lang="vi-VN" sz="1200" dirty="0"/>
              <a:t>: </a:t>
            </a:r>
            <a:r>
              <a:rPr lang="vi-VN" sz="1200" dirty="0" err="1"/>
              <a:t>số</a:t>
            </a:r>
            <a:r>
              <a:rPr lang="vi-VN" sz="1200" dirty="0"/>
              <a:t> </a:t>
            </a:r>
            <a:r>
              <a:rPr lang="vi-VN" sz="1200" dirty="0" err="1"/>
              <a:t>phần</a:t>
            </a:r>
            <a:r>
              <a:rPr lang="vi-VN" sz="1200" dirty="0"/>
              <a:t> </a:t>
            </a:r>
            <a:r>
              <a:rPr lang="vi-VN" sz="1200" dirty="0" err="1"/>
              <a:t>tử</a:t>
            </a:r>
            <a:r>
              <a:rPr lang="vi-VN" sz="1200" dirty="0"/>
              <a:t> trên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fInput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n</a:t>
            </a:r>
            <a:r>
              <a:rPr lang="vi-VN" sz="1200" dirty="0"/>
              <a:t>: </a:t>
            </a:r>
            <a:r>
              <a:rPr lang="vi-VN" sz="1200" dirty="0" err="1"/>
              <a:t>số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trung gian trên </a:t>
            </a:r>
            <a:r>
              <a:rPr lang="vi-VN" sz="1200" dirty="0" err="1"/>
              <a:t>mỗi</a:t>
            </a:r>
            <a:r>
              <a:rPr lang="vi-VN" sz="1200" dirty="0"/>
              <a:t>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/</a:t>
            </a:r>
            <a:r>
              <a:rPr lang="vi-VN" sz="1200" dirty="0" err="1"/>
              <a:t>đích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S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D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Sdd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đang </a:t>
            </a:r>
            <a:r>
              <a:rPr lang="vi-VN" sz="1200" dirty="0" err="1"/>
              <a:t>còn</a:t>
            </a:r>
            <a:r>
              <a:rPr lang="vi-VN" sz="1200" dirty="0"/>
              <a:t> run </a:t>
            </a:r>
            <a:r>
              <a:rPr lang="vi-VN" sz="1200" dirty="0" err="1"/>
              <a:t>dở</a:t>
            </a:r>
            <a:r>
              <a:rPr lang="vi-VN" sz="1200" dirty="0"/>
              <a:t> dang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Str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chưa </a:t>
            </a:r>
            <a:r>
              <a:rPr lang="vi-VN" sz="1200" dirty="0" err="1"/>
              <a:t>hết</a:t>
            </a:r>
            <a:r>
              <a:rPr lang="vi-VN" sz="1200" dirty="0"/>
              <a:t> (!EOF), </a:t>
            </a:r>
            <a:r>
              <a:rPr lang="vi-VN" sz="1200" dirty="0" err="1"/>
              <a:t>còn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thể</a:t>
            </a:r>
            <a:r>
              <a:rPr lang="vi-VN" sz="1200" dirty="0"/>
              <a:t> tham gia </a:t>
            </a:r>
            <a:r>
              <a:rPr lang="vi-VN" sz="1200" dirty="0" err="1"/>
              <a:t>vào</a:t>
            </a:r>
            <a:r>
              <a:rPr lang="vi-VN" sz="1200" dirty="0"/>
              <a:t> </a:t>
            </a:r>
            <a:r>
              <a:rPr lang="vi-VN" sz="1200" dirty="0" err="1"/>
              <a:t>quá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trộn</a:t>
            </a:r>
            <a:r>
              <a:rPr lang="vi-VN" sz="1200" dirty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“</a:t>
            </a:r>
            <a:r>
              <a:rPr lang="vi-VN" sz="1200" dirty="0" err="1">
                <a:solidFill>
                  <a:srgbClr val="FF0000"/>
                </a:solidFill>
              </a:rPr>
              <a:t>Lượt</a:t>
            </a:r>
            <a:r>
              <a:rPr lang="vi-VN" sz="1200" dirty="0"/>
              <a:t>”: </a:t>
            </a:r>
            <a:r>
              <a:rPr lang="vi-VN" sz="1200" dirty="0" err="1"/>
              <a:t>là</a:t>
            </a:r>
            <a:r>
              <a:rPr lang="vi-VN" sz="1200" dirty="0"/>
              <a:t> 1 </a:t>
            </a:r>
            <a:r>
              <a:rPr lang="vi-VN" sz="1200" dirty="0" err="1"/>
              <a:t>quá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trộn</a:t>
            </a:r>
            <a:r>
              <a:rPr lang="vi-VN" sz="1200" dirty="0"/>
              <a:t> run </a:t>
            </a:r>
            <a:r>
              <a:rPr lang="vi-VN" sz="1200" dirty="0" err="1"/>
              <a:t>từ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đ </a:t>
            </a:r>
            <a:r>
              <a:rPr lang="vi-VN" sz="1200" dirty="0" err="1"/>
              <a:t>đích</a:t>
            </a:r>
            <a:r>
              <a:rPr lang="vi-VN" sz="1200" dirty="0"/>
              <a:t>, </a:t>
            </a:r>
            <a:r>
              <a:rPr lang="vi-VN" sz="1200" dirty="0" err="1"/>
              <a:t>một</a:t>
            </a:r>
            <a:r>
              <a:rPr lang="vi-VN" sz="1200" dirty="0"/>
              <a:t> “</a:t>
            </a:r>
            <a:r>
              <a:rPr lang="vi-VN" sz="1200" dirty="0" err="1"/>
              <a:t>luợt</a:t>
            </a:r>
            <a:r>
              <a:rPr lang="vi-VN" sz="1200" dirty="0"/>
              <a:t>” </a:t>
            </a:r>
            <a:r>
              <a:rPr lang="vi-VN" sz="1200" dirty="0" err="1"/>
              <a:t>kết</a:t>
            </a:r>
            <a:r>
              <a:rPr lang="vi-VN" sz="1200" dirty="0"/>
              <a:t> </a:t>
            </a:r>
            <a:r>
              <a:rPr lang="vi-VN" sz="1200" dirty="0" err="1"/>
              <a:t>thúc</a:t>
            </a:r>
            <a:r>
              <a:rPr lang="vi-VN" sz="1200" dirty="0"/>
              <a:t> khi </a:t>
            </a:r>
            <a:r>
              <a:rPr lang="vi-VN" sz="1200" dirty="0" err="1"/>
              <a:t>mỗi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(trong </a:t>
            </a:r>
            <a:r>
              <a:rPr lang="vi-VN" sz="1200" dirty="0" err="1"/>
              <a:t>tập</a:t>
            </a:r>
            <a:r>
              <a:rPr lang="vi-VN" sz="1200" dirty="0"/>
              <a:t> D) </a:t>
            </a:r>
            <a:r>
              <a:rPr lang="vi-VN" sz="1200" dirty="0" err="1"/>
              <a:t>nhận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1 run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Drun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nhận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run trong “</a:t>
            </a:r>
            <a:r>
              <a:rPr lang="vi-VN" sz="1200" dirty="0" err="1"/>
              <a:t>lượt</a:t>
            </a:r>
            <a:r>
              <a:rPr lang="vi-VN" sz="1200" dirty="0"/>
              <a:t>” </a:t>
            </a:r>
            <a:r>
              <a:rPr lang="vi-VN" sz="1200" dirty="0" err="1"/>
              <a:t>hiện</a:t>
            </a:r>
            <a:r>
              <a:rPr lang="vi-VN" sz="1200" dirty="0"/>
              <a:t> </a:t>
            </a:r>
            <a:r>
              <a:rPr lang="vi-VN" sz="1200" dirty="0" err="1"/>
              <a:t>hành</a:t>
            </a:r>
            <a:r>
              <a:rPr lang="vi-VN" sz="1200" dirty="0"/>
              <a:t> </a:t>
            </a:r>
            <a:endParaRPr lang="en-US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Suy </a:t>
            </a:r>
            <a:r>
              <a:rPr lang="vi-VN" b="1" dirty="0" err="1"/>
              <a:t>diễn</a:t>
            </a:r>
            <a:r>
              <a:rPr lang="vi-VN" b="1" dirty="0"/>
              <a:t>: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S –</a:t>
            </a:r>
            <a:r>
              <a:rPr lang="vi-VN" sz="1200" dirty="0" err="1">
                <a:solidFill>
                  <a:srgbClr val="FF0000"/>
                </a:solidFill>
              </a:rPr>
              <a:t>Str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hết</a:t>
            </a:r>
            <a:r>
              <a:rPr lang="vi-VN" sz="1200" dirty="0"/>
              <a:t> (EOF) </a:t>
            </a:r>
            <a:endParaRPr lang="en-US" sz="1200" dirty="0"/>
          </a:p>
          <a:p>
            <a:r>
              <a:rPr lang="vi-VN" sz="1200" dirty="0"/>
              <a:t> </a:t>
            </a:r>
            <a:r>
              <a:rPr lang="vi-VN" sz="1200" dirty="0" err="1">
                <a:solidFill>
                  <a:srgbClr val="FF0000"/>
                </a:solidFill>
              </a:rPr>
              <a:t>Str</a:t>
            </a:r>
            <a:r>
              <a:rPr lang="vi-VN" sz="1200" dirty="0">
                <a:solidFill>
                  <a:srgbClr val="FF0000"/>
                </a:solidFill>
              </a:rPr>
              <a:t> –</a:t>
            </a:r>
            <a:r>
              <a:rPr lang="vi-VN" sz="1200" dirty="0" err="1">
                <a:solidFill>
                  <a:srgbClr val="FF0000"/>
                </a:solidFill>
              </a:rPr>
              <a:t>Sdd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nguồn</a:t>
            </a:r>
            <a:r>
              <a:rPr lang="vi-VN" sz="1200" dirty="0"/>
              <a:t> chưa </a:t>
            </a:r>
            <a:r>
              <a:rPr lang="vi-VN" sz="1200" dirty="0" err="1"/>
              <a:t>hết</a:t>
            </a:r>
            <a:r>
              <a:rPr lang="vi-VN" sz="1200" dirty="0"/>
              <a:t> (!EOF), nhưng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kết</a:t>
            </a:r>
            <a:r>
              <a:rPr lang="vi-VN" sz="1200" dirty="0"/>
              <a:t> </a:t>
            </a:r>
            <a:r>
              <a:rPr lang="vi-VN" sz="1200" dirty="0" err="1"/>
              <a:t>thúc</a:t>
            </a:r>
            <a:r>
              <a:rPr lang="vi-VN" sz="1200" dirty="0"/>
              <a:t> run </a:t>
            </a:r>
            <a:r>
              <a:rPr lang="vi-VN" sz="1200" dirty="0" err="1"/>
              <a:t>hiện</a:t>
            </a:r>
            <a:r>
              <a:rPr lang="vi-VN" sz="1200" dirty="0"/>
              <a:t> </a:t>
            </a:r>
            <a:r>
              <a:rPr lang="vi-VN" sz="1200" dirty="0" err="1"/>
              <a:t>tại</a:t>
            </a:r>
            <a:r>
              <a:rPr lang="vi-VN" sz="1200" dirty="0"/>
              <a:t> </a:t>
            </a:r>
            <a:endParaRPr lang="en-US" sz="1200" dirty="0"/>
          </a:p>
          <a:p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D – </a:t>
            </a:r>
            <a:r>
              <a:rPr lang="vi-VN" sz="1200" dirty="0" err="1">
                <a:solidFill>
                  <a:srgbClr val="FF0000"/>
                </a:solidFill>
              </a:rPr>
              <a:t>Drun</a:t>
            </a:r>
            <a:r>
              <a:rPr lang="vi-VN" sz="1200" dirty="0"/>
              <a:t>: </a:t>
            </a:r>
            <a:r>
              <a:rPr lang="vi-VN" sz="1200" dirty="0" err="1"/>
              <a:t>tập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file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chưa </a:t>
            </a:r>
            <a:r>
              <a:rPr lang="vi-VN" sz="1200" dirty="0" err="1"/>
              <a:t>nhận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run trong “</a:t>
            </a:r>
            <a:r>
              <a:rPr lang="vi-VN" sz="1200" dirty="0" err="1"/>
              <a:t>lượt</a:t>
            </a:r>
            <a:r>
              <a:rPr lang="vi-VN" sz="1200" dirty="0"/>
              <a:t>” </a:t>
            </a:r>
            <a:r>
              <a:rPr lang="vi-VN" sz="1200" dirty="0" err="1"/>
              <a:t>hiện</a:t>
            </a:r>
            <a:r>
              <a:rPr lang="vi-VN" sz="1200" dirty="0"/>
              <a:t> </a:t>
            </a:r>
            <a:r>
              <a:rPr lang="vi-VN" sz="1200" dirty="0" err="1"/>
              <a:t>hành</a:t>
            </a:r>
            <a:r>
              <a:rPr lang="vi-VN" sz="1200" dirty="0"/>
              <a:t> 20/06/2010 2</a:t>
            </a:r>
            <a:endParaRPr lang="en-US" sz="12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8719925-B797-48B5-8D0D-BEF42E30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27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512013" y="1502385"/>
            <a:ext cx="8043862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2 giai </a:t>
            </a:r>
            <a:r>
              <a:rPr lang="vi-VN" dirty="0" err="1"/>
              <a:t>đoạn</a:t>
            </a:r>
            <a:r>
              <a:rPr lang="vi-VN" dirty="0"/>
              <a:t>: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?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 Chi </a:t>
            </a:r>
            <a:r>
              <a:rPr lang="vi-VN" dirty="0" err="1"/>
              <a:t>phí</a:t>
            </a:r>
            <a:r>
              <a:rPr lang="vi-VN" dirty="0"/>
              <a:t> cho giai </a:t>
            </a:r>
            <a:r>
              <a:rPr lang="vi-VN" dirty="0" err="1"/>
              <a:t>đoạn</a:t>
            </a:r>
            <a:r>
              <a:rPr lang="vi-VN" dirty="0"/>
              <a:t> phân </a:t>
            </a:r>
            <a:r>
              <a:rPr lang="vi-VN" dirty="0" err="1"/>
              <a:t>phối</a:t>
            </a:r>
            <a:r>
              <a:rPr lang="vi-VN" dirty="0"/>
              <a:t>?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err="1"/>
              <a:t>Rút</a:t>
            </a:r>
            <a:r>
              <a:rPr lang="vi-VN" dirty="0"/>
              <a:t> ra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: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 Thay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2 giai </a:t>
            </a:r>
            <a:r>
              <a:rPr lang="vi-VN" dirty="0" err="1"/>
              <a:t>đoạn</a:t>
            </a:r>
            <a:r>
              <a:rPr lang="vi-VN" dirty="0"/>
              <a:t>, ta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01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vi-VN" dirty="0"/>
              <a:t>•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kiệm</a:t>
            </a:r>
            <a:r>
              <a:rPr lang="vi-VN" dirty="0"/>
              <a:t> ½ chi </a:t>
            </a:r>
            <a:r>
              <a:rPr lang="vi-VN" dirty="0" err="1"/>
              <a:t>phí</a:t>
            </a:r>
            <a:r>
              <a:rPr lang="vi-VN" dirty="0"/>
              <a:t> </a:t>
            </a:r>
            <a:r>
              <a:rPr lang="vi-VN" dirty="0" err="1"/>
              <a:t>Copy</a:t>
            </a:r>
            <a:r>
              <a:rPr lang="vi-VN" dirty="0"/>
              <a:t>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vi-VN" dirty="0"/>
              <a:t>•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trung gian </a:t>
            </a:r>
            <a:r>
              <a:rPr lang="vi-VN" dirty="0" err="1"/>
              <a:t>gấp</a:t>
            </a:r>
            <a:r>
              <a:rPr lang="vi-VN" dirty="0"/>
              <a:t> đôi. </a:t>
            </a:r>
            <a:endParaRPr lang="en-US" sz="12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9665200-69A0-42B9-BC7B-B197908F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9" name="Google Shape;290;p26">
            <a:extLst>
              <a:ext uri="{FF2B5EF4-FFF2-40B4-BE49-F238E27FC236}">
                <a16:creationId xmlns:a16="http://schemas.microsoft.com/office/drawing/2014/main" id="{3CF37542-0176-4025-8968-5C6D6BECC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4346"/>
            <a:ext cx="8141537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>
                <a:latin typeface="UTM Seagull" panose="02040603050506020204" pitchFamily="18" charset="0"/>
              </a:rPr>
              <a:t>đa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lối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cân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bằng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69327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641237" y="257175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ĐA PHA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4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36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04622" y="137730"/>
            <a:ext cx="651740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>
                <a:latin typeface="UTM Seagull" panose="02040603050506020204" pitchFamily="18" charset="0"/>
              </a:rPr>
              <a:t>đa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pha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414338" y="1437129"/>
            <a:ext cx="8043862" cy="30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1" dirty="0"/>
              <a:t>Ta </a:t>
            </a:r>
            <a:r>
              <a:rPr lang="vi-VN" sz="1600" b="1" dirty="0" err="1"/>
              <a:t>xét</a:t>
            </a:r>
            <a:r>
              <a:rPr lang="vi-VN" sz="1600" b="1" dirty="0"/>
              <a:t> </a:t>
            </a:r>
            <a:r>
              <a:rPr lang="vi-VN" sz="1600" b="1" dirty="0" err="1"/>
              <a:t>ví</a:t>
            </a:r>
            <a:r>
              <a:rPr lang="vi-VN" sz="1600" b="1" dirty="0"/>
              <a:t> </a:t>
            </a:r>
            <a:r>
              <a:rPr lang="vi-VN" sz="1600" b="1" dirty="0" err="1"/>
              <a:t>dụ</a:t>
            </a:r>
            <a:r>
              <a:rPr lang="vi-VN" sz="1600" b="1" dirty="0"/>
              <a:t> sau </a:t>
            </a:r>
            <a:r>
              <a:rPr lang="vi-VN" sz="1600" b="1" dirty="0" err="1"/>
              <a:t>với</a:t>
            </a:r>
            <a:r>
              <a:rPr lang="vi-VN" sz="1600" b="1" dirty="0"/>
              <a:t> 3 </a:t>
            </a:r>
            <a:r>
              <a:rPr lang="vi-VN" sz="1600" b="1" dirty="0" err="1"/>
              <a:t>tập</a:t>
            </a:r>
            <a:r>
              <a:rPr lang="vi-VN" sz="1600" b="1" dirty="0"/>
              <a:t> tin f1, f2, f3 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1</a:t>
            </a:r>
            <a:r>
              <a:rPr lang="vi-VN" dirty="0"/>
              <a:t>: Phân </a:t>
            </a:r>
            <a:r>
              <a:rPr lang="vi-VN" dirty="0" err="1"/>
              <a:t>phối</a:t>
            </a:r>
            <a:r>
              <a:rPr lang="vi-VN" dirty="0"/>
              <a:t> luân phiên </a:t>
            </a:r>
            <a:r>
              <a:rPr lang="vi-VN" dirty="0" err="1"/>
              <a:t>các</a:t>
            </a:r>
            <a:r>
              <a:rPr lang="vi-VN" dirty="0"/>
              <a:t> run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f0 </a:t>
            </a:r>
            <a:r>
              <a:rPr lang="vi-VN" dirty="0" err="1"/>
              <a:t>vào</a:t>
            </a:r>
            <a:r>
              <a:rPr lang="vi-VN" dirty="0"/>
              <a:t> f1 </a:t>
            </a:r>
            <a:r>
              <a:rPr lang="vi-VN" dirty="0" err="1"/>
              <a:t>và</a:t>
            </a:r>
            <a:r>
              <a:rPr lang="vi-VN" dirty="0"/>
              <a:t> f2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2</a:t>
            </a:r>
            <a:r>
              <a:rPr lang="vi-VN" dirty="0"/>
              <a:t>: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f1, f2 </a:t>
            </a:r>
            <a:r>
              <a:rPr lang="vi-VN" dirty="0" err="1"/>
              <a:t>vào</a:t>
            </a:r>
            <a:r>
              <a:rPr lang="vi-VN" dirty="0"/>
              <a:t> f3 .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f3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run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3</a:t>
            </a:r>
            <a:r>
              <a:rPr lang="vi-VN" dirty="0"/>
              <a:t>: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f3 </a:t>
            </a:r>
            <a:r>
              <a:rPr lang="vi-VN" dirty="0" err="1"/>
              <a:t>vào</a:t>
            </a:r>
            <a:r>
              <a:rPr lang="vi-VN" dirty="0"/>
              <a:t> f1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4</a:t>
            </a:r>
            <a:r>
              <a:rPr lang="vi-VN" dirty="0"/>
              <a:t>: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f1 </a:t>
            </a:r>
            <a:r>
              <a:rPr lang="vi-VN" dirty="0" err="1"/>
              <a:t>và</a:t>
            </a:r>
            <a:r>
              <a:rPr lang="vi-VN" dirty="0"/>
              <a:t> f3 </a:t>
            </a:r>
            <a:r>
              <a:rPr lang="vi-VN" dirty="0" err="1"/>
              <a:t>vào</a:t>
            </a:r>
            <a:r>
              <a:rPr lang="vi-VN" dirty="0"/>
              <a:t> f2.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f2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run.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5</a:t>
            </a:r>
            <a:r>
              <a:rPr lang="vi-VN" dirty="0"/>
              <a:t>: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f2 </a:t>
            </a:r>
            <a:r>
              <a:rPr lang="vi-VN" dirty="0" err="1"/>
              <a:t>vào</a:t>
            </a:r>
            <a:r>
              <a:rPr lang="vi-VN" dirty="0"/>
              <a:t> f1.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2.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kia. </a:t>
            </a:r>
            <a:r>
              <a:rPr lang="vi-VN" dirty="0" err="1"/>
              <a:t>Việc</a:t>
            </a:r>
            <a:r>
              <a:rPr lang="vi-VN" dirty="0"/>
              <a:t>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ta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Fn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f1 </a:t>
            </a:r>
            <a:r>
              <a:rPr lang="vi-VN" dirty="0" err="1"/>
              <a:t>và</a:t>
            </a:r>
            <a:r>
              <a:rPr lang="vi-VN" dirty="0"/>
              <a:t> fn-1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f2,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fn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fn-1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liên </a:t>
            </a:r>
            <a:r>
              <a:rPr lang="vi-VN" dirty="0" err="1"/>
              <a:t>tiếp</a:t>
            </a:r>
            <a:r>
              <a:rPr lang="vi-VN" dirty="0"/>
              <a:t> trong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Fibonaci</a:t>
            </a:r>
            <a:r>
              <a:rPr lang="vi-VN" dirty="0"/>
              <a:t>.</a:t>
            </a:r>
            <a:endParaRPr lang="en-US" sz="12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29408F7-14E0-4647-B331-9C22C74A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93860" y="175249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UTM Seagull" panose="02040603050506020204" pitchFamily="18" charset="0"/>
              </a:rPr>
              <a:t>Mô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hình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xử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lý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ngoài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E44CC5B-B2A6-4C7D-907B-4A764E22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97" y="1165852"/>
            <a:ext cx="7393605" cy="1808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A393D3-5ECB-46E3-BCBE-95F22D794719}"/>
              </a:ext>
            </a:extLst>
          </p:cNvPr>
          <p:cNvSpPr txBox="1"/>
          <p:nvPr/>
        </p:nvSpPr>
        <p:spPr>
          <a:xfrm>
            <a:off x="1412414" y="835621"/>
            <a:ext cx="621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Mô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hình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giao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tiếp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giữa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trong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ngoài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và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vùng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đệm</a:t>
            </a:r>
            <a:endParaRPr lang="en-US" b="1" dirty="0">
              <a:solidFill>
                <a:srgbClr val="FF0000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94CB1F-0C77-4A2E-82C8-E6FEEC822274}"/>
              </a:ext>
            </a:extLst>
          </p:cNvPr>
          <p:cNvSpPr txBox="1"/>
          <p:nvPr/>
        </p:nvSpPr>
        <p:spPr>
          <a:xfrm>
            <a:off x="1335040" y="2958765"/>
            <a:ext cx="6294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Thời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gian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tìm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một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khối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để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đọc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vào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trong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là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rất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lớn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so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với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thời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gian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thao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tác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trên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dữ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liệu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trong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khối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đó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Kiểu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dữ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liệu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tập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tin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là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kiểu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thích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hợp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nhất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cho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việc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biểu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diễn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dữ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liệu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được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lưu trong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ngoài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.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Hệ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điều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hành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chia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ngoài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thành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các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khối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(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block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)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có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kích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thước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bằng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nhau,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kích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thước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này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thay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đổi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tùy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thuộc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vào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hệ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điều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hành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nhưng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nói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chung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là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từ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512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bytes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đến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4096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bytes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.</a:t>
            </a:r>
            <a:endParaRPr lang="en-US" sz="1100" dirty="0"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75848-8E7A-4AF6-AA71-C4AC7FD85233}"/>
              </a:ext>
            </a:extLst>
          </p:cNvPr>
          <p:cNvSpPr txBox="1"/>
          <p:nvPr/>
        </p:nvSpPr>
        <p:spPr>
          <a:xfrm>
            <a:off x="1265881" y="4089215"/>
            <a:ext cx="692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Vì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vậy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chúng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ta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tập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trung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vào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việc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xét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số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lần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đọc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khối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vào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trong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số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lần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ghi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khối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ra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ngoài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      =&gt; Merge sort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là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phù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hợp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nhất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D0B6264-5BFE-4507-A001-C696CD2DE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82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2D283869-6388-49CF-8274-22B9F939A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46440"/>
              </p:ext>
            </p:extLst>
          </p:nvPr>
        </p:nvGraphicFramePr>
        <p:xfrm>
          <a:off x="1766678" y="1993972"/>
          <a:ext cx="4530744" cy="2320971"/>
        </p:xfrm>
        <a:graphic>
          <a:graphicData uri="http://schemas.openxmlformats.org/drawingml/2006/table">
            <a:tbl>
              <a:tblPr firstRow="1" bandRow="1">
                <a:tableStyleId>{5F827B3E-FBC5-4E6D-ABE8-03CB06A2C7C7}</a:tableStyleId>
              </a:tblPr>
              <a:tblGrid>
                <a:gridCol w="746058">
                  <a:extLst>
                    <a:ext uri="{9D8B030D-6E8A-4147-A177-3AD203B41FA5}">
                      <a16:colId xmlns:a16="http://schemas.microsoft.com/office/drawing/2014/main" val="2093383878"/>
                    </a:ext>
                  </a:extLst>
                </a:gridCol>
                <a:gridCol w="1216343">
                  <a:extLst>
                    <a:ext uri="{9D8B030D-6E8A-4147-A177-3AD203B41FA5}">
                      <a16:colId xmlns:a16="http://schemas.microsoft.com/office/drawing/2014/main" val="705281141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3445887231"/>
                    </a:ext>
                  </a:extLst>
                </a:gridCol>
                <a:gridCol w="921067">
                  <a:extLst>
                    <a:ext uri="{9D8B030D-6E8A-4147-A177-3AD203B41FA5}">
                      <a16:colId xmlns:a16="http://schemas.microsoft.com/office/drawing/2014/main" val="3428036973"/>
                    </a:ext>
                  </a:extLst>
                </a:gridCol>
                <a:gridCol w="873846">
                  <a:extLst>
                    <a:ext uri="{9D8B030D-6E8A-4147-A177-3AD203B41FA5}">
                      <a16:colId xmlns:a16="http://schemas.microsoft.com/office/drawing/2014/main" val="2775116996"/>
                    </a:ext>
                  </a:extLst>
                </a:gridCol>
              </a:tblGrid>
              <a:tr h="3641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Pharse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77836"/>
                  </a:ext>
                </a:extLst>
              </a:tr>
              <a:tr h="2967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1,1,1,1,1,1,1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Sort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3351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2,2,2,2,2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Merge 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7693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3,3,3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728917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6947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07953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36388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6D9DB35-E982-4C5E-BA2D-13149BDCFB68}"/>
              </a:ext>
            </a:extLst>
          </p:cNvPr>
          <p:cNvSpPr txBox="1"/>
          <p:nvPr/>
        </p:nvSpPr>
        <p:spPr>
          <a:xfrm>
            <a:off x="1670212" y="1441485"/>
            <a:ext cx="495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Ví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rgbClr val="FF0000"/>
                </a:solidFill>
              </a:rPr>
              <a:t>Trường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hợp</a:t>
            </a:r>
            <a:r>
              <a:rPr lang="en-US" sz="1600" dirty="0">
                <a:solidFill>
                  <a:srgbClr val="FF0000"/>
                </a:solidFill>
              </a:rPr>
              <a:t> n=7, </a:t>
            </a:r>
            <a:r>
              <a:rPr lang="en-US" sz="1600" dirty="0" err="1">
                <a:solidFill>
                  <a:srgbClr val="FF0000"/>
                </a:solidFill>
              </a:rPr>
              <a:t>tổng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số</a:t>
            </a:r>
            <a:r>
              <a:rPr lang="en-US" sz="1600" dirty="0">
                <a:solidFill>
                  <a:srgbClr val="FF0000"/>
                </a:solidFill>
              </a:rPr>
              <a:t> rung 13+8=21 run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50B10D1-C2EE-466A-98FE-88DFAE8D5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14" name="Google Shape;290;p26">
            <a:extLst>
              <a:ext uri="{FF2B5EF4-FFF2-40B4-BE49-F238E27FC236}">
                <a16:creationId xmlns:a16="http://schemas.microsoft.com/office/drawing/2014/main" id="{B27FBC9E-8519-4612-9513-881CCDD1A1B5}"/>
              </a:ext>
            </a:extLst>
          </p:cNvPr>
          <p:cNvSpPr txBox="1">
            <a:spLocks/>
          </p:cNvSpPr>
          <p:nvPr/>
        </p:nvSpPr>
        <p:spPr>
          <a:xfrm>
            <a:off x="104622" y="137730"/>
            <a:ext cx="6517404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đa pha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39382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1095324" y="1502385"/>
            <a:ext cx="5687714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0: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phối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run ban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1: </a:t>
            </a:r>
            <a:r>
              <a:rPr lang="en-US" sz="1800" dirty="0" err="1"/>
              <a:t>Trộn</a:t>
            </a:r>
            <a:r>
              <a:rPr lang="en-US" sz="1800" dirty="0"/>
              <a:t> 8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f2 </a:t>
            </a:r>
            <a:r>
              <a:rPr lang="en-US" sz="1800" dirty="0" err="1"/>
              <a:t>vào</a:t>
            </a:r>
            <a:r>
              <a:rPr lang="en-US" sz="1800" dirty="0"/>
              <a:t> f3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2: </a:t>
            </a:r>
            <a:r>
              <a:rPr lang="en-US" sz="1800" dirty="0" err="1"/>
              <a:t>Trộn</a:t>
            </a:r>
            <a:r>
              <a:rPr lang="en-US" sz="1800" dirty="0"/>
              <a:t> 5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3: </a:t>
            </a:r>
            <a:r>
              <a:rPr lang="en-US" sz="1800" dirty="0" err="1"/>
              <a:t>Trộn</a:t>
            </a:r>
            <a:r>
              <a:rPr lang="en-US" sz="1800" dirty="0"/>
              <a:t> 3 run </a:t>
            </a:r>
            <a:r>
              <a:rPr lang="en-US" sz="1800" dirty="0" err="1"/>
              <a:t>của</a:t>
            </a:r>
            <a:r>
              <a:rPr lang="en-US" sz="1800" dirty="0"/>
              <a:t> f2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f1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4: </a:t>
            </a:r>
            <a:r>
              <a:rPr lang="en-US" sz="1800" dirty="0" err="1"/>
              <a:t>Trộn</a:t>
            </a:r>
            <a:r>
              <a:rPr lang="en-US" sz="1800" dirty="0"/>
              <a:t> 2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f2 </a:t>
            </a:r>
            <a:r>
              <a:rPr lang="en-US" sz="1800" dirty="0" err="1"/>
              <a:t>vào</a:t>
            </a:r>
            <a:r>
              <a:rPr lang="en-US" sz="1800" dirty="0"/>
              <a:t> f3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5: </a:t>
            </a:r>
            <a:r>
              <a:rPr lang="en-US" sz="1800" dirty="0" err="1"/>
              <a:t>Trộn</a:t>
            </a:r>
            <a:r>
              <a:rPr lang="en-US" sz="1800" dirty="0"/>
              <a:t> 1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6: </a:t>
            </a:r>
            <a:r>
              <a:rPr lang="en-US" sz="1800" dirty="0" err="1"/>
              <a:t>Trộn</a:t>
            </a:r>
            <a:r>
              <a:rPr lang="en-US" sz="1800" dirty="0"/>
              <a:t> 1 run </a:t>
            </a:r>
            <a:r>
              <a:rPr lang="en-US" sz="1800" dirty="0" err="1"/>
              <a:t>của</a:t>
            </a:r>
            <a:r>
              <a:rPr lang="en-US" sz="1800" dirty="0"/>
              <a:t> f2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f1 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D25EB9C-1D51-4E80-B7D8-538C5663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7" name="Google Shape;290;p26">
            <a:extLst>
              <a:ext uri="{FF2B5EF4-FFF2-40B4-BE49-F238E27FC236}">
                <a16:creationId xmlns:a16="http://schemas.microsoft.com/office/drawing/2014/main" id="{00A4B268-F3CE-4FEA-8AEE-63C63046359B}"/>
              </a:ext>
            </a:extLst>
          </p:cNvPr>
          <p:cNvSpPr txBox="1">
            <a:spLocks/>
          </p:cNvSpPr>
          <p:nvPr/>
        </p:nvSpPr>
        <p:spPr>
          <a:xfrm>
            <a:off x="104622" y="137730"/>
            <a:ext cx="6517404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/>
              <a:t>Phương pháp trộn </a:t>
            </a:r>
            <a:r>
              <a:rPr lang="en-US">
                <a:latin typeface="UTM Seagull" panose="02040603050506020204" pitchFamily="18" charset="0"/>
              </a:rPr>
              <a:t>đa pha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41587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7F2FAB8-C074-45C9-8077-3BF45BFDC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1909712" y="1523817"/>
            <a:ext cx="56877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Demo: ALL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SLide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: ALL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Thuyết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trình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: Thanh, Quang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Ghi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biên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bản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: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Truyền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Tài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liệu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: ALL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Kahoot: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Truyền,Quang</a:t>
            </a:r>
            <a:endParaRPr lang="en-US" sz="2400" b="0" i="0" dirty="0">
              <a:solidFill>
                <a:srgbClr val="1C1E21"/>
              </a:solidFill>
              <a:effectLst/>
              <a:latin typeface="inheri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>
                <a:solidFill>
                  <a:srgbClr val="1C1E21"/>
                </a:solidFill>
                <a:latin typeface="inherit"/>
              </a:rPr>
              <a:t>Lên</a:t>
            </a:r>
            <a:r>
              <a:rPr lang="en-US" sz="2400" dirty="0">
                <a:solidFill>
                  <a:srgbClr val="1C1E21"/>
                </a:solidFill>
                <a:latin typeface="inherit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inherit"/>
              </a:rPr>
              <a:t>kế</a:t>
            </a:r>
            <a:r>
              <a:rPr lang="en-US" sz="2400" dirty="0">
                <a:solidFill>
                  <a:srgbClr val="1C1E21"/>
                </a:solidFill>
                <a:latin typeface="inherit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inherit"/>
              </a:rPr>
              <a:t>hoạch</a:t>
            </a:r>
            <a:r>
              <a:rPr lang="en-US" sz="2400" dirty="0">
                <a:solidFill>
                  <a:srgbClr val="1C1E21"/>
                </a:solidFill>
                <a:latin typeface="inherit"/>
              </a:rPr>
              <a:t>: Thanh</a:t>
            </a:r>
            <a:br>
              <a:rPr lang="en-US" sz="2400" dirty="0"/>
            </a:br>
            <a:endParaRPr lang="en-US" sz="1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D25EB9C-1D51-4E80-B7D8-538C5663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7" name="Google Shape;290;p26">
            <a:extLst>
              <a:ext uri="{FF2B5EF4-FFF2-40B4-BE49-F238E27FC236}">
                <a16:creationId xmlns:a16="http://schemas.microsoft.com/office/drawing/2014/main" id="{00A4B268-F3CE-4FEA-8AEE-63C63046359B}"/>
              </a:ext>
            </a:extLst>
          </p:cNvPr>
          <p:cNvSpPr txBox="1">
            <a:spLocks/>
          </p:cNvSpPr>
          <p:nvPr/>
        </p:nvSpPr>
        <p:spPr>
          <a:xfrm>
            <a:off x="104622" y="137730"/>
            <a:ext cx="6517404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55283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3010" y="193650"/>
            <a:ext cx="720473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 Sắp xếp ngoại dạng tổng quát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254138" y="1520866"/>
            <a:ext cx="4391987" cy="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Ví dụ cụ thể </a:t>
            </a: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Tập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DL 100GB. </a:t>
            </a:r>
            <a:r>
              <a:rPr lang="en-US" sz="1200" dirty="0" err="1"/>
              <a:t>Và</a:t>
            </a:r>
            <a:r>
              <a:rPr lang="en-US" sz="1200" dirty="0"/>
              <a:t> ta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4GB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quá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sắp</a:t>
            </a:r>
            <a:r>
              <a:rPr lang="en-US" sz="1200" dirty="0"/>
              <a:t> </a:t>
            </a:r>
            <a:r>
              <a:rPr lang="en-US" sz="1200" dirty="0" err="1"/>
              <a:t>xếp</a:t>
            </a:r>
            <a:r>
              <a:rPr lang="en-US" sz="1200" dirty="0"/>
              <a:t>.</a:t>
            </a: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1319244" y="2285509"/>
            <a:ext cx="4315688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Đọc</a:t>
            </a:r>
            <a:r>
              <a:rPr lang="en-US" dirty="0"/>
              <a:t> 4GB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RAM.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Ram.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quick sort, merge sort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tin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ô </a:t>
            </a:r>
            <a:r>
              <a:rPr lang="en-US" dirty="0" err="1"/>
              <a:t>cứng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1,2,3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100/4=25 files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xệp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B3EFCDF-47CC-464F-B369-4BF495E61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Sắp xếp nội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Sắp xếp dữ liệu trên ram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Tốc độ truy xuất ngẫu nhiên</a:t>
            </a:r>
          </a:p>
          <a:p>
            <a:pPr marL="285750" indent="-285750">
              <a:buClr>
                <a:schemeClr val="tx1"/>
              </a:buClr>
            </a:pPr>
            <a:endParaRPr lang="en" dirty="0"/>
          </a:p>
          <a:p>
            <a:pPr marL="285750" indent="-285750">
              <a:buClr>
                <a:schemeClr val="tx1"/>
              </a:buClr>
            </a:pPr>
            <a:r>
              <a:rPr lang="en" dirty="0"/>
              <a:t>Dựa trên hoán vị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Dữ liệu nhỏ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189361" y="177655"/>
            <a:ext cx="770003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>
                <a:latin typeface="UTM Seagull" panose="02040603050506020204" pitchFamily="18" charset="0"/>
              </a:rPr>
              <a:t>Sắp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xếp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nội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và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sắp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xếp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ngoại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ngoại</a:t>
            </a:r>
            <a:endParaRPr lang="en-US" b="1" dirty="0"/>
          </a:p>
          <a:p>
            <a:pPr marL="285750" indent="-285750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file</a:t>
            </a:r>
          </a:p>
          <a:p>
            <a:pPr marL="285750" indent="-285750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(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ram)</a:t>
            </a:r>
          </a:p>
          <a:p>
            <a:pPr marL="285750" indent="-285750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pp </a:t>
            </a:r>
            <a:r>
              <a:rPr lang="en-US" dirty="0" err="1"/>
              <a:t>trộn</a:t>
            </a:r>
            <a:endParaRPr lang="en-US" dirty="0"/>
          </a:p>
          <a:p>
            <a:pPr marL="285750" indent="-285750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C3125A6-5158-4F3A-897E-B9E116F76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836806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400" dirty="0"/>
              <a:t></a:t>
            </a:r>
            <a:r>
              <a:rPr lang="vi-VN" sz="2400" dirty="0" err="1"/>
              <a:t>Mục</a:t>
            </a:r>
            <a:r>
              <a:rPr lang="vi-VN" sz="2400" dirty="0"/>
              <a:t> tiêu: </a:t>
            </a:r>
            <a:endParaRPr lang="en-US" sz="240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</a:t>
            </a:r>
            <a:r>
              <a:rPr lang="vi-VN" sz="1600" b="0" dirty="0" err="1"/>
              <a:t>Bài</a:t>
            </a:r>
            <a:r>
              <a:rPr lang="vi-VN" sz="1600" b="0" dirty="0"/>
              <a:t> </a:t>
            </a:r>
            <a:r>
              <a:rPr lang="vi-VN" sz="1600" b="0" dirty="0" err="1"/>
              <a:t>toán</a:t>
            </a:r>
            <a:r>
              <a:rPr lang="vi-VN" sz="1600" b="0" dirty="0"/>
              <a:t> kinh </a:t>
            </a:r>
            <a:r>
              <a:rPr lang="vi-VN" sz="1600" b="0" dirty="0" err="1"/>
              <a:t>điển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</a:t>
            </a:r>
            <a:r>
              <a:rPr lang="vi-VN" sz="1600" b="0" dirty="0" err="1"/>
              <a:t>Đặc</a:t>
            </a:r>
            <a:r>
              <a:rPr lang="vi-VN" sz="1600" b="0" dirty="0"/>
              <a:t> trưng </a:t>
            </a:r>
            <a:r>
              <a:rPr lang="vi-VN" sz="1600" b="0" dirty="0" err="1"/>
              <a:t>của</a:t>
            </a:r>
            <a:r>
              <a:rPr lang="vi-VN" sz="1600" b="0" dirty="0"/>
              <a:t> SX trên file: </a:t>
            </a:r>
            <a:r>
              <a:rPr lang="vi-VN" sz="1600" b="0" dirty="0" err="1"/>
              <a:t>Bài</a:t>
            </a:r>
            <a:r>
              <a:rPr lang="vi-VN" sz="1600" b="0" dirty="0"/>
              <a:t> </a:t>
            </a:r>
            <a:r>
              <a:rPr lang="vi-VN" sz="1600" b="0" dirty="0" err="1"/>
              <a:t>toán</a:t>
            </a:r>
            <a:r>
              <a:rPr lang="vi-VN" sz="1600" b="0" dirty="0"/>
              <a:t> </a:t>
            </a:r>
            <a:r>
              <a:rPr lang="vi-VN" sz="1600" b="0" dirty="0" err="1"/>
              <a:t>trộn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TT </a:t>
            </a:r>
            <a:r>
              <a:rPr lang="vi-VN" sz="1600" b="0" dirty="0" err="1"/>
              <a:t>tìm</a:t>
            </a:r>
            <a:r>
              <a:rPr lang="vi-VN" sz="1600" b="0" dirty="0"/>
              <a:t> </a:t>
            </a:r>
            <a:r>
              <a:rPr lang="vi-VN" sz="1600" b="0" dirty="0" err="1"/>
              <a:t>kiếm</a:t>
            </a:r>
            <a:r>
              <a:rPr lang="vi-VN" sz="1600" b="0" dirty="0"/>
              <a:t> cơ </a:t>
            </a:r>
            <a:r>
              <a:rPr lang="vi-VN" sz="1600" b="0" dirty="0" err="1"/>
              <a:t>bản</a:t>
            </a:r>
            <a:r>
              <a:rPr lang="vi-VN" sz="1600" b="0" dirty="0"/>
              <a:t>: </a:t>
            </a:r>
            <a:r>
              <a:rPr lang="vi-VN" sz="1600" b="0" dirty="0" err="1"/>
              <a:t>Tuần</a:t>
            </a:r>
            <a:r>
              <a:rPr lang="vi-VN" sz="1600" b="0" dirty="0"/>
              <a:t> </a:t>
            </a:r>
            <a:r>
              <a:rPr lang="vi-VN" sz="1600" b="0" dirty="0" err="1"/>
              <a:t>tự</a:t>
            </a:r>
            <a:r>
              <a:rPr lang="vi-VN" sz="1600" b="0" dirty="0"/>
              <a:t>, </a:t>
            </a:r>
            <a:r>
              <a:rPr lang="vi-VN" sz="1600" b="0" dirty="0" err="1"/>
              <a:t>nhị</a:t>
            </a:r>
            <a:r>
              <a:rPr lang="vi-VN" sz="1600" b="0" dirty="0"/>
              <a:t> phân 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 TT </a:t>
            </a:r>
            <a:r>
              <a:rPr lang="vi-VN" sz="1600" b="0" dirty="0" err="1"/>
              <a:t>sắp</a:t>
            </a:r>
            <a:r>
              <a:rPr lang="vi-VN" sz="1600" b="0" dirty="0"/>
              <a:t> </a:t>
            </a:r>
            <a:r>
              <a:rPr lang="vi-VN" sz="1600" b="0" dirty="0" err="1"/>
              <a:t>xếp</a:t>
            </a:r>
            <a:endParaRPr lang="en-US" sz="1600" b="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0" dirty="0"/>
              <a:t> </a:t>
            </a:r>
            <a:r>
              <a:rPr lang="vi-VN" sz="1600" b="0" dirty="0" err="1"/>
              <a:t>Đánh</a:t>
            </a:r>
            <a:r>
              <a:rPr lang="vi-VN" sz="1600" b="0" dirty="0"/>
              <a:t> </a:t>
            </a:r>
            <a:r>
              <a:rPr lang="vi-VN" sz="1600" b="0" dirty="0" err="1"/>
              <a:t>giá</a:t>
            </a:r>
            <a:r>
              <a:rPr lang="vi-VN" sz="1600" b="0" dirty="0"/>
              <a:t> </a:t>
            </a:r>
            <a:r>
              <a:rPr lang="vi-VN" sz="1600" b="0" dirty="0" err="1"/>
              <a:t>thuật</a:t>
            </a:r>
            <a:r>
              <a:rPr lang="vi-VN" sz="1600" b="0" dirty="0"/>
              <a:t> </a:t>
            </a:r>
            <a:r>
              <a:rPr lang="vi-VN" sz="1600" b="0" dirty="0" err="1"/>
              <a:t>toán</a:t>
            </a:r>
            <a:endParaRPr lang="en-US" sz="1600" b="0"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70F2853-F180-4795-99CB-279A84E5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32736" y="2255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Nội dung 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Run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endParaRPr lang="en-US" sz="1800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lối</a:t>
            </a:r>
            <a:r>
              <a:rPr lang="en-US" sz="1800" dirty="0"/>
              <a:t> </a:t>
            </a:r>
            <a:r>
              <a:rPr lang="en-US" sz="1800" dirty="0" err="1"/>
              <a:t>cân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endParaRPr lang="en-US" sz="1800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pha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8638A1D-A229-4BF0-B5F8-69B39FB2F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09838" y="192940"/>
            <a:ext cx="5772149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UTM Seagull" panose="02040603050506020204" pitchFamily="18" charset="0"/>
              </a:rPr>
              <a:t>Phương pháp trộn Run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074762124"/>
              </p:ext>
            </p:extLst>
          </p:nvPr>
        </p:nvGraphicFramePr>
        <p:xfrm>
          <a:off x="1464469" y="3294276"/>
          <a:ext cx="4764880" cy="53729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60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50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304917" y="1948861"/>
            <a:ext cx="3524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Khái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niệm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Run: Run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một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dãy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phần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tử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được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theo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thứ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tự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Ví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dụ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về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Run: 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2 4 7 12 50 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40 60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DE8770F-FF21-4F49-9BD8-83111F78052D}"/>
              </a:ext>
            </a:extLst>
          </p:cNvPr>
          <p:cNvSpPr txBox="1"/>
          <p:nvPr/>
        </p:nvSpPr>
        <p:spPr>
          <a:xfrm>
            <a:off x="2995913" y="3977374"/>
            <a:ext cx="4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L=5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85A36D6-1DD4-458F-9CC5-93310E625C0A}"/>
              </a:ext>
            </a:extLst>
          </p:cNvPr>
          <p:cNvSpPr txBox="1"/>
          <p:nvPr/>
        </p:nvSpPr>
        <p:spPr>
          <a:xfrm>
            <a:off x="5414160" y="3977374"/>
            <a:ext cx="526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L=2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621F9D2-2001-465E-8B3E-580DB13B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1996</Words>
  <Application>Microsoft Office PowerPoint</Application>
  <PresentationFormat>Trình chiếu Trên màn hình (16:9)</PresentationFormat>
  <Paragraphs>461</Paragraphs>
  <Slides>34</Slides>
  <Notes>34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34</vt:i4>
      </vt:variant>
    </vt:vector>
  </HeadingPairs>
  <TitlesOfParts>
    <vt:vector size="42" baseType="lpstr">
      <vt:lpstr>UTM Seagull</vt:lpstr>
      <vt:lpstr>Wingdings</vt:lpstr>
      <vt:lpstr>inherit</vt:lpstr>
      <vt:lpstr>Arial</vt:lpstr>
      <vt:lpstr>Courier New</vt:lpstr>
      <vt:lpstr>Poppins</vt:lpstr>
      <vt:lpstr>Poppins Light</vt:lpstr>
      <vt:lpstr>Cymbeline template</vt:lpstr>
      <vt:lpstr>External sort</vt:lpstr>
      <vt:lpstr>Mô hình xử lý ngoài</vt:lpstr>
      <vt:lpstr>Mô hình xử lý ngoài</vt:lpstr>
      <vt:lpstr> Sắp xếp ngoại dạng tổng quát</vt:lpstr>
      <vt:lpstr>Sắp xếp nội và sắp xếp ngoại</vt:lpstr>
      <vt:lpstr>Bản trình bày PowerPoint</vt:lpstr>
      <vt:lpstr>Nội dung 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Bản trình bày PowerPoint</vt:lpstr>
      <vt:lpstr>Bản trình bày PowerPoint</vt:lpstr>
      <vt:lpstr>Phương pháp trộn Run</vt:lpstr>
      <vt:lpstr>Bản trình bày PowerPoint</vt:lpstr>
      <vt:lpstr>Bản trình bày PowerPoint</vt:lpstr>
      <vt:lpstr>PHƯƠNG PHÁP TRỘN TỰ NHIÊN</vt:lpstr>
      <vt:lpstr>Phương pháp trộn tự nhiên</vt:lpstr>
      <vt:lpstr>Bản trình bày PowerPoint</vt:lpstr>
      <vt:lpstr>Bản trình bày PowerPoint</vt:lpstr>
      <vt:lpstr>Bản trình bày PowerPoint</vt:lpstr>
      <vt:lpstr>Bản trình bày PowerPoint</vt:lpstr>
      <vt:lpstr>PHƯƠNG PHÁP TRỘN ĐA LỐI CÂN BẰNG</vt:lpstr>
      <vt:lpstr>Phương pháp trộn đa lối cân bằng</vt:lpstr>
      <vt:lpstr>Phương pháp trộn đa lối cân bằng</vt:lpstr>
      <vt:lpstr>PHƯƠNG PHÁP TRỘN ĐA PHA</vt:lpstr>
      <vt:lpstr>Phương pháp trộn đa pha</vt:lpstr>
      <vt:lpstr>Bản trình bày PowerPoint</vt:lpstr>
      <vt:lpstr>Bản trình bày PowerPoint</vt:lpstr>
      <vt:lpstr>Thanks!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sort</dc:title>
  <dc:creator>Nhat Thanh</dc:creator>
  <cp:lastModifiedBy>Võ Nhât Thanh</cp:lastModifiedBy>
  <cp:revision>58</cp:revision>
  <dcterms:modified xsi:type="dcterms:W3CDTF">2021-06-09T14:28:13Z</dcterms:modified>
</cp:coreProperties>
</file>