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317" r:id="rId3"/>
    <p:sldId id="318" r:id="rId4"/>
    <p:sldId id="263" r:id="rId5"/>
    <p:sldId id="319" r:id="rId6"/>
    <p:sldId id="264" r:id="rId7"/>
    <p:sldId id="320" r:id="rId8"/>
    <p:sldId id="321" r:id="rId9"/>
    <p:sldId id="260" r:id="rId10"/>
    <p:sldId id="261" r:id="rId11"/>
    <p:sldId id="259" r:id="rId12"/>
    <p:sldId id="268" r:id="rId13"/>
    <p:sldId id="283" r:id="rId14"/>
    <p:sldId id="284" r:id="rId15"/>
    <p:sldId id="285" r:id="rId16"/>
    <p:sldId id="289" r:id="rId17"/>
    <p:sldId id="290" r:id="rId18"/>
    <p:sldId id="291" r:id="rId19"/>
    <p:sldId id="305" r:id="rId20"/>
    <p:sldId id="288" r:id="rId21"/>
    <p:sldId id="304" r:id="rId22"/>
    <p:sldId id="293" r:id="rId23"/>
    <p:sldId id="306" r:id="rId24"/>
    <p:sldId id="296" r:id="rId25"/>
    <p:sldId id="295" r:id="rId26"/>
    <p:sldId id="297" r:id="rId27"/>
    <p:sldId id="298" r:id="rId28"/>
    <p:sldId id="294" r:id="rId29"/>
    <p:sldId id="309" r:id="rId30"/>
    <p:sldId id="310" r:id="rId31"/>
    <p:sldId id="312" r:id="rId32"/>
    <p:sldId id="311" r:id="rId33"/>
    <p:sldId id="313" r:id="rId34"/>
    <p:sldId id="314" r:id="rId35"/>
    <p:sldId id="315" r:id="rId36"/>
    <p:sldId id="300" r:id="rId37"/>
    <p:sldId id="301" r:id="rId38"/>
    <p:sldId id="302" r:id="rId39"/>
    <p:sldId id="303" r:id="rId40"/>
    <p:sldId id="278" r:id="rId41"/>
    <p:sldId id="281" r:id="rId42"/>
  </p:sldIdLst>
  <p:sldSz cx="9144000" cy="5143500" type="screen16x9"/>
  <p:notesSz cx="6858000" cy="9144000"/>
  <p:embeddedFontLst>
    <p:embeddedFont>
      <p:font typeface="Poppins" panose="020B0604020202020204" charset="0"/>
      <p:regular r:id="rId44"/>
      <p:bold r:id="rId45"/>
      <p:italic r:id="rId46"/>
      <p:boldItalic r:id="rId47"/>
    </p:embeddedFont>
    <p:embeddedFont>
      <p:font typeface="Poppins Light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827B3E-FBC5-4E6D-ABE8-03CB06A2C7C7}">
  <a:tblStyle styleId="{5F827B3E-FBC5-4E6D-ABE8-03CB06A2C7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7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14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587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257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18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412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580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085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0616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8597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990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108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367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19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757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653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0756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2188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325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4285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6181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167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4824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9174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7904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8195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254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014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236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latin typeface="Poppins"/>
                <a:ea typeface="Poppins"/>
                <a:cs typeface="Poppins"/>
                <a:sym typeface="Poppins"/>
              </a:rPr>
              <a:t>“</a:t>
            </a:r>
            <a:endParaRPr sz="72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19522245@gm.uit.edu.vn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External</a:t>
            </a:r>
            <a:br>
              <a:rPr lang="en" dirty="0"/>
            </a:br>
            <a:r>
              <a:rPr lang="en" dirty="0"/>
              <a:t>sort</a:t>
            </a:r>
            <a:endParaRPr dirty="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68;p16">
            <a:extLst>
              <a:ext uri="{FF2B5EF4-FFF2-40B4-BE49-F238E27FC236}">
                <a16:creationId xmlns:a16="http://schemas.microsoft.com/office/drawing/2014/main" id="{3410E86B-7AE3-48A8-8F92-E9A537635A02}"/>
              </a:ext>
            </a:extLst>
          </p:cNvPr>
          <p:cNvSpPr txBox="1">
            <a:spLocks/>
          </p:cNvSpPr>
          <p:nvPr/>
        </p:nvSpPr>
        <p:spPr>
          <a:xfrm>
            <a:off x="615869" y="3325874"/>
            <a:ext cx="4608000" cy="17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en-US" sz="1400" b="1" dirty="0">
                <a:latin typeface="Poppins"/>
                <a:ea typeface="Poppins"/>
                <a:cs typeface="Poppins"/>
                <a:sym typeface="Poppins"/>
              </a:rPr>
              <a:t>We are group 5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Võ </a:t>
            </a:r>
            <a:r>
              <a:rPr lang="en-US" sz="1400" dirty="0" err="1"/>
              <a:t>Nhật</a:t>
            </a:r>
            <a:r>
              <a:rPr lang="en-US" sz="1400" dirty="0"/>
              <a:t> Thanh 19522245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Lê Vinh Quang 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Trần</a:t>
            </a:r>
            <a:r>
              <a:rPr lang="en-US" sz="1400" dirty="0"/>
              <a:t> </a:t>
            </a:r>
            <a:r>
              <a:rPr lang="en-US" sz="1400" dirty="0" err="1"/>
              <a:t>Văn</a:t>
            </a:r>
            <a:r>
              <a:rPr lang="en-US" sz="1400" dirty="0"/>
              <a:t> </a:t>
            </a:r>
            <a:r>
              <a:rPr lang="en-US" sz="1400" dirty="0" err="1"/>
              <a:t>Truyền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Các Phương pháp sắp xếp ngoại khác </a:t>
            </a:r>
            <a:endParaRPr dirty="0">
              <a:latin typeface="+mj-lt"/>
            </a:endParaRPr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trộn</a:t>
            </a:r>
            <a:r>
              <a:rPr lang="en-US" sz="1800" dirty="0"/>
              <a:t> Run</a:t>
            </a: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trộn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nhiên</a:t>
            </a:r>
            <a:endParaRPr lang="en-US" sz="1800" dirty="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trộn</a:t>
            </a:r>
            <a:r>
              <a:rPr lang="en-US" sz="1800" dirty="0"/>
              <a:t> </a:t>
            </a:r>
            <a:r>
              <a:rPr lang="en-US" sz="1800" dirty="0" err="1"/>
              <a:t>đa</a:t>
            </a:r>
            <a:r>
              <a:rPr lang="en-US" sz="1800" dirty="0"/>
              <a:t> </a:t>
            </a:r>
            <a:r>
              <a:rPr lang="en-US" sz="1800" dirty="0" err="1"/>
              <a:t>lối</a:t>
            </a:r>
            <a:r>
              <a:rPr lang="en-US" sz="1800" dirty="0"/>
              <a:t> </a:t>
            </a:r>
            <a:r>
              <a:rPr lang="en-US" sz="1800" dirty="0" err="1"/>
              <a:t>cân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endParaRPr lang="en-US" sz="1800" dirty="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trộn</a:t>
            </a:r>
            <a:r>
              <a:rPr lang="en-US" sz="1800" dirty="0"/>
              <a:t> </a:t>
            </a:r>
            <a:r>
              <a:rPr lang="en-US" sz="1800" dirty="0" err="1"/>
              <a:t>đa</a:t>
            </a:r>
            <a:r>
              <a:rPr lang="en-US" sz="1800" dirty="0"/>
              <a:t> </a:t>
            </a:r>
            <a:r>
              <a:rPr lang="en-US" sz="1800" dirty="0" err="1"/>
              <a:t>pha</a:t>
            </a: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RUN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Run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2074762124"/>
              </p:ext>
            </p:extLst>
          </p:nvPr>
        </p:nvGraphicFramePr>
        <p:xfrm>
          <a:off x="1464469" y="3294276"/>
          <a:ext cx="4764880" cy="537295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606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2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50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40</a:t>
                      </a:r>
                      <a:endParaRPr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60</a:t>
                      </a:r>
                      <a:endParaRPr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304917" y="1948861"/>
            <a:ext cx="3524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Khái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niệm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Run: Run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là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một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dãy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phần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tử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được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sắp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xếp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theo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thứ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tự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  <a:p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Ví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dụ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về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Run: 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2 4 7 12 50 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40 60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DE8770F-FF21-4F49-9BD8-83111F78052D}"/>
              </a:ext>
            </a:extLst>
          </p:cNvPr>
          <p:cNvSpPr txBox="1"/>
          <p:nvPr/>
        </p:nvSpPr>
        <p:spPr>
          <a:xfrm>
            <a:off x="2995913" y="3977374"/>
            <a:ext cx="478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L=5 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485A36D6-1DD4-458F-9CC5-93310E625C0A}"/>
              </a:ext>
            </a:extLst>
          </p:cNvPr>
          <p:cNvSpPr txBox="1"/>
          <p:nvPr/>
        </p:nvSpPr>
        <p:spPr>
          <a:xfrm>
            <a:off x="5414160" y="3977374"/>
            <a:ext cx="5266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L=2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Run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292" name="Google Shape;292;p26"/>
          <p:cNvGraphicFramePr/>
          <p:nvPr/>
        </p:nvGraphicFramePr>
        <p:xfrm>
          <a:off x="1464469" y="3294276"/>
          <a:ext cx="4764880" cy="537295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606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2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50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40</a:t>
                      </a:r>
                      <a:endParaRPr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60</a:t>
                      </a:r>
                      <a:endParaRPr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304917" y="1986975"/>
            <a:ext cx="3524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Việc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tạo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ra Run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mới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từ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2 run ban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đầu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người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ta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gọi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là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trộn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(merge).</a:t>
            </a:r>
            <a:endParaRPr lang="en-US" sz="1600" u="sng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DE8770F-FF21-4F49-9BD8-83111F78052D}"/>
              </a:ext>
            </a:extLst>
          </p:cNvPr>
          <p:cNvSpPr txBox="1"/>
          <p:nvPr/>
        </p:nvSpPr>
        <p:spPr>
          <a:xfrm>
            <a:off x="2995913" y="3977374"/>
            <a:ext cx="478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L=5 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485A36D6-1DD4-458F-9CC5-93310E625C0A}"/>
              </a:ext>
            </a:extLst>
          </p:cNvPr>
          <p:cNvSpPr txBox="1"/>
          <p:nvPr/>
        </p:nvSpPr>
        <p:spPr>
          <a:xfrm>
            <a:off x="5414160" y="3977374"/>
            <a:ext cx="5266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L=2</a:t>
            </a:r>
          </a:p>
        </p:txBody>
      </p:sp>
    </p:spTree>
    <p:extLst>
      <p:ext uri="{BB962C8B-B14F-4D97-AF65-F5344CB8AC3E}">
        <p14:creationId xmlns:p14="http://schemas.microsoft.com/office/powerpoint/2010/main" val="1047418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Run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2079498" y="2571750"/>
            <a:ext cx="4985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Dữ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liệu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vào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: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tập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tin f0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cần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sắp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xếp</a:t>
            </a:r>
            <a:endParaRPr lang="en-US" sz="2000" u="sng" dirty="0"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Dữ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liệu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ra: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tập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tin f0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đã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được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sắp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xếp</a:t>
            </a:r>
            <a:endParaRPr lang="en-US" sz="2000" u="sng" dirty="0"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F1, f2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là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hai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tập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tin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phụ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dung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để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sắp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xếp</a:t>
            </a:r>
            <a:endParaRPr lang="en-US" sz="2000" u="sng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13792D3-7F01-48AD-A951-0F7246027562}"/>
              </a:ext>
            </a:extLst>
          </p:cNvPr>
          <p:cNvSpPr txBox="1"/>
          <p:nvPr/>
        </p:nvSpPr>
        <p:spPr>
          <a:xfrm>
            <a:off x="2842260" y="1881842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Poppins" panose="020B0604020202020204" charset="0"/>
                <a:cs typeface="Poppins" panose="020B0604020202020204" charset="0"/>
              </a:rPr>
              <a:t>Mô</a:t>
            </a:r>
            <a:r>
              <a:rPr lang="en-US" sz="2400" b="1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400" b="1" dirty="0" err="1">
                <a:latin typeface="Poppins" panose="020B0604020202020204" charset="0"/>
                <a:cs typeface="Poppins" panose="020B0604020202020204" charset="0"/>
              </a:rPr>
              <a:t>tả</a:t>
            </a:r>
            <a:r>
              <a:rPr lang="en-US" sz="2400" b="1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400" b="1" dirty="0" err="1">
                <a:latin typeface="Poppins" panose="020B0604020202020204" charset="0"/>
                <a:cs typeface="Poppins" panose="020B0604020202020204" charset="0"/>
              </a:rPr>
              <a:t>bài</a:t>
            </a:r>
            <a:r>
              <a:rPr lang="en-US" sz="2400" b="1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400" b="1" dirty="0" err="1">
                <a:latin typeface="Poppins" panose="020B0604020202020204" charset="0"/>
                <a:cs typeface="Poppins" panose="020B0604020202020204" charset="0"/>
              </a:rPr>
              <a:t>toán</a:t>
            </a:r>
            <a:endParaRPr lang="en-US" sz="2400" b="1" dirty="0"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653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371475" y="652302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Run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139893440"/>
              </p:ext>
            </p:extLst>
          </p:nvPr>
        </p:nvGraphicFramePr>
        <p:xfrm>
          <a:off x="1757362" y="1767711"/>
          <a:ext cx="5546234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89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141089" y="1322448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1: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71D6A85-0C06-4475-8C08-4477EB4475FC}"/>
              </a:ext>
            </a:extLst>
          </p:cNvPr>
          <p:cNvSpPr txBox="1"/>
          <p:nvPr/>
        </p:nvSpPr>
        <p:spPr>
          <a:xfrm>
            <a:off x="1302349" y="1845134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</a:p>
        </p:txBody>
      </p:sp>
      <p:graphicFrame>
        <p:nvGraphicFramePr>
          <p:cNvPr id="11" name="Google Shape;292;p26">
            <a:extLst>
              <a:ext uri="{FF2B5EF4-FFF2-40B4-BE49-F238E27FC236}">
                <a16:creationId xmlns:a16="http://schemas.microsoft.com/office/drawing/2014/main" id="{1B94E67A-3142-42E7-BB7D-7E29E7948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108811"/>
              </p:ext>
            </p:extLst>
          </p:nvPr>
        </p:nvGraphicFramePr>
        <p:xfrm>
          <a:off x="1770040" y="2556661"/>
          <a:ext cx="2738891" cy="475087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</a:tblGrid>
              <a:tr h="4750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6477A97-8568-4558-AF0E-50B6D8C328C9}"/>
              </a:ext>
            </a:extLst>
          </p:cNvPr>
          <p:cNvSpPr txBox="1"/>
          <p:nvPr/>
        </p:nvSpPr>
        <p:spPr>
          <a:xfrm>
            <a:off x="1326825" y="2545972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F1 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47C0C99-2C88-4129-AF26-56A415ACD9EA}"/>
              </a:ext>
            </a:extLst>
          </p:cNvPr>
          <p:cNvSpPr txBox="1"/>
          <p:nvPr/>
        </p:nvSpPr>
        <p:spPr>
          <a:xfrm>
            <a:off x="1314739" y="3288159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F2 </a:t>
            </a:r>
          </a:p>
        </p:txBody>
      </p:sp>
      <p:graphicFrame>
        <p:nvGraphicFramePr>
          <p:cNvPr id="16" name="Google Shape;292;p26">
            <a:extLst>
              <a:ext uri="{FF2B5EF4-FFF2-40B4-BE49-F238E27FC236}">
                <a16:creationId xmlns:a16="http://schemas.microsoft.com/office/drawing/2014/main" id="{9BD21504-F31F-4121-B542-465FA3159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804773"/>
              </p:ext>
            </p:extLst>
          </p:nvPr>
        </p:nvGraphicFramePr>
        <p:xfrm>
          <a:off x="1755274" y="4064628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1094D-C5F0-4A0C-B084-B28181E2E557}"/>
              </a:ext>
            </a:extLst>
          </p:cNvPr>
          <p:cNvSpPr txBox="1"/>
          <p:nvPr/>
        </p:nvSpPr>
        <p:spPr>
          <a:xfrm>
            <a:off x="700553" y="4147335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mới</a:t>
            </a:r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</p:txBody>
      </p:sp>
      <p:graphicFrame>
        <p:nvGraphicFramePr>
          <p:cNvPr id="19" name="Google Shape;292;p26">
            <a:extLst>
              <a:ext uri="{FF2B5EF4-FFF2-40B4-BE49-F238E27FC236}">
                <a16:creationId xmlns:a16="http://schemas.microsoft.com/office/drawing/2014/main" id="{EB3046FC-019C-48F4-877A-D2A315C26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499203"/>
              </p:ext>
            </p:extLst>
          </p:nvPr>
        </p:nvGraphicFramePr>
        <p:xfrm>
          <a:off x="1767361" y="3216046"/>
          <a:ext cx="2738891" cy="475087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</a:tblGrid>
              <a:tr h="4750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D1CF76A-AECB-441F-91ED-C48361F7206D}"/>
              </a:ext>
            </a:extLst>
          </p:cNvPr>
          <p:cNvSpPr txBox="1"/>
          <p:nvPr/>
        </p:nvSpPr>
        <p:spPr>
          <a:xfrm>
            <a:off x="2599479" y="1318307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M=1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287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371475" y="652302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Run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2256135901"/>
              </p:ext>
            </p:extLst>
          </p:nvPr>
        </p:nvGraphicFramePr>
        <p:xfrm>
          <a:off x="1767362" y="1773317"/>
          <a:ext cx="5548322" cy="505555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55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141089" y="1322448"/>
            <a:ext cx="96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2: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71D6A85-0C06-4475-8C08-4477EB4475FC}"/>
              </a:ext>
            </a:extLst>
          </p:cNvPr>
          <p:cNvSpPr txBox="1"/>
          <p:nvPr/>
        </p:nvSpPr>
        <p:spPr>
          <a:xfrm>
            <a:off x="1314740" y="1844612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</a:p>
        </p:txBody>
      </p:sp>
      <p:graphicFrame>
        <p:nvGraphicFramePr>
          <p:cNvPr id="11" name="Google Shape;292;p26">
            <a:extLst>
              <a:ext uri="{FF2B5EF4-FFF2-40B4-BE49-F238E27FC236}">
                <a16:creationId xmlns:a16="http://schemas.microsoft.com/office/drawing/2014/main" id="{1B94E67A-3142-42E7-BB7D-7E29E7948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2491251"/>
              </p:ext>
            </p:extLst>
          </p:nvPr>
        </p:nvGraphicFramePr>
        <p:xfrm>
          <a:off x="1767362" y="2545972"/>
          <a:ext cx="3353277" cy="475087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823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70823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70823">
                  <a:extLst>
                    <a:ext uri="{9D8B030D-6E8A-4147-A177-3AD203B41FA5}">
                      <a16:colId xmlns:a16="http://schemas.microsoft.com/office/drawing/2014/main" val="2818023251"/>
                    </a:ext>
                  </a:extLst>
                </a:gridCol>
              </a:tblGrid>
              <a:tr h="4750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6477A97-8568-4558-AF0E-50B6D8C328C9}"/>
              </a:ext>
            </a:extLst>
          </p:cNvPr>
          <p:cNvSpPr txBox="1"/>
          <p:nvPr/>
        </p:nvSpPr>
        <p:spPr>
          <a:xfrm>
            <a:off x="1326826" y="2545972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F1 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47C0C99-2C88-4129-AF26-56A415ACD9EA}"/>
              </a:ext>
            </a:extLst>
          </p:cNvPr>
          <p:cNvSpPr txBox="1"/>
          <p:nvPr/>
        </p:nvSpPr>
        <p:spPr>
          <a:xfrm>
            <a:off x="1314739" y="3288159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F2 </a:t>
            </a:r>
          </a:p>
        </p:txBody>
      </p:sp>
      <p:graphicFrame>
        <p:nvGraphicFramePr>
          <p:cNvPr id="16" name="Google Shape;292;p26">
            <a:extLst>
              <a:ext uri="{FF2B5EF4-FFF2-40B4-BE49-F238E27FC236}">
                <a16:creationId xmlns:a16="http://schemas.microsoft.com/office/drawing/2014/main" id="{9BD21504-F31F-4121-B542-465FA3159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3098686"/>
              </p:ext>
            </p:extLst>
          </p:nvPr>
        </p:nvGraphicFramePr>
        <p:xfrm>
          <a:off x="1755274" y="4064628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1094D-C5F0-4A0C-B084-B28181E2E557}"/>
              </a:ext>
            </a:extLst>
          </p:cNvPr>
          <p:cNvSpPr txBox="1"/>
          <p:nvPr/>
        </p:nvSpPr>
        <p:spPr>
          <a:xfrm>
            <a:off x="700553" y="4147335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mới</a:t>
            </a:r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</p:txBody>
      </p:sp>
      <p:graphicFrame>
        <p:nvGraphicFramePr>
          <p:cNvPr id="19" name="Google Shape;292;p26">
            <a:extLst>
              <a:ext uri="{FF2B5EF4-FFF2-40B4-BE49-F238E27FC236}">
                <a16:creationId xmlns:a16="http://schemas.microsoft.com/office/drawing/2014/main" id="{EB3046FC-019C-48F4-877A-D2A315C26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313928"/>
              </p:ext>
            </p:extLst>
          </p:nvPr>
        </p:nvGraphicFramePr>
        <p:xfrm>
          <a:off x="1767361" y="3216046"/>
          <a:ext cx="2177005" cy="475087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</a:tblGrid>
              <a:tr h="4750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308223DC-7CAE-4185-9D0A-CCBF4FE14F59}"/>
              </a:ext>
            </a:extLst>
          </p:cNvPr>
          <p:cNvSpPr txBox="1"/>
          <p:nvPr/>
        </p:nvSpPr>
        <p:spPr>
          <a:xfrm>
            <a:off x="2375603" y="1322448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M=M*2=2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1785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371475" y="652302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Run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3343761884"/>
              </p:ext>
            </p:extLst>
          </p:nvPr>
        </p:nvGraphicFramePr>
        <p:xfrm>
          <a:off x="1767362" y="1774904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141089" y="1322448"/>
            <a:ext cx="1054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3: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71D6A85-0C06-4475-8C08-4477EB4475FC}"/>
              </a:ext>
            </a:extLst>
          </p:cNvPr>
          <p:cNvSpPr txBox="1"/>
          <p:nvPr/>
        </p:nvSpPr>
        <p:spPr>
          <a:xfrm>
            <a:off x="1314740" y="1844612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</a:p>
        </p:txBody>
      </p:sp>
      <p:graphicFrame>
        <p:nvGraphicFramePr>
          <p:cNvPr id="11" name="Google Shape;292;p26">
            <a:extLst>
              <a:ext uri="{FF2B5EF4-FFF2-40B4-BE49-F238E27FC236}">
                <a16:creationId xmlns:a16="http://schemas.microsoft.com/office/drawing/2014/main" id="{1B94E67A-3142-42E7-BB7D-7E29E7948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4847650"/>
              </p:ext>
            </p:extLst>
          </p:nvPr>
        </p:nvGraphicFramePr>
        <p:xfrm>
          <a:off x="1767362" y="2545972"/>
          <a:ext cx="3304508" cy="475087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521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2521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2521">
                  <a:extLst>
                    <a:ext uri="{9D8B030D-6E8A-4147-A177-3AD203B41FA5}">
                      <a16:colId xmlns:a16="http://schemas.microsoft.com/office/drawing/2014/main" val="4233775469"/>
                    </a:ext>
                  </a:extLst>
                </a:gridCol>
              </a:tblGrid>
              <a:tr h="4750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6477A97-8568-4558-AF0E-50B6D8C328C9}"/>
              </a:ext>
            </a:extLst>
          </p:cNvPr>
          <p:cNvSpPr txBox="1"/>
          <p:nvPr/>
        </p:nvSpPr>
        <p:spPr>
          <a:xfrm>
            <a:off x="1326826" y="2545972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F1 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47C0C99-2C88-4129-AF26-56A415ACD9EA}"/>
              </a:ext>
            </a:extLst>
          </p:cNvPr>
          <p:cNvSpPr txBox="1"/>
          <p:nvPr/>
        </p:nvSpPr>
        <p:spPr>
          <a:xfrm>
            <a:off x="1314739" y="3288159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F2 </a:t>
            </a:r>
          </a:p>
        </p:txBody>
      </p:sp>
      <p:graphicFrame>
        <p:nvGraphicFramePr>
          <p:cNvPr id="16" name="Google Shape;292;p26">
            <a:extLst>
              <a:ext uri="{FF2B5EF4-FFF2-40B4-BE49-F238E27FC236}">
                <a16:creationId xmlns:a16="http://schemas.microsoft.com/office/drawing/2014/main" id="{9BD21504-F31F-4121-B542-465FA3159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726943"/>
              </p:ext>
            </p:extLst>
          </p:nvPr>
        </p:nvGraphicFramePr>
        <p:xfrm>
          <a:off x="1755274" y="4064628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1094D-C5F0-4A0C-B084-B28181E2E557}"/>
              </a:ext>
            </a:extLst>
          </p:cNvPr>
          <p:cNvSpPr txBox="1"/>
          <p:nvPr/>
        </p:nvSpPr>
        <p:spPr>
          <a:xfrm>
            <a:off x="700553" y="4147335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mới</a:t>
            </a:r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</p:txBody>
      </p:sp>
      <p:graphicFrame>
        <p:nvGraphicFramePr>
          <p:cNvPr id="19" name="Google Shape;292;p26">
            <a:extLst>
              <a:ext uri="{FF2B5EF4-FFF2-40B4-BE49-F238E27FC236}">
                <a16:creationId xmlns:a16="http://schemas.microsoft.com/office/drawing/2014/main" id="{EB3046FC-019C-48F4-877A-D2A315C26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1710966"/>
              </p:ext>
            </p:extLst>
          </p:nvPr>
        </p:nvGraphicFramePr>
        <p:xfrm>
          <a:off x="1767361" y="3216046"/>
          <a:ext cx="2177005" cy="475087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</a:tblGrid>
              <a:tr h="4750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505D6527-65A1-429C-B323-5EB5D79DB92A}"/>
              </a:ext>
            </a:extLst>
          </p:cNvPr>
          <p:cNvSpPr txBox="1"/>
          <p:nvPr/>
        </p:nvSpPr>
        <p:spPr>
          <a:xfrm>
            <a:off x="2375603" y="1322448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M=M*2=4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2187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371475" y="652302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Run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921842294"/>
              </p:ext>
            </p:extLst>
          </p:nvPr>
        </p:nvGraphicFramePr>
        <p:xfrm>
          <a:off x="1767362" y="1774904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141089" y="1322448"/>
            <a:ext cx="96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4: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71D6A85-0C06-4475-8C08-4477EB4475FC}"/>
              </a:ext>
            </a:extLst>
          </p:cNvPr>
          <p:cNvSpPr txBox="1"/>
          <p:nvPr/>
        </p:nvSpPr>
        <p:spPr>
          <a:xfrm>
            <a:off x="1314740" y="1844612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6477A97-8568-4558-AF0E-50B6D8C328C9}"/>
              </a:ext>
            </a:extLst>
          </p:cNvPr>
          <p:cNvSpPr txBox="1"/>
          <p:nvPr/>
        </p:nvSpPr>
        <p:spPr>
          <a:xfrm>
            <a:off x="1326826" y="2545972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F1 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47C0C99-2C88-4129-AF26-56A415ACD9EA}"/>
              </a:ext>
            </a:extLst>
          </p:cNvPr>
          <p:cNvSpPr txBox="1"/>
          <p:nvPr/>
        </p:nvSpPr>
        <p:spPr>
          <a:xfrm>
            <a:off x="1314739" y="3288159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F2 </a:t>
            </a:r>
          </a:p>
        </p:txBody>
      </p:sp>
      <p:graphicFrame>
        <p:nvGraphicFramePr>
          <p:cNvPr id="16" name="Google Shape;292;p26">
            <a:extLst>
              <a:ext uri="{FF2B5EF4-FFF2-40B4-BE49-F238E27FC236}">
                <a16:creationId xmlns:a16="http://schemas.microsoft.com/office/drawing/2014/main" id="{9BD21504-F31F-4121-B542-465FA3159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9096548"/>
              </p:ext>
            </p:extLst>
          </p:nvPr>
        </p:nvGraphicFramePr>
        <p:xfrm>
          <a:off x="1755274" y="4064628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1094D-C5F0-4A0C-B084-B28181E2E557}"/>
              </a:ext>
            </a:extLst>
          </p:cNvPr>
          <p:cNvSpPr txBox="1"/>
          <p:nvPr/>
        </p:nvSpPr>
        <p:spPr>
          <a:xfrm>
            <a:off x="700553" y="4147335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mới</a:t>
            </a:r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</p:txBody>
      </p:sp>
      <p:graphicFrame>
        <p:nvGraphicFramePr>
          <p:cNvPr id="19" name="Google Shape;292;p26">
            <a:extLst>
              <a:ext uri="{FF2B5EF4-FFF2-40B4-BE49-F238E27FC236}">
                <a16:creationId xmlns:a16="http://schemas.microsoft.com/office/drawing/2014/main" id="{EB3046FC-019C-48F4-877A-D2A315C26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3056197"/>
              </p:ext>
            </p:extLst>
          </p:nvPr>
        </p:nvGraphicFramePr>
        <p:xfrm>
          <a:off x="1767361" y="3216046"/>
          <a:ext cx="1053233" cy="475087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0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  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13A6582C-05B5-448B-AA2B-5D9180B339A5}"/>
              </a:ext>
            </a:extLst>
          </p:cNvPr>
          <p:cNvSpPr txBox="1"/>
          <p:nvPr/>
        </p:nvSpPr>
        <p:spPr>
          <a:xfrm>
            <a:off x="2375603" y="1322448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M=M*2=8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Google Shape;292;p26">
            <a:extLst>
              <a:ext uri="{FF2B5EF4-FFF2-40B4-BE49-F238E27FC236}">
                <a16:creationId xmlns:a16="http://schemas.microsoft.com/office/drawing/2014/main" id="{81105A5A-656C-454F-A436-F329B01DF3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349622"/>
              </p:ext>
            </p:extLst>
          </p:nvPr>
        </p:nvGraphicFramePr>
        <p:xfrm>
          <a:off x="1732091" y="2485077"/>
          <a:ext cx="4424550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956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371475" y="652302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Run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141089" y="1322448"/>
            <a:ext cx="96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5: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B593177B-4A59-4628-845D-BEFC463E02BA}"/>
              </a:ext>
            </a:extLst>
          </p:cNvPr>
          <p:cNvSpPr txBox="1"/>
          <p:nvPr/>
        </p:nvSpPr>
        <p:spPr>
          <a:xfrm>
            <a:off x="1549627" y="1800272"/>
            <a:ext cx="579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chiều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m </a:t>
            </a:r>
            <a:r>
              <a:rPr lang="en-US" sz="2400" dirty="0" err="1"/>
              <a:t>của</a:t>
            </a:r>
            <a:r>
              <a:rPr lang="en-US" sz="2400" dirty="0"/>
              <a:t> run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bố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chiều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n </a:t>
            </a:r>
            <a:r>
              <a:rPr lang="en-US" sz="2400" dirty="0" err="1"/>
              <a:t>của</a:t>
            </a:r>
            <a:r>
              <a:rPr lang="en-US" sz="2400" dirty="0"/>
              <a:t> F0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dừng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36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668519" y="42074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 Sắp xếp ngoại </a:t>
            </a:r>
            <a:endParaRPr sz="3200" dirty="0"/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68003" y="1364201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8003" y="1932334"/>
            <a:ext cx="4770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b="1" dirty="0" err="1"/>
              <a:t>trên</a:t>
            </a:r>
            <a:r>
              <a:rPr lang="en-US" b="1" dirty="0"/>
              <a:t> </a:t>
            </a:r>
            <a:r>
              <a:rPr lang="en-US" b="1" dirty="0" err="1"/>
              <a:t>tập</a:t>
            </a:r>
            <a:r>
              <a:rPr lang="en-US" b="1" dirty="0"/>
              <a:t> tin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488" y="3516589"/>
            <a:ext cx="4879723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/>
              <a:t>Vậy</a:t>
            </a:r>
            <a:r>
              <a:rPr lang="en-US" sz="2000" b="1" dirty="0"/>
              <a:t> </a:t>
            </a:r>
            <a:r>
              <a:rPr lang="en-US" sz="2000" b="1" dirty="0" err="1"/>
              <a:t>vì</a:t>
            </a:r>
            <a:r>
              <a:rPr lang="en-US" sz="2000" b="1" dirty="0"/>
              <a:t> </a:t>
            </a:r>
            <a:r>
              <a:rPr lang="en-US" sz="2000" b="1" dirty="0" err="1"/>
              <a:t>sao</a:t>
            </a:r>
            <a:r>
              <a:rPr lang="en-US" sz="2000" b="1" dirty="0"/>
              <a:t> </a:t>
            </a:r>
            <a:r>
              <a:rPr lang="en-US" sz="2000" b="1" dirty="0" err="1"/>
              <a:t>phải</a:t>
            </a:r>
            <a:r>
              <a:rPr lang="en-US" sz="2000" b="1" dirty="0"/>
              <a:t> </a:t>
            </a:r>
            <a:r>
              <a:rPr lang="en-US" sz="2000" b="1" dirty="0" err="1"/>
              <a:t>sắp</a:t>
            </a:r>
            <a:r>
              <a:rPr lang="en-US" sz="2000" b="1" dirty="0"/>
              <a:t> </a:t>
            </a:r>
            <a:r>
              <a:rPr lang="en-US" sz="2000" b="1" dirty="0" err="1"/>
              <a:t>xếp</a:t>
            </a:r>
            <a:r>
              <a:rPr lang="en-US" sz="2000" b="1" dirty="0"/>
              <a:t> </a:t>
            </a:r>
            <a:r>
              <a:rPr lang="en-US" sz="2000" b="1" dirty="0" err="1"/>
              <a:t>trên</a:t>
            </a:r>
            <a:r>
              <a:rPr lang="en-US" sz="2000" b="1" dirty="0"/>
              <a:t> </a:t>
            </a:r>
            <a:r>
              <a:rPr lang="en-US" sz="2000" b="1" dirty="0" err="1"/>
              <a:t>tập</a:t>
            </a:r>
            <a:r>
              <a:rPr lang="en-US" sz="2000" b="1" dirty="0"/>
              <a:t> tin ?</a:t>
            </a:r>
          </a:p>
        </p:txBody>
      </p:sp>
    </p:spTree>
    <p:extLst>
      <p:ext uri="{BB962C8B-B14F-4D97-AF65-F5344CB8AC3E}">
        <p14:creationId xmlns:p14="http://schemas.microsoft.com/office/powerpoint/2010/main" val="208455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Run</a:t>
            </a:r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641868" y="2367189"/>
            <a:ext cx="531733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r>
              <a:rPr lang="vi-VN" sz="1800" dirty="0"/>
              <a:t>m = 1 </a:t>
            </a:r>
            <a:r>
              <a:rPr lang="vi-VN" sz="1800" dirty="0" err="1"/>
              <a:t>while</a:t>
            </a:r>
            <a:r>
              <a:rPr lang="vi-VN" sz="1800" dirty="0"/>
              <a:t> </a:t>
            </a:r>
            <a:r>
              <a:rPr lang="vi-VN" sz="1800" dirty="0">
                <a:solidFill>
                  <a:srgbClr val="FF0000"/>
                </a:solidFill>
              </a:rPr>
              <a:t>(m &lt; </a:t>
            </a:r>
            <a:r>
              <a:rPr lang="vi-VN" sz="1800" dirty="0" err="1">
                <a:solidFill>
                  <a:srgbClr val="FF0000"/>
                </a:solidFill>
              </a:rPr>
              <a:t>số</a:t>
            </a:r>
            <a:r>
              <a:rPr lang="vi-VN" sz="1800" dirty="0">
                <a:solidFill>
                  <a:srgbClr val="FF0000"/>
                </a:solidFill>
              </a:rPr>
              <a:t> </a:t>
            </a:r>
            <a:r>
              <a:rPr lang="vi-VN" sz="1800" dirty="0" err="1">
                <a:solidFill>
                  <a:srgbClr val="FF0000"/>
                </a:solidFill>
              </a:rPr>
              <a:t>phần</a:t>
            </a:r>
            <a:r>
              <a:rPr lang="vi-VN" sz="1800" dirty="0">
                <a:solidFill>
                  <a:srgbClr val="FF0000"/>
                </a:solidFill>
              </a:rPr>
              <a:t> </a:t>
            </a:r>
            <a:r>
              <a:rPr lang="vi-VN" sz="1800" dirty="0" err="1">
                <a:solidFill>
                  <a:srgbClr val="FF0000"/>
                </a:solidFill>
              </a:rPr>
              <a:t>tử</a:t>
            </a:r>
            <a:r>
              <a:rPr lang="vi-VN" sz="1800" dirty="0">
                <a:solidFill>
                  <a:srgbClr val="FF0000"/>
                </a:solidFill>
              </a:rPr>
              <a:t> </a:t>
            </a:r>
            <a:r>
              <a:rPr lang="vi-VN" sz="1800" dirty="0" err="1">
                <a:solidFill>
                  <a:srgbClr val="FF0000"/>
                </a:solidFill>
              </a:rPr>
              <a:t>của</a:t>
            </a:r>
            <a:r>
              <a:rPr lang="vi-VN" sz="1800" dirty="0">
                <a:solidFill>
                  <a:srgbClr val="FF0000"/>
                </a:solidFill>
              </a:rPr>
              <a:t> f0</a:t>
            </a:r>
            <a:r>
              <a:rPr lang="vi-VN" sz="1800" dirty="0"/>
              <a:t>)</a:t>
            </a:r>
            <a:endParaRPr lang="en-US" sz="1800" dirty="0"/>
          </a:p>
          <a:p>
            <a:pPr lvl="7"/>
            <a:r>
              <a:rPr lang="vi-VN" sz="1800" dirty="0"/>
              <a:t> { </a:t>
            </a:r>
            <a:endParaRPr lang="en-US" sz="1800" dirty="0"/>
          </a:p>
          <a:p>
            <a:pPr lvl="7"/>
            <a:r>
              <a:rPr lang="vi-VN" sz="1800" dirty="0">
                <a:solidFill>
                  <a:srgbClr val="0070C0"/>
                </a:solidFill>
              </a:rPr>
              <a:t>Chia[</a:t>
            </a:r>
            <a:r>
              <a:rPr lang="vi-VN" sz="1800" dirty="0" err="1">
                <a:solidFill>
                  <a:srgbClr val="0070C0"/>
                </a:solidFill>
              </a:rPr>
              <a:t>Distribute</a:t>
            </a:r>
            <a:r>
              <a:rPr lang="vi-VN" sz="1800" dirty="0">
                <a:solidFill>
                  <a:srgbClr val="0070C0"/>
                </a:solidFill>
              </a:rPr>
              <a:t>] </a:t>
            </a:r>
            <a:r>
              <a:rPr lang="vi-VN" sz="1800" dirty="0"/>
              <a:t>m </a:t>
            </a:r>
            <a:r>
              <a:rPr lang="vi-VN" sz="1800" dirty="0" err="1"/>
              <a:t>phần</a:t>
            </a:r>
            <a:r>
              <a:rPr lang="vi-VN" sz="1800" dirty="0"/>
              <a:t> </a:t>
            </a:r>
            <a:r>
              <a:rPr lang="vi-VN" sz="1800" dirty="0" err="1"/>
              <a:t>tử</a:t>
            </a:r>
            <a:r>
              <a:rPr lang="vi-VN" sz="1800" dirty="0"/>
              <a:t> </a:t>
            </a:r>
            <a:r>
              <a:rPr lang="vi-VN" sz="1800" dirty="0" err="1"/>
              <a:t>của</a:t>
            </a:r>
            <a:r>
              <a:rPr lang="vi-VN" sz="1800" dirty="0"/>
              <a:t> f0 </a:t>
            </a:r>
            <a:r>
              <a:rPr lang="vi-VN" sz="1800" dirty="0" err="1"/>
              <a:t>lần</a:t>
            </a:r>
            <a:r>
              <a:rPr lang="vi-VN" sz="1800" dirty="0"/>
              <a:t> </a:t>
            </a:r>
            <a:r>
              <a:rPr lang="vi-VN" sz="1800" dirty="0" err="1"/>
              <a:t>lượt</a:t>
            </a:r>
            <a:r>
              <a:rPr lang="vi-VN" sz="1800" dirty="0"/>
              <a:t> cho </a:t>
            </a:r>
            <a:endParaRPr lang="en-US" sz="1800" dirty="0"/>
          </a:p>
          <a:p>
            <a:pPr lvl="7"/>
            <a:r>
              <a:rPr lang="vi-VN" sz="1800" dirty="0"/>
              <a:t>f1, f2 </a:t>
            </a:r>
            <a:endParaRPr lang="en-US" sz="1800" dirty="0"/>
          </a:p>
          <a:p>
            <a:pPr lvl="7"/>
            <a:r>
              <a:rPr lang="vi-VN" sz="1800" dirty="0" err="1">
                <a:solidFill>
                  <a:srgbClr val="0070C0"/>
                </a:solidFill>
              </a:rPr>
              <a:t>Trộn</a:t>
            </a:r>
            <a:r>
              <a:rPr lang="vi-VN" sz="1800" dirty="0">
                <a:solidFill>
                  <a:srgbClr val="0070C0"/>
                </a:solidFill>
              </a:rPr>
              <a:t>[</a:t>
            </a:r>
            <a:r>
              <a:rPr lang="vi-VN" sz="1800" dirty="0" err="1">
                <a:solidFill>
                  <a:srgbClr val="0070C0"/>
                </a:solidFill>
              </a:rPr>
              <a:t>Merge</a:t>
            </a:r>
            <a:r>
              <a:rPr lang="vi-VN" sz="1800" dirty="0">
                <a:solidFill>
                  <a:srgbClr val="0070C0"/>
                </a:solidFill>
              </a:rPr>
              <a:t>] </a:t>
            </a:r>
            <a:r>
              <a:rPr lang="vi-VN" sz="1800" dirty="0"/>
              <a:t>f1, f2 </a:t>
            </a:r>
            <a:r>
              <a:rPr lang="vi-VN" sz="1800" dirty="0" err="1"/>
              <a:t>lần</a:t>
            </a:r>
            <a:r>
              <a:rPr lang="vi-VN" sz="1800" dirty="0"/>
              <a:t> </a:t>
            </a:r>
            <a:r>
              <a:rPr lang="vi-VN" sz="1800" dirty="0" err="1"/>
              <a:t>lượt</a:t>
            </a:r>
            <a:r>
              <a:rPr lang="vi-VN" sz="1800" dirty="0"/>
              <a:t> </a:t>
            </a:r>
            <a:r>
              <a:rPr lang="vi-VN" sz="1800" dirty="0" err="1"/>
              <a:t>vào</a:t>
            </a:r>
            <a:r>
              <a:rPr lang="vi-VN" sz="1800" dirty="0"/>
              <a:t> f0 </a:t>
            </a:r>
            <a:endParaRPr lang="en-US" sz="1800" dirty="0"/>
          </a:p>
          <a:p>
            <a:pPr lvl="7"/>
            <a:r>
              <a:rPr lang="vi-VN" sz="1800" dirty="0"/>
              <a:t>M = </a:t>
            </a:r>
            <a:r>
              <a:rPr lang="vi-VN" sz="1800" dirty="0">
                <a:solidFill>
                  <a:srgbClr val="0070C0"/>
                </a:solidFill>
              </a:rPr>
              <a:t>M * 2 </a:t>
            </a:r>
            <a:endParaRPr lang="en-US" sz="1800" dirty="0">
              <a:solidFill>
                <a:srgbClr val="0070C0"/>
              </a:solidFill>
            </a:endParaRPr>
          </a:p>
          <a:p>
            <a:pPr lvl="7"/>
            <a:r>
              <a:rPr lang="vi-VN" sz="1800" dirty="0"/>
              <a:t>}</a:t>
            </a:r>
            <a:endParaRPr lang="en-US" sz="18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E04A23C-55C5-4408-ADDF-128E7FC8EFD9}"/>
              </a:ext>
            </a:extLst>
          </p:cNvPr>
          <p:cNvSpPr txBox="1"/>
          <p:nvPr/>
        </p:nvSpPr>
        <p:spPr>
          <a:xfrm>
            <a:off x="1122880" y="1849225"/>
            <a:ext cx="3177658" cy="50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Thuật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toán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tổng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quát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8033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Run</a:t>
            </a:r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926680" y="1748673"/>
            <a:ext cx="4818893" cy="3045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1200" b="1" dirty="0" err="1"/>
              <a:t>Đánh</a:t>
            </a:r>
            <a:r>
              <a:rPr lang="vi-VN" sz="1200" b="1" dirty="0"/>
              <a:t> </a:t>
            </a:r>
            <a:r>
              <a:rPr lang="vi-VN" sz="1200" b="1" dirty="0" err="1"/>
              <a:t>giá</a:t>
            </a:r>
            <a:r>
              <a:rPr lang="vi-VN" sz="1200" b="1" dirty="0"/>
              <a:t>: </a:t>
            </a:r>
            <a:endParaRPr lang="en-US" sz="1200" b="1" dirty="0"/>
          </a:p>
          <a:p>
            <a:pPr marL="171450" lvl="7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1050" dirty="0"/>
              <a:t> </a:t>
            </a:r>
            <a:r>
              <a:rPr lang="vi-VN" sz="1050" dirty="0" err="1"/>
              <a:t>Cần</a:t>
            </a:r>
            <a:r>
              <a:rPr lang="vi-VN" sz="1050" dirty="0"/>
              <a:t> </a:t>
            </a:r>
            <a:r>
              <a:rPr lang="vi-VN" sz="1050" dirty="0" err="1"/>
              <a:t>ít</a:t>
            </a:r>
            <a:r>
              <a:rPr lang="vi-VN" sz="1050" dirty="0"/>
              <a:t> </a:t>
            </a:r>
            <a:r>
              <a:rPr lang="vi-VN" sz="1050" dirty="0" err="1"/>
              <a:t>nhất</a:t>
            </a:r>
            <a:r>
              <a:rPr lang="vi-VN" sz="1050" dirty="0"/>
              <a:t> N không gian </a:t>
            </a:r>
            <a:r>
              <a:rPr lang="vi-VN" sz="1050" dirty="0" err="1"/>
              <a:t>trống</a:t>
            </a:r>
            <a:r>
              <a:rPr lang="vi-VN" sz="1050" dirty="0"/>
              <a:t> trên </a:t>
            </a:r>
            <a:r>
              <a:rPr lang="vi-VN" sz="1050" dirty="0" err="1"/>
              <a:t>đĩa</a:t>
            </a:r>
            <a:r>
              <a:rPr lang="vi-VN" sz="1050" dirty="0"/>
              <a:t> </a:t>
            </a:r>
            <a:r>
              <a:rPr lang="vi-VN" sz="1050" dirty="0" err="1"/>
              <a:t>để</a:t>
            </a:r>
            <a:r>
              <a:rPr lang="vi-VN" sz="1050" dirty="0"/>
              <a:t> </a:t>
            </a:r>
            <a:r>
              <a:rPr lang="vi-VN" sz="1050" dirty="0" err="1"/>
              <a:t>hoạt</a:t>
            </a:r>
            <a:r>
              <a:rPr lang="vi-VN" sz="1050" dirty="0"/>
              <a:t> </a:t>
            </a:r>
            <a:r>
              <a:rPr lang="vi-VN" sz="1050" dirty="0" err="1"/>
              <a:t>động</a:t>
            </a:r>
            <a:r>
              <a:rPr lang="vi-VN" sz="1050" dirty="0"/>
              <a:t>. </a:t>
            </a:r>
            <a:endParaRPr lang="en-US" sz="1050" dirty="0"/>
          </a:p>
          <a:p>
            <a:pPr marL="171450" lvl="7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1050" dirty="0"/>
              <a:t> </a:t>
            </a:r>
            <a:r>
              <a:rPr lang="vi-VN" sz="1050" dirty="0" err="1"/>
              <a:t>Số</a:t>
            </a:r>
            <a:r>
              <a:rPr lang="vi-VN" sz="1050" dirty="0"/>
              <a:t> </a:t>
            </a:r>
            <a:r>
              <a:rPr lang="vi-VN" sz="1050" dirty="0" err="1"/>
              <a:t>bước</a:t>
            </a:r>
            <a:r>
              <a:rPr lang="vi-VN" sz="1050" dirty="0"/>
              <a:t> </a:t>
            </a:r>
            <a:r>
              <a:rPr lang="vi-VN" sz="1050" dirty="0">
                <a:solidFill>
                  <a:srgbClr val="FF0000"/>
                </a:solidFill>
              </a:rPr>
              <a:t>log2N </a:t>
            </a:r>
            <a:r>
              <a:rPr lang="vi-VN" sz="1050" dirty="0"/>
              <a:t>(</a:t>
            </a:r>
            <a:r>
              <a:rPr lang="vi-VN" sz="1050" dirty="0" err="1"/>
              <a:t>vì</a:t>
            </a:r>
            <a:r>
              <a:rPr lang="vi-VN" sz="1050" dirty="0"/>
              <a:t> </a:t>
            </a:r>
            <a:r>
              <a:rPr lang="vi-VN" sz="1050" dirty="0" err="1"/>
              <a:t>mỗi</a:t>
            </a:r>
            <a:r>
              <a:rPr lang="vi-VN" sz="1050" dirty="0"/>
              <a:t> </a:t>
            </a:r>
            <a:r>
              <a:rPr lang="vi-VN" sz="1050" dirty="0" err="1"/>
              <a:t>lần</a:t>
            </a:r>
            <a:r>
              <a:rPr lang="vi-VN" sz="1050" dirty="0"/>
              <a:t> </a:t>
            </a:r>
            <a:r>
              <a:rPr lang="vi-VN" sz="1050" dirty="0" err="1"/>
              <a:t>xử</a:t>
            </a:r>
            <a:r>
              <a:rPr lang="vi-VN" sz="1050" dirty="0"/>
              <a:t> </a:t>
            </a:r>
            <a:r>
              <a:rPr lang="vi-VN" sz="1050" dirty="0" err="1"/>
              <a:t>lý</a:t>
            </a:r>
            <a:r>
              <a:rPr lang="vi-VN" sz="1050" dirty="0"/>
              <a:t> 1 </a:t>
            </a:r>
            <a:r>
              <a:rPr lang="vi-VN" sz="1050" dirty="0" err="1"/>
              <a:t>dãy</a:t>
            </a:r>
            <a:r>
              <a:rPr lang="vi-VN" sz="1050" dirty="0"/>
              <a:t> tăng </a:t>
            </a:r>
            <a:r>
              <a:rPr lang="vi-VN" sz="1050" dirty="0" err="1"/>
              <a:t>gấp</a:t>
            </a:r>
            <a:r>
              <a:rPr lang="vi-VN" sz="1050" dirty="0"/>
              <a:t> 2) </a:t>
            </a:r>
            <a:endParaRPr lang="en-US" sz="1050" dirty="0"/>
          </a:p>
          <a:p>
            <a:pPr marL="171450" lvl="7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1050" dirty="0"/>
              <a:t> </a:t>
            </a:r>
            <a:r>
              <a:rPr lang="vi-VN" sz="1050" dirty="0" err="1"/>
              <a:t>Mỗi</a:t>
            </a:r>
            <a:r>
              <a:rPr lang="vi-VN" sz="1050" dirty="0"/>
              <a:t> </a:t>
            </a:r>
            <a:r>
              <a:rPr lang="vi-VN" sz="1050" dirty="0" err="1"/>
              <a:t>bước</a:t>
            </a:r>
            <a:r>
              <a:rPr lang="vi-VN" sz="1050" dirty="0"/>
              <a:t>: </a:t>
            </a:r>
            <a:endParaRPr lang="en-US" sz="1050" dirty="0"/>
          </a:p>
          <a:p>
            <a:pPr lvl="8">
              <a:lnSpc>
                <a:spcPct val="150000"/>
              </a:lnSpc>
            </a:pPr>
            <a:r>
              <a:rPr lang="en-US" sz="1050" dirty="0"/>
              <a:t>          </a:t>
            </a:r>
            <a:r>
              <a:rPr lang="vi-VN" sz="1050" dirty="0"/>
              <a:t>• </a:t>
            </a:r>
            <a:r>
              <a:rPr lang="vi-VN" sz="1050" dirty="0" err="1"/>
              <a:t>Distribute</a:t>
            </a:r>
            <a:r>
              <a:rPr lang="vi-VN" sz="1050" dirty="0"/>
              <a:t>: </a:t>
            </a:r>
            <a:r>
              <a:rPr lang="vi-VN" sz="1050" dirty="0" err="1"/>
              <a:t>Copy</a:t>
            </a:r>
            <a:r>
              <a:rPr lang="vi-VN" sz="1050" dirty="0"/>
              <a:t> </a:t>
            </a:r>
            <a:r>
              <a:rPr lang="vi-VN" sz="1050" dirty="0">
                <a:solidFill>
                  <a:srgbClr val="FF0000"/>
                </a:solidFill>
              </a:rPr>
              <a:t>N</a:t>
            </a:r>
            <a:r>
              <a:rPr lang="vi-VN" sz="1050" dirty="0"/>
              <a:t> </a:t>
            </a:r>
            <a:r>
              <a:rPr lang="vi-VN" sz="1050" dirty="0" err="1"/>
              <a:t>lần</a:t>
            </a:r>
            <a:r>
              <a:rPr lang="vi-VN" sz="1050" dirty="0"/>
              <a:t> </a:t>
            </a:r>
            <a:endParaRPr lang="en-US" sz="1050" dirty="0"/>
          </a:p>
          <a:p>
            <a:pPr lvl="8">
              <a:lnSpc>
                <a:spcPct val="150000"/>
              </a:lnSpc>
            </a:pPr>
            <a:r>
              <a:rPr lang="en-US" sz="1050" dirty="0"/>
              <a:t>          </a:t>
            </a:r>
            <a:r>
              <a:rPr lang="vi-VN" sz="1050" dirty="0"/>
              <a:t>• </a:t>
            </a:r>
            <a:r>
              <a:rPr lang="vi-VN" sz="1050" dirty="0" err="1"/>
              <a:t>Merge</a:t>
            </a:r>
            <a:r>
              <a:rPr lang="vi-VN" sz="1050" dirty="0"/>
              <a:t>: </a:t>
            </a:r>
            <a:r>
              <a:rPr lang="vi-VN" sz="1050" dirty="0" err="1"/>
              <a:t>Copy</a:t>
            </a:r>
            <a:r>
              <a:rPr lang="vi-VN" sz="1050" dirty="0"/>
              <a:t> </a:t>
            </a:r>
            <a:r>
              <a:rPr lang="vi-VN" sz="1050" dirty="0">
                <a:solidFill>
                  <a:srgbClr val="FF0000"/>
                </a:solidFill>
              </a:rPr>
              <a:t>N</a:t>
            </a:r>
            <a:r>
              <a:rPr lang="vi-VN" sz="1050" dirty="0"/>
              <a:t> </a:t>
            </a:r>
            <a:r>
              <a:rPr lang="vi-VN" sz="1050" dirty="0" err="1"/>
              <a:t>lần</a:t>
            </a:r>
            <a:r>
              <a:rPr lang="vi-VN" sz="1050" dirty="0"/>
              <a:t>, so </a:t>
            </a:r>
            <a:r>
              <a:rPr lang="vi-VN" sz="1050" dirty="0" err="1"/>
              <a:t>sánh</a:t>
            </a:r>
            <a:r>
              <a:rPr lang="vi-VN" sz="1050" dirty="0"/>
              <a:t> </a:t>
            </a:r>
            <a:r>
              <a:rPr lang="vi-VN" sz="1050" dirty="0">
                <a:solidFill>
                  <a:srgbClr val="FF0000"/>
                </a:solidFill>
              </a:rPr>
              <a:t>N/2</a:t>
            </a:r>
            <a:r>
              <a:rPr lang="vi-VN" sz="1050" dirty="0"/>
              <a:t> </a:t>
            </a:r>
            <a:r>
              <a:rPr lang="vi-VN" sz="1050" dirty="0" err="1"/>
              <a:t>lần</a:t>
            </a:r>
            <a:r>
              <a:rPr lang="vi-VN" sz="1050" dirty="0"/>
              <a:t> </a:t>
            </a:r>
            <a:endParaRPr lang="en-US" sz="1050" dirty="0"/>
          </a:p>
          <a:p>
            <a:pPr marL="285750" lvl="7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1200" dirty="0"/>
              <a:t> </a:t>
            </a:r>
            <a:r>
              <a:rPr lang="vi-VN" sz="1200" b="1" dirty="0" err="1"/>
              <a:t>Tổng</a:t>
            </a:r>
            <a:r>
              <a:rPr lang="vi-VN" sz="1200" b="1" dirty="0"/>
              <a:t> </a:t>
            </a:r>
            <a:r>
              <a:rPr lang="vi-VN" sz="1200" b="1" dirty="0" err="1"/>
              <a:t>cộng</a:t>
            </a:r>
            <a:r>
              <a:rPr lang="vi-VN" sz="1200" b="1" dirty="0"/>
              <a:t>: </a:t>
            </a:r>
            <a:endParaRPr lang="en-US" sz="1200" b="1" dirty="0"/>
          </a:p>
          <a:p>
            <a:pPr lvl="7">
              <a:lnSpc>
                <a:spcPct val="150000"/>
              </a:lnSpc>
            </a:pPr>
            <a:r>
              <a:rPr lang="en-US" sz="1050" dirty="0"/>
              <a:t>         </a:t>
            </a:r>
            <a:r>
              <a:rPr lang="vi-VN" sz="1050" dirty="0"/>
              <a:t>• </a:t>
            </a:r>
            <a:r>
              <a:rPr lang="vi-VN" sz="1050" dirty="0" err="1"/>
              <a:t>Copy</a:t>
            </a:r>
            <a:r>
              <a:rPr lang="vi-VN" sz="1050" dirty="0"/>
              <a:t>: </a:t>
            </a:r>
            <a:r>
              <a:rPr lang="vi-VN" sz="1050" dirty="0">
                <a:solidFill>
                  <a:srgbClr val="FF0000"/>
                </a:solidFill>
              </a:rPr>
              <a:t>2N * log2N </a:t>
            </a:r>
            <a:endParaRPr lang="en-US" sz="1050" dirty="0">
              <a:solidFill>
                <a:srgbClr val="FF0000"/>
              </a:solidFill>
            </a:endParaRPr>
          </a:p>
          <a:p>
            <a:pPr lvl="7">
              <a:lnSpc>
                <a:spcPct val="150000"/>
              </a:lnSpc>
            </a:pPr>
            <a:r>
              <a:rPr lang="en-US" sz="1050" dirty="0"/>
              <a:t>         </a:t>
            </a:r>
            <a:r>
              <a:rPr lang="vi-VN" sz="1050" dirty="0"/>
              <a:t>• So </a:t>
            </a:r>
            <a:r>
              <a:rPr lang="vi-VN" sz="1050" dirty="0" err="1"/>
              <a:t>sánh</a:t>
            </a:r>
            <a:r>
              <a:rPr lang="vi-VN" sz="1050" dirty="0"/>
              <a:t>: </a:t>
            </a:r>
            <a:r>
              <a:rPr lang="vi-VN" sz="1050" dirty="0">
                <a:solidFill>
                  <a:srgbClr val="FF0000"/>
                </a:solidFill>
              </a:rPr>
              <a:t>N/2 * log2N </a:t>
            </a:r>
            <a:endParaRPr lang="en-US" sz="1050" dirty="0">
              <a:solidFill>
                <a:srgbClr val="FF0000"/>
              </a:solidFill>
            </a:endParaRPr>
          </a:p>
          <a:p>
            <a:pPr marL="285750" lvl="7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1050" b="1" dirty="0" err="1"/>
              <a:t>Hạn</a:t>
            </a:r>
            <a:r>
              <a:rPr lang="vi-VN" sz="1050" b="1" dirty="0"/>
              <a:t> </a:t>
            </a:r>
            <a:r>
              <a:rPr lang="vi-VN" sz="1050" b="1" dirty="0" err="1"/>
              <a:t>chế</a:t>
            </a:r>
            <a:r>
              <a:rPr lang="vi-VN" sz="1050" b="1" dirty="0"/>
              <a:t>: </a:t>
            </a:r>
            <a:endParaRPr lang="en-US" sz="1050" b="1" dirty="0"/>
          </a:p>
          <a:p>
            <a:pPr marL="171450" lvl="7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1050" dirty="0"/>
              <a:t> Không </a:t>
            </a:r>
            <a:r>
              <a:rPr lang="vi-VN" sz="1050" dirty="0" err="1"/>
              <a:t>tận</a:t>
            </a:r>
            <a:r>
              <a:rPr lang="vi-VN" sz="1050" dirty="0"/>
              <a:t> </a:t>
            </a:r>
            <a:r>
              <a:rPr lang="vi-VN" sz="1050" dirty="0" err="1"/>
              <a:t>dụng</a:t>
            </a:r>
            <a:r>
              <a:rPr lang="vi-VN" sz="1050" dirty="0"/>
              <a:t> </a:t>
            </a:r>
            <a:r>
              <a:rPr lang="vi-VN" sz="1050" dirty="0" err="1"/>
              <a:t>được</a:t>
            </a:r>
            <a:r>
              <a:rPr lang="vi-VN" sz="1050" dirty="0"/>
              <a:t> </a:t>
            </a:r>
            <a:r>
              <a:rPr lang="vi-VN" sz="1050" dirty="0" err="1"/>
              <a:t>dữ</a:t>
            </a:r>
            <a:r>
              <a:rPr lang="vi-VN" sz="1050" dirty="0"/>
              <a:t> </a:t>
            </a:r>
            <a:r>
              <a:rPr lang="vi-VN" sz="1050" dirty="0" err="1"/>
              <a:t>liệu</a:t>
            </a:r>
            <a:r>
              <a:rPr lang="vi-VN" sz="1050" dirty="0"/>
              <a:t> </a:t>
            </a:r>
            <a:r>
              <a:rPr lang="vi-VN" sz="1050" dirty="0" err="1"/>
              <a:t>đã</a:t>
            </a:r>
            <a:r>
              <a:rPr lang="vi-VN" sz="1050" dirty="0"/>
              <a:t> </a:t>
            </a:r>
            <a:r>
              <a:rPr lang="vi-VN" sz="1050" dirty="0" err="1"/>
              <a:t>được</a:t>
            </a:r>
            <a:r>
              <a:rPr lang="vi-VN" sz="1050" dirty="0"/>
              <a:t> </a:t>
            </a:r>
            <a:r>
              <a:rPr lang="vi-VN" sz="1050" dirty="0" err="1"/>
              <a:t>sắp</a:t>
            </a:r>
            <a:r>
              <a:rPr lang="vi-VN" sz="1050" dirty="0"/>
              <a:t> </a:t>
            </a:r>
            <a:r>
              <a:rPr lang="vi-VN" sz="1050" dirty="0" err="1"/>
              <a:t>bộ</a:t>
            </a:r>
            <a:r>
              <a:rPr lang="vi-VN" sz="1050" dirty="0"/>
              <a:t> </a:t>
            </a:r>
            <a:r>
              <a:rPr lang="vi-VN" sz="1050" dirty="0" err="1"/>
              <a:t>phận</a:t>
            </a:r>
            <a:r>
              <a:rPr lang="vi-VN" sz="1050" dirty="0"/>
              <a:t> </a:t>
            </a:r>
            <a:endParaRPr lang="en-US" sz="1050" dirty="0"/>
          </a:p>
          <a:p>
            <a:pPr marL="171450" lvl="7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1050" dirty="0"/>
              <a:t> </a:t>
            </a:r>
            <a:r>
              <a:rPr lang="vi-VN" sz="1050" dirty="0" err="1"/>
              <a:t>Độ</a:t>
            </a:r>
            <a:r>
              <a:rPr lang="vi-VN" sz="1050" dirty="0"/>
              <a:t> </a:t>
            </a:r>
            <a:r>
              <a:rPr lang="vi-VN" sz="1050" dirty="0" err="1"/>
              <a:t>dài</a:t>
            </a:r>
            <a:r>
              <a:rPr lang="vi-VN" sz="1050" dirty="0"/>
              <a:t> </a:t>
            </a:r>
            <a:r>
              <a:rPr lang="vi-VN" sz="1050" dirty="0" err="1"/>
              <a:t>dãy</a:t>
            </a:r>
            <a:r>
              <a:rPr lang="vi-VN" sz="1050" dirty="0"/>
              <a:t> con </a:t>
            </a:r>
            <a:r>
              <a:rPr lang="vi-VN" sz="1050" dirty="0" err="1"/>
              <a:t>xử</a:t>
            </a:r>
            <a:r>
              <a:rPr lang="vi-VN" sz="1050" dirty="0"/>
              <a:t> </a:t>
            </a:r>
            <a:r>
              <a:rPr lang="vi-VN" sz="1050" dirty="0" err="1"/>
              <a:t>lý</a:t>
            </a:r>
            <a:r>
              <a:rPr lang="vi-VN" sz="1050" dirty="0"/>
              <a:t> ở </a:t>
            </a:r>
            <a:r>
              <a:rPr lang="vi-VN" sz="1050" dirty="0" err="1"/>
              <a:t>bước</a:t>
            </a:r>
            <a:r>
              <a:rPr lang="vi-VN" sz="1050" dirty="0"/>
              <a:t> </a:t>
            </a:r>
            <a:r>
              <a:rPr lang="vi-VN" sz="1050" dirty="0">
                <a:solidFill>
                  <a:srgbClr val="FF0000"/>
                </a:solidFill>
              </a:rPr>
              <a:t>k &lt;= 2k </a:t>
            </a:r>
            <a:endParaRPr lang="en-US" sz="1050" dirty="0">
              <a:solidFill>
                <a:srgbClr val="FF0000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184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TỰ NHIÊN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2</a:t>
            </a: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98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vi-VN"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678444" y="1696629"/>
            <a:ext cx="5317339" cy="2640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1600" dirty="0"/>
              <a:t>Trong phương </a:t>
            </a:r>
            <a:r>
              <a:rPr lang="vi-VN" sz="1600" dirty="0" err="1"/>
              <a:t>pháp</a:t>
            </a:r>
            <a:r>
              <a:rPr lang="vi-VN" sz="1600" dirty="0"/>
              <a:t> </a:t>
            </a:r>
            <a:r>
              <a:rPr lang="vi-VN" sz="1600" dirty="0" err="1"/>
              <a:t>trộn</a:t>
            </a:r>
            <a:r>
              <a:rPr lang="vi-VN" sz="1600" dirty="0"/>
              <a:t> ở </a:t>
            </a:r>
            <a:r>
              <a:rPr lang="vi-VN" sz="1600" dirty="0" err="1"/>
              <a:t>mục</a:t>
            </a:r>
            <a:r>
              <a:rPr lang="vi-VN" sz="1600" dirty="0"/>
              <a:t> 1, </a:t>
            </a:r>
            <a:r>
              <a:rPr lang="vi-VN" sz="1600" dirty="0" err="1"/>
              <a:t>giải</a:t>
            </a:r>
            <a:r>
              <a:rPr lang="vi-VN" sz="1600" dirty="0"/>
              <a:t> </a:t>
            </a:r>
            <a:r>
              <a:rPr lang="vi-VN" sz="1600" dirty="0" err="1"/>
              <a:t>thuật</a:t>
            </a:r>
            <a:r>
              <a:rPr lang="vi-VN" sz="1600" dirty="0"/>
              <a:t> chưa </a:t>
            </a:r>
            <a:r>
              <a:rPr lang="vi-VN" sz="1600" dirty="0" err="1"/>
              <a:t>tận</a:t>
            </a:r>
            <a:r>
              <a:rPr lang="vi-VN" sz="1600" dirty="0"/>
              <a:t> </a:t>
            </a:r>
            <a:r>
              <a:rPr lang="vi-VN" sz="1600" dirty="0" err="1"/>
              <a:t>dụng</a:t>
            </a:r>
            <a:r>
              <a:rPr lang="vi-VN" sz="1600" dirty="0"/>
              <a:t> </a:t>
            </a:r>
            <a:r>
              <a:rPr lang="vi-VN" sz="1600" dirty="0" err="1"/>
              <a:t>được</a:t>
            </a:r>
            <a:r>
              <a:rPr lang="vi-VN" sz="1600" dirty="0"/>
              <a:t> </a:t>
            </a:r>
            <a:r>
              <a:rPr lang="vi-VN" sz="1600" dirty="0" err="1"/>
              <a:t>chiều</a:t>
            </a:r>
            <a:r>
              <a:rPr lang="vi-VN" sz="1600" dirty="0"/>
              <a:t> </a:t>
            </a:r>
            <a:r>
              <a:rPr lang="vi-VN" sz="1600" dirty="0" err="1"/>
              <a:t>dài</a:t>
            </a:r>
            <a:r>
              <a:rPr lang="vi-VN" sz="1600" dirty="0"/>
              <a:t> </a:t>
            </a:r>
            <a:r>
              <a:rPr lang="vi-VN" sz="1600" dirty="0" err="1"/>
              <a:t>cực</a:t>
            </a:r>
            <a:r>
              <a:rPr lang="vi-VN" sz="1600" dirty="0"/>
              <a:t> </a:t>
            </a:r>
            <a:r>
              <a:rPr lang="vi-VN" sz="1600" dirty="0" err="1"/>
              <a:t>đại</a:t>
            </a:r>
            <a:r>
              <a:rPr lang="vi-VN" sz="1600" dirty="0"/>
              <a:t> </a:t>
            </a:r>
            <a:r>
              <a:rPr lang="vi-VN" sz="1600" dirty="0" err="1"/>
              <a:t>của</a:t>
            </a:r>
            <a:r>
              <a:rPr lang="vi-VN" sz="1600" dirty="0"/>
              <a:t> </a:t>
            </a:r>
            <a:r>
              <a:rPr lang="vi-VN" sz="1600" dirty="0" err="1"/>
              <a:t>các</a:t>
            </a:r>
            <a:r>
              <a:rPr lang="vi-VN" sz="1600" dirty="0"/>
              <a:t> Run </a:t>
            </a:r>
            <a:r>
              <a:rPr lang="vi-VN" sz="1600" dirty="0" err="1"/>
              <a:t>trước</a:t>
            </a:r>
            <a:r>
              <a:rPr lang="vi-VN" sz="1600" dirty="0"/>
              <a:t> khi phân </a:t>
            </a:r>
            <a:r>
              <a:rPr lang="vi-VN" sz="1600" dirty="0" err="1"/>
              <a:t>bố</a:t>
            </a:r>
            <a:r>
              <a:rPr lang="vi-VN" sz="1600" dirty="0"/>
              <a:t>  </a:t>
            </a:r>
            <a:r>
              <a:rPr lang="en-US" sz="1600" dirty="0"/>
              <a:t>    </a:t>
            </a:r>
            <a:r>
              <a:rPr lang="vi-VN" sz="1600" dirty="0"/>
              <a:t>chưa </a:t>
            </a:r>
            <a:r>
              <a:rPr lang="vi-VN" sz="1600" dirty="0" err="1"/>
              <a:t>tối</a:t>
            </a:r>
            <a:r>
              <a:rPr lang="vi-VN" sz="1600" dirty="0"/>
              <a:t> ưu. </a:t>
            </a:r>
            <a:endParaRPr lang="en-US" sz="1600" dirty="0"/>
          </a:p>
          <a:p>
            <a:pPr marL="285750" lvl="7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1600" dirty="0" err="1"/>
              <a:t>Đặc</a:t>
            </a:r>
            <a:r>
              <a:rPr lang="vi-VN" sz="1600" dirty="0"/>
              <a:t> </a:t>
            </a:r>
            <a:r>
              <a:rPr lang="vi-VN" sz="1600" dirty="0" err="1"/>
              <a:t>điểm</a:t>
            </a:r>
            <a:r>
              <a:rPr lang="vi-VN" sz="1600" dirty="0"/>
              <a:t> </a:t>
            </a:r>
            <a:r>
              <a:rPr lang="vi-VN" sz="1600" dirty="0" err="1"/>
              <a:t>của</a:t>
            </a:r>
            <a:r>
              <a:rPr lang="vi-VN" sz="1600" dirty="0"/>
              <a:t> PP </a:t>
            </a:r>
            <a:r>
              <a:rPr lang="vi-VN" sz="1600" dirty="0" err="1"/>
              <a:t>trộn</a:t>
            </a:r>
            <a:r>
              <a:rPr lang="vi-VN" sz="1600" dirty="0"/>
              <a:t> </a:t>
            </a:r>
            <a:r>
              <a:rPr lang="vi-VN" sz="1600" dirty="0" err="1"/>
              <a:t>tự</a:t>
            </a:r>
            <a:r>
              <a:rPr lang="vi-VN" sz="1600" dirty="0"/>
              <a:t> nhiên </a:t>
            </a:r>
            <a:r>
              <a:rPr lang="vi-VN" sz="1600" dirty="0" err="1"/>
              <a:t>là</a:t>
            </a:r>
            <a:r>
              <a:rPr lang="vi-VN" sz="1600" dirty="0"/>
              <a:t> </a:t>
            </a:r>
            <a:r>
              <a:rPr lang="vi-VN" sz="1600" dirty="0" err="1"/>
              <a:t>tận</a:t>
            </a:r>
            <a:r>
              <a:rPr lang="vi-VN" sz="1600" dirty="0"/>
              <a:t> </a:t>
            </a:r>
            <a:r>
              <a:rPr lang="vi-VN" sz="1600" dirty="0" err="1"/>
              <a:t>dụng</a:t>
            </a:r>
            <a:r>
              <a:rPr lang="vi-VN" sz="1600" dirty="0"/>
              <a:t> </a:t>
            </a:r>
            <a:r>
              <a:rPr lang="vi-VN" sz="1600" dirty="0" err="1"/>
              <a:t>chiều</a:t>
            </a:r>
            <a:r>
              <a:rPr lang="vi-VN" sz="1600" dirty="0"/>
              <a:t> </a:t>
            </a:r>
            <a:r>
              <a:rPr lang="vi-VN" sz="1600" dirty="0" err="1"/>
              <a:t>dài</a:t>
            </a:r>
            <a:r>
              <a:rPr lang="vi-VN" sz="1600" dirty="0"/>
              <a:t> “</a:t>
            </a:r>
            <a:r>
              <a:rPr lang="vi-VN" sz="1600" dirty="0" err="1"/>
              <a:t>tự</a:t>
            </a:r>
            <a:r>
              <a:rPr lang="vi-VN" sz="1600" dirty="0"/>
              <a:t> nhiên” </a:t>
            </a:r>
            <a:r>
              <a:rPr lang="vi-VN" sz="1600" dirty="0" err="1"/>
              <a:t>của</a:t>
            </a:r>
            <a:r>
              <a:rPr lang="vi-VN" sz="1600" dirty="0"/>
              <a:t> </a:t>
            </a:r>
            <a:r>
              <a:rPr lang="vi-VN" sz="1600" dirty="0" err="1"/>
              <a:t>các</a:t>
            </a:r>
            <a:r>
              <a:rPr lang="vi-VN" sz="1600" dirty="0"/>
              <a:t> Run ban </a:t>
            </a:r>
            <a:r>
              <a:rPr lang="vi-VN" sz="1600" dirty="0" err="1"/>
              <a:t>đầu</a:t>
            </a:r>
            <a:r>
              <a:rPr lang="vi-VN" sz="1600" dirty="0"/>
              <a:t>; </a:t>
            </a:r>
            <a:r>
              <a:rPr lang="vi-VN" sz="1600" dirty="0" err="1"/>
              <a:t>nghĩa</a:t>
            </a:r>
            <a:r>
              <a:rPr lang="vi-VN" sz="1600" dirty="0"/>
              <a:t> </a:t>
            </a:r>
            <a:r>
              <a:rPr lang="vi-VN" sz="1600" dirty="0" err="1"/>
              <a:t>là</a:t>
            </a:r>
            <a:r>
              <a:rPr lang="vi-VN" sz="1600" dirty="0"/>
              <a:t> </a:t>
            </a:r>
            <a:r>
              <a:rPr lang="vi-VN" sz="1600" dirty="0" err="1"/>
              <a:t>thực</a:t>
            </a:r>
            <a:r>
              <a:rPr lang="vi-VN" sz="1600" dirty="0"/>
              <a:t> </a:t>
            </a:r>
            <a:r>
              <a:rPr lang="vi-VN" sz="1600" dirty="0" err="1"/>
              <a:t>hiện</a:t>
            </a:r>
            <a:r>
              <a:rPr lang="vi-VN" sz="1600" dirty="0"/>
              <a:t> </a:t>
            </a:r>
            <a:r>
              <a:rPr lang="vi-VN" sz="1600" dirty="0" err="1"/>
              <a:t>việc</a:t>
            </a:r>
            <a:r>
              <a:rPr lang="vi-VN" sz="1600" dirty="0"/>
              <a:t> </a:t>
            </a:r>
            <a:r>
              <a:rPr lang="vi-VN" sz="1600" dirty="0" err="1"/>
              <a:t>trộn</a:t>
            </a:r>
            <a:r>
              <a:rPr lang="vi-VN" sz="1600" dirty="0"/>
              <a:t> </a:t>
            </a:r>
            <a:r>
              <a:rPr lang="vi-VN" sz="1600" dirty="0" err="1"/>
              <a:t>các</a:t>
            </a:r>
            <a:r>
              <a:rPr lang="vi-VN" sz="1600" dirty="0"/>
              <a:t> Run </a:t>
            </a:r>
            <a:r>
              <a:rPr lang="vi-VN" sz="1600" dirty="0" err="1"/>
              <a:t>có</a:t>
            </a:r>
            <a:r>
              <a:rPr lang="vi-VN" sz="1600" dirty="0"/>
              <a:t> </a:t>
            </a:r>
            <a:r>
              <a:rPr lang="vi-VN" sz="1600" dirty="0" err="1"/>
              <a:t>độ</a:t>
            </a:r>
            <a:r>
              <a:rPr lang="vi-VN" sz="1600" dirty="0"/>
              <a:t> </a:t>
            </a:r>
            <a:r>
              <a:rPr lang="vi-VN" sz="1600" dirty="0" err="1"/>
              <a:t>dài</a:t>
            </a:r>
            <a:r>
              <a:rPr lang="vi-VN" sz="1600" dirty="0"/>
              <a:t> </a:t>
            </a:r>
            <a:r>
              <a:rPr lang="vi-VN" sz="1600" dirty="0" err="1"/>
              <a:t>cực</a:t>
            </a:r>
            <a:r>
              <a:rPr lang="vi-VN" sz="1600" dirty="0"/>
              <a:t> </a:t>
            </a:r>
            <a:r>
              <a:rPr lang="vi-VN" sz="1600" dirty="0" err="1"/>
              <a:t>đại</a:t>
            </a:r>
            <a:r>
              <a:rPr lang="vi-VN" sz="1600" dirty="0"/>
              <a:t> </a:t>
            </a:r>
            <a:r>
              <a:rPr lang="vi-VN" sz="1600" dirty="0" err="1"/>
              <a:t>với</a:t>
            </a:r>
            <a:r>
              <a:rPr lang="vi-VN" sz="1600" dirty="0"/>
              <a:t> nhau cho </a:t>
            </a:r>
            <a:r>
              <a:rPr lang="vi-VN" sz="1600" dirty="0" err="1"/>
              <a:t>tới</a:t>
            </a:r>
            <a:r>
              <a:rPr lang="vi-VN" sz="1600" dirty="0"/>
              <a:t> khi </a:t>
            </a:r>
            <a:r>
              <a:rPr lang="vi-VN" sz="1600" dirty="0" err="1"/>
              <a:t>dãy</a:t>
            </a:r>
            <a:r>
              <a:rPr lang="vi-VN" sz="1600" dirty="0"/>
              <a:t> </a:t>
            </a:r>
            <a:r>
              <a:rPr lang="vi-VN" sz="1600" dirty="0" err="1"/>
              <a:t>chỉ</a:t>
            </a:r>
            <a:r>
              <a:rPr lang="vi-VN" sz="1600" dirty="0"/>
              <a:t> </a:t>
            </a:r>
            <a:r>
              <a:rPr lang="vi-VN" sz="1600" dirty="0" err="1"/>
              <a:t>còn</a:t>
            </a:r>
            <a:r>
              <a:rPr lang="vi-VN" sz="1600" dirty="0"/>
              <a:t> 1 Run duy </a:t>
            </a:r>
            <a:r>
              <a:rPr lang="vi-VN" sz="1600" dirty="0" err="1"/>
              <a:t>nhất</a:t>
            </a:r>
            <a:r>
              <a:rPr lang="vi-VN" sz="1600" dirty="0"/>
              <a:t> </a:t>
            </a:r>
            <a:r>
              <a:rPr lang="en-US" sz="1600" dirty="0"/>
              <a:t>    </a:t>
            </a:r>
            <a:r>
              <a:rPr lang="vi-VN" sz="1600" dirty="0" err="1"/>
              <a:t>dãy</a:t>
            </a:r>
            <a:r>
              <a:rPr lang="vi-VN" sz="1600" dirty="0"/>
              <a:t> </a:t>
            </a:r>
            <a:r>
              <a:rPr lang="vi-VN" sz="1600" dirty="0" err="1"/>
              <a:t>đã</a:t>
            </a:r>
            <a:r>
              <a:rPr lang="vi-VN" sz="1600" dirty="0"/>
              <a:t> </a:t>
            </a:r>
            <a:r>
              <a:rPr lang="vi-VN" sz="1600" dirty="0" err="1"/>
              <a:t>được</a:t>
            </a:r>
            <a:r>
              <a:rPr lang="vi-VN" sz="1600" dirty="0"/>
              <a:t> </a:t>
            </a:r>
            <a:r>
              <a:rPr lang="vi-VN" sz="1600" dirty="0" err="1"/>
              <a:t>sắp</a:t>
            </a:r>
            <a:r>
              <a:rPr lang="vi-VN" sz="1600" dirty="0"/>
              <a:t>.</a:t>
            </a:r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</p:txBody>
      </p:sp>
      <p:grpSp>
        <p:nvGrpSpPr>
          <p:cNvPr id="6" name="Google Shape;455;p39">
            <a:extLst>
              <a:ext uri="{FF2B5EF4-FFF2-40B4-BE49-F238E27FC236}">
                <a16:creationId xmlns:a16="http://schemas.microsoft.com/office/drawing/2014/main" id="{F3CEC850-05EF-49CF-846F-ECB62118C646}"/>
              </a:ext>
            </a:extLst>
          </p:cNvPr>
          <p:cNvGrpSpPr/>
          <p:nvPr/>
        </p:nvGrpSpPr>
        <p:grpSpPr>
          <a:xfrm>
            <a:off x="779977" y="1919896"/>
            <a:ext cx="342903" cy="447293"/>
            <a:chOff x="590250" y="244200"/>
            <a:chExt cx="407975" cy="532175"/>
          </a:xfrm>
        </p:grpSpPr>
        <p:sp>
          <p:nvSpPr>
            <p:cNvPr id="7" name="Google Shape;456;p39">
              <a:extLst>
                <a:ext uri="{FF2B5EF4-FFF2-40B4-BE49-F238E27FC236}">
                  <a16:creationId xmlns:a16="http://schemas.microsoft.com/office/drawing/2014/main" id="{C441A1B7-A4C2-4CFC-B778-228F3E3D72DD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7;p39">
              <a:extLst>
                <a:ext uri="{FF2B5EF4-FFF2-40B4-BE49-F238E27FC236}">
                  <a16:creationId xmlns:a16="http://schemas.microsoft.com/office/drawing/2014/main" id="{6A93842F-0670-45A0-A00E-D7D0D2F08FAA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8;p39">
              <a:extLst>
                <a:ext uri="{FF2B5EF4-FFF2-40B4-BE49-F238E27FC236}">
                  <a16:creationId xmlns:a16="http://schemas.microsoft.com/office/drawing/2014/main" id="{8B200C3F-7FEE-4085-8B60-43D7D6D767C0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9;p39">
              <a:extLst>
                <a:ext uri="{FF2B5EF4-FFF2-40B4-BE49-F238E27FC236}">
                  <a16:creationId xmlns:a16="http://schemas.microsoft.com/office/drawing/2014/main" id="{22AC7428-EAE6-4C01-AAA4-368E930052CC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0;p39">
              <a:extLst>
                <a:ext uri="{FF2B5EF4-FFF2-40B4-BE49-F238E27FC236}">
                  <a16:creationId xmlns:a16="http://schemas.microsoft.com/office/drawing/2014/main" id="{E473CF59-1362-4065-A0D9-7918FF12A7B0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1;p39">
              <a:extLst>
                <a:ext uri="{FF2B5EF4-FFF2-40B4-BE49-F238E27FC236}">
                  <a16:creationId xmlns:a16="http://schemas.microsoft.com/office/drawing/2014/main" id="{FFD21430-13B6-48A7-AF7A-81BF0C96567E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2;p39">
              <a:extLst>
                <a:ext uri="{FF2B5EF4-FFF2-40B4-BE49-F238E27FC236}">
                  <a16:creationId xmlns:a16="http://schemas.microsoft.com/office/drawing/2014/main" id="{441FEBB2-46DD-4F7E-8E2C-781C7799AF88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3;p39">
              <a:extLst>
                <a:ext uri="{FF2B5EF4-FFF2-40B4-BE49-F238E27FC236}">
                  <a16:creationId xmlns:a16="http://schemas.microsoft.com/office/drawing/2014/main" id="{8EFBF9B5-FFAC-40B8-936B-F220565528B7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4;p39">
              <a:extLst>
                <a:ext uri="{FF2B5EF4-FFF2-40B4-BE49-F238E27FC236}">
                  <a16:creationId xmlns:a16="http://schemas.microsoft.com/office/drawing/2014/main" id="{D443C5DF-1548-49C1-AB67-10C07ABA1CFA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5;p39">
              <a:extLst>
                <a:ext uri="{FF2B5EF4-FFF2-40B4-BE49-F238E27FC236}">
                  <a16:creationId xmlns:a16="http://schemas.microsoft.com/office/drawing/2014/main" id="{D7CC38E2-AB96-4D00-9F2E-91754D3A5EDC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6;p39">
              <a:extLst>
                <a:ext uri="{FF2B5EF4-FFF2-40B4-BE49-F238E27FC236}">
                  <a16:creationId xmlns:a16="http://schemas.microsoft.com/office/drawing/2014/main" id="{26FC57C1-1CB7-4D39-8C89-D338555653A3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7;p39">
              <a:extLst>
                <a:ext uri="{FF2B5EF4-FFF2-40B4-BE49-F238E27FC236}">
                  <a16:creationId xmlns:a16="http://schemas.microsoft.com/office/drawing/2014/main" id="{9DD93996-FBC2-4E3F-A725-BB22A604E9F6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8;p39">
              <a:extLst>
                <a:ext uri="{FF2B5EF4-FFF2-40B4-BE49-F238E27FC236}">
                  <a16:creationId xmlns:a16="http://schemas.microsoft.com/office/drawing/2014/main" id="{9F39C6FC-B3F0-41EF-A22F-4D7CE59E39CB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9;p39">
              <a:extLst>
                <a:ext uri="{FF2B5EF4-FFF2-40B4-BE49-F238E27FC236}">
                  <a16:creationId xmlns:a16="http://schemas.microsoft.com/office/drawing/2014/main" id="{BF83ABA4-9723-47F5-ADE3-2C829B7FC545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3E5D8518-8BC3-458B-8E7D-78B67C49C2CF}"/>
              </a:ext>
            </a:extLst>
          </p:cNvPr>
          <p:cNvCxnSpPr/>
          <p:nvPr/>
        </p:nvCxnSpPr>
        <p:spPr>
          <a:xfrm>
            <a:off x="2835702" y="2680048"/>
            <a:ext cx="231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F2E05249-AAFE-41B8-A463-BC8E2BF2732D}"/>
              </a:ext>
            </a:extLst>
          </p:cNvPr>
          <p:cNvCxnSpPr/>
          <p:nvPr/>
        </p:nvCxnSpPr>
        <p:spPr>
          <a:xfrm>
            <a:off x="4853478" y="4161376"/>
            <a:ext cx="231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588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371475" y="652302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tự nhiên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aphicFrame>
        <p:nvGraphicFramePr>
          <p:cNvPr id="292" name="Google Shape;292;p26"/>
          <p:cNvGraphicFramePr/>
          <p:nvPr/>
        </p:nvGraphicFramePr>
        <p:xfrm>
          <a:off x="3116941" y="916297"/>
          <a:ext cx="2839761" cy="389860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5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8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700552" y="1235628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1: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71D6A85-0C06-4475-8C08-4477EB4475FC}"/>
              </a:ext>
            </a:extLst>
          </p:cNvPr>
          <p:cNvSpPr txBox="1"/>
          <p:nvPr/>
        </p:nvSpPr>
        <p:spPr>
          <a:xfrm>
            <a:off x="2589966" y="982949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F0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6477A97-8568-4558-AF0E-50B6D8C328C9}"/>
              </a:ext>
            </a:extLst>
          </p:cNvPr>
          <p:cNvSpPr txBox="1"/>
          <p:nvPr/>
        </p:nvSpPr>
        <p:spPr>
          <a:xfrm>
            <a:off x="1997152" y="1499746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F1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47C0C99-2C88-4129-AF26-56A415ACD9EA}"/>
              </a:ext>
            </a:extLst>
          </p:cNvPr>
          <p:cNvSpPr txBox="1"/>
          <p:nvPr/>
        </p:nvSpPr>
        <p:spPr>
          <a:xfrm>
            <a:off x="1997152" y="1949899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F2 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1094D-C5F0-4A0C-B084-B28181E2E557}"/>
              </a:ext>
            </a:extLst>
          </p:cNvPr>
          <p:cNvSpPr txBox="1"/>
          <p:nvPr/>
        </p:nvSpPr>
        <p:spPr>
          <a:xfrm>
            <a:off x="1997152" y="2377300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F0</a:t>
            </a:r>
          </a:p>
        </p:txBody>
      </p:sp>
      <p:graphicFrame>
        <p:nvGraphicFramePr>
          <p:cNvPr id="13" name="Google Shape;292;p26">
            <a:extLst>
              <a:ext uri="{FF2B5EF4-FFF2-40B4-BE49-F238E27FC236}">
                <a16:creationId xmlns:a16="http://schemas.microsoft.com/office/drawing/2014/main" id="{55A8621B-FBFD-41BD-8950-AFD19D961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3409157"/>
              </p:ext>
            </p:extLst>
          </p:nvPr>
        </p:nvGraphicFramePr>
        <p:xfrm>
          <a:off x="2518052" y="1451057"/>
          <a:ext cx="2022352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oogle Shape;292;p26">
            <a:extLst>
              <a:ext uri="{FF2B5EF4-FFF2-40B4-BE49-F238E27FC236}">
                <a16:creationId xmlns:a16="http://schemas.microsoft.com/office/drawing/2014/main" id="{C54337DA-6E8A-4FB2-9E4F-F60FBC9CB1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848508"/>
              </p:ext>
            </p:extLst>
          </p:nvPr>
        </p:nvGraphicFramePr>
        <p:xfrm>
          <a:off x="2518052" y="1938523"/>
          <a:ext cx="796237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oogle Shape;292;p26">
            <a:extLst>
              <a:ext uri="{FF2B5EF4-FFF2-40B4-BE49-F238E27FC236}">
                <a16:creationId xmlns:a16="http://schemas.microsoft.com/office/drawing/2014/main" id="{B6C60397-4C89-49A8-8679-27735506C0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9349733"/>
              </p:ext>
            </p:extLst>
          </p:nvPr>
        </p:nvGraphicFramePr>
        <p:xfrm>
          <a:off x="2518052" y="2403156"/>
          <a:ext cx="2839762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8B4EC351-D27D-49AD-AC53-D6549C481ACD}"/>
              </a:ext>
            </a:extLst>
          </p:cNvPr>
          <p:cNvSpPr txBox="1"/>
          <p:nvPr/>
        </p:nvSpPr>
        <p:spPr>
          <a:xfrm>
            <a:off x="700552" y="2844559"/>
            <a:ext cx="935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2:</a:t>
            </a:r>
          </a:p>
        </p:txBody>
      </p:sp>
      <p:graphicFrame>
        <p:nvGraphicFramePr>
          <p:cNvPr id="23" name="Google Shape;292;p26">
            <a:extLst>
              <a:ext uri="{FF2B5EF4-FFF2-40B4-BE49-F238E27FC236}">
                <a16:creationId xmlns:a16="http://schemas.microsoft.com/office/drawing/2014/main" id="{38EFAC20-9EF9-4B93-A7F9-5B766ED18E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303444"/>
              </p:ext>
            </p:extLst>
          </p:nvPr>
        </p:nvGraphicFramePr>
        <p:xfrm>
          <a:off x="2518052" y="3151462"/>
          <a:ext cx="2022352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oogle Shape;292;p26">
            <a:extLst>
              <a:ext uri="{FF2B5EF4-FFF2-40B4-BE49-F238E27FC236}">
                <a16:creationId xmlns:a16="http://schemas.microsoft.com/office/drawing/2014/main" id="{9C633F75-A9A4-4AC0-AD9D-4E04B251C8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8105340"/>
              </p:ext>
            </p:extLst>
          </p:nvPr>
        </p:nvGraphicFramePr>
        <p:xfrm>
          <a:off x="2518052" y="3611658"/>
          <a:ext cx="796237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oogle Shape;292;p26">
            <a:extLst>
              <a:ext uri="{FF2B5EF4-FFF2-40B4-BE49-F238E27FC236}">
                <a16:creationId xmlns:a16="http://schemas.microsoft.com/office/drawing/2014/main" id="{1171359A-B89C-4051-A39B-D16D34D57D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1413679"/>
              </p:ext>
            </p:extLst>
          </p:nvPr>
        </p:nvGraphicFramePr>
        <p:xfrm>
          <a:off x="2518052" y="4071854"/>
          <a:ext cx="2839762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7897B39B-E558-432A-BD32-297080BE4DD6}"/>
              </a:ext>
            </a:extLst>
          </p:cNvPr>
          <p:cNvSpPr txBox="1"/>
          <p:nvPr/>
        </p:nvSpPr>
        <p:spPr>
          <a:xfrm>
            <a:off x="2000604" y="3153480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F1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37402C7E-BB5A-4704-B580-169F9C908CED}"/>
              </a:ext>
            </a:extLst>
          </p:cNvPr>
          <p:cNvSpPr txBox="1"/>
          <p:nvPr/>
        </p:nvSpPr>
        <p:spPr>
          <a:xfrm>
            <a:off x="1997152" y="3642435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F2 </a:t>
            </a: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E1DF834C-FE31-4C74-B855-3FE0AEC74068}"/>
              </a:ext>
            </a:extLst>
          </p:cNvPr>
          <p:cNvSpPr txBox="1"/>
          <p:nvPr/>
        </p:nvSpPr>
        <p:spPr>
          <a:xfrm>
            <a:off x="1997152" y="4100613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F0</a:t>
            </a:r>
          </a:p>
        </p:txBody>
      </p:sp>
    </p:spTree>
    <p:extLst>
      <p:ext uri="{BB962C8B-B14F-4D97-AF65-F5344CB8AC3E}">
        <p14:creationId xmlns:p14="http://schemas.microsoft.com/office/powerpoint/2010/main" val="2196552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371475" y="652302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tự nhiên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2644663854"/>
              </p:ext>
            </p:extLst>
          </p:nvPr>
        </p:nvGraphicFramePr>
        <p:xfrm>
          <a:off x="3116941" y="916297"/>
          <a:ext cx="2839761" cy="389860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5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8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700552" y="1235628"/>
            <a:ext cx="931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3: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71D6A85-0C06-4475-8C08-4477EB4475FC}"/>
              </a:ext>
            </a:extLst>
          </p:cNvPr>
          <p:cNvSpPr txBox="1"/>
          <p:nvPr/>
        </p:nvSpPr>
        <p:spPr>
          <a:xfrm>
            <a:off x="2601049" y="945808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F0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6477A97-8568-4558-AF0E-50B6D8C328C9}"/>
              </a:ext>
            </a:extLst>
          </p:cNvPr>
          <p:cNvSpPr txBox="1"/>
          <p:nvPr/>
        </p:nvSpPr>
        <p:spPr>
          <a:xfrm>
            <a:off x="1997152" y="1499746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F1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47C0C99-2C88-4129-AF26-56A415ACD9EA}"/>
              </a:ext>
            </a:extLst>
          </p:cNvPr>
          <p:cNvSpPr txBox="1"/>
          <p:nvPr/>
        </p:nvSpPr>
        <p:spPr>
          <a:xfrm>
            <a:off x="1997152" y="1949899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F2 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1094D-C5F0-4A0C-B084-B28181E2E557}"/>
              </a:ext>
            </a:extLst>
          </p:cNvPr>
          <p:cNvSpPr txBox="1"/>
          <p:nvPr/>
        </p:nvSpPr>
        <p:spPr>
          <a:xfrm>
            <a:off x="1997152" y="2377300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F0</a:t>
            </a:r>
          </a:p>
        </p:txBody>
      </p:sp>
      <p:graphicFrame>
        <p:nvGraphicFramePr>
          <p:cNvPr id="13" name="Google Shape;292;p26">
            <a:extLst>
              <a:ext uri="{FF2B5EF4-FFF2-40B4-BE49-F238E27FC236}">
                <a16:creationId xmlns:a16="http://schemas.microsoft.com/office/drawing/2014/main" id="{55A8621B-FBFD-41BD-8950-AFD19D961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0552359"/>
              </p:ext>
            </p:extLst>
          </p:nvPr>
        </p:nvGraphicFramePr>
        <p:xfrm>
          <a:off x="2518052" y="1451057"/>
          <a:ext cx="2431057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oogle Shape;292;p26">
            <a:extLst>
              <a:ext uri="{FF2B5EF4-FFF2-40B4-BE49-F238E27FC236}">
                <a16:creationId xmlns:a16="http://schemas.microsoft.com/office/drawing/2014/main" id="{C54337DA-6E8A-4FB2-9E4F-F60FBC9CB1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340516"/>
              </p:ext>
            </p:extLst>
          </p:nvPr>
        </p:nvGraphicFramePr>
        <p:xfrm>
          <a:off x="2518052" y="1938523"/>
          <a:ext cx="387532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oogle Shape;292;p26">
            <a:extLst>
              <a:ext uri="{FF2B5EF4-FFF2-40B4-BE49-F238E27FC236}">
                <a16:creationId xmlns:a16="http://schemas.microsoft.com/office/drawing/2014/main" id="{B6C60397-4C89-49A8-8679-27735506C0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977886"/>
              </p:ext>
            </p:extLst>
          </p:nvPr>
        </p:nvGraphicFramePr>
        <p:xfrm>
          <a:off x="2518052" y="2403156"/>
          <a:ext cx="2839762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8B4EC351-D27D-49AD-AC53-D6549C481ACD}"/>
              </a:ext>
            </a:extLst>
          </p:cNvPr>
          <p:cNvSpPr txBox="1"/>
          <p:nvPr/>
        </p:nvSpPr>
        <p:spPr>
          <a:xfrm>
            <a:off x="868439" y="3340819"/>
            <a:ext cx="935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4: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29C5AD7-53E1-4130-A6FD-B8781FCBE006}"/>
              </a:ext>
            </a:extLst>
          </p:cNvPr>
          <p:cNvSpPr txBox="1"/>
          <p:nvPr/>
        </p:nvSpPr>
        <p:spPr>
          <a:xfrm flipH="1">
            <a:off x="1803807" y="3325430"/>
            <a:ext cx="362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Dừng</a:t>
            </a:r>
            <a:r>
              <a:rPr lang="en-US" sz="1800" dirty="0"/>
              <a:t> </a:t>
            </a:r>
            <a:r>
              <a:rPr lang="en-US" sz="1800" dirty="0" err="1"/>
              <a:t>vì</a:t>
            </a:r>
            <a:r>
              <a:rPr lang="en-US" sz="1800" dirty="0"/>
              <a:t> F0 </a:t>
            </a:r>
            <a:r>
              <a:rPr lang="en-US" sz="1800" dirty="0" err="1"/>
              <a:t>chỉ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run</a:t>
            </a:r>
          </a:p>
        </p:txBody>
      </p:sp>
    </p:spTree>
    <p:extLst>
      <p:ext uri="{BB962C8B-B14F-4D97-AF65-F5344CB8AC3E}">
        <p14:creationId xmlns:p14="http://schemas.microsoft.com/office/powerpoint/2010/main" val="4118084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14338" y="81928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vi-VN"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463274" y="2110503"/>
            <a:ext cx="4951814" cy="2559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While (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số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Run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của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F0 </a:t>
            </a:r>
            <a:r>
              <a:rPr lang="en-US" sz="1200" dirty="0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&gt; 1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) </a:t>
            </a:r>
          </a:p>
          <a:p>
            <a:pPr lvl="7">
              <a:lnSpc>
                <a:spcPct val="150000"/>
              </a:lnSpc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{ </a:t>
            </a:r>
          </a:p>
          <a:p>
            <a:pPr lvl="7">
              <a:lnSpc>
                <a:spcPct val="150000"/>
              </a:lnSpc>
            </a:pPr>
            <a:r>
              <a:rPr lang="en-US" sz="1200" dirty="0" err="1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Phân</a:t>
            </a:r>
            <a:r>
              <a:rPr lang="en-US" sz="1200" dirty="0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bố</a:t>
            </a:r>
            <a:r>
              <a:rPr lang="en-US" sz="1200" dirty="0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F0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vào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F1, F2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theo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các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Run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tự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nhiên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. </a:t>
            </a:r>
          </a:p>
          <a:p>
            <a:pPr lvl="7">
              <a:lnSpc>
                <a:spcPct val="150000"/>
              </a:lnSpc>
            </a:pPr>
            <a:r>
              <a:rPr lang="en-US" sz="1200" dirty="0" err="1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Trộn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các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Run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của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F1, F2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vào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F0. </a:t>
            </a:r>
          </a:p>
          <a:p>
            <a:pPr lvl="7">
              <a:lnSpc>
                <a:spcPct val="150000"/>
              </a:lnSpc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} </a:t>
            </a:r>
          </a:p>
          <a:p>
            <a:pPr marL="171450" lvl="7" indent="-171450">
              <a:lnSpc>
                <a:spcPct val="150000"/>
              </a:lnSpc>
              <a:buFontTx/>
              <a:buChar char="-"/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[Distribute] Chia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xoay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vòng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dữ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liệu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của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file F0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cho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F1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và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F2,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mỗi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lần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1 run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cho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đến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khi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file F0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hết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.</a:t>
            </a:r>
          </a:p>
          <a:p>
            <a:pPr marL="171450" lvl="7" indent="-171450">
              <a:lnSpc>
                <a:spcPct val="150000"/>
              </a:lnSpc>
              <a:buFontTx/>
              <a:buChar char="-"/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- [Merge]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Trộn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từng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cặp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run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của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F1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và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F2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tạo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thành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run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mới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trên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F0 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E04A23C-55C5-4408-ADDF-128E7FC8EFD9}"/>
              </a:ext>
            </a:extLst>
          </p:cNvPr>
          <p:cNvSpPr txBox="1"/>
          <p:nvPr/>
        </p:nvSpPr>
        <p:spPr>
          <a:xfrm>
            <a:off x="872250" y="1427403"/>
            <a:ext cx="3177658" cy="50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Thuật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toán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tổng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quát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56455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vi-VN"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641868" y="2367189"/>
            <a:ext cx="531733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r>
              <a:rPr lang="vi-VN" sz="1800" dirty="0"/>
              <a:t>m = 1 </a:t>
            </a:r>
            <a:r>
              <a:rPr lang="vi-VN" sz="1800" dirty="0" err="1"/>
              <a:t>while</a:t>
            </a:r>
            <a:r>
              <a:rPr lang="vi-VN" sz="1800" dirty="0"/>
              <a:t> </a:t>
            </a:r>
            <a:r>
              <a:rPr lang="vi-VN" sz="1800" dirty="0">
                <a:solidFill>
                  <a:srgbClr val="FF0000"/>
                </a:solidFill>
              </a:rPr>
              <a:t>(m &lt; </a:t>
            </a:r>
            <a:r>
              <a:rPr lang="vi-VN" sz="1800" dirty="0" err="1">
                <a:solidFill>
                  <a:srgbClr val="FF0000"/>
                </a:solidFill>
              </a:rPr>
              <a:t>số</a:t>
            </a:r>
            <a:r>
              <a:rPr lang="vi-VN" sz="1800" dirty="0">
                <a:solidFill>
                  <a:srgbClr val="FF0000"/>
                </a:solidFill>
              </a:rPr>
              <a:t> </a:t>
            </a:r>
            <a:r>
              <a:rPr lang="vi-VN" sz="1800" dirty="0" err="1">
                <a:solidFill>
                  <a:srgbClr val="FF0000"/>
                </a:solidFill>
              </a:rPr>
              <a:t>phần</a:t>
            </a:r>
            <a:r>
              <a:rPr lang="vi-VN" sz="1800" dirty="0">
                <a:solidFill>
                  <a:srgbClr val="FF0000"/>
                </a:solidFill>
              </a:rPr>
              <a:t> </a:t>
            </a:r>
            <a:r>
              <a:rPr lang="vi-VN" sz="1800" dirty="0" err="1">
                <a:solidFill>
                  <a:srgbClr val="FF0000"/>
                </a:solidFill>
              </a:rPr>
              <a:t>tử</a:t>
            </a:r>
            <a:r>
              <a:rPr lang="vi-VN" sz="1800" dirty="0">
                <a:solidFill>
                  <a:srgbClr val="FF0000"/>
                </a:solidFill>
              </a:rPr>
              <a:t> </a:t>
            </a:r>
            <a:r>
              <a:rPr lang="vi-VN" sz="1800" dirty="0" err="1">
                <a:solidFill>
                  <a:srgbClr val="FF0000"/>
                </a:solidFill>
              </a:rPr>
              <a:t>của</a:t>
            </a:r>
            <a:r>
              <a:rPr lang="vi-VN" sz="1800" dirty="0">
                <a:solidFill>
                  <a:srgbClr val="FF0000"/>
                </a:solidFill>
              </a:rPr>
              <a:t> f0</a:t>
            </a:r>
            <a:r>
              <a:rPr lang="vi-VN" sz="1800" dirty="0"/>
              <a:t>)</a:t>
            </a:r>
            <a:endParaRPr lang="en-US" sz="1800" dirty="0"/>
          </a:p>
          <a:p>
            <a:pPr lvl="7"/>
            <a:r>
              <a:rPr lang="vi-VN" sz="1800" dirty="0"/>
              <a:t> { </a:t>
            </a:r>
            <a:endParaRPr lang="en-US" sz="1800" dirty="0"/>
          </a:p>
          <a:p>
            <a:pPr lvl="7"/>
            <a:r>
              <a:rPr lang="vi-VN" sz="1800" dirty="0">
                <a:solidFill>
                  <a:srgbClr val="0070C0"/>
                </a:solidFill>
              </a:rPr>
              <a:t>Chia[</a:t>
            </a:r>
            <a:r>
              <a:rPr lang="vi-VN" sz="1800" dirty="0" err="1">
                <a:solidFill>
                  <a:srgbClr val="0070C0"/>
                </a:solidFill>
              </a:rPr>
              <a:t>Distribute</a:t>
            </a:r>
            <a:r>
              <a:rPr lang="vi-VN" sz="1800" dirty="0">
                <a:solidFill>
                  <a:srgbClr val="0070C0"/>
                </a:solidFill>
              </a:rPr>
              <a:t>] </a:t>
            </a:r>
            <a:r>
              <a:rPr lang="vi-VN" sz="1800" dirty="0"/>
              <a:t>m </a:t>
            </a:r>
            <a:r>
              <a:rPr lang="vi-VN" sz="1800" dirty="0" err="1"/>
              <a:t>phần</a:t>
            </a:r>
            <a:r>
              <a:rPr lang="vi-VN" sz="1800" dirty="0"/>
              <a:t> </a:t>
            </a:r>
            <a:r>
              <a:rPr lang="vi-VN" sz="1800" dirty="0" err="1"/>
              <a:t>tử</a:t>
            </a:r>
            <a:r>
              <a:rPr lang="vi-VN" sz="1800" dirty="0"/>
              <a:t> </a:t>
            </a:r>
            <a:r>
              <a:rPr lang="vi-VN" sz="1800" dirty="0" err="1"/>
              <a:t>của</a:t>
            </a:r>
            <a:r>
              <a:rPr lang="vi-VN" sz="1800" dirty="0"/>
              <a:t> f0 </a:t>
            </a:r>
            <a:r>
              <a:rPr lang="vi-VN" sz="1800" dirty="0" err="1"/>
              <a:t>lần</a:t>
            </a:r>
            <a:r>
              <a:rPr lang="vi-VN" sz="1800" dirty="0"/>
              <a:t> </a:t>
            </a:r>
            <a:r>
              <a:rPr lang="vi-VN" sz="1800" dirty="0" err="1"/>
              <a:t>lượt</a:t>
            </a:r>
            <a:r>
              <a:rPr lang="vi-VN" sz="1800" dirty="0"/>
              <a:t> cho </a:t>
            </a:r>
            <a:endParaRPr lang="en-US" sz="1800" dirty="0"/>
          </a:p>
          <a:p>
            <a:pPr lvl="7"/>
            <a:r>
              <a:rPr lang="vi-VN" sz="1800" dirty="0"/>
              <a:t>f1, f2 </a:t>
            </a:r>
            <a:endParaRPr lang="en-US" sz="1800" dirty="0"/>
          </a:p>
          <a:p>
            <a:pPr lvl="7"/>
            <a:r>
              <a:rPr lang="vi-VN" sz="1800" dirty="0" err="1">
                <a:solidFill>
                  <a:srgbClr val="0070C0"/>
                </a:solidFill>
              </a:rPr>
              <a:t>Trộn</a:t>
            </a:r>
            <a:r>
              <a:rPr lang="vi-VN" sz="1800" dirty="0">
                <a:solidFill>
                  <a:srgbClr val="0070C0"/>
                </a:solidFill>
              </a:rPr>
              <a:t>[</a:t>
            </a:r>
            <a:r>
              <a:rPr lang="vi-VN" sz="1800" dirty="0" err="1">
                <a:solidFill>
                  <a:srgbClr val="0070C0"/>
                </a:solidFill>
              </a:rPr>
              <a:t>Merge</a:t>
            </a:r>
            <a:r>
              <a:rPr lang="vi-VN" sz="1800" dirty="0">
                <a:solidFill>
                  <a:srgbClr val="0070C0"/>
                </a:solidFill>
              </a:rPr>
              <a:t>] </a:t>
            </a:r>
            <a:r>
              <a:rPr lang="vi-VN" sz="1800" dirty="0"/>
              <a:t>f1, f2 </a:t>
            </a:r>
            <a:r>
              <a:rPr lang="vi-VN" sz="1800" dirty="0" err="1"/>
              <a:t>lần</a:t>
            </a:r>
            <a:r>
              <a:rPr lang="vi-VN" sz="1800" dirty="0"/>
              <a:t> </a:t>
            </a:r>
            <a:r>
              <a:rPr lang="vi-VN" sz="1800" dirty="0" err="1"/>
              <a:t>lượt</a:t>
            </a:r>
            <a:r>
              <a:rPr lang="vi-VN" sz="1800" dirty="0"/>
              <a:t> </a:t>
            </a:r>
            <a:r>
              <a:rPr lang="vi-VN" sz="1800" dirty="0" err="1"/>
              <a:t>vào</a:t>
            </a:r>
            <a:r>
              <a:rPr lang="vi-VN" sz="1800" dirty="0"/>
              <a:t> f0 </a:t>
            </a:r>
            <a:endParaRPr lang="en-US" sz="1800" dirty="0"/>
          </a:p>
          <a:p>
            <a:pPr lvl="7"/>
            <a:r>
              <a:rPr lang="vi-VN" sz="1800" dirty="0"/>
              <a:t>M = </a:t>
            </a:r>
            <a:r>
              <a:rPr lang="vi-VN" sz="1800" dirty="0">
                <a:solidFill>
                  <a:srgbClr val="0070C0"/>
                </a:solidFill>
              </a:rPr>
              <a:t>M * 2 </a:t>
            </a:r>
            <a:endParaRPr lang="en-US" sz="1800" dirty="0">
              <a:solidFill>
                <a:srgbClr val="0070C0"/>
              </a:solidFill>
            </a:endParaRPr>
          </a:p>
          <a:p>
            <a:pPr lvl="7"/>
            <a:r>
              <a:rPr lang="vi-VN" sz="1800" dirty="0"/>
              <a:t>}</a:t>
            </a:r>
            <a:endParaRPr lang="en-US" sz="18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E04A23C-55C5-4408-ADDF-128E7FC8EFD9}"/>
              </a:ext>
            </a:extLst>
          </p:cNvPr>
          <p:cNvSpPr txBox="1"/>
          <p:nvPr/>
        </p:nvSpPr>
        <p:spPr>
          <a:xfrm>
            <a:off x="1122880" y="1849225"/>
            <a:ext cx="3177658" cy="50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Thuật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toán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tổng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quát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:</a:t>
            </a:r>
          </a:p>
        </p:txBody>
      </p:sp>
      <p:grpSp>
        <p:nvGrpSpPr>
          <p:cNvPr id="6" name="Google Shape;455;p39">
            <a:extLst>
              <a:ext uri="{FF2B5EF4-FFF2-40B4-BE49-F238E27FC236}">
                <a16:creationId xmlns:a16="http://schemas.microsoft.com/office/drawing/2014/main" id="{F3CEC850-05EF-49CF-846F-ECB62118C646}"/>
              </a:ext>
            </a:extLst>
          </p:cNvPr>
          <p:cNvGrpSpPr/>
          <p:nvPr/>
        </p:nvGrpSpPr>
        <p:grpSpPr>
          <a:xfrm>
            <a:off x="779977" y="1919896"/>
            <a:ext cx="342903" cy="447293"/>
            <a:chOff x="590250" y="244200"/>
            <a:chExt cx="407975" cy="532175"/>
          </a:xfrm>
        </p:grpSpPr>
        <p:sp>
          <p:nvSpPr>
            <p:cNvPr id="7" name="Google Shape;456;p39">
              <a:extLst>
                <a:ext uri="{FF2B5EF4-FFF2-40B4-BE49-F238E27FC236}">
                  <a16:creationId xmlns:a16="http://schemas.microsoft.com/office/drawing/2014/main" id="{C441A1B7-A4C2-4CFC-B778-228F3E3D72DD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7;p39">
              <a:extLst>
                <a:ext uri="{FF2B5EF4-FFF2-40B4-BE49-F238E27FC236}">
                  <a16:creationId xmlns:a16="http://schemas.microsoft.com/office/drawing/2014/main" id="{6A93842F-0670-45A0-A00E-D7D0D2F08FAA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8;p39">
              <a:extLst>
                <a:ext uri="{FF2B5EF4-FFF2-40B4-BE49-F238E27FC236}">
                  <a16:creationId xmlns:a16="http://schemas.microsoft.com/office/drawing/2014/main" id="{8B200C3F-7FEE-4085-8B60-43D7D6D767C0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9;p39">
              <a:extLst>
                <a:ext uri="{FF2B5EF4-FFF2-40B4-BE49-F238E27FC236}">
                  <a16:creationId xmlns:a16="http://schemas.microsoft.com/office/drawing/2014/main" id="{22AC7428-EAE6-4C01-AAA4-368E930052CC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0;p39">
              <a:extLst>
                <a:ext uri="{FF2B5EF4-FFF2-40B4-BE49-F238E27FC236}">
                  <a16:creationId xmlns:a16="http://schemas.microsoft.com/office/drawing/2014/main" id="{E473CF59-1362-4065-A0D9-7918FF12A7B0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1;p39">
              <a:extLst>
                <a:ext uri="{FF2B5EF4-FFF2-40B4-BE49-F238E27FC236}">
                  <a16:creationId xmlns:a16="http://schemas.microsoft.com/office/drawing/2014/main" id="{FFD21430-13B6-48A7-AF7A-81BF0C96567E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2;p39">
              <a:extLst>
                <a:ext uri="{FF2B5EF4-FFF2-40B4-BE49-F238E27FC236}">
                  <a16:creationId xmlns:a16="http://schemas.microsoft.com/office/drawing/2014/main" id="{441FEBB2-46DD-4F7E-8E2C-781C7799AF88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3;p39">
              <a:extLst>
                <a:ext uri="{FF2B5EF4-FFF2-40B4-BE49-F238E27FC236}">
                  <a16:creationId xmlns:a16="http://schemas.microsoft.com/office/drawing/2014/main" id="{8EFBF9B5-FFAC-40B8-936B-F220565528B7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4;p39">
              <a:extLst>
                <a:ext uri="{FF2B5EF4-FFF2-40B4-BE49-F238E27FC236}">
                  <a16:creationId xmlns:a16="http://schemas.microsoft.com/office/drawing/2014/main" id="{D443C5DF-1548-49C1-AB67-10C07ABA1CFA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5;p39">
              <a:extLst>
                <a:ext uri="{FF2B5EF4-FFF2-40B4-BE49-F238E27FC236}">
                  <a16:creationId xmlns:a16="http://schemas.microsoft.com/office/drawing/2014/main" id="{D7CC38E2-AB96-4D00-9F2E-91754D3A5EDC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6;p39">
              <a:extLst>
                <a:ext uri="{FF2B5EF4-FFF2-40B4-BE49-F238E27FC236}">
                  <a16:creationId xmlns:a16="http://schemas.microsoft.com/office/drawing/2014/main" id="{26FC57C1-1CB7-4D39-8C89-D338555653A3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7;p39">
              <a:extLst>
                <a:ext uri="{FF2B5EF4-FFF2-40B4-BE49-F238E27FC236}">
                  <a16:creationId xmlns:a16="http://schemas.microsoft.com/office/drawing/2014/main" id="{9DD93996-FBC2-4E3F-A725-BB22A604E9F6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8;p39">
              <a:extLst>
                <a:ext uri="{FF2B5EF4-FFF2-40B4-BE49-F238E27FC236}">
                  <a16:creationId xmlns:a16="http://schemas.microsoft.com/office/drawing/2014/main" id="{9F39C6FC-B3F0-41EF-A22F-4D7CE59E39CB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9;p39">
              <a:extLst>
                <a:ext uri="{FF2B5EF4-FFF2-40B4-BE49-F238E27FC236}">
                  <a16:creationId xmlns:a16="http://schemas.microsoft.com/office/drawing/2014/main" id="{BF83ABA4-9723-47F5-ADE3-2C829B7FC545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9195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3051188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ĐA LỐI CÂN BẰNG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3</a:t>
            </a: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054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14338" y="81928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endParaRPr lang="vi-VN"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1BCF922-D967-4C89-845F-3CABA07DCDD8}"/>
              </a:ext>
            </a:extLst>
          </p:cNvPr>
          <p:cNvSpPr txBox="1"/>
          <p:nvPr/>
        </p:nvSpPr>
        <p:spPr>
          <a:xfrm>
            <a:off x="414338" y="2282088"/>
            <a:ext cx="8043862" cy="22621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Thay vì thực hiện 2 giai đoạn, ta chỉ cần thực hiện 01 giai đoạn trộn.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vi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</a:t>
            </a:r>
            <a:r>
              <a:rPr lang="vi-V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Tiết</a:t>
            </a:r>
            <a:r>
              <a:rPr lang="vi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kiệm</a:t>
            </a:r>
            <a:r>
              <a:rPr lang="vi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½ chi </a:t>
            </a:r>
            <a:r>
              <a:rPr lang="vi-V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phí</a:t>
            </a:r>
            <a:r>
              <a:rPr lang="vi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Copy</a:t>
            </a:r>
            <a:r>
              <a:rPr lang="vi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vi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</a:t>
            </a:r>
            <a:r>
              <a:rPr lang="vi-V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Cần</a:t>
            </a:r>
            <a:r>
              <a:rPr lang="vi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số</a:t>
            </a:r>
            <a:r>
              <a:rPr lang="vi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lượng</a:t>
            </a:r>
            <a:r>
              <a:rPr lang="vi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</a:t>
            </a:r>
            <a:r>
              <a:rPr lang="vi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trung gian </a:t>
            </a:r>
            <a:r>
              <a:rPr lang="vi-V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gấp</a:t>
            </a:r>
            <a:r>
              <a:rPr lang="vi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đôi. 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656" y="1661404"/>
            <a:ext cx="3075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ĐẶC ĐIỂM</a:t>
            </a:r>
          </a:p>
        </p:txBody>
      </p:sp>
    </p:spTree>
    <p:extLst>
      <p:ext uri="{BB962C8B-B14F-4D97-AF65-F5344CB8AC3E}">
        <p14:creationId xmlns:p14="http://schemas.microsoft.com/office/powerpoint/2010/main" val="173274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25825" y="42074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 Sắp xếp ngoại</a:t>
            </a:r>
            <a:endParaRPr sz="3200" dirty="0"/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81972" y="1295550"/>
            <a:ext cx="51006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vi-VN" dirty="0"/>
              <a:t>tập dữ liệu vài chục GB cần phải sắp xếp nhưng trong khi máy tính của bạn cũng chỉ có 4GB RAM.  </a:t>
            </a:r>
            <a:r>
              <a:rPr lang="en-US" dirty="0"/>
              <a:t>M</a:t>
            </a:r>
            <a:r>
              <a:rPr lang="vi-VN" dirty="0"/>
              <a:t>ỗi lần chạy code, để thực hiện sắp xếp là </a:t>
            </a:r>
            <a:r>
              <a:rPr lang="en-US" dirty="0"/>
              <a:t> </a:t>
            </a:r>
            <a:r>
              <a:rPr lang="vi-VN" dirty="0"/>
              <a:t>máy báo thiếu dung lượng bộ nhớ. Nếu bạn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vi-VN" dirty="0"/>
              <a:t>, thì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dung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(External sorting)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5825" y="2844112"/>
            <a:ext cx="50193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sorting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dung </a:t>
            </a:r>
            <a:r>
              <a:rPr lang="en-US" dirty="0" err="1"/>
              <a:t>lượng</a:t>
            </a:r>
            <a:r>
              <a:rPr lang="en-US" dirty="0"/>
              <a:t> ổ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endParaRPr lang="en-US" dirty="0"/>
          </a:p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76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14338" y="81928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endParaRPr lang="vi-VN"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07181" y="1668991"/>
            <a:ext cx="8426053" cy="1265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2531110" indent="-285750">
              <a:lnSpc>
                <a:spcPct val="1101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B1: </a:t>
            </a:r>
            <a:r>
              <a:rPr lang="en-US" sz="1600" spc="-5" dirty="0" err="1">
                <a:latin typeface="Times New Roman"/>
                <a:cs typeface="Times New Roman"/>
              </a:rPr>
              <a:t>Gọi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tập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5" dirty="0" err="1">
                <a:latin typeface="Times New Roman"/>
                <a:cs typeface="Times New Roman"/>
              </a:rPr>
              <a:t>nguồn</a:t>
            </a:r>
            <a:r>
              <a:rPr lang="en-US" sz="1600" spc="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S = {f1, f2, …,</a:t>
            </a:r>
            <a:r>
              <a:rPr lang="en-US" sz="1600" spc="-110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fn</a:t>
            </a:r>
            <a:r>
              <a:rPr lang="en-US" sz="1600" spc="-5" dirty="0">
                <a:latin typeface="Times New Roman"/>
                <a:cs typeface="Times New Roman"/>
              </a:rPr>
              <a:t> }   </a:t>
            </a:r>
          </a:p>
          <a:p>
            <a:pPr marR="2531110">
              <a:lnSpc>
                <a:spcPct val="110100"/>
              </a:lnSpc>
              <a:spcBef>
                <a:spcPts val="95"/>
              </a:spcBef>
              <a:tabLst>
                <a:tab pos="355600" algn="l"/>
                <a:tab pos="356235" algn="l"/>
              </a:tabLst>
            </a:pPr>
            <a:r>
              <a:rPr lang="en-US" sz="1600" spc="-5" dirty="0">
                <a:latin typeface="Times New Roman"/>
                <a:cs typeface="Times New Roman"/>
              </a:rPr>
              <a:t>      </a:t>
            </a:r>
            <a:r>
              <a:rPr lang="en-US" sz="1600" spc="-5" dirty="0" err="1">
                <a:latin typeface="Times New Roman"/>
                <a:cs typeface="Times New Roman"/>
              </a:rPr>
              <a:t>Gọi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tập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đích</a:t>
            </a:r>
            <a:r>
              <a:rPr lang="en-US" sz="1600" dirty="0">
                <a:latin typeface="Times New Roman"/>
                <a:cs typeface="Times New Roman"/>
              </a:rPr>
              <a:t> D = {g1, g2, ... </a:t>
            </a:r>
            <a:r>
              <a:rPr lang="en-US" sz="1600" dirty="0" err="1">
                <a:latin typeface="Times New Roman"/>
                <a:cs typeface="Times New Roman"/>
              </a:rPr>
              <a:t>gn</a:t>
            </a:r>
            <a:r>
              <a:rPr lang="en-US" sz="1600" dirty="0">
                <a:latin typeface="Times New Roman"/>
                <a:cs typeface="Times New Roman"/>
              </a:rPr>
              <a:t> }</a:t>
            </a:r>
          </a:p>
          <a:p>
            <a:pPr marL="355600" marR="72390">
              <a:lnSpc>
                <a:spcPct val="110000"/>
              </a:lnSpc>
              <a:spcBef>
                <a:spcPts val="625"/>
              </a:spcBef>
            </a:pPr>
            <a:r>
              <a:rPr lang="en-US" sz="1600" dirty="0">
                <a:solidFill>
                  <a:srgbClr val="FF0000"/>
                </a:solidFill>
                <a:latin typeface="Times New Roman"/>
                <a:cs typeface="Times New Roman"/>
              </a:rPr>
              <a:t>Chia </a:t>
            </a:r>
            <a:r>
              <a:rPr lang="en-US" sz="1600" dirty="0" err="1">
                <a:solidFill>
                  <a:srgbClr val="FF0000"/>
                </a:solidFill>
                <a:latin typeface="Times New Roman"/>
                <a:cs typeface="Times New Roman"/>
              </a:rPr>
              <a:t>xoay</a:t>
            </a:r>
            <a:r>
              <a:rPr lang="en-US" sz="1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/>
                <a:cs typeface="Times New Roman"/>
              </a:rPr>
              <a:t>vòng</a:t>
            </a:r>
            <a:r>
              <a:rPr lang="en-US" sz="1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dữ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liệu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của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file F0 </a:t>
            </a:r>
            <a:r>
              <a:rPr lang="en-US" sz="1600" dirty="0" err="1">
                <a:latin typeface="Times New Roman"/>
                <a:cs typeface="Times New Roman"/>
              </a:rPr>
              <a:t>cho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các</a:t>
            </a:r>
            <a:r>
              <a:rPr lang="en-US" sz="1600" spc="-5" dirty="0">
                <a:latin typeface="Times New Roman"/>
                <a:cs typeface="Times New Roman"/>
              </a:rPr>
              <a:t> file </a:t>
            </a:r>
            <a:r>
              <a:rPr lang="en-US" sz="1600" dirty="0" err="1">
                <a:latin typeface="Times New Roman"/>
                <a:cs typeface="Times New Roman"/>
              </a:rPr>
              <a:t>thuộc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tập</a:t>
            </a:r>
            <a:r>
              <a:rPr lang="en-US" sz="1600" spc="-5" dirty="0">
                <a:latin typeface="Times New Roman"/>
                <a:cs typeface="Times New Roman"/>
              </a:rPr>
              <a:t>  </a:t>
            </a:r>
            <a:r>
              <a:rPr lang="en-US" sz="1600" spc="5" dirty="0" err="1">
                <a:latin typeface="Times New Roman"/>
                <a:cs typeface="Times New Roman"/>
              </a:rPr>
              <a:t>nguồn</a:t>
            </a:r>
            <a:r>
              <a:rPr lang="en-US" sz="1600" spc="5" dirty="0">
                <a:latin typeface="Times New Roman"/>
                <a:cs typeface="Times New Roman"/>
              </a:rPr>
              <a:t>, </a:t>
            </a:r>
            <a:r>
              <a:rPr lang="en-US" sz="16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mỗi</a:t>
            </a:r>
            <a:r>
              <a:rPr lang="en-US"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lần</a:t>
            </a:r>
            <a:r>
              <a:rPr lang="en-US"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lang="en-US" sz="1600" spc="5" dirty="0">
                <a:solidFill>
                  <a:srgbClr val="FF0000"/>
                </a:solidFill>
                <a:latin typeface="Times New Roman"/>
                <a:cs typeface="Times New Roman"/>
              </a:rPr>
              <a:t>Run </a:t>
            </a:r>
            <a:r>
              <a:rPr lang="en-US" sz="1600" dirty="0" err="1">
                <a:latin typeface="Times New Roman"/>
                <a:cs typeface="Times New Roman"/>
              </a:rPr>
              <a:t>cho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tới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khi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F0</a:t>
            </a:r>
            <a:r>
              <a:rPr lang="en-US" sz="1600" spc="-1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hết</a:t>
            </a:r>
            <a:r>
              <a:rPr lang="en-US" sz="16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181" y="3014663"/>
            <a:ext cx="8727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B2: </a:t>
            </a:r>
            <a:r>
              <a:rPr lang="en-US" dirty="0" err="1">
                <a:solidFill>
                  <a:srgbClr val="FF0000"/>
                </a:solidFill>
                <a:latin typeface="Times New Roman"/>
                <a:cs typeface="Times New Roman"/>
              </a:rPr>
              <a:t>Trộn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  <a:cs typeface="Times New Roman"/>
              </a:rPr>
              <a:t>từng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  <a:cs typeface="Times New Roman"/>
              </a:rPr>
              <a:t>bộ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Run </a:t>
            </a:r>
            <a:r>
              <a:rPr lang="en-US" dirty="0" err="1">
                <a:latin typeface="Times New Roman"/>
                <a:cs typeface="Times New Roman"/>
              </a:rPr>
              <a:t>của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imes New Roman"/>
                <a:cs typeface="Times New Roman"/>
              </a:rPr>
              <a:t>các</a:t>
            </a:r>
            <a:r>
              <a:rPr lang="en-US" spc="-5" dirty="0">
                <a:latin typeface="Times New Roman"/>
                <a:cs typeface="Times New Roman"/>
              </a:rPr>
              <a:t> file </a:t>
            </a:r>
            <a:r>
              <a:rPr lang="en-US" dirty="0" err="1">
                <a:latin typeface="Times New Roman"/>
                <a:cs typeface="Times New Roman"/>
              </a:rPr>
              <a:t>thuộc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imes New Roman"/>
                <a:cs typeface="Times New Roman"/>
              </a:rPr>
              <a:t>tập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5" dirty="0" err="1">
                <a:latin typeface="Times New Roman"/>
                <a:cs typeface="Times New Roman"/>
              </a:rPr>
              <a:t>nguồn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S,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imes New Roman"/>
                <a:cs typeface="Times New Roman"/>
              </a:rPr>
              <a:t>tạo</a:t>
            </a:r>
            <a:r>
              <a:rPr lang="en-US" spc="-5" dirty="0">
                <a:latin typeface="Times New Roman"/>
                <a:cs typeface="Times New Roman"/>
              </a:rPr>
              <a:t>  </a:t>
            </a:r>
            <a:r>
              <a:rPr lang="en-US" dirty="0" err="1">
                <a:latin typeface="Times New Roman"/>
                <a:cs typeface="Times New Roman"/>
              </a:rPr>
              <a:t>thành</a:t>
            </a:r>
            <a:r>
              <a:rPr lang="en-US" dirty="0">
                <a:latin typeface="Times New Roman"/>
                <a:cs typeface="Times New Roman"/>
              </a:rPr>
              <a:t> Run </a:t>
            </a:r>
            <a:r>
              <a:rPr lang="en-US" spc="-5" dirty="0" err="1">
                <a:latin typeface="Times New Roman"/>
                <a:cs typeface="Times New Roman"/>
              </a:rPr>
              <a:t>mới</a:t>
            </a:r>
            <a:r>
              <a:rPr lang="en-US" spc="-5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mỗi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lần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5" dirty="0" err="1">
                <a:latin typeface="Times New Roman"/>
                <a:cs typeface="Times New Roman"/>
              </a:rPr>
              <a:t>ghi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imes New Roman"/>
                <a:cs typeface="Times New Roman"/>
              </a:rPr>
              <a:t>lên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các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file </a:t>
            </a:r>
            <a:r>
              <a:rPr lang="en-US" dirty="0" err="1">
                <a:latin typeface="Times New Roman"/>
                <a:cs typeface="Times New Roman"/>
              </a:rPr>
              <a:t>thuộc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imes New Roman"/>
                <a:cs typeface="Times New Roman"/>
              </a:rPr>
              <a:t>tập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đích</a:t>
            </a:r>
            <a:r>
              <a:rPr lang="en-US" spc="-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D.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7181" y="3584838"/>
            <a:ext cx="8426053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3535">
              <a:spcBef>
                <a:spcPts val="935"/>
              </a:spcBef>
              <a:buChar char="•"/>
              <a:tabLst>
                <a:tab pos="355600" algn="l"/>
                <a:tab pos="356235" algn="l"/>
              </a:tabLst>
            </a:pPr>
            <a:r>
              <a:rPr lang="vi-VN" dirty="0">
                <a:latin typeface="Times New Roman"/>
                <a:cs typeface="Times New Roman"/>
              </a:rPr>
              <a:t>B3: </a:t>
            </a:r>
            <a:r>
              <a:rPr lang="vi-VN" spc="-5" dirty="0">
                <a:latin typeface="Times New Roman"/>
                <a:cs typeface="Times New Roman"/>
              </a:rPr>
              <a:t>Nếu </a:t>
            </a:r>
            <a:r>
              <a:rPr lang="vi-VN" dirty="0">
                <a:latin typeface="Times New Roman"/>
                <a:cs typeface="Times New Roman"/>
              </a:rPr>
              <a:t>(</a:t>
            </a:r>
            <a:r>
              <a:rPr lang="vi-VN" dirty="0">
                <a:solidFill>
                  <a:srgbClr val="FF0000"/>
                </a:solidFill>
                <a:latin typeface="Times New Roman"/>
                <a:cs typeface="Times New Roman"/>
              </a:rPr>
              <a:t>số Run </a:t>
            </a:r>
            <a:r>
              <a:rPr lang="vi-VN" spc="-5" dirty="0">
                <a:solidFill>
                  <a:srgbClr val="FF0000"/>
                </a:solidFill>
                <a:latin typeface="Times New Roman"/>
                <a:cs typeface="Times New Roman"/>
              </a:rPr>
              <a:t>trên các file </a:t>
            </a:r>
            <a:r>
              <a:rPr lang="vi-VN" dirty="0">
                <a:solidFill>
                  <a:srgbClr val="FF0000"/>
                </a:solidFill>
                <a:latin typeface="Times New Roman"/>
                <a:cs typeface="Times New Roman"/>
              </a:rPr>
              <a:t>của D </a:t>
            </a:r>
            <a:r>
              <a:rPr lang="vi-VN" dirty="0">
                <a:latin typeface="Times New Roman"/>
                <a:cs typeface="Times New Roman"/>
              </a:rPr>
              <a:t>&gt; </a:t>
            </a:r>
            <a:r>
              <a:rPr lang="vi-VN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vi-VN" dirty="0">
                <a:latin typeface="Times New Roman"/>
                <a:cs typeface="Times New Roman"/>
              </a:rPr>
              <a:t>)</a:t>
            </a:r>
            <a:r>
              <a:rPr lang="vi-VN" spc="-70" dirty="0">
                <a:latin typeface="Times New Roman"/>
                <a:cs typeface="Times New Roman"/>
              </a:rPr>
              <a:t> </a:t>
            </a:r>
            <a:r>
              <a:rPr lang="vi-VN" spc="-5" dirty="0">
                <a:latin typeface="Times New Roman"/>
                <a:cs typeface="Times New Roman"/>
              </a:rPr>
              <a:t>thì:</a:t>
            </a:r>
            <a:endParaRPr lang="vi-VN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940"/>
              </a:spcBef>
              <a:buChar char="–"/>
              <a:tabLst>
                <a:tab pos="756920" algn="l"/>
              </a:tabLst>
            </a:pPr>
            <a:r>
              <a:rPr lang="vi-VN" spc="-5" dirty="0">
                <a:latin typeface="Times New Roman"/>
                <a:cs typeface="Times New Roman"/>
              </a:rPr>
              <a:t>Hoán </a:t>
            </a:r>
            <a:r>
              <a:rPr lang="vi-VN" dirty="0">
                <a:latin typeface="Times New Roman"/>
                <a:cs typeface="Times New Roman"/>
              </a:rPr>
              <a:t>vị vai </a:t>
            </a:r>
            <a:r>
              <a:rPr lang="vi-VN" spc="-5" dirty="0">
                <a:latin typeface="Times New Roman"/>
                <a:cs typeface="Times New Roman"/>
              </a:rPr>
              <a:t>trò tập </a:t>
            </a:r>
            <a:r>
              <a:rPr lang="vi-VN" spc="5" dirty="0">
                <a:latin typeface="Times New Roman"/>
                <a:cs typeface="Times New Roman"/>
              </a:rPr>
              <a:t>nguồn </a:t>
            </a:r>
            <a:r>
              <a:rPr lang="vi-VN" dirty="0">
                <a:latin typeface="Times New Roman"/>
                <a:cs typeface="Times New Roman"/>
              </a:rPr>
              <a:t>(S) và </a:t>
            </a:r>
            <a:r>
              <a:rPr lang="vi-VN" spc="-5" dirty="0">
                <a:latin typeface="Times New Roman"/>
                <a:cs typeface="Times New Roman"/>
              </a:rPr>
              <a:t>tập </a:t>
            </a:r>
            <a:r>
              <a:rPr lang="vi-VN" dirty="0">
                <a:latin typeface="Times New Roman"/>
                <a:cs typeface="Times New Roman"/>
              </a:rPr>
              <a:t>đích</a:t>
            </a:r>
            <a:r>
              <a:rPr lang="vi-VN" spc="-110" dirty="0">
                <a:latin typeface="Times New Roman"/>
                <a:cs typeface="Times New Roman"/>
              </a:rPr>
              <a:t> </a:t>
            </a:r>
            <a:r>
              <a:rPr lang="vi-VN" dirty="0">
                <a:latin typeface="Times New Roman"/>
                <a:cs typeface="Times New Roman"/>
              </a:rPr>
              <a:t>(D).</a:t>
            </a:r>
          </a:p>
          <a:p>
            <a:pPr marL="756285" lvl="1" indent="-287020">
              <a:spcBef>
                <a:spcPts val="935"/>
              </a:spcBef>
              <a:buChar char="–"/>
              <a:tabLst>
                <a:tab pos="756920" algn="l"/>
              </a:tabLst>
            </a:pPr>
            <a:r>
              <a:rPr lang="vi-VN" dirty="0">
                <a:latin typeface="Times New Roman"/>
                <a:cs typeface="Times New Roman"/>
              </a:rPr>
              <a:t>Quay </a:t>
            </a:r>
            <a:r>
              <a:rPr lang="vi-VN" spc="-5" dirty="0">
                <a:latin typeface="Times New Roman"/>
                <a:cs typeface="Times New Roman"/>
              </a:rPr>
              <a:t>lại</a:t>
            </a:r>
            <a:r>
              <a:rPr lang="vi-VN" spc="-30" dirty="0">
                <a:latin typeface="Times New Roman"/>
                <a:cs typeface="Times New Roman"/>
              </a:rPr>
              <a:t> </a:t>
            </a:r>
            <a:r>
              <a:rPr lang="vi-VN" dirty="0">
                <a:latin typeface="Times New Roman"/>
                <a:cs typeface="Times New Roman"/>
              </a:rPr>
              <a:t>B2</a:t>
            </a:r>
          </a:p>
          <a:p>
            <a:pPr marL="12700">
              <a:spcBef>
                <a:spcPts val="935"/>
              </a:spcBef>
            </a:pPr>
            <a:r>
              <a:rPr lang="en-US" dirty="0">
                <a:latin typeface="Times New Roman"/>
                <a:cs typeface="Times New Roman"/>
              </a:rPr>
              <a:t>           </a:t>
            </a:r>
            <a:r>
              <a:rPr lang="vi-VN" dirty="0">
                <a:latin typeface="Times New Roman"/>
                <a:cs typeface="Times New Roman"/>
              </a:rPr>
              <a:t>Ngược </a:t>
            </a:r>
            <a:r>
              <a:rPr lang="vi-VN" spc="-5" dirty="0">
                <a:latin typeface="Times New Roman"/>
                <a:cs typeface="Times New Roman"/>
              </a:rPr>
              <a:t>lại </a:t>
            </a:r>
            <a:r>
              <a:rPr lang="vi-VN" dirty="0">
                <a:latin typeface="Times New Roman"/>
                <a:cs typeface="Times New Roman"/>
              </a:rPr>
              <a:t>kết thúc thuật</a:t>
            </a:r>
            <a:r>
              <a:rPr lang="vi-VN" spc="-75" dirty="0">
                <a:latin typeface="Times New Roman"/>
                <a:cs typeface="Times New Roman"/>
              </a:rPr>
              <a:t> </a:t>
            </a:r>
            <a:r>
              <a:rPr lang="vi-VN" dirty="0">
                <a:latin typeface="Times New Roman"/>
                <a:cs typeface="Times New Roman"/>
              </a:rPr>
              <a:t>toán.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5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7769" y="1974354"/>
            <a:ext cx="20313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VÍ DỤ</a:t>
            </a:r>
          </a:p>
        </p:txBody>
      </p:sp>
    </p:spTree>
    <p:extLst>
      <p:ext uri="{BB962C8B-B14F-4D97-AF65-F5344CB8AC3E}">
        <p14:creationId xmlns:p14="http://schemas.microsoft.com/office/powerpoint/2010/main" val="2727580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10" name="TextBox 9"/>
          <p:cNvSpPr txBox="1"/>
          <p:nvPr/>
        </p:nvSpPr>
        <p:spPr>
          <a:xfrm>
            <a:off x="250030" y="417909"/>
            <a:ext cx="5057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Cho </a:t>
            </a:r>
            <a:r>
              <a:rPr lang="en-US" sz="1800" b="1" dirty="0" err="1"/>
              <a:t>dãy</a:t>
            </a:r>
            <a:r>
              <a:rPr lang="en-US" sz="1800" b="1" dirty="0"/>
              <a:t> </a:t>
            </a:r>
            <a:r>
              <a:rPr lang="en-US" sz="1800" b="1" dirty="0" err="1"/>
              <a:t>số</a:t>
            </a:r>
            <a:r>
              <a:rPr lang="en-US" sz="1800" b="1" dirty="0"/>
              <a:t> </a:t>
            </a:r>
            <a:r>
              <a:rPr lang="en-US" sz="1800" b="1" dirty="0" err="1"/>
              <a:t>sau</a:t>
            </a:r>
            <a:r>
              <a:rPr lang="en-US" sz="1800" b="1" dirty="0"/>
              <a:t> :</a:t>
            </a:r>
          </a:p>
          <a:p>
            <a:endParaRPr lang="en-US" sz="1800" b="1" dirty="0"/>
          </a:p>
          <a:p>
            <a:r>
              <a:rPr lang="en-US" sz="1800" dirty="0">
                <a:solidFill>
                  <a:schemeClr val="tx1"/>
                </a:solidFill>
              </a:rPr>
              <a:t>3  5  2  7  12  8  4  15  20  1  2  8  23  7  21  27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0030" y="1618059"/>
            <a:ext cx="55194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Input : </a:t>
            </a:r>
          </a:p>
          <a:p>
            <a:endParaRPr lang="en-US" dirty="0"/>
          </a:p>
          <a:p>
            <a:r>
              <a:rPr lang="en-US" sz="1800" dirty="0"/>
              <a:t>F0 : </a:t>
            </a:r>
            <a:r>
              <a:rPr lang="en-US" sz="1800" dirty="0">
                <a:solidFill>
                  <a:srgbClr val="FF0000"/>
                </a:solidFill>
              </a:rPr>
              <a:t>3  5</a:t>
            </a:r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>
                <a:solidFill>
                  <a:srgbClr val="FFC000"/>
                </a:solidFill>
              </a:rPr>
              <a:t>2  7  12  </a:t>
            </a:r>
            <a:r>
              <a:rPr lang="en-US" sz="1800" dirty="0">
                <a:solidFill>
                  <a:srgbClr val="00B050"/>
                </a:solidFill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>
                <a:solidFill>
                  <a:srgbClr val="FF0000"/>
                </a:solidFill>
              </a:rPr>
              <a:t>4  15  20  </a:t>
            </a:r>
            <a:r>
              <a:rPr lang="en-US" sz="1800" dirty="0">
                <a:solidFill>
                  <a:srgbClr val="FFC000"/>
                </a:solidFill>
              </a:rPr>
              <a:t>1  2  8  23  </a:t>
            </a:r>
            <a:r>
              <a:rPr lang="en-US" sz="1800" dirty="0">
                <a:solidFill>
                  <a:srgbClr val="00B050"/>
                </a:solidFill>
              </a:rPr>
              <a:t>7  21  27  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0030" y="2743200"/>
            <a:ext cx="53912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Output : </a:t>
            </a:r>
          </a:p>
          <a:p>
            <a:endParaRPr lang="en-US" dirty="0"/>
          </a:p>
          <a:p>
            <a:r>
              <a:rPr lang="en-US" sz="1800" dirty="0"/>
              <a:t>F0 : </a:t>
            </a:r>
            <a:r>
              <a:rPr lang="en-US" sz="1800" dirty="0">
                <a:solidFill>
                  <a:srgbClr val="0070C0"/>
                </a:solidFill>
              </a:rPr>
              <a:t>1  2  2  3  4  5  7  7  8  8  12  15  20  21  23  27</a:t>
            </a:r>
          </a:p>
        </p:txBody>
      </p:sp>
    </p:spTree>
    <p:extLst>
      <p:ext uri="{BB962C8B-B14F-4D97-AF65-F5344CB8AC3E}">
        <p14:creationId xmlns:p14="http://schemas.microsoft.com/office/powerpoint/2010/main" val="276128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250030" y="385762"/>
            <a:ext cx="55194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Input : </a:t>
            </a:r>
          </a:p>
          <a:p>
            <a:endParaRPr lang="en-US" dirty="0"/>
          </a:p>
          <a:p>
            <a:r>
              <a:rPr lang="en-US" sz="1800" dirty="0"/>
              <a:t>F0 : </a:t>
            </a:r>
            <a:r>
              <a:rPr lang="en-US" sz="1800" dirty="0">
                <a:solidFill>
                  <a:srgbClr val="FF0000"/>
                </a:solidFill>
              </a:rPr>
              <a:t>3  5</a:t>
            </a:r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>
                <a:solidFill>
                  <a:srgbClr val="FFC000"/>
                </a:solidFill>
              </a:rPr>
              <a:t>2  7  12  </a:t>
            </a:r>
            <a:r>
              <a:rPr lang="en-US" sz="1800" dirty="0">
                <a:solidFill>
                  <a:srgbClr val="00B050"/>
                </a:solidFill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>
                <a:solidFill>
                  <a:srgbClr val="FF0000"/>
                </a:solidFill>
              </a:rPr>
              <a:t>4  15  20  </a:t>
            </a:r>
            <a:r>
              <a:rPr lang="en-US" sz="1800" dirty="0">
                <a:solidFill>
                  <a:srgbClr val="FFC000"/>
                </a:solidFill>
              </a:rPr>
              <a:t>1  2  8  23  </a:t>
            </a:r>
            <a:r>
              <a:rPr lang="en-US" sz="1800" dirty="0">
                <a:solidFill>
                  <a:srgbClr val="00B050"/>
                </a:solidFill>
              </a:rPr>
              <a:t>7  21  27  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0030" y="1533525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Bước</a:t>
            </a:r>
            <a:r>
              <a:rPr lang="en-US" sz="1800" b="1" dirty="0"/>
              <a:t> 0 </a:t>
            </a:r>
            <a:r>
              <a:rPr lang="en-US" sz="1800" dirty="0"/>
              <a:t>: </a:t>
            </a:r>
            <a:r>
              <a:rPr lang="en-US" sz="1600" dirty="0" err="1"/>
              <a:t>đặt</a:t>
            </a:r>
            <a:r>
              <a:rPr lang="en-US" sz="1600" dirty="0"/>
              <a:t> m =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030" y="2118122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Bước</a:t>
            </a:r>
            <a:r>
              <a:rPr lang="en-US" sz="1800" b="1" dirty="0"/>
              <a:t> 1</a:t>
            </a:r>
            <a:r>
              <a:rPr lang="en-US" dirty="0"/>
              <a:t> : </a:t>
            </a:r>
            <a:r>
              <a:rPr lang="en-US" sz="1600" dirty="0" err="1"/>
              <a:t>Phân</a:t>
            </a:r>
            <a:r>
              <a:rPr lang="en-US" sz="1600" dirty="0"/>
              <a:t> </a:t>
            </a:r>
            <a:r>
              <a:rPr lang="en-US" sz="1600" dirty="0" err="1"/>
              <a:t>phối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run </a:t>
            </a:r>
            <a:r>
              <a:rPr lang="en-US" sz="1600" dirty="0" err="1"/>
              <a:t>luân</a:t>
            </a:r>
            <a:r>
              <a:rPr lang="en-US" sz="1600" dirty="0"/>
              <a:t> </a:t>
            </a:r>
            <a:r>
              <a:rPr lang="en-US" sz="1600" dirty="0" err="1"/>
              <a:t>phiên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f1, f2, f3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472" y="2671762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 :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030" y="3136106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F2 </a:t>
            </a:r>
            <a:r>
              <a:rPr lang="en-US" dirty="0">
                <a:solidFill>
                  <a:srgbClr val="FFC000"/>
                </a:solidFill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0030" y="360045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F3 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085" y="267176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3  5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65694" y="2671760"/>
            <a:ext cx="930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4  15  20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6222" y="3136104"/>
            <a:ext cx="1029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1  2  8  23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81190" y="3600450"/>
            <a:ext cx="930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7  21  27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2582" y="360045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8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74825" y="31361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2  7  12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0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4" grpId="0"/>
      <p:bldP spid="5" grpId="0"/>
      <p:bldP spid="6" grpId="0"/>
      <p:bldP spid="7" grpId="0"/>
      <p:bldP spid="8" grpId="0"/>
      <p:bldP spid="15" grpId="0"/>
      <p:bldP spid="16" grpId="0"/>
      <p:bldP spid="18" grpId="0"/>
      <p:bldP spid="19" grpId="0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250030" y="378619"/>
            <a:ext cx="778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Bước</a:t>
            </a:r>
            <a:r>
              <a:rPr lang="en-US" sz="1800" b="1" dirty="0"/>
              <a:t> 2</a:t>
            </a:r>
            <a:r>
              <a:rPr lang="en-US" dirty="0"/>
              <a:t> : </a:t>
            </a:r>
            <a:r>
              <a:rPr lang="en-US" dirty="0" err="1"/>
              <a:t>Trộn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run </a:t>
            </a:r>
            <a:r>
              <a:rPr lang="en-US" sz="1600" dirty="0" err="1"/>
              <a:t>của</a:t>
            </a:r>
            <a:r>
              <a:rPr lang="en-US" sz="1600" dirty="0"/>
              <a:t> f1, f2, f3,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luân</a:t>
            </a:r>
            <a:r>
              <a:rPr lang="en-US" sz="1600" dirty="0"/>
              <a:t> </a:t>
            </a:r>
            <a:r>
              <a:rPr lang="en-US" sz="1600" dirty="0" err="1"/>
              <a:t>phiên</a:t>
            </a:r>
            <a:r>
              <a:rPr lang="en-US" sz="1600" dirty="0"/>
              <a:t> </a:t>
            </a:r>
            <a:r>
              <a:rPr lang="en-US" sz="1600" dirty="0" err="1"/>
              <a:t>phân</a:t>
            </a:r>
            <a:r>
              <a:rPr lang="en-US" sz="1600" dirty="0"/>
              <a:t> </a:t>
            </a:r>
            <a:r>
              <a:rPr lang="en-US" sz="1600" dirty="0" err="1"/>
              <a:t>phối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file g1, g2, g3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2472" y="850106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 :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0030" y="131445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F2 </a:t>
            </a:r>
            <a:r>
              <a:rPr lang="en-US" dirty="0">
                <a:solidFill>
                  <a:srgbClr val="FFC000"/>
                </a:solidFill>
              </a:rPr>
              <a:t>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0030" y="177879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F3 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5085" y="85010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3  5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90163" y="850104"/>
            <a:ext cx="930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4  15  20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46222" y="1314448"/>
            <a:ext cx="1029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1  2  8  23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81190" y="1778794"/>
            <a:ext cx="930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7  21  27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72582" y="177879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74825" y="1314450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2  7  12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9341" y="2643188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G1 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8137" y="26431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1230094" y="2643186"/>
            <a:ext cx="27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03407" y="26431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74625" y="26431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43748" y="2643186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39565" y="264318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4400" y="2950961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G2 :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31699" y="29536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 flipH="1">
            <a:off x="1142170" y="2950961"/>
            <a:ext cx="27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86969" y="29536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58187" y="29536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27310" y="2953642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223127" y="29536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51213" y="295096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48" name="TextBox 47"/>
          <p:cNvSpPr txBox="1"/>
          <p:nvPr/>
        </p:nvSpPr>
        <p:spPr>
          <a:xfrm flipH="1">
            <a:off x="2833169" y="2950962"/>
            <a:ext cx="42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03773" y="2950961"/>
            <a:ext cx="410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576386" y="296226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27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39341" y="325873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G3 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50030" y="3993112"/>
            <a:ext cx="7707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 </a:t>
            </a:r>
            <a:r>
              <a:rPr lang="en-US" sz="1600" dirty="0" err="1"/>
              <a:t>số</a:t>
            </a:r>
            <a:r>
              <a:rPr lang="en-US" sz="1600" dirty="0"/>
              <a:t> run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trộn</a:t>
            </a:r>
            <a:r>
              <a:rPr lang="en-US" sz="1600" dirty="0"/>
              <a:t> &gt;1 </a:t>
            </a:r>
            <a:r>
              <a:rPr lang="en-US" sz="1600" dirty="0" err="1"/>
              <a:t>nên</a:t>
            </a:r>
            <a:r>
              <a:rPr lang="en-US" sz="1600" dirty="0"/>
              <a:t> </a:t>
            </a:r>
            <a:r>
              <a:rPr lang="en-US" sz="1600" dirty="0" err="1"/>
              <a:t>tiếp</a:t>
            </a:r>
            <a:r>
              <a:rPr lang="en-US" sz="1600" dirty="0"/>
              <a:t> </a:t>
            </a:r>
            <a:r>
              <a:rPr lang="en-US" sz="1600" dirty="0" err="1"/>
              <a:t>tục</a:t>
            </a:r>
            <a:r>
              <a:rPr lang="en-US" sz="1600" dirty="0"/>
              <a:t> </a:t>
            </a:r>
            <a:r>
              <a:rPr lang="en-US" sz="1600" dirty="0" err="1"/>
              <a:t>trộn</a:t>
            </a:r>
            <a:r>
              <a:rPr lang="en-US" sz="1600" dirty="0"/>
              <a:t> run </a:t>
            </a:r>
            <a:r>
              <a:rPr lang="en-US" sz="1600" dirty="0" err="1"/>
              <a:t>từ</a:t>
            </a:r>
            <a:r>
              <a:rPr lang="en-US" sz="1600" dirty="0"/>
              <a:t> g1, g2, g3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ngược</a:t>
            </a:r>
            <a:r>
              <a:rPr lang="en-US" sz="1600" dirty="0"/>
              <a:t> </a:t>
            </a:r>
            <a:r>
              <a:rPr lang="en-US" sz="1600" dirty="0" err="1"/>
              <a:t>lại</a:t>
            </a:r>
            <a:r>
              <a:rPr lang="en-US" sz="1600" dirty="0"/>
              <a:t> f1, f2, f3</a:t>
            </a:r>
          </a:p>
        </p:txBody>
      </p:sp>
    </p:spTree>
    <p:extLst>
      <p:ext uri="{BB962C8B-B14F-4D97-AF65-F5344CB8AC3E}">
        <p14:creationId xmlns:p14="http://schemas.microsoft.com/office/powerpoint/2010/main" val="52011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9" grpId="0"/>
      <p:bldP spid="10" grpId="0"/>
      <p:bldP spid="12" grpId="0"/>
      <p:bldP spid="13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2039541" y="267891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G1 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8337" y="2678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2830294" y="267889"/>
            <a:ext cx="27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3607" y="2678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74825" y="2678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43948" y="267889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39765" y="26788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14600" y="575664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G2 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06408" y="5756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2741535" y="575660"/>
            <a:ext cx="27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7169" y="57834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58387" y="57834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27510" y="578345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23327" y="57834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51413" y="5756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19" name="TextBox 18"/>
          <p:cNvSpPr txBox="1"/>
          <p:nvPr/>
        </p:nvSpPr>
        <p:spPr>
          <a:xfrm flipH="1">
            <a:off x="4433369" y="575665"/>
            <a:ext cx="42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3973" y="575664"/>
            <a:ext cx="410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99824" y="57566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39541" y="88344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G3 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39541" y="200025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 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54769" y="2375297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F2 :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54769" y="2750344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F3 :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98251" y="5756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562441" y="20002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819555" y="20002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085629" y="20002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 flipH="1">
            <a:off x="3367585" y="2000248"/>
            <a:ext cx="42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38189" y="2000247"/>
            <a:ext cx="410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34040" y="20002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380912" y="19975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75" name="TextBox 74"/>
          <p:cNvSpPr txBox="1"/>
          <p:nvPr/>
        </p:nvSpPr>
        <p:spPr>
          <a:xfrm flipH="1">
            <a:off x="4662868" y="1997564"/>
            <a:ext cx="42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33472" y="1997563"/>
            <a:ext cx="410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329323" y="19975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20842" y="199756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79" name="TextBox 78"/>
          <p:cNvSpPr txBox="1"/>
          <p:nvPr/>
        </p:nvSpPr>
        <p:spPr>
          <a:xfrm flipH="1">
            <a:off x="5902798" y="1997564"/>
            <a:ext cx="42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15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273402" y="1997563"/>
            <a:ext cx="410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569253" y="199756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851943" y="199756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23</a:t>
            </a:r>
          </a:p>
        </p:txBody>
      </p:sp>
      <p:sp>
        <p:nvSpPr>
          <p:cNvPr id="83" name="TextBox 82"/>
          <p:cNvSpPr txBox="1"/>
          <p:nvPr/>
        </p:nvSpPr>
        <p:spPr>
          <a:xfrm flipH="1">
            <a:off x="7166452" y="1997561"/>
            <a:ext cx="42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067099" y="3729922"/>
            <a:ext cx="3983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 </a:t>
            </a:r>
            <a:r>
              <a:rPr lang="en-US" sz="1600" dirty="0" err="1"/>
              <a:t>số</a:t>
            </a:r>
            <a:r>
              <a:rPr lang="en-US" sz="1600" dirty="0"/>
              <a:t> run </a:t>
            </a:r>
            <a:r>
              <a:rPr lang="en-US" sz="1600" dirty="0" err="1"/>
              <a:t>trộn</a:t>
            </a:r>
            <a:r>
              <a:rPr lang="en-US" sz="1600" dirty="0"/>
              <a:t> = 1 </a:t>
            </a:r>
            <a:r>
              <a:rPr lang="en-US" sz="1600" dirty="0" err="1"/>
              <a:t>nên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thúc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960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641237" y="257175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ĐA PHA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4</a:t>
            </a: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136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14338" y="81928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pha</a:t>
            </a:r>
            <a:endParaRPr lang="vi-VN" dirty="0">
              <a:highlight>
                <a:srgbClr val="808080"/>
              </a:highlight>
            </a:endParaRPr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463274" y="2110503"/>
            <a:ext cx="495181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1BCF922-D967-4C89-845F-3CABA07DCDD8}"/>
              </a:ext>
            </a:extLst>
          </p:cNvPr>
          <p:cNvSpPr txBox="1"/>
          <p:nvPr/>
        </p:nvSpPr>
        <p:spPr>
          <a:xfrm>
            <a:off x="414338" y="1437129"/>
            <a:ext cx="8043862" cy="300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600" b="1" dirty="0"/>
              <a:t>Ta </a:t>
            </a:r>
            <a:r>
              <a:rPr lang="vi-VN" sz="1600" b="1" dirty="0" err="1"/>
              <a:t>xét</a:t>
            </a:r>
            <a:r>
              <a:rPr lang="vi-VN" sz="1600" b="1" dirty="0"/>
              <a:t> </a:t>
            </a:r>
            <a:r>
              <a:rPr lang="vi-VN" sz="1600" b="1" dirty="0" err="1"/>
              <a:t>ví</a:t>
            </a:r>
            <a:r>
              <a:rPr lang="vi-VN" sz="1600" b="1" dirty="0"/>
              <a:t> </a:t>
            </a:r>
            <a:r>
              <a:rPr lang="vi-VN" sz="1600" b="1" dirty="0" err="1"/>
              <a:t>dụ</a:t>
            </a:r>
            <a:r>
              <a:rPr lang="vi-VN" sz="1600" b="1" dirty="0"/>
              <a:t> sau </a:t>
            </a:r>
            <a:r>
              <a:rPr lang="vi-VN" sz="1600" b="1" dirty="0" err="1"/>
              <a:t>với</a:t>
            </a:r>
            <a:r>
              <a:rPr lang="vi-VN" sz="1600" b="1" dirty="0"/>
              <a:t> 3 </a:t>
            </a:r>
            <a:r>
              <a:rPr lang="vi-VN" sz="1600" b="1" dirty="0" err="1"/>
              <a:t>tập</a:t>
            </a:r>
            <a:r>
              <a:rPr lang="vi-VN" sz="1600" b="1" dirty="0"/>
              <a:t> tin f1, f2, f3 </a:t>
            </a:r>
            <a:endParaRPr lang="en-US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/>
              <a:t> </a:t>
            </a:r>
            <a:r>
              <a:rPr lang="vi-VN" dirty="0" err="1">
                <a:solidFill>
                  <a:srgbClr val="FF0000"/>
                </a:solidFill>
              </a:rPr>
              <a:t>Bước</a:t>
            </a:r>
            <a:r>
              <a:rPr lang="vi-VN" dirty="0">
                <a:solidFill>
                  <a:srgbClr val="FF0000"/>
                </a:solidFill>
              </a:rPr>
              <a:t> 1</a:t>
            </a:r>
            <a:r>
              <a:rPr lang="vi-VN" dirty="0"/>
              <a:t>: Phân </a:t>
            </a:r>
            <a:r>
              <a:rPr lang="vi-VN" dirty="0" err="1"/>
              <a:t>phối</a:t>
            </a:r>
            <a:r>
              <a:rPr lang="vi-VN" dirty="0"/>
              <a:t> luân phiên </a:t>
            </a:r>
            <a:r>
              <a:rPr lang="vi-VN" dirty="0" err="1"/>
              <a:t>các</a:t>
            </a:r>
            <a:r>
              <a:rPr lang="vi-VN" dirty="0"/>
              <a:t> run ban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f0 </a:t>
            </a:r>
            <a:r>
              <a:rPr lang="vi-VN" dirty="0" err="1"/>
              <a:t>vào</a:t>
            </a:r>
            <a:r>
              <a:rPr lang="vi-VN" dirty="0"/>
              <a:t> f1 </a:t>
            </a:r>
            <a:r>
              <a:rPr lang="vi-VN" dirty="0" err="1"/>
              <a:t>và</a:t>
            </a:r>
            <a:r>
              <a:rPr lang="vi-VN" dirty="0"/>
              <a:t> f2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vi-VN" dirty="0" err="1">
                <a:solidFill>
                  <a:srgbClr val="FF0000"/>
                </a:solidFill>
              </a:rPr>
              <a:t>Bước</a:t>
            </a:r>
            <a:r>
              <a:rPr lang="vi-VN" dirty="0">
                <a:solidFill>
                  <a:srgbClr val="FF0000"/>
                </a:solidFill>
              </a:rPr>
              <a:t> 2</a:t>
            </a:r>
            <a:r>
              <a:rPr lang="vi-VN" dirty="0"/>
              <a:t>: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run </a:t>
            </a:r>
            <a:r>
              <a:rPr lang="vi-VN" dirty="0" err="1"/>
              <a:t>của</a:t>
            </a:r>
            <a:r>
              <a:rPr lang="vi-VN" dirty="0"/>
              <a:t> f1, f2 </a:t>
            </a:r>
            <a:r>
              <a:rPr lang="vi-VN" dirty="0" err="1"/>
              <a:t>vào</a:t>
            </a:r>
            <a:r>
              <a:rPr lang="vi-VN" dirty="0"/>
              <a:t> f3 .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thúc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f3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run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/>
              <a:t> </a:t>
            </a:r>
            <a:r>
              <a:rPr lang="vi-VN" dirty="0" err="1">
                <a:solidFill>
                  <a:srgbClr val="FF0000"/>
                </a:solidFill>
              </a:rPr>
              <a:t>Bước</a:t>
            </a:r>
            <a:r>
              <a:rPr lang="vi-VN" dirty="0">
                <a:solidFill>
                  <a:srgbClr val="FF0000"/>
                </a:solidFill>
              </a:rPr>
              <a:t> 3</a:t>
            </a:r>
            <a:r>
              <a:rPr lang="vi-VN" dirty="0"/>
              <a:t>: </a:t>
            </a:r>
            <a:r>
              <a:rPr lang="vi-VN" dirty="0" err="1"/>
              <a:t>Chép</a:t>
            </a:r>
            <a:r>
              <a:rPr lang="vi-VN" dirty="0"/>
              <a:t> </a:t>
            </a:r>
            <a:r>
              <a:rPr lang="vi-VN" dirty="0" err="1"/>
              <a:t>nữa</a:t>
            </a:r>
            <a:r>
              <a:rPr lang="vi-VN" dirty="0"/>
              <a:t> run </a:t>
            </a:r>
            <a:r>
              <a:rPr lang="vi-VN" dirty="0" err="1"/>
              <a:t>của</a:t>
            </a:r>
            <a:r>
              <a:rPr lang="vi-VN" dirty="0"/>
              <a:t> f3 </a:t>
            </a:r>
            <a:r>
              <a:rPr lang="vi-VN" dirty="0" err="1"/>
              <a:t>vào</a:t>
            </a:r>
            <a:r>
              <a:rPr lang="vi-VN" dirty="0"/>
              <a:t> f1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/>
              <a:t> </a:t>
            </a:r>
            <a:r>
              <a:rPr lang="vi-VN" dirty="0" err="1">
                <a:solidFill>
                  <a:srgbClr val="FF0000"/>
                </a:solidFill>
              </a:rPr>
              <a:t>Bước</a:t>
            </a:r>
            <a:r>
              <a:rPr lang="vi-VN" dirty="0">
                <a:solidFill>
                  <a:srgbClr val="FF0000"/>
                </a:solidFill>
              </a:rPr>
              <a:t> 4</a:t>
            </a:r>
            <a:r>
              <a:rPr lang="vi-VN" dirty="0"/>
              <a:t>: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run </a:t>
            </a:r>
            <a:r>
              <a:rPr lang="vi-VN" dirty="0" err="1"/>
              <a:t>của</a:t>
            </a:r>
            <a:r>
              <a:rPr lang="vi-VN" dirty="0"/>
              <a:t> f1 </a:t>
            </a:r>
            <a:r>
              <a:rPr lang="vi-VN" dirty="0" err="1"/>
              <a:t>và</a:t>
            </a:r>
            <a:r>
              <a:rPr lang="vi-VN" dirty="0"/>
              <a:t> f3 </a:t>
            </a:r>
            <a:r>
              <a:rPr lang="vi-VN" dirty="0" err="1"/>
              <a:t>vào</a:t>
            </a:r>
            <a:r>
              <a:rPr lang="vi-VN" dirty="0"/>
              <a:t> f2.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thúc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f2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run.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/>
              <a:t> </a:t>
            </a:r>
            <a:r>
              <a:rPr lang="vi-VN" dirty="0" err="1">
                <a:solidFill>
                  <a:srgbClr val="FF0000"/>
                </a:solidFill>
              </a:rPr>
              <a:t>Bước</a:t>
            </a:r>
            <a:r>
              <a:rPr lang="vi-VN" dirty="0">
                <a:solidFill>
                  <a:srgbClr val="FF0000"/>
                </a:solidFill>
              </a:rPr>
              <a:t> 5</a:t>
            </a:r>
            <a:r>
              <a:rPr lang="vi-VN" dirty="0"/>
              <a:t>: </a:t>
            </a:r>
            <a:r>
              <a:rPr lang="vi-VN" dirty="0" err="1"/>
              <a:t>Chép</a:t>
            </a:r>
            <a:r>
              <a:rPr lang="vi-VN" dirty="0"/>
              <a:t> </a:t>
            </a:r>
            <a:r>
              <a:rPr lang="vi-VN" dirty="0" err="1"/>
              <a:t>nữa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run </a:t>
            </a:r>
            <a:r>
              <a:rPr lang="vi-VN" dirty="0" err="1"/>
              <a:t>của</a:t>
            </a:r>
            <a:r>
              <a:rPr lang="vi-VN" dirty="0"/>
              <a:t> f2 </a:t>
            </a:r>
            <a:r>
              <a:rPr lang="vi-VN" dirty="0" err="1"/>
              <a:t>vào</a:t>
            </a:r>
            <a:r>
              <a:rPr lang="vi-VN" dirty="0"/>
              <a:t> f1. </a:t>
            </a:r>
            <a:r>
              <a:rPr lang="vi-VN" dirty="0" err="1"/>
              <a:t>Lặp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2.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nhược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mất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sao </a:t>
            </a:r>
            <a:r>
              <a:rPr lang="vi-VN" dirty="0" err="1"/>
              <a:t>chép</a:t>
            </a:r>
            <a:r>
              <a:rPr lang="vi-VN" dirty="0"/>
              <a:t> </a:t>
            </a:r>
            <a:r>
              <a:rPr lang="vi-VN" dirty="0" err="1"/>
              <a:t>nữa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run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tin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tin kia. </a:t>
            </a:r>
            <a:r>
              <a:rPr lang="vi-VN" dirty="0" err="1"/>
              <a:t>Việc</a:t>
            </a:r>
            <a:r>
              <a:rPr lang="vi-VN" dirty="0"/>
              <a:t> sao </a:t>
            </a:r>
            <a:r>
              <a:rPr lang="vi-VN" dirty="0" err="1"/>
              <a:t>chép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bỏ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ta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Fn</a:t>
            </a:r>
            <a:r>
              <a:rPr lang="vi-VN" dirty="0"/>
              <a:t> run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tin f1 </a:t>
            </a:r>
            <a:r>
              <a:rPr lang="vi-VN" dirty="0" err="1"/>
              <a:t>và</a:t>
            </a:r>
            <a:r>
              <a:rPr lang="vi-VN" dirty="0"/>
              <a:t> fn-1 run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tin f2,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fn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fn-1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liên </a:t>
            </a:r>
            <a:r>
              <a:rPr lang="vi-VN" dirty="0" err="1"/>
              <a:t>tiếp</a:t>
            </a:r>
            <a:r>
              <a:rPr lang="vi-VN" dirty="0"/>
              <a:t> trong </a:t>
            </a:r>
            <a:r>
              <a:rPr lang="vi-VN" dirty="0" err="1"/>
              <a:t>dãy</a:t>
            </a:r>
            <a:r>
              <a:rPr lang="vi-VN" dirty="0"/>
              <a:t> </a:t>
            </a:r>
            <a:r>
              <a:rPr lang="vi-VN" dirty="0" err="1"/>
              <a:t>Fibonaci</a:t>
            </a:r>
            <a:r>
              <a:rPr lang="vi-VN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38555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14338" y="81928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pha</a:t>
            </a:r>
            <a:endParaRPr lang="vi-VN"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463274" y="2110503"/>
            <a:ext cx="495181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</p:txBody>
      </p:sp>
      <p:graphicFrame>
        <p:nvGraphicFramePr>
          <p:cNvPr id="3" name="Bảng 3">
            <a:extLst>
              <a:ext uri="{FF2B5EF4-FFF2-40B4-BE49-F238E27FC236}">
                <a16:creationId xmlns:a16="http://schemas.microsoft.com/office/drawing/2014/main" id="{2D283869-6388-49CF-8274-22B9F939A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541045"/>
              </p:ext>
            </p:extLst>
          </p:nvPr>
        </p:nvGraphicFramePr>
        <p:xfrm>
          <a:off x="1374679" y="2019649"/>
          <a:ext cx="4530744" cy="2591988"/>
        </p:xfrm>
        <a:graphic>
          <a:graphicData uri="http://schemas.openxmlformats.org/drawingml/2006/table">
            <a:tbl>
              <a:tblPr firstRow="1" bandRow="1">
                <a:tableStyleId>{5F827B3E-FBC5-4E6D-ABE8-03CB06A2C7C7}</a:tableStyleId>
              </a:tblPr>
              <a:tblGrid>
                <a:gridCol w="746058">
                  <a:extLst>
                    <a:ext uri="{9D8B030D-6E8A-4147-A177-3AD203B41FA5}">
                      <a16:colId xmlns:a16="http://schemas.microsoft.com/office/drawing/2014/main" val="2093383878"/>
                    </a:ext>
                  </a:extLst>
                </a:gridCol>
                <a:gridCol w="1216343">
                  <a:extLst>
                    <a:ext uri="{9D8B030D-6E8A-4147-A177-3AD203B41FA5}">
                      <a16:colId xmlns:a16="http://schemas.microsoft.com/office/drawing/2014/main" val="705281141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3445887231"/>
                    </a:ext>
                  </a:extLst>
                </a:gridCol>
                <a:gridCol w="921067">
                  <a:extLst>
                    <a:ext uri="{9D8B030D-6E8A-4147-A177-3AD203B41FA5}">
                      <a16:colId xmlns:a16="http://schemas.microsoft.com/office/drawing/2014/main" val="3428036973"/>
                    </a:ext>
                  </a:extLst>
                </a:gridCol>
                <a:gridCol w="873846">
                  <a:extLst>
                    <a:ext uri="{9D8B030D-6E8A-4147-A177-3AD203B41FA5}">
                      <a16:colId xmlns:a16="http://schemas.microsoft.com/office/drawing/2014/main" val="2775116996"/>
                    </a:ext>
                  </a:extLst>
                </a:gridCol>
              </a:tblGrid>
              <a:tr h="2967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Pharse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877836"/>
                  </a:ext>
                </a:extLst>
              </a:tr>
              <a:tr h="2967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1,1,1,1,1,1,1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1,1,1,1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Sort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53351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1,1,1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2,2,2,2,2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Merge 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876934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3,3,3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2,2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Merge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728917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Merge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569474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Merge 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807953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Merge 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836388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Merge 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676024"/>
                  </a:ext>
                </a:extLst>
              </a:tr>
            </a:tbl>
          </a:graphicData>
        </a:graphic>
      </p:graphicFrame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6D9DB35-E982-4C5E-BA2D-13149BDCFB68}"/>
              </a:ext>
            </a:extLst>
          </p:cNvPr>
          <p:cNvSpPr txBox="1"/>
          <p:nvPr/>
        </p:nvSpPr>
        <p:spPr>
          <a:xfrm>
            <a:off x="1374679" y="1466391"/>
            <a:ext cx="4951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Ví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dụ</a:t>
            </a:r>
            <a:r>
              <a:rPr lang="en-US" sz="1600" dirty="0">
                <a:solidFill>
                  <a:srgbClr val="FF0000"/>
                </a:solidFill>
              </a:rPr>
              <a:t>: </a:t>
            </a:r>
            <a:r>
              <a:rPr lang="en-US" sz="1600" dirty="0" err="1">
                <a:solidFill>
                  <a:srgbClr val="FF0000"/>
                </a:solidFill>
              </a:rPr>
              <a:t>Trường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hợp</a:t>
            </a:r>
            <a:r>
              <a:rPr lang="en-US" sz="1600" dirty="0">
                <a:solidFill>
                  <a:srgbClr val="FF0000"/>
                </a:solidFill>
              </a:rPr>
              <a:t> n=7, </a:t>
            </a:r>
            <a:r>
              <a:rPr lang="en-US" sz="1600" dirty="0" err="1">
                <a:solidFill>
                  <a:srgbClr val="FF0000"/>
                </a:solidFill>
              </a:rPr>
              <a:t>tổng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số</a:t>
            </a:r>
            <a:r>
              <a:rPr lang="en-US" sz="1600" dirty="0">
                <a:solidFill>
                  <a:srgbClr val="FF0000"/>
                </a:solidFill>
              </a:rPr>
              <a:t> rung 13+8=21 run</a:t>
            </a:r>
          </a:p>
        </p:txBody>
      </p:sp>
    </p:spTree>
    <p:extLst>
      <p:ext uri="{BB962C8B-B14F-4D97-AF65-F5344CB8AC3E}">
        <p14:creationId xmlns:p14="http://schemas.microsoft.com/office/powerpoint/2010/main" val="2539382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14338" y="81928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pha</a:t>
            </a:r>
            <a:endParaRPr lang="vi-VN" dirty="0">
              <a:highlight>
                <a:srgbClr val="808080"/>
              </a:highlight>
            </a:endParaRPr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463274" y="2110503"/>
            <a:ext cx="495181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1BCF922-D967-4C89-845F-3CABA07DCDD8}"/>
              </a:ext>
            </a:extLst>
          </p:cNvPr>
          <p:cNvSpPr txBox="1"/>
          <p:nvPr/>
        </p:nvSpPr>
        <p:spPr>
          <a:xfrm>
            <a:off x="1095324" y="1502385"/>
            <a:ext cx="5687714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Phase 0: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phối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run ban </a:t>
            </a:r>
            <a:r>
              <a:rPr lang="en-US" sz="1800" dirty="0" err="1"/>
              <a:t>đầu</a:t>
            </a:r>
            <a:r>
              <a:rPr lang="en-US" sz="1800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Phase 1: </a:t>
            </a:r>
            <a:r>
              <a:rPr lang="en-US" sz="1800" dirty="0" err="1"/>
              <a:t>Trộn</a:t>
            </a:r>
            <a:r>
              <a:rPr lang="en-US" sz="1800" dirty="0"/>
              <a:t> 8 run </a:t>
            </a:r>
            <a:r>
              <a:rPr lang="en-US" sz="1800" dirty="0" err="1"/>
              <a:t>của</a:t>
            </a:r>
            <a:r>
              <a:rPr lang="en-US" sz="1800" dirty="0"/>
              <a:t> f1 </a:t>
            </a:r>
            <a:r>
              <a:rPr lang="en-US" sz="1800" dirty="0" err="1"/>
              <a:t>và</a:t>
            </a:r>
            <a:r>
              <a:rPr lang="en-US" sz="1800" dirty="0"/>
              <a:t> f2 </a:t>
            </a:r>
            <a:r>
              <a:rPr lang="en-US" sz="1800" dirty="0" err="1"/>
              <a:t>vào</a:t>
            </a:r>
            <a:r>
              <a:rPr lang="en-US" sz="1800" dirty="0"/>
              <a:t> f3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Phase 2: </a:t>
            </a:r>
            <a:r>
              <a:rPr lang="en-US" sz="1800" dirty="0" err="1"/>
              <a:t>Trộn</a:t>
            </a:r>
            <a:r>
              <a:rPr lang="en-US" sz="1800" dirty="0"/>
              <a:t> 5 run </a:t>
            </a:r>
            <a:r>
              <a:rPr lang="en-US" sz="1800" dirty="0" err="1"/>
              <a:t>của</a:t>
            </a:r>
            <a:r>
              <a:rPr lang="en-US" sz="1800" dirty="0"/>
              <a:t> f1 </a:t>
            </a:r>
            <a:r>
              <a:rPr lang="en-US" sz="1800" dirty="0" err="1"/>
              <a:t>và</a:t>
            </a:r>
            <a:r>
              <a:rPr lang="en-US" sz="1800" dirty="0"/>
              <a:t> f3 </a:t>
            </a:r>
            <a:r>
              <a:rPr lang="en-US" sz="1800" dirty="0" err="1"/>
              <a:t>vào</a:t>
            </a:r>
            <a:r>
              <a:rPr lang="en-US" sz="1800" dirty="0"/>
              <a:t> f2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Phase 3: </a:t>
            </a:r>
            <a:r>
              <a:rPr lang="en-US" sz="1800" dirty="0" err="1"/>
              <a:t>Trộn</a:t>
            </a:r>
            <a:r>
              <a:rPr lang="en-US" sz="1800" dirty="0"/>
              <a:t> 3 run </a:t>
            </a:r>
            <a:r>
              <a:rPr lang="en-US" sz="1800" dirty="0" err="1"/>
              <a:t>của</a:t>
            </a:r>
            <a:r>
              <a:rPr lang="en-US" sz="1800" dirty="0"/>
              <a:t> f2 </a:t>
            </a:r>
            <a:r>
              <a:rPr lang="en-US" sz="1800" dirty="0" err="1"/>
              <a:t>và</a:t>
            </a:r>
            <a:r>
              <a:rPr lang="en-US" sz="1800" dirty="0"/>
              <a:t> f3 </a:t>
            </a:r>
            <a:r>
              <a:rPr lang="en-US" sz="1800" dirty="0" err="1"/>
              <a:t>vào</a:t>
            </a:r>
            <a:r>
              <a:rPr lang="en-US" sz="1800" dirty="0"/>
              <a:t> f1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Phase 4: </a:t>
            </a:r>
            <a:r>
              <a:rPr lang="en-US" sz="1800" dirty="0" err="1"/>
              <a:t>Trộn</a:t>
            </a:r>
            <a:r>
              <a:rPr lang="en-US" sz="1800" dirty="0"/>
              <a:t> 2 run </a:t>
            </a:r>
            <a:r>
              <a:rPr lang="en-US" sz="1800" dirty="0" err="1"/>
              <a:t>của</a:t>
            </a:r>
            <a:r>
              <a:rPr lang="en-US" sz="1800" dirty="0"/>
              <a:t> f1 </a:t>
            </a:r>
            <a:r>
              <a:rPr lang="en-US" sz="1800" dirty="0" err="1"/>
              <a:t>và</a:t>
            </a:r>
            <a:r>
              <a:rPr lang="en-US" sz="1800" dirty="0"/>
              <a:t> f2 </a:t>
            </a:r>
            <a:r>
              <a:rPr lang="en-US" sz="1800" dirty="0" err="1"/>
              <a:t>vào</a:t>
            </a:r>
            <a:r>
              <a:rPr lang="en-US" sz="1800" dirty="0"/>
              <a:t> f3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Phase 5: </a:t>
            </a:r>
            <a:r>
              <a:rPr lang="en-US" sz="1800" dirty="0" err="1"/>
              <a:t>Trộn</a:t>
            </a:r>
            <a:r>
              <a:rPr lang="en-US" sz="1800" dirty="0"/>
              <a:t> 1 run </a:t>
            </a:r>
            <a:r>
              <a:rPr lang="en-US" sz="1800" dirty="0" err="1"/>
              <a:t>của</a:t>
            </a:r>
            <a:r>
              <a:rPr lang="en-US" sz="1800" dirty="0"/>
              <a:t> f1 </a:t>
            </a:r>
            <a:r>
              <a:rPr lang="en-US" sz="1800" dirty="0" err="1"/>
              <a:t>và</a:t>
            </a:r>
            <a:r>
              <a:rPr lang="en-US" sz="1800" dirty="0"/>
              <a:t> f3 </a:t>
            </a:r>
            <a:r>
              <a:rPr lang="en-US" sz="1800" dirty="0" err="1"/>
              <a:t>vào</a:t>
            </a:r>
            <a:r>
              <a:rPr lang="en-US" sz="1800" dirty="0"/>
              <a:t> f2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Phase 6: </a:t>
            </a:r>
            <a:r>
              <a:rPr lang="en-US" sz="1800" dirty="0" err="1"/>
              <a:t>Trộn</a:t>
            </a:r>
            <a:r>
              <a:rPr lang="en-US" sz="1800" dirty="0"/>
              <a:t> 1 run </a:t>
            </a:r>
            <a:r>
              <a:rPr lang="en-US" sz="1800" dirty="0" err="1"/>
              <a:t>của</a:t>
            </a:r>
            <a:r>
              <a:rPr lang="en-US" sz="1800" dirty="0"/>
              <a:t> f2 </a:t>
            </a:r>
            <a:r>
              <a:rPr lang="en-US" sz="1800" dirty="0" err="1"/>
              <a:t>và</a:t>
            </a:r>
            <a:r>
              <a:rPr lang="en-US" sz="1800" dirty="0"/>
              <a:t> f3 </a:t>
            </a:r>
            <a:r>
              <a:rPr lang="en-US" sz="1800" dirty="0" err="1"/>
              <a:t>vào</a:t>
            </a:r>
            <a:r>
              <a:rPr lang="en-US" sz="1800" dirty="0"/>
              <a:t> f1 </a:t>
            </a:r>
          </a:p>
        </p:txBody>
      </p:sp>
    </p:spTree>
    <p:extLst>
      <p:ext uri="{BB962C8B-B14F-4D97-AF65-F5344CB8AC3E}">
        <p14:creationId xmlns:p14="http://schemas.microsoft.com/office/powerpoint/2010/main" val="344158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Sắp xếp nội</a:t>
            </a:r>
          </a:p>
          <a:p>
            <a:pPr marL="285750" indent="-285750">
              <a:buClr>
                <a:schemeClr val="tx1"/>
              </a:buClr>
            </a:pPr>
            <a:r>
              <a:rPr lang="en" dirty="0"/>
              <a:t>Sắp xếp dữ liệu trên ram</a:t>
            </a:r>
          </a:p>
          <a:p>
            <a:pPr marL="285750" indent="-285750">
              <a:buClr>
                <a:schemeClr val="tx1"/>
              </a:buClr>
            </a:pPr>
            <a:r>
              <a:rPr lang="en" dirty="0"/>
              <a:t>Tốc độ truy xuất ngẫu nhiên</a:t>
            </a:r>
          </a:p>
          <a:p>
            <a:pPr marL="285750" indent="-285750">
              <a:buClr>
                <a:schemeClr val="tx1"/>
              </a:buClr>
            </a:pPr>
            <a:endParaRPr lang="en" dirty="0"/>
          </a:p>
          <a:p>
            <a:pPr marL="285750" indent="-285750">
              <a:buClr>
                <a:schemeClr val="tx1"/>
              </a:buClr>
            </a:pPr>
            <a:r>
              <a:rPr lang="en" dirty="0"/>
              <a:t>Dựa trên hoán vị</a:t>
            </a:r>
          </a:p>
          <a:p>
            <a:pPr marL="285750" indent="-285750">
              <a:buClr>
                <a:schemeClr val="tx1"/>
              </a:buClr>
            </a:pPr>
            <a:r>
              <a:rPr lang="en" dirty="0"/>
              <a:t>Dữ liệu nhỏ</a:t>
            </a:r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632800" y="780362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</a:t>
            </a:r>
            <a:r>
              <a:rPr lang="en-US" sz="2800" dirty="0" err="1"/>
              <a:t>nội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</a:t>
            </a:r>
            <a:r>
              <a:rPr lang="en-US" sz="2800" dirty="0" err="1"/>
              <a:t>ngoại</a:t>
            </a:r>
            <a:endParaRPr sz="2800" dirty="0"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Sắp</a:t>
            </a:r>
            <a:r>
              <a:rPr lang="en-US" b="1" dirty="0"/>
              <a:t> </a:t>
            </a:r>
            <a:r>
              <a:rPr lang="en-US" b="1" dirty="0" err="1"/>
              <a:t>xếp</a:t>
            </a:r>
            <a:r>
              <a:rPr lang="en-US" b="1" dirty="0"/>
              <a:t> </a:t>
            </a:r>
            <a:r>
              <a:rPr lang="en-US" b="1" dirty="0" err="1"/>
              <a:t>ngoại</a:t>
            </a:r>
            <a:endParaRPr lang="en-US" b="1" dirty="0"/>
          </a:p>
          <a:p>
            <a:pPr marL="285750" indent="-285750"/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file</a:t>
            </a:r>
          </a:p>
          <a:p>
            <a:pPr marL="285750" indent="-285750"/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(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ram)</a:t>
            </a:r>
          </a:p>
          <a:p>
            <a:pPr marL="285750" indent="-285750"/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pp </a:t>
            </a:r>
            <a:r>
              <a:rPr lang="en-US" dirty="0" err="1"/>
              <a:t>trộn</a:t>
            </a:r>
            <a:endParaRPr lang="en-US" dirty="0"/>
          </a:p>
          <a:p>
            <a:pPr marL="285750" indent="-285750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" dirty="0">
                <a:hlinkClick r:id="rId3"/>
              </a:rPr>
              <a:t>19522245@gm.uit.edu.vn</a:t>
            </a:r>
            <a:endParaRPr lang="en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" dirty="0"/>
              <a:t>19522093@gm.uit.edu.vn</a:t>
            </a:r>
            <a:endParaRPr dirty="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SlidesCarnival icons are editable shapes. 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means that you can: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Resize them without losing quality.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Change line color, width and style</a:t>
            </a: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Isn’t that nice? :)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Examples: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455" name="Google Shape;455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56" name="Google Shape;456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71" name="Google Shape;471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77" name="Google Shape;477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4" name="Google Shape;484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85" name="Google Shape;485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91" name="Google Shape;491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99" name="Google Shape;499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3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508" name="Google Shape;508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511" name="Google Shape;51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514" name="Google Shape;514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518" name="Google Shape;518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26" name="Google Shape;526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33" name="Google Shape;533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3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39" name="Google Shape;539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42" name="Google Shape;542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48" name="Google Shape;548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51" name="Google Shape;551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59" name="Google Shape;559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65" name="Google Shape;565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74" name="Google Shape;574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79" name="Google Shape;579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84" name="Google Shape;584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89" name="Google Shape;589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92" name="Google Shape;592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95" name="Google Shape;595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3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8" name="Google Shape;598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99" name="Google Shape;599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602" name="Google Shape;602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3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613" name="Google Shape;613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3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" name="Google Shape;616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617" name="Google Shape;617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620" name="Google Shape;620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25" name="Google Shape;625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3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30" name="Google Shape;630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37" name="Google Shape;637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47" name="Google Shape;647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51" name="Google Shape;651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55" name="Google Shape;655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61" name="Google Shape;661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64" name="Google Shape;664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72" name="Google Shape;672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79" name="Google Shape;679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82" name="Google Shape;682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3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91" name="Google Shape;691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700" name="Google Shape;700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703" name="Google Shape;703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710" name="Google Shape;710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718" name="Google Shape;718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22" name="Google Shape;722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29" name="Google Shape;729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33" name="Google Shape;733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37" name="Google Shape;737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43" name="Google Shape;743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71" name="Google Shape;771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95" name="Google Shape;795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810" name="Google Shape;810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814" name="Google Shape;814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21" name="Google Shape;821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30" name="Google Shape;830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34" name="Google Shape;834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40" name="Google Shape;840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48" name="Google Shape;848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55" name="Google Shape;855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65" name="Google Shape;865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77" name="Google Shape;877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83" name="Google Shape;883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91" name="Google Shape;89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94" name="Google Shape;894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97" name="Google Shape;897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9" name="Google Shape;899;p3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FA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25825" y="42074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/>
              <a:t> </a:t>
            </a:r>
            <a:r>
              <a:rPr lang="en-US" dirty="0">
                <a:latin typeface="+mn-lt"/>
              </a:rPr>
              <a:t>External merge sort</a:t>
            </a:r>
            <a:endParaRPr sz="3200" dirty="0">
              <a:latin typeface="+mn-lt"/>
            </a:endParaRPr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789794" y="1135856"/>
            <a:ext cx="4391987" cy="492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i="1" dirty="0">
                <a:latin typeface="+mj-lt"/>
              </a:rPr>
              <a:t>Ý </a:t>
            </a:r>
            <a:r>
              <a:rPr lang="en-US" sz="1600" b="1" i="1" dirty="0" err="1">
                <a:latin typeface="+mj-lt"/>
              </a:rPr>
              <a:t>Tưởng</a:t>
            </a:r>
            <a:r>
              <a:rPr lang="en-US" sz="1600" b="1" i="1" dirty="0">
                <a:latin typeface="+mj-lt"/>
              </a:rPr>
              <a:t> : </a:t>
            </a:r>
          </a:p>
        </p:txBody>
      </p:sp>
      <p:sp>
        <p:nvSpPr>
          <p:cNvPr id="240" name="Google Shape;240;p22"/>
          <p:cNvSpPr txBox="1">
            <a:spLocks noGrp="1"/>
          </p:cNvSpPr>
          <p:nvPr>
            <p:ph type="body" idx="2"/>
          </p:nvPr>
        </p:nvSpPr>
        <p:spPr>
          <a:xfrm>
            <a:off x="686743" y="1819841"/>
            <a:ext cx="5042478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400" dirty="0">
                <a:latin typeface="+mn-lt"/>
              </a:rPr>
              <a:t>Chia </a:t>
            </a:r>
            <a:r>
              <a:rPr lang="en-US" sz="1400" dirty="0" err="1">
                <a:latin typeface="+mn-lt"/>
              </a:rPr>
              <a:t>nhỏ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dữ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liệu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từ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tập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dữ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liệu</a:t>
            </a:r>
            <a:r>
              <a:rPr lang="en-US" sz="1400" dirty="0">
                <a:latin typeface="+mn-lt"/>
              </a:rPr>
              <a:t> ban </a:t>
            </a:r>
            <a:r>
              <a:rPr lang="en-US" sz="1400" dirty="0" err="1">
                <a:latin typeface="+mn-lt"/>
              </a:rPr>
              <a:t>đầu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thành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từng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phần</a:t>
            </a:r>
            <a:r>
              <a:rPr lang="en-US" sz="1400" dirty="0">
                <a:latin typeface="+mn-lt"/>
              </a:rPr>
              <a:t> 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400" dirty="0" err="1">
                <a:latin typeface="+mn-lt"/>
              </a:rPr>
              <a:t>Sắp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xếp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từng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phần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dữ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liệu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đó</a:t>
            </a:r>
            <a:endParaRPr lang="en-US" sz="1400" dirty="0">
              <a:latin typeface="+mn-lt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400" dirty="0" err="1">
                <a:latin typeface="+mn-lt"/>
              </a:rPr>
              <a:t>Lưu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từng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phần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dữ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liệu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đã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sắp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xếp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vào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các</a:t>
            </a:r>
            <a:r>
              <a:rPr lang="en-US" sz="1400" dirty="0">
                <a:latin typeface="+mn-lt"/>
              </a:rPr>
              <a:t> file </a:t>
            </a:r>
            <a:r>
              <a:rPr lang="en-US" sz="1400" dirty="0" err="1">
                <a:latin typeface="+mn-lt"/>
              </a:rPr>
              <a:t>tạm</a:t>
            </a:r>
            <a:endParaRPr lang="en-US" sz="1400" dirty="0">
              <a:latin typeface="+mn-lt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400" dirty="0" err="1">
                <a:latin typeface="+mn-lt"/>
              </a:rPr>
              <a:t>Trộn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các</a:t>
            </a:r>
            <a:r>
              <a:rPr lang="en-US" sz="1400" dirty="0">
                <a:latin typeface="+mn-lt"/>
              </a:rPr>
              <a:t> file </a:t>
            </a:r>
            <a:r>
              <a:rPr lang="en-US" sz="1400" dirty="0" err="1">
                <a:latin typeface="+mn-lt"/>
              </a:rPr>
              <a:t>kết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quả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để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ra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kết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quả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cuối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cùng</a:t>
            </a:r>
            <a:endParaRPr lang="en-US" sz="1400" dirty="0">
              <a:latin typeface="+mn-lt"/>
            </a:endParaRPr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87792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25825" y="42074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/>
              <a:t> </a:t>
            </a:r>
            <a:r>
              <a:rPr lang="en-US" dirty="0">
                <a:latin typeface="+mn-lt"/>
              </a:rPr>
              <a:t>External merge sort</a:t>
            </a:r>
            <a:endParaRPr sz="3200" dirty="0">
              <a:latin typeface="+mn-lt"/>
            </a:endParaRPr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1254138" y="1520866"/>
            <a:ext cx="4391987" cy="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/>
              <a:t>Ví dụ cụ thể </a:t>
            </a:r>
            <a:endParaRPr lang="en-US" sz="12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err="1"/>
              <a:t>Tập</a:t>
            </a:r>
            <a:r>
              <a:rPr lang="en-US" sz="1200" dirty="0"/>
              <a:t>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DL 100GB. </a:t>
            </a:r>
            <a:r>
              <a:rPr lang="en-US" sz="1200" dirty="0" err="1"/>
              <a:t>Và</a:t>
            </a:r>
            <a:r>
              <a:rPr lang="en-US" sz="1200" dirty="0"/>
              <a:t> ta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4GB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quá</a:t>
            </a:r>
            <a:r>
              <a:rPr lang="en-US" sz="1200" dirty="0"/>
              <a:t> </a:t>
            </a:r>
            <a:r>
              <a:rPr lang="en-US" sz="1200" dirty="0" err="1"/>
              <a:t>trình</a:t>
            </a:r>
            <a:r>
              <a:rPr lang="en-US" sz="1200" dirty="0"/>
              <a:t> </a:t>
            </a:r>
            <a:r>
              <a:rPr lang="en-US" sz="1200" dirty="0" err="1"/>
              <a:t>sắp</a:t>
            </a:r>
            <a:r>
              <a:rPr lang="en-US" sz="1200" dirty="0"/>
              <a:t> </a:t>
            </a:r>
            <a:r>
              <a:rPr lang="en-US" sz="1200" dirty="0" err="1"/>
              <a:t>xếp</a:t>
            </a:r>
            <a:r>
              <a:rPr lang="en-US" sz="1200" dirty="0"/>
              <a:t>.</a:t>
            </a:r>
          </a:p>
        </p:txBody>
      </p:sp>
      <p:sp>
        <p:nvSpPr>
          <p:cNvPr id="240" name="Google Shape;240;p22"/>
          <p:cNvSpPr txBox="1">
            <a:spLocks noGrp="1"/>
          </p:cNvSpPr>
          <p:nvPr>
            <p:ph type="body" idx="2"/>
          </p:nvPr>
        </p:nvSpPr>
        <p:spPr>
          <a:xfrm>
            <a:off x="1319244" y="2285509"/>
            <a:ext cx="4315688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Đọc</a:t>
            </a:r>
            <a:r>
              <a:rPr lang="en-US" dirty="0"/>
              <a:t> 4GB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RAM.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Ram.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dung quick sort, merge sort hay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tin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.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ô </a:t>
            </a:r>
            <a:r>
              <a:rPr lang="en-US" dirty="0" err="1"/>
              <a:t>cứng</a:t>
            </a:r>
            <a:r>
              <a:rPr lang="en-US" dirty="0"/>
              <a:t>.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1,2,3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, 100/4=25 files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xệp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.</a:t>
            </a:r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25825" y="42074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/>
              <a:t> </a:t>
            </a:r>
            <a:r>
              <a:rPr lang="en-US" dirty="0">
                <a:latin typeface="+mn-lt"/>
              </a:rPr>
              <a:t>External merge sort</a:t>
            </a:r>
            <a:endParaRPr sz="3200" dirty="0">
              <a:latin typeface="+mn-lt"/>
            </a:endParaRPr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617934" y="1054450"/>
            <a:ext cx="4988900" cy="811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vi-VN" sz="1400" dirty="0">
                <a:latin typeface="+mn-lt"/>
              </a:rPr>
              <a:t>Đến đâ</a:t>
            </a:r>
            <a:r>
              <a:rPr lang="en-US" sz="1400" dirty="0">
                <a:latin typeface="+mn-lt"/>
              </a:rPr>
              <a:t>y ta </a:t>
            </a:r>
            <a:r>
              <a:rPr lang="en-US" sz="1400" dirty="0" err="1">
                <a:latin typeface="+mn-lt"/>
              </a:rPr>
              <a:t>có</a:t>
            </a:r>
            <a:r>
              <a:rPr lang="en-US" sz="1400" dirty="0">
                <a:latin typeface="+mn-lt"/>
              </a:rPr>
              <a:t> 25</a:t>
            </a:r>
            <a:r>
              <a:rPr lang="vi-VN" sz="1400" dirty="0">
                <a:latin typeface="+mn-lt"/>
              </a:rPr>
              <a:t> danh sách đã được sắp xếp trước</a:t>
            </a:r>
            <a:r>
              <a:rPr lang="en-US" sz="1400" dirty="0">
                <a:latin typeface="+mn-lt"/>
              </a:rPr>
              <a:t>.</a:t>
            </a:r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17934" y="1604408"/>
            <a:ext cx="520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.</a:t>
            </a:r>
          </a:p>
          <a:p>
            <a:r>
              <a:rPr lang="en-US" i="1" u="sng" dirty="0" err="1"/>
              <a:t>Lưu</a:t>
            </a:r>
            <a:r>
              <a:rPr lang="en-US" i="1" u="sng" dirty="0"/>
              <a:t> ý </a:t>
            </a:r>
            <a:r>
              <a:rPr lang="en-US" dirty="0"/>
              <a:t>: Ở </a:t>
            </a:r>
            <a:r>
              <a:rPr lang="en-US" dirty="0" err="1"/>
              <a:t>mỗi</a:t>
            </a:r>
            <a:r>
              <a:rPr lang="en-US" dirty="0"/>
              <a:t> file,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file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934" y="2320414"/>
            <a:ext cx="5099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k-way merging</a:t>
            </a:r>
          </a:p>
        </p:txBody>
      </p:sp>
    </p:spTree>
    <p:extLst>
      <p:ext uri="{BB962C8B-B14F-4D97-AF65-F5344CB8AC3E}">
        <p14:creationId xmlns:p14="http://schemas.microsoft.com/office/powerpoint/2010/main" val="2657216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25825" y="42074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/>
              <a:t> </a:t>
            </a:r>
            <a:r>
              <a:rPr lang="en-US" dirty="0">
                <a:latin typeface="+mn-lt"/>
              </a:rPr>
              <a:t>External merge sort</a:t>
            </a:r>
            <a:endParaRPr sz="3200" dirty="0">
              <a:latin typeface="+mn-lt"/>
            </a:endParaRPr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78644" y="115371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K-way merging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880" y="1654959"/>
            <a:ext cx="491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Bước</a:t>
            </a:r>
            <a:r>
              <a:rPr lang="en-US" b="1" dirty="0"/>
              <a:t> 1</a:t>
            </a:r>
            <a:r>
              <a:rPr lang="en-US" dirty="0"/>
              <a:t>: </a:t>
            </a:r>
            <a:r>
              <a:rPr lang="vi-VN" dirty="0"/>
              <a:t>Tìm phần tử nhỏ nhất trong số các phần tử đầu tiên của các danh sách.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8880" y="2310090"/>
            <a:ext cx="4954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Bước</a:t>
            </a:r>
            <a:r>
              <a:rPr lang="en-US" b="1" dirty="0"/>
              <a:t> 2</a:t>
            </a:r>
            <a:r>
              <a:rPr lang="en-US" dirty="0"/>
              <a:t>: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8096" y="3213444"/>
            <a:ext cx="4755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/>
              <a:t>Thực</a:t>
            </a:r>
            <a:r>
              <a:rPr lang="en-US" sz="1800" i="1" dirty="0"/>
              <a:t> </a:t>
            </a:r>
            <a:r>
              <a:rPr lang="en-US" sz="1800" i="1" dirty="0" err="1"/>
              <a:t>hiện</a:t>
            </a:r>
            <a:r>
              <a:rPr lang="en-US" sz="1800" i="1" dirty="0"/>
              <a:t> </a:t>
            </a:r>
            <a:r>
              <a:rPr lang="en-US" sz="1800" i="1" dirty="0" err="1"/>
              <a:t>vòng</a:t>
            </a:r>
            <a:r>
              <a:rPr lang="en-US" sz="1800" i="1" dirty="0"/>
              <a:t> </a:t>
            </a:r>
            <a:r>
              <a:rPr lang="en-US" sz="1800" i="1" dirty="0" err="1"/>
              <a:t>lặp</a:t>
            </a:r>
            <a:r>
              <a:rPr lang="en-US" sz="1800" i="1" dirty="0"/>
              <a:t> </a:t>
            </a:r>
            <a:r>
              <a:rPr lang="en-US" sz="1800" i="1" dirty="0" err="1"/>
              <a:t>cho</a:t>
            </a:r>
            <a:r>
              <a:rPr lang="en-US" sz="1800" i="1" dirty="0"/>
              <a:t> </a:t>
            </a:r>
            <a:r>
              <a:rPr lang="en-US" sz="1800" i="1" dirty="0" err="1"/>
              <a:t>tới</a:t>
            </a:r>
            <a:r>
              <a:rPr lang="en-US" sz="1800" i="1" dirty="0"/>
              <a:t> </a:t>
            </a:r>
            <a:r>
              <a:rPr lang="en-US" sz="1800" i="1" dirty="0" err="1"/>
              <a:t>khi</a:t>
            </a:r>
            <a:r>
              <a:rPr lang="en-US" sz="1800" i="1" dirty="0"/>
              <a:t> </a:t>
            </a:r>
            <a:r>
              <a:rPr lang="en-US" sz="1800" i="1" dirty="0" err="1"/>
              <a:t>tất</a:t>
            </a:r>
            <a:r>
              <a:rPr lang="en-US" sz="1800" i="1" dirty="0"/>
              <a:t> </a:t>
            </a:r>
            <a:r>
              <a:rPr lang="en-US" sz="1800" i="1" dirty="0" err="1"/>
              <a:t>cả</a:t>
            </a:r>
            <a:r>
              <a:rPr lang="en-US" sz="1800" i="1" dirty="0"/>
              <a:t> </a:t>
            </a:r>
            <a:r>
              <a:rPr lang="en-US" sz="1800" i="1" dirty="0" err="1"/>
              <a:t>danh</a:t>
            </a:r>
            <a:r>
              <a:rPr lang="en-US" sz="1800" i="1" dirty="0"/>
              <a:t> </a:t>
            </a:r>
            <a:r>
              <a:rPr lang="en-US" sz="1800" i="1" dirty="0" err="1"/>
              <a:t>sách</a:t>
            </a:r>
            <a:r>
              <a:rPr lang="en-US" sz="1800" i="1" dirty="0"/>
              <a:t> </a:t>
            </a:r>
            <a:r>
              <a:rPr lang="en-US" sz="1800" i="1" dirty="0" err="1"/>
              <a:t>đều</a:t>
            </a:r>
            <a:r>
              <a:rPr lang="en-US" sz="1800" i="1" dirty="0"/>
              <a:t> </a:t>
            </a:r>
            <a:r>
              <a:rPr lang="en-US" sz="1800" i="1" dirty="0" err="1"/>
              <a:t>trống</a:t>
            </a:r>
            <a:r>
              <a:rPr lang="en-US" sz="1800" i="1" dirty="0"/>
              <a:t> </a:t>
            </a:r>
            <a:r>
              <a:rPr lang="en-US" sz="1800" i="1" dirty="0" err="1"/>
              <a:t>thì</a:t>
            </a:r>
            <a:r>
              <a:rPr lang="en-US" sz="1800" i="1" dirty="0"/>
              <a:t> </a:t>
            </a:r>
            <a:r>
              <a:rPr lang="en-US" sz="1800" i="1" dirty="0" err="1"/>
              <a:t>dừng</a:t>
            </a:r>
            <a:r>
              <a:rPr lang="en-US" sz="1800" i="1" dirty="0"/>
              <a:t> </a:t>
            </a:r>
            <a:r>
              <a:rPr lang="en-US" sz="1800" i="1" dirty="0" err="1"/>
              <a:t>lại</a:t>
            </a:r>
            <a:endParaRPr lang="en-US" sz="18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54375" y="4053230"/>
            <a:ext cx="489259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i="1" dirty="0" err="1"/>
              <a:t>Cuối</a:t>
            </a:r>
            <a:r>
              <a:rPr lang="en-US" sz="1600" i="1" dirty="0"/>
              <a:t> </a:t>
            </a:r>
            <a:r>
              <a:rPr lang="en-US" sz="1600" i="1" dirty="0" err="1"/>
              <a:t>cùng</a:t>
            </a:r>
            <a:r>
              <a:rPr lang="en-US" sz="1600" i="1" dirty="0"/>
              <a:t> ta </a:t>
            </a:r>
            <a:r>
              <a:rPr lang="en-US" sz="1600" i="1" dirty="0" err="1"/>
              <a:t>sẽ</a:t>
            </a:r>
            <a:r>
              <a:rPr lang="en-US" sz="1600" i="1" dirty="0"/>
              <a:t> </a:t>
            </a:r>
            <a:r>
              <a:rPr lang="en-US" sz="1600" i="1" dirty="0" err="1"/>
              <a:t>có</a:t>
            </a:r>
            <a:r>
              <a:rPr lang="en-US" sz="1600" i="1" dirty="0"/>
              <a:t> </a:t>
            </a:r>
            <a:r>
              <a:rPr lang="en-US" sz="1600" i="1" dirty="0" err="1"/>
              <a:t>được</a:t>
            </a:r>
            <a:r>
              <a:rPr lang="en-US" sz="1600" i="1" dirty="0"/>
              <a:t> </a:t>
            </a:r>
            <a:r>
              <a:rPr lang="en-US" sz="1600" i="1" dirty="0" err="1"/>
              <a:t>duy</a:t>
            </a:r>
            <a:r>
              <a:rPr lang="en-US" sz="1600" i="1" dirty="0"/>
              <a:t> </a:t>
            </a:r>
            <a:r>
              <a:rPr lang="en-US" sz="1600" i="1" dirty="0" err="1"/>
              <a:t>nhất</a:t>
            </a:r>
            <a:r>
              <a:rPr lang="en-US" sz="1600" i="1" dirty="0"/>
              <a:t> 1 </a:t>
            </a:r>
            <a:r>
              <a:rPr lang="en-US" sz="1600" i="1" dirty="0" err="1"/>
              <a:t>danh</a:t>
            </a:r>
            <a:r>
              <a:rPr lang="en-US" sz="1600" i="1" dirty="0"/>
              <a:t> </a:t>
            </a:r>
            <a:r>
              <a:rPr lang="en-US" sz="1600" i="1" dirty="0" err="1"/>
              <a:t>sách</a:t>
            </a:r>
            <a:r>
              <a:rPr lang="en-US" sz="1600" i="1" dirty="0"/>
              <a:t> </a:t>
            </a:r>
            <a:r>
              <a:rPr lang="en-US" sz="1600" i="1" dirty="0" err="1"/>
              <a:t>kết</a:t>
            </a:r>
            <a:r>
              <a:rPr lang="en-US" sz="1600" i="1" dirty="0"/>
              <a:t> </a:t>
            </a:r>
            <a:r>
              <a:rPr lang="en-US" sz="1600" i="1" dirty="0" err="1"/>
              <a:t>quả</a:t>
            </a:r>
            <a:r>
              <a:rPr lang="en-US" sz="1600" i="1" dirty="0"/>
              <a:t> </a:t>
            </a:r>
            <a:r>
              <a:rPr lang="en-US" sz="1600" i="1" dirty="0" err="1"/>
              <a:t>chứa</a:t>
            </a:r>
            <a:r>
              <a:rPr lang="en-US" sz="1600" i="1" dirty="0"/>
              <a:t> </a:t>
            </a:r>
            <a:r>
              <a:rPr lang="en-US" sz="1600" i="1" dirty="0" err="1"/>
              <a:t>các</a:t>
            </a:r>
            <a:r>
              <a:rPr lang="en-US" sz="1600" i="1" dirty="0"/>
              <a:t> </a:t>
            </a:r>
            <a:r>
              <a:rPr lang="en-US" sz="1600" i="1" dirty="0" err="1"/>
              <a:t>phần</a:t>
            </a:r>
            <a:r>
              <a:rPr lang="en-US" sz="1600" i="1" dirty="0"/>
              <a:t> </a:t>
            </a:r>
            <a:r>
              <a:rPr lang="en-US" sz="1600" i="1" dirty="0" err="1"/>
              <a:t>tử</a:t>
            </a:r>
            <a:r>
              <a:rPr lang="en-US" sz="1600" i="1" dirty="0"/>
              <a:t> </a:t>
            </a:r>
            <a:r>
              <a:rPr lang="en-US" sz="1600" i="1" dirty="0" err="1"/>
              <a:t>đã</a:t>
            </a:r>
            <a:r>
              <a:rPr lang="en-US" sz="1600" i="1" dirty="0"/>
              <a:t> </a:t>
            </a:r>
            <a:r>
              <a:rPr lang="en-US" sz="1600" i="1" dirty="0" err="1"/>
              <a:t>được</a:t>
            </a:r>
            <a:r>
              <a:rPr lang="en-US" sz="1600" i="1" dirty="0"/>
              <a:t> </a:t>
            </a:r>
            <a:r>
              <a:rPr lang="en-US" sz="1600" i="1" dirty="0" err="1"/>
              <a:t>sắp</a:t>
            </a:r>
            <a:r>
              <a:rPr lang="en-US" sz="1600" i="1" dirty="0"/>
              <a:t> </a:t>
            </a:r>
            <a:r>
              <a:rPr lang="en-US" sz="1600" i="1" dirty="0" err="1"/>
              <a:t>xếp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811268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body" idx="1"/>
          </p:nvPr>
        </p:nvSpPr>
        <p:spPr>
          <a:xfrm>
            <a:off x="2299800" y="1253400"/>
            <a:ext cx="4836806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vi-VN" sz="2400" dirty="0"/>
              <a:t>Mục tiêu: </a:t>
            </a:r>
            <a:endParaRPr lang="en-US" sz="2400" dirty="0"/>
          </a:p>
          <a:p>
            <a:pPr marL="285750" indent="-285750">
              <a:lnSpc>
                <a:spcPct val="150000"/>
              </a:lnSpc>
            </a:pPr>
            <a:r>
              <a:rPr lang="en-US" sz="1600" b="0" dirty="0"/>
              <a:t> </a:t>
            </a:r>
            <a:r>
              <a:rPr lang="vi-VN" sz="1600" b="0" dirty="0"/>
              <a:t>Bài toán kinh điển</a:t>
            </a:r>
            <a:endParaRPr lang="en-US" sz="1600" b="0" dirty="0"/>
          </a:p>
          <a:p>
            <a:pPr marL="285750" indent="-285750">
              <a:lnSpc>
                <a:spcPct val="150000"/>
              </a:lnSpc>
            </a:pPr>
            <a:r>
              <a:rPr lang="vi-VN" sz="1600" b="0" dirty="0"/>
              <a:t> Đặc trưng của SX trên file: Bài toán trộn</a:t>
            </a:r>
            <a:endParaRPr lang="en-US" sz="1600" b="0" dirty="0"/>
          </a:p>
          <a:p>
            <a:pPr marL="285750" indent="-285750">
              <a:lnSpc>
                <a:spcPct val="150000"/>
              </a:lnSpc>
            </a:pPr>
            <a:r>
              <a:rPr lang="en-US" sz="1600" b="0" dirty="0"/>
              <a:t> </a:t>
            </a:r>
            <a:r>
              <a:rPr lang="vi-VN" sz="1600" b="0" dirty="0"/>
              <a:t>TT tìm kiếm cơ bản: Tuần tự, nhị phân </a:t>
            </a:r>
            <a:endParaRPr lang="en-US" sz="1600" b="0" dirty="0"/>
          </a:p>
          <a:p>
            <a:pPr marL="285750" indent="-285750">
              <a:lnSpc>
                <a:spcPct val="150000"/>
              </a:lnSpc>
            </a:pPr>
            <a:r>
              <a:rPr lang="vi-VN" sz="1600" b="0" dirty="0"/>
              <a:t> TT sắp xếp</a:t>
            </a:r>
            <a:endParaRPr lang="en-US" sz="1600" b="0" dirty="0"/>
          </a:p>
          <a:p>
            <a:pPr marL="285750" indent="-285750">
              <a:lnSpc>
                <a:spcPct val="150000"/>
              </a:lnSpc>
            </a:pPr>
            <a:r>
              <a:rPr lang="vi-VN" sz="1600" b="0" dirty="0"/>
              <a:t> </a:t>
            </a:r>
            <a:r>
              <a:rPr lang="vi-VN" sz="1600" b="0" dirty="0" err="1"/>
              <a:t>Đánh</a:t>
            </a:r>
            <a:r>
              <a:rPr lang="vi-VN" sz="1600" b="0" dirty="0"/>
              <a:t> </a:t>
            </a:r>
            <a:r>
              <a:rPr lang="vi-VN" sz="1600" b="0" dirty="0" err="1"/>
              <a:t>giá</a:t>
            </a:r>
            <a:r>
              <a:rPr lang="vi-VN" sz="1600" b="0" dirty="0"/>
              <a:t> </a:t>
            </a:r>
            <a:r>
              <a:rPr lang="vi-VN" sz="1600" b="0" dirty="0" err="1"/>
              <a:t>thuật</a:t>
            </a:r>
            <a:r>
              <a:rPr lang="vi-VN" sz="1600" b="0" dirty="0"/>
              <a:t> </a:t>
            </a:r>
            <a:r>
              <a:rPr lang="vi-VN" sz="1600" b="0" dirty="0" err="1"/>
              <a:t>toán</a:t>
            </a:r>
            <a:endParaRPr lang="en-US" sz="1600" b="0" dirty="0"/>
          </a:p>
        </p:txBody>
      </p:sp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2312</Words>
  <Application>Microsoft Office PowerPoint</Application>
  <PresentationFormat>Trình chiếu Trên màn hình (16:9)</PresentationFormat>
  <Paragraphs>570</Paragraphs>
  <Slides>41</Slides>
  <Notes>37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41</vt:i4>
      </vt:variant>
    </vt:vector>
  </HeadingPairs>
  <TitlesOfParts>
    <vt:vector size="48" baseType="lpstr">
      <vt:lpstr>Poppins</vt:lpstr>
      <vt:lpstr>Courier New</vt:lpstr>
      <vt:lpstr>Arial</vt:lpstr>
      <vt:lpstr>Wingdings</vt:lpstr>
      <vt:lpstr>Times New Roman</vt:lpstr>
      <vt:lpstr>Poppins Light</vt:lpstr>
      <vt:lpstr>Cymbeline template</vt:lpstr>
      <vt:lpstr>External sort</vt:lpstr>
      <vt:lpstr> Sắp xếp ngoại </vt:lpstr>
      <vt:lpstr> Sắp xếp ngoại</vt:lpstr>
      <vt:lpstr>Sắp xếp nội và sắp xếp ngoại</vt:lpstr>
      <vt:lpstr> External merge sort</vt:lpstr>
      <vt:lpstr> External merge sort</vt:lpstr>
      <vt:lpstr> External merge sort</vt:lpstr>
      <vt:lpstr> External merge sort</vt:lpstr>
      <vt:lpstr>Bản trình bày PowerPoint</vt:lpstr>
      <vt:lpstr>Các Phương pháp sắp xếp ngoại khác </vt:lpstr>
      <vt:lpstr>PHƯƠNG PHÁP TRỘN RUN</vt:lpstr>
      <vt:lpstr>Phương pháp trộn Run</vt:lpstr>
      <vt:lpstr>Phương pháp trộn Run</vt:lpstr>
      <vt:lpstr>Phương pháp trộn Run</vt:lpstr>
      <vt:lpstr>Phương pháp trộn Run</vt:lpstr>
      <vt:lpstr>Phương pháp trộn Run</vt:lpstr>
      <vt:lpstr>Phương pháp trộn Run</vt:lpstr>
      <vt:lpstr>Phương pháp trộn Run</vt:lpstr>
      <vt:lpstr>Phương pháp trộn Run</vt:lpstr>
      <vt:lpstr>Phương pháp trộn Run</vt:lpstr>
      <vt:lpstr>Phương pháp trộn Run</vt:lpstr>
      <vt:lpstr>PHƯƠNG PHÁP TRỘN TỰ NHIÊN</vt:lpstr>
      <vt:lpstr>Phương pháp trộn tự nhiên</vt:lpstr>
      <vt:lpstr>Phương pháp trộn tự nhiên</vt:lpstr>
      <vt:lpstr>Phương pháp trộn tự nhiên</vt:lpstr>
      <vt:lpstr>Phương pháp trộn tự nhiên</vt:lpstr>
      <vt:lpstr>Phương pháp trộn tự nhiên</vt:lpstr>
      <vt:lpstr>PHƯƠNG PHÁP TRỘN ĐA LỐI CÂN BẰNG</vt:lpstr>
      <vt:lpstr>Phương pháp trộn đa lối cân bằng</vt:lpstr>
      <vt:lpstr>Phương pháp trộn đa lối cân bằng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PHƯƠNG PHÁP TRỘN ĐA PHA</vt:lpstr>
      <vt:lpstr>Phương pháp trộn đa pha</vt:lpstr>
      <vt:lpstr>Phương pháp trộn đa pha</vt:lpstr>
      <vt:lpstr>Phương pháp trộn đa pha</vt:lpstr>
      <vt:lpstr>Thanks!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sort</dc:title>
  <dc:creator>Nhat Thanh</dc:creator>
  <cp:lastModifiedBy>Võ Nhât Thanh</cp:lastModifiedBy>
  <cp:revision>58</cp:revision>
  <dcterms:modified xsi:type="dcterms:W3CDTF">2021-03-22T15:24:26Z</dcterms:modified>
</cp:coreProperties>
</file>