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263" r:id="rId4"/>
    <p:sldId id="260" r:id="rId5"/>
    <p:sldId id="261" r:id="rId6"/>
    <p:sldId id="259" r:id="rId7"/>
    <p:sldId id="268" r:id="rId8"/>
    <p:sldId id="283" r:id="rId9"/>
    <p:sldId id="284" r:id="rId10"/>
    <p:sldId id="285" r:id="rId11"/>
    <p:sldId id="289" r:id="rId12"/>
    <p:sldId id="290" r:id="rId13"/>
    <p:sldId id="291" r:id="rId14"/>
    <p:sldId id="305" r:id="rId15"/>
    <p:sldId id="288" r:id="rId16"/>
    <p:sldId id="304" r:id="rId17"/>
    <p:sldId id="293" r:id="rId18"/>
    <p:sldId id="306" r:id="rId19"/>
    <p:sldId id="296" r:id="rId20"/>
    <p:sldId id="295" r:id="rId21"/>
    <p:sldId id="297" r:id="rId22"/>
    <p:sldId id="298" r:id="rId23"/>
    <p:sldId id="294" r:id="rId24"/>
    <p:sldId id="299" r:id="rId25"/>
    <p:sldId id="307" r:id="rId26"/>
    <p:sldId id="300" r:id="rId27"/>
    <p:sldId id="301" r:id="rId28"/>
    <p:sldId id="302" r:id="rId29"/>
    <p:sldId id="303" r:id="rId30"/>
    <p:sldId id="278" r:id="rId31"/>
    <p:sldId id="281" r:id="rId32"/>
  </p:sldIdLst>
  <p:sldSz cx="9144000" cy="5143500" type="screen16x9"/>
  <p:notesSz cx="6858000" cy="9144000"/>
  <p:embeddedFontLst>
    <p:embeddedFont>
      <p:font typeface="Poppins" panose="020B0604020202020204" charset="0"/>
      <p:regular r:id="rId34"/>
      <p:bold r:id="rId35"/>
      <p:italic r:id="rId36"/>
      <p:boldItalic r:id="rId37"/>
    </p:embeddedFont>
    <p:embeddedFont>
      <p:font typeface="Poppins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27B3E-FBC5-4E6D-ABE8-03CB06A2C7C7}">
  <a:tblStyle styleId="{5F827B3E-FBC5-4E6D-ABE8-03CB06A2C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1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1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8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85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5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9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108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67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57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5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0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1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2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20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82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917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90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1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8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</a:t>
            </a:r>
            <a:br>
              <a:rPr lang="en" dirty="0"/>
            </a:br>
            <a:r>
              <a:rPr lang="en" dirty="0"/>
              <a:t>sort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3410E86B-7AE3-48A8-8F92-E9A537635A02}"/>
              </a:ext>
            </a:extLst>
          </p:cNvPr>
          <p:cNvSpPr txBox="1">
            <a:spLocks/>
          </p:cNvSpPr>
          <p:nvPr/>
        </p:nvSpPr>
        <p:spPr>
          <a:xfrm>
            <a:off x="615869" y="3325874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We are group 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Võ </a:t>
            </a:r>
            <a:r>
              <a:rPr lang="en-US" sz="1400" dirty="0" err="1"/>
              <a:t>Nhật</a:t>
            </a:r>
            <a:r>
              <a:rPr lang="en-US" sz="1400" dirty="0"/>
              <a:t> Thanh 19522245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Lê Vinh Quang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Trần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288550992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382324"/>
              </p:ext>
            </p:extLst>
          </p:nvPr>
        </p:nvGraphicFramePr>
        <p:xfrm>
          <a:off x="1767362" y="2545972"/>
          <a:ext cx="2738891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80477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99203"/>
              </p:ext>
            </p:extLst>
          </p:nvPr>
        </p:nvGraphicFramePr>
        <p:xfrm>
          <a:off x="1767361" y="3216046"/>
          <a:ext cx="2738891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1CF76A-AECB-441F-91ED-C48361F7206D}"/>
              </a:ext>
            </a:extLst>
          </p:cNvPr>
          <p:cNvSpPr txBox="1"/>
          <p:nvPr/>
        </p:nvSpPr>
        <p:spPr>
          <a:xfrm>
            <a:off x="2599479" y="13183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M=1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4213745782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91251"/>
              </p:ext>
            </p:extLst>
          </p:nvPr>
        </p:nvGraphicFramePr>
        <p:xfrm>
          <a:off x="1767362" y="2545972"/>
          <a:ext cx="3353277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81802325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098686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13928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08223DC-7CAE-4185-9D0A-CCBF4FE14F59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M=M*2=2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178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334376188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105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847650"/>
              </p:ext>
            </p:extLst>
          </p:nvPr>
        </p:nvGraphicFramePr>
        <p:xfrm>
          <a:off x="1767362" y="2545972"/>
          <a:ext cx="3304508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4233775469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72694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10966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05D6527-65A1-429C-B323-5EB5D79DB92A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M=M*2=4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218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92184229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096548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056197"/>
              </p:ext>
            </p:extLst>
          </p:nvPr>
        </p:nvGraphicFramePr>
        <p:xfrm>
          <a:off x="1767361" y="3216046"/>
          <a:ext cx="1053233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 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3A6582C-05B5-448B-AA2B-5D9180B339A5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M=M*2=8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81105A5A-656C-454F-A436-F329B01DF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49622"/>
              </p:ext>
            </p:extLst>
          </p:nvPr>
        </p:nvGraphicFramePr>
        <p:xfrm>
          <a:off x="1732091" y="2485077"/>
          <a:ext cx="4424550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5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5: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93177B-4A59-4628-845D-BEFC463E02BA}"/>
              </a:ext>
            </a:extLst>
          </p:cNvPr>
          <p:cNvSpPr txBox="1"/>
          <p:nvPr/>
        </p:nvSpPr>
        <p:spPr>
          <a:xfrm>
            <a:off x="1549627" y="1800272"/>
            <a:ext cx="57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m </a:t>
            </a:r>
            <a:r>
              <a:rPr lang="en-US" sz="2400" dirty="0" err="1"/>
              <a:t>của</a:t>
            </a:r>
            <a:r>
              <a:rPr lang="en-US" sz="2400" dirty="0"/>
              <a:t> run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n </a:t>
            </a:r>
            <a:r>
              <a:rPr lang="en-US" sz="2400" dirty="0" err="1"/>
              <a:t>của</a:t>
            </a:r>
            <a:r>
              <a:rPr lang="en-US" sz="2400" dirty="0"/>
              <a:t> F0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6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Run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803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Run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926680" y="1748673"/>
            <a:ext cx="4818893" cy="304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b="1" dirty="0" err="1"/>
              <a:t>Đánh</a:t>
            </a:r>
            <a:r>
              <a:rPr lang="vi-VN" sz="1200" b="1" dirty="0"/>
              <a:t> </a:t>
            </a:r>
            <a:r>
              <a:rPr lang="vi-VN" sz="1200" b="1" dirty="0" err="1"/>
              <a:t>giá</a:t>
            </a:r>
            <a:r>
              <a:rPr lang="vi-VN" sz="1200" b="1" dirty="0"/>
              <a:t>: </a:t>
            </a:r>
            <a:endParaRPr lang="en-US" sz="120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Cần</a:t>
            </a:r>
            <a:r>
              <a:rPr lang="vi-VN" sz="1050" dirty="0"/>
              <a:t> </a:t>
            </a:r>
            <a:r>
              <a:rPr lang="vi-VN" sz="1050" dirty="0" err="1"/>
              <a:t>ít</a:t>
            </a:r>
            <a:r>
              <a:rPr lang="vi-VN" sz="1050" dirty="0"/>
              <a:t> </a:t>
            </a:r>
            <a:r>
              <a:rPr lang="vi-VN" sz="1050" dirty="0" err="1"/>
              <a:t>nhất</a:t>
            </a:r>
            <a:r>
              <a:rPr lang="vi-VN" sz="1050" dirty="0"/>
              <a:t> N không gian </a:t>
            </a:r>
            <a:r>
              <a:rPr lang="vi-VN" sz="1050" dirty="0" err="1"/>
              <a:t>trống</a:t>
            </a:r>
            <a:r>
              <a:rPr lang="vi-VN" sz="1050" dirty="0"/>
              <a:t> trên </a:t>
            </a:r>
            <a:r>
              <a:rPr lang="vi-VN" sz="1050" dirty="0" err="1"/>
              <a:t>đĩa</a:t>
            </a:r>
            <a:r>
              <a:rPr lang="vi-VN" sz="1050" dirty="0"/>
              <a:t> </a:t>
            </a:r>
            <a:r>
              <a:rPr lang="vi-VN" sz="1050" dirty="0" err="1"/>
              <a:t>để</a:t>
            </a:r>
            <a:r>
              <a:rPr lang="vi-VN" sz="1050" dirty="0"/>
              <a:t> </a:t>
            </a:r>
            <a:r>
              <a:rPr lang="vi-VN" sz="1050" dirty="0" err="1"/>
              <a:t>hoạt</a:t>
            </a:r>
            <a:r>
              <a:rPr lang="vi-VN" sz="1050" dirty="0"/>
              <a:t> </a:t>
            </a:r>
            <a:r>
              <a:rPr lang="vi-VN" sz="1050" dirty="0" err="1"/>
              <a:t>động</a:t>
            </a:r>
            <a:r>
              <a:rPr lang="vi-VN" sz="1050" dirty="0"/>
              <a:t>.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Số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log2N </a:t>
            </a:r>
            <a:r>
              <a:rPr lang="vi-VN" sz="1050" dirty="0"/>
              <a:t>(</a:t>
            </a:r>
            <a:r>
              <a:rPr lang="vi-VN" sz="1050" dirty="0" err="1"/>
              <a:t>vì</a:t>
            </a: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1 </a:t>
            </a:r>
            <a:r>
              <a:rPr lang="vi-VN" sz="1050" dirty="0" err="1"/>
              <a:t>dãy</a:t>
            </a:r>
            <a:r>
              <a:rPr lang="vi-VN" sz="1050" dirty="0"/>
              <a:t> tăng </a:t>
            </a:r>
            <a:r>
              <a:rPr lang="vi-VN" sz="1050" dirty="0" err="1"/>
              <a:t>gấp</a:t>
            </a:r>
            <a:r>
              <a:rPr lang="vi-VN" sz="1050" dirty="0"/>
              <a:t> 2)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: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Distribute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Merge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, so </a:t>
            </a:r>
            <a:r>
              <a:rPr lang="vi-VN" sz="1050" dirty="0" err="1"/>
              <a:t>sánh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N/2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dirty="0"/>
              <a:t> </a:t>
            </a:r>
            <a:r>
              <a:rPr lang="vi-VN" sz="1200" b="1" dirty="0" err="1"/>
              <a:t>Tổng</a:t>
            </a:r>
            <a:r>
              <a:rPr lang="vi-VN" sz="1200" b="1" dirty="0"/>
              <a:t> </a:t>
            </a:r>
            <a:r>
              <a:rPr lang="vi-VN" sz="1200" b="1" dirty="0" err="1"/>
              <a:t>cộng</a:t>
            </a:r>
            <a:r>
              <a:rPr lang="vi-VN" sz="1200" b="1" dirty="0"/>
              <a:t>: </a:t>
            </a:r>
            <a:endParaRPr lang="en-US" sz="1200" b="1" dirty="0"/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</a:t>
            </a:r>
            <a:r>
              <a:rPr lang="vi-VN" sz="1050" dirty="0" err="1"/>
              <a:t>Copy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2N * log2N </a:t>
            </a:r>
            <a:endParaRPr lang="en-US" sz="1050" dirty="0">
              <a:solidFill>
                <a:srgbClr val="FF0000"/>
              </a:solidFill>
            </a:endParaRPr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So </a:t>
            </a:r>
            <a:r>
              <a:rPr lang="vi-VN" sz="1050" dirty="0" err="1"/>
              <a:t>sánh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N/2 * log2N </a:t>
            </a:r>
            <a:endParaRPr lang="en-US" sz="1050" dirty="0">
              <a:solidFill>
                <a:srgbClr val="FF0000"/>
              </a:solidFill>
            </a:endParaRP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050" b="1" dirty="0" err="1"/>
              <a:t>Hạn</a:t>
            </a:r>
            <a:r>
              <a:rPr lang="vi-VN" sz="1050" b="1" dirty="0"/>
              <a:t> </a:t>
            </a:r>
            <a:r>
              <a:rPr lang="vi-VN" sz="1050" b="1" dirty="0" err="1"/>
              <a:t>chế</a:t>
            </a:r>
            <a:r>
              <a:rPr lang="vi-VN" sz="1050" b="1" dirty="0"/>
              <a:t>: </a:t>
            </a:r>
            <a:endParaRPr lang="en-US" sz="105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Không </a:t>
            </a:r>
            <a:r>
              <a:rPr lang="vi-VN" sz="1050" dirty="0" err="1"/>
              <a:t>tận</a:t>
            </a:r>
            <a:r>
              <a:rPr lang="vi-VN" sz="1050" dirty="0"/>
              <a:t> </a:t>
            </a:r>
            <a:r>
              <a:rPr lang="vi-VN" sz="1050" dirty="0" err="1"/>
              <a:t>dụng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dữ</a:t>
            </a:r>
            <a:r>
              <a:rPr lang="vi-VN" sz="1050" dirty="0"/>
              <a:t> </a:t>
            </a:r>
            <a:r>
              <a:rPr lang="vi-VN" sz="1050" dirty="0" err="1"/>
              <a:t>liệu</a:t>
            </a:r>
            <a:r>
              <a:rPr lang="vi-VN" sz="1050" dirty="0"/>
              <a:t> </a:t>
            </a:r>
            <a:r>
              <a:rPr lang="vi-VN" sz="1050" dirty="0" err="1"/>
              <a:t>đã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sắp</a:t>
            </a:r>
            <a:r>
              <a:rPr lang="vi-VN" sz="1050" dirty="0"/>
              <a:t> </a:t>
            </a:r>
            <a:r>
              <a:rPr lang="vi-VN" sz="1050" dirty="0" err="1"/>
              <a:t>bộ</a:t>
            </a:r>
            <a:r>
              <a:rPr lang="vi-VN" sz="1050" dirty="0"/>
              <a:t> </a:t>
            </a:r>
            <a:r>
              <a:rPr lang="vi-VN" sz="1050" dirty="0" err="1"/>
              <a:t>phận</a:t>
            </a:r>
            <a:r>
              <a:rPr lang="vi-VN" sz="1050" dirty="0"/>
              <a:t>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Độ</a:t>
            </a:r>
            <a:r>
              <a:rPr lang="vi-VN" sz="1050" dirty="0"/>
              <a:t> </a:t>
            </a:r>
            <a:r>
              <a:rPr lang="vi-VN" sz="1050" dirty="0" err="1"/>
              <a:t>dài</a:t>
            </a:r>
            <a:r>
              <a:rPr lang="vi-VN" sz="1050" dirty="0"/>
              <a:t> </a:t>
            </a:r>
            <a:r>
              <a:rPr lang="vi-VN" sz="1050" dirty="0" err="1"/>
              <a:t>dãy</a:t>
            </a:r>
            <a:r>
              <a:rPr lang="vi-VN" sz="1050" dirty="0"/>
              <a:t> con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ở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k &lt;= 2k </a:t>
            </a:r>
            <a:endParaRPr lang="en-US" sz="1050" dirty="0">
              <a:solidFill>
                <a:srgbClr val="FF0000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8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78444" y="1696629"/>
            <a:ext cx="5317339" cy="264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/>
              <a:t>Trong phương </a:t>
            </a:r>
            <a:r>
              <a:rPr lang="vi-VN" sz="1600" dirty="0" err="1"/>
              <a:t>pháp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ở </a:t>
            </a:r>
            <a:r>
              <a:rPr lang="vi-VN" sz="1600" dirty="0" err="1"/>
              <a:t>mục</a:t>
            </a:r>
            <a:r>
              <a:rPr lang="vi-VN" sz="1600" dirty="0"/>
              <a:t> 1, </a:t>
            </a:r>
            <a:r>
              <a:rPr lang="vi-VN" sz="1600" dirty="0" err="1"/>
              <a:t>giải</a:t>
            </a:r>
            <a:r>
              <a:rPr lang="vi-VN" sz="1600" dirty="0"/>
              <a:t> </a:t>
            </a:r>
            <a:r>
              <a:rPr lang="vi-VN" sz="1600" dirty="0" err="1"/>
              <a:t>thuật</a:t>
            </a:r>
            <a:r>
              <a:rPr lang="vi-VN" sz="1600" dirty="0"/>
              <a:t> chưa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trước</a:t>
            </a:r>
            <a:r>
              <a:rPr lang="vi-VN" sz="1600" dirty="0"/>
              <a:t> khi phân </a:t>
            </a:r>
            <a:r>
              <a:rPr lang="vi-VN" sz="1600" dirty="0" err="1"/>
              <a:t>bố</a:t>
            </a:r>
            <a:r>
              <a:rPr lang="vi-VN" sz="1600" dirty="0"/>
              <a:t>  </a:t>
            </a:r>
            <a:r>
              <a:rPr lang="en-US" sz="1600" dirty="0"/>
              <a:t>    </a:t>
            </a:r>
            <a:r>
              <a:rPr lang="vi-VN" sz="1600" dirty="0"/>
              <a:t>chưa </a:t>
            </a:r>
            <a:r>
              <a:rPr lang="vi-VN" sz="1600" dirty="0" err="1"/>
              <a:t>tối</a:t>
            </a:r>
            <a:r>
              <a:rPr lang="vi-VN" sz="1600" dirty="0"/>
              <a:t> ưu. </a:t>
            </a:r>
            <a:endParaRPr lang="en-US" sz="160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 err="1"/>
              <a:t>Đặc</a:t>
            </a:r>
            <a:r>
              <a:rPr lang="vi-VN" sz="1600" dirty="0"/>
              <a:t> </a:t>
            </a:r>
            <a:r>
              <a:rPr lang="vi-VN" sz="1600" dirty="0" err="1"/>
              <a:t>điểm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PP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tự</a:t>
            </a:r>
            <a:r>
              <a:rPr lang="vi-VN" sz="1600" dirty="0"/>
              <a:t> nhiên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“</a:t>
            </a:r>
            <a:r>
              <a:rPr lang="vi-VN" sz="1600" dirty="0" err="1"/>
              <a:t>tự</a:t>
            </a:r>
            <a:r>
              <a:rPr lang="vi-VN" sz="1600" dirty="0"/>
              <a:t> nhiên”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ban </a:t>
            </a:r>
            <a:r>
              <a:rPr lang="vi-VN" sz="1600" dirty="0" err="1"/>
              <a:t>đầu</a:t>
            </a:r>
            <a:r>
              <a:rPr lang="vi-VN" sz="1600" dirty="0"/>
              <a:t>; </a:t>
            </a:r>
            <a:r>
              <a:rPr lang="vi-VN" sz="1600" dirty="0" err="1"/>
              <a:t>nghĩa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thực</a:t>
            </a:r>
            <a:r>
              <a:rPr lang="vi-VN" sz="1600" dirty="0"/>
              <a:t> </a:t>
            </a:r>
            <a:r>
              <a:rPr lang="vi-VN" sz="1600" dirty="0" err="1"/>
              <a:t>hiện</a:t>
            </a:r>
            <a:r>
              <a:rPr lang="vi-VN" sz="1600" dirty="0"/>
              <a:t>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độ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nhau cho </a:t>
            </a:r>
            <a:r>
              <a:rPr lang="vi-VN" sz="1600" dirty="0" err="1"/>
              <a:t>tới</a:t>
            </a:r>
            <a:r>
              <a:rPr lang="vi-VN" sz="1600" dirty="0"/>
              <a:t> khi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chỉ</a:t>
            </a:r>
            <a:r>
              <a:rPr lang="vi-VN" sz="1600" dirty="0"/>
              <a:t> </a:t>
            </a:r>
            <a:r>
              <a:rPr lang="vi-VN" sz="1600" dirty="0" err="1"/>
              <a:t>còn</a:t>
            </a:r>
            <a:r>
              <a:rPr lang="vi-VN" sz="1600" dirty="0"/>
              <a:t> 1 Run duy </a:t>
            </a:r>
            <a:r>
              <a:rPr lang="vi-VN" sz="1600" dirty="0" err="1"/>
              <a:t>nhất</a:t>
            </a:r>
            <a:r>
              <a:rPr lang="vi-VN" sz="1600" dirty="0"/>
              <a:t> </a:t>
            </a:r>
            <a:r>
              <a:rPr lang="en-US" sz="1600" dirty="0"/>
              <a:t>   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sắp</a:t>
            </a:r>
            <a:r>
              <a:rPr lang="vi-VN" sz="1600" dirty="0"/>
              <a:t>.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E5D8518-8BC3-458B-8E7D-78B67C49C2CF}"/>
              </a:ext>
            </a:extLst>
          </p:cNvPr>
          <p:cNvCxnSpPr/>
          <p:nvPr/>
        </p:nvCxnSpPr>
        <p:spPr>
          <a:xfrm>
            <a:off x="2835702" y="2680048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2E05249-AAFE-41B8-A463-BC8E2BF2732D}"/>
              </a:ext>
            </a:extLst>
          </p:cNvPr>
          <p:cNvCxnSpPr/>
          <p:nvPr/>
        </p:nvCxnSpPr>
        <p:spPr>
          <a:xfrm>
            <a:off x="4853478" y="4161376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8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589966" y="98294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409157"/>
              </p:ext>
            </p:extLst>
          </p:nvPr>
        </p:nvGraphicFramePr>
        <p:xfrm>
          <a:off x="2518052" y="1451057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848508"/>
              </p:ext>
            </p:extLst>
          </p:nvPr>
        </p:nvGraphicFramePr>
        <p:xfrm>
          <a:off x="2518052" y="1938523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349733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700552" y="284455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graphicFrame>
        <p:nvGraphicFramePr>
          <p:cNvPr id="23" name="Google Shape;292;p26">
            <a:extLst>
              <a:ext uri="{FF2B5EF4-FFF2-40B4-BE49-F238E27FC236}">
                <a16:creationId xmlns:a16="http://schemas.microsoft.com/office/drawing/2014/main" id="{38EFAC20-9EF9-4B93-A7F9-5B766ED18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03444"/>
              </p:ext>
            </p:extLst>
          </p:nvPr>
        </p:nvGraphicFramePr>
        <p:xfrm>
          <a:off x="2518052" y="3151462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292;p26">
            <a:extLst>
              <a:ext uri="{FF2B5EF4-FFF2-40B4-BE49-F238E27FC236}">
                <a16:creationId xmlns:a16="http://schemas.microsoft.com/office/drawing/2014/main" id="{9C633F75-A9A4-4AC0-AD9D-4E04B251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105340"/>
              </p:ext>
            </p:extLst>
          </p:nvPr>
        </p:nvGraphicFramePr>
        <p:xfrm>
          <a:off x="2518052" y="3611658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292;p26">
            <a:extLst>
              <a:ext uri="{FF2B5EF4-FFF2-40B4-BE49-F238E27FC236}">
                <a16:creationId xmlns:a16="http://schemas.microsoft.com/office/drawing/2014/main" id="{1171359A-B89C-4051-A39B-D16D34D57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413679"/>
              </p:ext>
            </p:extLst>
          </p:nvPr>
        </p:nvGraphicFramePr>
        <p:xfrm>
          <a:off x="2518052" y="4071854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897B39B-E558-432A-BD32-297080BE4DD6}"/>
              </a:ext>
            </a:extLst>
          </p:cNvPr>
          <p:cNvSpPr txBox="1"/>
          <p:nvPr/>
        </p:nvSpPr>
        <p:spPr>
          <a:xfrm>
            <a:off x="2000604" y="3153480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37402C7E-BB5A-4704-B580-169F9C908CED}"/>
              </a:ext>
            </a:extLst>
          </p:cNvPr>
          <p:cNvSpPr txBox="1"/>
          <p:nvPr/>
        </p:nvSpPr>
        <p:spPr>
          <a:xfrm>
            <a:off x="1997152" y="3642435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E1DF834C-FE31-4C74-B855-3FE0AEC74068}"/>
              </a:ext>
            </a:extLst>
          </p:cNvPr>
          <p:cNvSpPr txBox="1"/>
          <p:nvPr/>
        </p:nvSpPr>
        <p:spPr>
          <a:xfrm>
            <a:off x="1997152" y="4100613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</p:spTree>
    <p:extLst>
      <p:ext uri="{BB962C8B-B14F-4D97-AF65-F5344CB8AC3E}">
        <p14:creationId xmlns:p14="http://schemas.microsoft.com/office/powerpoint/2010/main" val="219655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554219" y="1014281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Sắp xếp ngoại dạng tổng quát</a:t>
            </a:r>
            <a:endParaRPr sz="3200"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254138" y="1520866"/>
            <a:ext cx="4391987" cy="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Ví dụ cụ thể </a:t>
            </a: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DL 100GB. </a:t>
            </a:r>
            <a:r>
              <a:rPr lang="en-US" sz="1200" dirty="0" err="1"/>
              <a:t>Và</a:t>
            </a:r>
            <a:r>
              <a:rPr lang="en-US" sz="1200" dirty="0"/>
              <a:t> ta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4GB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sắp</a:t>
            </a:r>
            <a:r>
              <a:rPr lang="en-US" sz="1200" dirty="0"/>
              <a:t> </a:t>
            </a:r>
            <a:r>
              <a:rPr lang="en-US" sz="1200" dirty="0" err="1"/>
              <a:t>xếp</a:t>
            </a:r>
            <a:r>
              <a:rPr lang="en-US" sz="1200" dirty="0"/>
              <a:t>.</a:t>
            </a: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1319244" y="2285509"/>
            <a:ext cx="431568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 4GB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quick sort, merge sort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ô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1,2,3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100/4=25 files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xệp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644663854"/>
              </p:ext>
            </p:extLst>
          </p:nvPr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93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601049" y="945808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52359"/>
              </p:ext>
            </p:extLst>
          </p:nvPr>
        </p:nvGraphicFramePr>
        <p:xfrm>
          <a:off x="2518052" y="1451057"/>
          <a:ext cx="243105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40516"/>
              </p:ext>
            </p:extLst>
          </p:nvPr>
        </p:nvGraphicFramePr>
        <p:xfrm>
          <a:off x="2518052" y="1938523"/>
          <a:ext cx="38753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77886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868439" y="334081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29C5AD7-53E1-4130-A6FD-B8781FCBE006}"/>
              </a:ext>
            </a:extLst>
          </p:cNvPr>
          <p:cNvSpPr txBox="1"/>
          <p:nvPr/>
        </p:nvSpPr>
        <p:spPr>
          <a:xfrm flipH="1">
            <a:off x="1803807" y="3325430"/>
            <a:ext cx="362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F0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411808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255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While (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số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&gt; 1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{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Phân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bố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nhiên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F0.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} 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[Distribute] Chia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xoay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vòng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F2,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mỗi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lần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1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đến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khi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hết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- [Merge]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từng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cặp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thành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872250" y="1427403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645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19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305118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LỐI CÂN BẰNG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5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ký</a:t>
            </a:r>
            <a:r>
              <a:rPr lang="vi-VN" b="1" dirty="0"/>
              <a:t> </a:t>
            </a:r>
            <a:r>
              <a:rPr lang="vi-VN" b="1" dirty="0" err="1"/>
              <a:t>hiệu</a:t>
            </a:r>
            <a:r>
              <a:rPr lang="vi-VN" b="1" dirty="0"/>
              <a:t>: </a:t>
            </a:r>
            <a:endParaRPr lang="en-US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fInput</a:t>
            </a:r>
            <a:r>
              <a:rPr lang="vi-VN" sz="1200" dirty="0">
                <a:solidFill>
                  <a:srgbClr val="FF0000"/>
                </a:solidFill>
              </a:rPr>
              <a:t>: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</a:t>
            </a:r>
            <a:r>
              <a:rPr lang="vi-VN" sz="1200" dirty="0" err="1"/>
              <a:t>gốc</a:t>
            </a:r>
            <a:r>
              <a:rPr lang="vi-VN" sz="1200" dirty="0"/>
              <a:t> </a:t>
            </a:r>
            <a:r>
              <a:rPr lang="vi-VN" sz="1200" dirty="0" err="1"/>
              <a:t>cần</a:t>
            </a:r>
            <a:r>
              <a:rPr lang="vi-VN" sz="1200" dirty="0"/>
              <a:t> </a:t>
            </a:r>
            <a:r>
              <a:rPr lang="vi-VN" sz="1200" dirty="0" err="1"/>
              <a:t>sắp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vi-VN" sz="1200" dirty="0">
                <a:solidFill>
                  <a:srgbClr val="FF0000"/>
                </a:solidFill>
              </a:rPr>
              <a:t>N</a:t>
            </a:r>
            <a:r>
              <a:rPr lang="vi-VN" sz="1200" dirty="0"/>
              <a:t>: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tử</a:t>
            </a:r>
            <a:r>
              <a:rPr lang="vi-VN" sz="1200" dirty="0"/>
              <a:t> trên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fInput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n</a:t>
            </a:r>
            <a:r>
              <a:rPr lang="vi-VN" sz="1200" dirty="0"/>
              <a:t>: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trung gian trên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/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S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Sdd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đang </a:t>
            </a:r>
            <a:r>
              <a:rPr lang="vi-VN" sz="1200" dirty="0" err="1"/>
              <a:t>còn</a:t>
            </a:r>
            <a:r>
              <a:rPr lang="vi-VN" sz="1200" dirty="0"/>
              <a:t> run </a:t>
            </a:r>
            <a:r>
              <a:rPr lang="vi-VN" sz="1200" dirty="0" err="1"/>
              <a:t>dở</a:t>
            </a:r>
            <a:r>
              <a:rPr lang="vi-VN" sz="1200" dirty="0"/>
              <a:t> dang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chưa </a:t>
            </a:r>
            <a:r>
              <a:rPr lang="vi-VN" sz="1200" dirty="0" err="1"/>
              <a:t>hết</a:t>
            </a:r>
            <a:r>
              <a:rPr lang="vi-VN" sz="1200" dirty="0"/>
              <a:t> (!EOF), </a:t>
            </a:r>
            <a:r>
              <a:rPr lang="vi-VN" sz="1200" dirty="0" err="1"/>
              <a:t>còn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thể</a:t>
            </a:r>
            <a:r>
              <a:rPr lang="vi-VN" sz="1200" dirty="0"/>
              <a:t> tham gia </a:t>
            </a:r>
            <a:r>
              <a:rPr lang="vi-VN" sz="1200" dirty="0" err="1"/>
              <a:t>vào</a:t>
            </a:r>
            <a:r>
              <a:rPr lang="vi-VN" sz="1200" dirty="0"/>
              <a:t> </a:t>
            </a:r>
            <a:r>
              <a:rPr lang="vi-VN" sz="1200" dirty="0" err="1"/>
              <a:t>quá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trộn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“</a:t>
            </a:r>
            <a:r>
              <a:rPr lang="vi-VN" sz="1200" dirty="0" err="1">
                <a:solidFill>
                  <a:srgbClr val="FF0000"/>
                </a:solidFill>
              </a:rPr>
              <a:t>Lượt</a:t>
            </a:r>
            <a:r>
              <a:rPr lang="vi-VN" sz="1200" dirty="0"/>
              <a:t>”: </a:t>
            </a:r>
            <a:r>
              <a:rPr lang="vi-VN" sz="1200" dirty="0" err="1"/>
              <a:t>là</a:t>
            </a:r>
            <a:r>
              <a:rPr lang="vi-VN" sz="1200" dirty="0"/>
              <a:t> 1 </a:t>
            </a:r>
            <a:r>
              <a:rPr lang="vi-VN" sz="1200" dirty="0" err="1"/>
              <a:t>quá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trộn</a:t>
            </a:r>
            <a:r>
              <a:rPr lang="vi-VN" sz="1200" dirty="0"/>
              <a:t> run </a:t>
            </a:r>
            <a:r>
              <a:rPr lang="vi-VN" sz="1200" dirty="0" err="1"/>
              <a:t>từ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đ </a:t>
            </a:r>
            <a:r>
              <a:rPr lang="vi-VN" sz="1200" dirty="0" err="1"/>
              <a:t>đích</a:t>
            </a:r>
            <a:r>
              <a:rPr lang="vi-VN" sz="1200" dirty="0"/>
              <a:t>, </a:t>
            </a:r>
            <a:r>
              <a:rPr lang="vi-VN" sz="1200" dirty="0" err="1"/>
              <a:t>một</a:t>
            </a:r>
            <a:r>
              <a:rPr lang="vi-VN" sz="1200" dirty="0"/>
              <a:t> “</a:t>
            </a:r>
            <a:r>
              <a:rPr lang="vi-VN" sz="1200" dirty="0" err="1"/>
              <a:t>luợt</a:t>
            </a:r>
            <a:r>
              <a:rPr lang="vi-VN" sz="1200" dirty="0"/>
              <a:t>”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thúc</a:t>
            </a:r>
            <a:r>
              <a:rPr lang="vi-VN" sz="1200" dirty="0"/>
              <a:t> khi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(trong </a:t>
            </a:r>
            <a:r>
              <a:rPr lang="vi-VN" sz="1200" dirty="0" err="1"/>
              <a:t>tập</a:t>
            </a:r>
            <a:r>
              <a:rPr lang="vi-VN" sz="1200" dirty="0"/>
              <a:t> D)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1 run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Drun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run trong “</a:t>
            </a:r>
            <a:r>
              <a:rPr lang="vi-VN" sz="1200" dirty="0" err="1"/>
              <a:t>lượt</a:t>
            </a:r>
            <a:r>
              <a:rPr lang="vi-VN" sz="1200" dirty="0"/>
              <a:t>”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hành</a:t>
            </a:r>
            <a:r>
              <a:rPr lang="vi-VN" sz="1200" dirty="0"/>
              <a:t> 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Suy </a:t>
            </a:r>
            <a:r>
              <a:rPr lang="vi-VN" b="1" dirty="0" err="1"/>
              <a:t>diễn</a:t>
            </a:r>
            <a:r>
              <a:rPr lang="vi-VN" b="1" dirty="0"/>
              <a:t>: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S –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hết</a:t>
            </a:r>
            <a:r>
              <a:rPr lang="vi-VN" sz="1200" dirty="0"/>
              <a:t> (EOF) </a:t>
            </a:r>
            <a:endParaRPr lang="en-US" sz="1200" dirty="0"/>
          </a:p>
          <a:p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>
                <a:solidFill>
                  <a:srgbClr val="FF0000"/>
                </a:solidFill>
              </a:rPr>
              <a:t> –</a:t>
            </a:r>
            <a:r>
              <a:rPr lang="vi-VN" sz="1200" dirty="0" err="1">
                <a:solidFill>
                  <a:srgbClr val="FF0000"/>
                </a:solidFill>
              </a:rPr>
              <a:t>Sdd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chưa </a:t>
            </a:r>
            <a:r>
              <a:rPr lang="vi-VN" sz="1200" dirty="0" err="1"/>
              <a:t>hết</a:t>
            </a:r>
            <a:r>
              <a:rPr lang="vi-VN" sz="1200" dirty="0"/>
              <a:t> (!EOF), nhưng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thúc</a:t>
            </a:r>
            <a:r>
              <a:rPr lang="vi-VN" sz="1200" dirty="0"/>
              <a:t> run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tại</a:t>
            </a:r>
            <a:r>
              <a:rPr lang="vi-VN" sz="1200" dirty="0"/>
              <a:t> </a:t>
            </a:r>
            <a:endParaRPr lang="en-US" sz="1200" dirty="0"/>
          </a:p>
          <a:p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D – </a:t>
            </a:r>
            <a:r>
              <a:rPr lang="vi-VN" sz="1200" dirty="0" err="1">
                <a:solidFill>
                  <a:srgbClr val="FF0000"/>
                </a:solidFill>
              </a:rPr>
              <a:t>Drun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chưa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run trong “</a:t>
            </a:r>
            <a:r>
              <a:rPr lang="vi-VN" sz="1200" dirty="0" err="1"/>
              <a:t>lượt</a:t>
            </a:r>
            <a:r>
              <a:rPr lang="vi-VN" sz="1200" dirty="0"/>
              <a:t>”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hành</a:t>
            </a:r>
            <a:r>
              <a:rPr lang="vi-VN" sz="1200" dirty="0"/>
              <a:t> 20/06/2010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222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512013" y="1502385"/>
            <a:ext cx="8043862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2 giai </a:t>
            </a:r>
            <a:r>
              <a:rPr lang="vi-VN" dirty="0" err="1"/>
              <a:t>đoạn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?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cho giai </a:t>
            </a:r>
            <a:r>
              <a:rPr lang="vi-VN" dirty="0" err="1"/>
              <a:t>đoạn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?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err="1"/>
              <a:t>Rút</a:t>
            </a:r>
            <a:r>
              <a:rPr lang="vi-VN" dirty="0"/>
              <a:t> ra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: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2 giai </a:t>
            </a:r>
            <a:r>
              <a:rPr lang="vi-VN" dirty="0" err="1"/>
              <a:t>đoạn</a:t>
            </a:r>
            <a:r>
              <a:rPr lang="vi-VN" dirty="0"/>
              <a:t>, ta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01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vi-VN" dirty="0"/>
              <a:t>•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½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Copy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vi-VN" dirty="0"/>
              <a:t>•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trung gian </a:t>
            </a:r>
            <a:r>
              <a:rPr lang="vi-VN" dirty="0" err="1"/>
              <a:t>gấp</a:t>
            </a:r>
            <a:r>
              <a:rPr lang="vi-VN" dirty="0"/>
              <a:t> đôi.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932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641237" y="25717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PHA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4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3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>
              <a:highlight>
                <a:srgbClr val="808080"/>
              </a:highlight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/>
              <a:t>Ta </a:t>
            </a:r>
            <a:r>
              <a:rPr lang="vi-VN" sz="1600" b="1" dirty="0" err="1"/>
              <a:t>xét</a:t>
            </a:r>
            <a:r>
              <a:rPr lang="vi-VN" sz="1600" b="1" dirty="0"/>
              <a:t> </a:t>
            </a:r>
            <a:r>
              <a:rPr lang="vi-VN" sz="1600" b="1" dirty="0" err="1"/>
              <a:t>ví</a:t>
            </a:r>
            <a:r>
              <a:rPr lang="vi-VN" sz="1600" b="1" dirty="0"/>
              <a:t> </a:t>
            </a:r>
            <a:r>
              <a:rPr lang="vi-VN" sz="1600" b="1" dirty="0" err="1"/>
              <a:t>dụ</a:t>
            </a:r>
            <a:r>
              <a:rPr lang="vi-VN" sz="1600" b="1" dirty="0"/>
              <a:t> sau </a:t>
            </a:r>
            <a:r>
              <a:rPr lang="vi-VN" sz="1600" b="1" dirty="0" err="1"/>
              <a:t>với</a:t>
            </a:r>
            <a:r>
              <a:rPr lang="vi-VN" sz="1600" b="1" dirty="0"/>
              <a:t> 3 </a:t>
            </a:r>
            <a:r>
              <a:rPr lang="vi-VN" sz="1600" b="1" dirty="0" err="1"/>
              <a:t>tập</a:t>
            </a:r>
            <a:r>
              <a:rPr lang="vi-VN" sz="1600" b="1" dirty="0"/>
              <a:t> tin f1, f2, f3 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1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luân phiên </a:t>
            </a:r>
            <a:r>
              <a:rPr lang="vi-VN" dirty="0" err="1"/>
              <a:t>các</a:t>
            </a:r>
            <a:r>
              <a:rPr lang="vi-VN" dirty="0"/>
              <a:t> run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f0 </a:t>
            </a:r>
            <a:r>
              <a:rPr lang="vi-VN" dirty="0" err="1"/>
              <a:t>vào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f2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2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f1, f2 </a:t>
            </a:r>
            <a:r>
              <a:rPr lang="vi-VN" dirty="0" err="1"/>
              <a:t>vào</a:t>
            </a:r>
            <a:r>
              <a:rPr lang="vi-VN" dirty="0"/>
              <a:t> f3 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f3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3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f1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4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f2.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f2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5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f2 </a:t>
            </a:r>
            <a:r>
              <a:rPr lang="vi-VN" dirty="0" err="1"/>
              <a:t>vào</a:t>
            </a:r>
            <a:r>
              <a:rPr lang="vi-VN" dirty="0"/>
              <a:t> f1.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2.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kia. </a:t>
            </a:r>
            <a:r>
              <a:rPr lang="vi-VN" dirty="0" err="1"/>
              <a:t>Việc</a:t>
            </a:r>
            <a:r>
              <a:rPr lang="vi-VN" dirty="0"/>
              <a:t>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ta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f1 </a:t>
            </a:r>
            <a:r>
              <a:rPr lang="vi-VN" dirty="0" err="1"/>
              <a:t>và</a:t>
            </a:r>
            <a:r>
              <a:rPr lang="vi-VN" dirty="0"/>
              <a:t> fn-1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f2,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fn-1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liên </a:t>
            </a:r>
            <a:r>
              <a:rPr lang="vi-VN" dirty="0" err="1"/>
              <a:t>tiếp</a:t>
            </a:r>
            <a:r>
              <a:rPr lang="vi-VN" dirty="0"/>
              <a:t> trong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Fibonaci</a:t>
            </a:r>
            <a:r>
              <a:rPr lang="vi-VN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855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2D283869-6388-49CF-8274-22B9F939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41045"/>
              </p:ext>
            </p:extLst>
          </p:nvPr>
        </p:nvGraphicFramePr>
        <p:xfrm>
          <a:off x="1374679" y="2019649"/>
          <a:ext cx="4530744" cy="2591988"/>
        </p:xfrm>
        <a:graphic>
          <a:graphicData uri="http://schemas.openxmlformats.org/drawingml/2006/table">
            <a:tbl>
              <a:tblPr firstRow="1" bandRow="1">
                <a:tableStyleId>{5F827B3E-FBC5-4E6D-ABE8-03CB06A2C7C7}</a:tableStyleId>
              </a:tblPr>
              <a:tblGrid>
                <a:gridCol w="746058">
                  <a:extLst>
                    <a:ext uri="{9D8B030D-6E8A-4147-A177-3AD203B41FA5}">
                      <a16:colId xmlns:a16="http://schemas.microsoft.com/office/drawing/2014/main" val="2093383878"/>
                    </a:ext>
                  </a:extLst>
                </a:gridCol>
                <a:gridCol w="1216343">
                  <a:extLst>
                    <a:ext uri="{9D8B030D-6E8A-4147-A177-3AD203B41FA5}">
                      <a16:colId xmlns:a16="http://schemas.microsoft.com/office/drawing/2014/main" val="705281141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445887231"/>
                    </a:ext>
                  </a:extLst>
                </a:gridCol>
                <a:gridCol w="921067">
                  <a:extLst>
                    <a:ext uri="{9D8B030D-6E8A-4147-A177-3AD203B41FA5}">
                      <a16:colId xmlns:a16="http://schemas.microsoft.com/office/drawing/2014/main" val="3428036973"/>
                    </a:ext>
                  </a:extLst>
                </a:gridCol>
                <a:gridCol w="873846">
                  <a:extLst>
                    <a:ext uri="{9D8B030D-6E8A-4147-A177-3AD203B41FA5}">
                      <a16:colId xmlns:a16="http://schemas.microsoft.com/office/drawing/2014/main" val="2775116996"/>
                    </a:ext>
                  </a:extLst>
                </a:gridCol>
              </a:tblGrid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Pharse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77836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Sort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3351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2,2,2,2,2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7693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3,3,3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28917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6947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0795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36388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76024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6D9DB35-E982-4C5E-BA2D-13149BDCFB68}"/>
              </a:ext>
            </a:extLst>
          </p:cNvPr>
          <p:cNvSpPr txBox="1"/>
          <p:nvPr/>
        </p:nvSpPr>
        <p:spPr>
          <a:xfrm>
            <a:off x="1374679" y="1466391"/>
            <a:ext cx="495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Ví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Trường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hợp</a:t>
            </a:r>
            <a:r>
              <a:rPr lang="en-US" sz="1600" dirty="0">
                <a:solidFill>
                  <a:srgbClr val="FF0000"/>
                </a:solidFill>
              </a:rPr>
              <a:t> n=7, </a:t>
            </a:r>
            <a:r>
              <a:rPr lang="en-US" sz="1600" dirty="0" err="1">
                <a:solidFill>
                  <a:srgbClr val="FF0000"/>
                </a:solidFill>
              </a:rPr>
              <a:t>tổng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số</a:t>
            </a:r>
            <a:r>
              <a:rPr lang="en-US" sz="1600" dirty="0">
                <a:solidFill>
                  <a:srgbClr val="FF0000"/>
                </a:solidFill>
              </a:rPr>
              <a:t> rung 13+8=21 run</a:t>
            </a:r>
          </a:p>
        </p:txBody>
      </p:sp>
    </p:spTree>
    <p:extLst>
      <p:ext uri="{BB962C8B-B14F-4D97-AF65-F5344CB8AC3E}">
        <p14:creationId xmlns:p14="http://schemas.microsoft.com/office/powerpoint/2010/main" val="253938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>
              <a:highlight>
                <a:srgbClr val="808080"/>
              </a:highlight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1095324" y="1502385"/>
            <a:ext cx="568771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0: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run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1: </a:t>
            </a:r>
            <a:r>
              <a:rPr lang="en-US" sz="1800" dirty="0" err="1"/>
              <a:t>Trộn</a:t>
            </a:r>
            <a:r>
              <a:rPr lang="en-US" sz="1800" dirty="0"/>
              <a:t> 8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2: </a:t>
            </a:r>
            <a:r>
              <a:rPr lang="en-US" sz="1800" dirty="0" err="1"/>
              <a:t>Trộn</a:t>
            </a:r>
            <a:r>
              <a:rPr lang="en-US" sz="1800" dirty="0"/>
              <a:t> 5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3: </a:t>
            </a:r>
            <a:r>
              <a:rPr lang="en-US" sz="1800" dirty="0" err="1"/>
              <a:t>Trộn</a:t>
            </a:r>
            <a:r>
              <a:rPr lang="en-US" sz="1800" dirty="0"/>
              <a:t> 3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4: </a:t>
            </a:r>
            <a:r>
              <a:rPr lang="en-US" sz="1800" dirty="0" err="1"/>
              <a:t>Trộn</a:t>
            </a:r>
            <a:r>
              <a:rPr lang="en-US" sz="1800" dirty="0"/>
              <a:t> 2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5: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6: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</p:txBody>
      </p:sp>
    </p:spTree>
    <p:extLst>
      <p:ext uri="{BB962C8B-B14F-4D97-AF65-F5344CB8AC3E}">
        <p14:creationId xmlns:p14="http://schemas.microsoft.com/office/powerpoint/2010/main" val="344158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Sắp xếp nội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Sắp xếp dữ liệu trên ram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Tốc độ truy xuất ngẫu nhiên</a:t>
            </a:r>
          </a:p>
          <a:p>
            <a:pPr marL="285750" indent="-285750">
              <a:buClr>
                <a:schemeClr val="tx1"/>
              </a:buClr>
            </a:pPr>
            <a:endParaRPr lang="en" dirty="0"/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Dựa trên hoán vị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Dữ liệu nhỏ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632800" y="78036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endParaRPr sz="28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ngoại</a:t>
            </a:r>
            <a:endParaRPr lang="en-US" b="1" dirty="0"/>
          </a:p>
          <a:p>
            <a:pPr marL="285750" indent="-285750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</a:t>
            </a:r>
          </a:p>
          <a:p>
            <a:pPr marL="285750" indent="-285750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(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ram)</a:t>
            </a:r>
          </a:p>
          <a:p>
            <a:pPr marL="285750" indent="-285750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pp </a:t>
            </a:r>
            <a:r>
              <a:rPr lang="en-US" dirty="0" err="1"/>
              <a:t>trộn</a:t>
            </a:r>
            <a:endParaRPr lang="en-US" dirty="0"/>
          </a:p>
          <a:p>
            <a:pPr marL="285750" indent="-285750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836806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400" dirty="0"/>
              <a:t></a:t>
            </a:r>
            <a:r>
              <a:rPr lang="vi-VN" sz="2400" dirty="0" err="1"/>
              <a:t>Mục</a:t>
            </a:r>
            <a:r>
              <a:rPr lang="vi-VN" sz="2400" dirty="0"/>
              <a:t> tiêu: </a:t>
            </a: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</a:t>
            </a:r>
            <a:r>
              <a:rPr lang="vi-VN" sz="1600" b="0" dirty="0" err="1"/>
              <a:t>Bài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r>
              <a:rPr lang="vi-VN" sz="1600" b="0" dirty="0"/>
              <a:t> kinh </a:t>
            </a:r>
            <a:r>
              <a:rPr lang="vi-VN" sz="1600" b="0" dirty="0" err="1"/>
              <a:t>điển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</a:t>
            </a:r>
            <a:r>
              <a:rPr lang="vi-VN" sz="1600" b="0" dirty="0" err="1"/>
              <a:t>Đặc</a:t>
            </a:r>
            <a:r>
              <a:rPr lang="vi-VN" sz="1600" b="0" dirty="0"/>
              <a:t> trưng </a:t>
            </a:r>
            <a:r>
              <a:rPr lang="vi-VN" sz="1600" b="0" dirty="0" err="1"/>
              <a:t>của</a:t>
            </a:r>
            <a:r>
              <a:rPr lang="vi-VN" sz="1600" b="0" dirty="0"/>
              <a:t> SX trên file: </a:t>
            </a:r>
            <a:r>
              <a:rPr lang="vi-VN" sz="1600" b="0" dirty="0" err="1"/>
              <a:t>Bài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r>
              <a:rPr lang="vi-VN" sz="1600" b="0" dirty="0"/>
              <a:t> </a:t>
            </a:r>
            <a:r>
              <a:rPr lang="vi-VN" sz="1600" b="0" dirty="0" err="1"/>
              <a:t>trộn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TT </a:t>
            </a:r>
            <a:r>
              <a:rPr lang="vi-VN" sz="1600" b="0" dirty="0" err="1"/>
              <a:t>tìm</a:t>
            </a:r>
            <a:r>
              <a:rPr lang="vi-VN" sz="1600" b="0" dirty="0"/>
              <a:t> </a:t>
            </a:r>
            <a:r>
              <a:rPr lang="vi-VN" sz="1600" b="0" dirty="0" err="1"/>
              <a:t>kiếm</a:t>
            </a:r>
            <a:r>
              <a:rPr lang="vi-VN" sz="1600" b="0" dirty="0"/>
              <a:t> cơ </a:t>
            </a:r>
            <a:r>
              <a:rPr lang="vi-VN" sz="1600" b="0" dirty="0" err="1"/>
              <a:t>bản</a:t>
            </a:r>
            <a:r>
              <a:rPr lang="vi-VN" sz="1600" b="0" dirty="0"/>
              <a:t>: </a:t>
            </a:r>
            <a:r>
              <a:rPr lang="vi-VN" sz="1600" b="0" dirty="0" err="1"/>
              <a:t>Tuần</a:t>
            </a:r>
            <a:r>
              <a:rPr lang="vi-VN" sz="1600" b="0" dirty="0"/>
              <a:t> </a:t>
            </a:r>
            <a:r>
              <a:rPr lang="vi-VN" sz="1600" b="0" dirty="0" err="1"/>
              <a:t>tự</a:t>
            </a:r>
            <a:r>
              <a:rPr lang="vi-VN" sz="1600" b="0" dirty="0"/>
              <a:t>, </a:t>
            </a:r>
            <a:r>
              <a:rPr lang="vi-VN" sz="1600" b="0" dirty="0" err="1"/>
              <a:t>nhị</a:t>
            </a:r>
            <a:r>
              <a:rPr lang="vi-VN" sz="1600" b="0" dirty="0"/>
              <a:t> phân 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TT </a:t>
            </a:r>
            <a:r>
              <a:rPr lang="vi-VN" sz="1600" b="0" dirty="0" err="1"/>
              <a:t>sắp</a:t>
            </a:r>
            <a:r>
              <a:rPr lang="vi-VN" sz="1600" b="0" dirty="0"/>
              <a:t> </a:t>
            </a:r>
            <a:r>
              <a:rPr lang="vi-VN" sz="1600" b="0" dirty="0" err="1"/>
              <a:t>xếp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 </a:t>
            </a:r>
            <a:r>
              <a:rPr lang="vi-VN" sz="1600" b="0" dirty="0" err="1"/>
              <a:t>Đánh</a:t>
            </a:r>
            <a:r>
              <a:rPr lang="vi-VN" sz="1600" b="0" dirty="0"/>
              <a:t> </a:t>
            </a:r>
            <a:r>
              <a:rPr lang="vi-VN" sz="1600" b="0" dirty="0" err="1"/>
              <a:t>giá</a:t>
            </a:r>
            <a:r>
              <a:rPr lang="vi-VN" sz="1600" b="0" dirty="0"/>
              <a:t> </a:t>
            </a:r>
            <a:r>
              <a:rPr lang="vi-VN" sz="1600" b="0" dirty="0" err="1"/>
              <a:t>thuật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endParaRPr lang="en-US" sz="1600"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Run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lối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pha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074762124"/>
              </p:ext>
            </p:extLst>
          </p:nvPr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48861"/>
            <a:ext cx="3524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Khái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niệm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một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dãy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phần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thứ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dụ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về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2 4 7 12 50 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40 60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86975"/>
            <a:ext cx="35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Việc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ra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từ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2 run ban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đầu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người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ta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gọi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(merge).</a:t>
            </a:r>
            <a:endParaRPr lang="en-US" sz="16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</p:spTree>
    <p:extLst>
      <p:ext uri="{BB962C8B-B14F-4D97-AF65-F5344CB8AC3E}">
        <p14:creationId xmlns:p14="http://schemas.microsoft.com/office/powerpoint/2010/main" val="104741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2079498" y="2571750"/>
            <a:ext cx="498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cần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ra: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đã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F1, f2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hai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phụ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dung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để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13792D3-7F01-48AD-A951-0F7246027562}"/>
              </a:ext>
            </a:extLst>
          </p:cNvPr>
          <p:cNvSpPr txBox="1"/>
          <p:nvPr/>
        </p:nvSpPr>
        <p:spPr>
          <a:xfrm>
            <a:off x="2842260" y="188184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Mô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tả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bài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endParaRPr lang="en-US" sz="2400" b="1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53553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1808</Words>
  <Application>Microsoft Office PowerPoint</Application>
  <PresentationFormat>Trình chiếu Trên màn hình (16:9)</PresentationFormat>
  <Paragraphs>451</Paragraphs>
  <Slides>31</Slides>
  <Notes>31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7" baseType="lpstr">
      <vt:lpstr>Poppins</vt:lpstr>
      <vt:lpstr>Arial</vt:lpstr>
      <vt:lpstr>Courier New</vt:lpstr>
      <vt:lpstr>Poppins Light</vt:lpstr>
      <vt:lpstr>Wingdings</vt:lpstr>
      <vt:lpstr>Cymbeline template</vt:lpstr>
      <vt:lpstr>External sort</vt:lpstr>
      <vt:lpstr> Sắp xếp ngoại dạng tổng quát</vt:lpstr>
      <vt:lpstr>Sắp xếp nội và sắp xếp ngoại</vt:lpstr>
      <vt:lpstr>Bản trình bày PowerPoint</vt:lpstr>
      <vt:lpstr>Nội dung 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ĐA LỐI CÂN BẰNG</vt:lpstr>
      <vt:lpstr>Phương pháp trộn đa lối cân bằng</vt:lpstr>
      <vt:lpstr>Phương pháp trộn đa lối cân bằng</vt:lpstr>
      <vt:lpstr>PHƯƠNG PHÁP TRỘN ĐA PHA</vt:lpstr>
      <vt:lpstr>Phương pháp trộn đa pha</vt:lpstr>
      <vt:lpstr>Phương pháp trộn đa pha</vt:lpstr>
      <vt:lpstr>Phương pháp trộn đa pha</vt:lpstr>
      <vt:lpstr>Thanks!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sort</dc:title>
  <dc:creator>Nhat Thanh</dc:creator>
  <cp:lastModifiedBy>Võ Nhât Thanh</cp:lastModifiedBy>
  <cp:revision>37</cp:revision>
  <dcterms:modified xsi:type="dcterms:W3CDTF">2021-03-20T05:28:53Z</dcterms:modified>
</cp:coreProperties>
</file>