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5"/>
  </p:notesMasterIdLst>
  <p:handoutMasterIdLst>
    <p:handoutMasterId r:id="rId16"/>
  </p:handoutMasterIdLst>
  <p:sldIdLst>
    <p:sldId id="334" r:id="rId5"/>
    <p:sldId id="337" r:id="rId6"/>
    <p:sldId id="316" r:id="rId7"/>
    <p:sldId id="346" r:id="rId8"/>
    <p:sldId id="324" r:id="rId9"/>
    <p:sldId id="328" r:id="rId10"/>
    <p:sldId id="331" r:id="rId11"/>
    <p:sldId id="350" r:id="rId12"/>
    <p:sldId id="351" r:id="rId13"/>
    <p:sldId id="34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87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0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3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67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365" y="1341990"/>
            <a:ext cx="5918072" cy="2276856"/>
          </a:xfrm>
        </p:spPr>
        <p:txBody>
          <a:bodyPr anchor="b">
            <a:normAutofit/>
          </a:bodyPr>
          <a:lstStyle/>
          <a:p>
            <a:r>
              <a:rPr lang="vi-VN" dirty="0"/>
              <a:t>Bảo vệ đồ án cơ sở.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62" y="1468331"/>
            <a:ext cx="12192065" cy="2276856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A271-8875-6BCE-0A4A-542683BB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572" y="640081"/>
            <a:ext cx="10355113" cy="1280160"/>
          </a:xfrm>
        </p:spPr>
        <p:txBody>
          <a:bodyPr anchor="b">
            <a:noAutofit/>
          </a:bodyPr>
          <a:lstStyle/>
          <a:p>
            <a:pPr algn="ctr"/>
            <a:br>
              <a:rPr lang="vi-VN" sz="2400" dirty="0"/>
            </a:b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Chủ đề:</a:t>
            </a:r>
            <a:b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LDA: Khai phá chủ đề và xu hướng của các bài báo khoa học sử dụng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909D0-4239-E591-A6F8-20BE413E13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76" t="2667" r="1431" b="-2"/>
          <a:stretch/>
        </p:blipFill>
        <p:spPr>
          <a:xfrm>
            <a:off x="3692539" y="2103119"/>
            <a:ext cx="5262940" cy="411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1235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347" y="192210"/>
            <a:ext cx="5122889" cy="2103120"/>
          </a:xfrm>
        </p:spPr>
        <p:txBody>
          <a:bodyPr anchor="ctr">
            <a:normAutofit/>
          </a:bodyPr>
          <a:lstStyle/>
          <a:p>
            <a:r>
              <a:rPr lang="vi-VN" dirty="0"/>
              <a:t>Thành viên nhóm: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031" y="666069"/>
            <a:ext cx="5122889" cy="2103120"/>
          </a:xfrm>
        </p:spPr>
        <p:txBody>
          <a:bodyPr anchor="ctr"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Nguyễn</a:t>
            </a:r>
            <a:r>
              <a:rPr lang="vi-VN" dirty="0"/>
              <a:t> Quang Nhật – 22010510</a:t>
            </a:r>
            <a:endParaRPr lang="en-US" dirty="0"/>
          </a:p>
          <a:p>
            <a:r>
              <a:rPr lang="en-US" dirty="0"/>
              <a:t>Bùi</a:t>
            </a:r>
            <a:r>
              <a:rPr lang="vi-VN" dirty="0"/>
              <a:t> Quốc Việt -  </a:t>
            </a:r>
            <a:r>
              <a:rPr lang="en-US" dirty="0"/>
              <a:t>22010047</a:t>
            </a:r>
            <a:r>
              <a:rPr lang="vi-VN" dirty="0"/>
              <a:t> </a:t>
            </a:r>
          </a:p>
          <a:p>
            <a:r>
              <a:rPr lang="en-US" dirty="0" err="1"/>
              <a:t>Hồ</a:t>
            </a:r>
            <a:r>
              <a:rPr lang="vi-VN" dirty="0"/>
              <a:t> Xuân Hùng – </a:t>
            </a:r>
            <a:r>
              <a:rPr lang="en-US" dirty="0"/>
              <a:t>22010493</a:t>
            </a:r>
          </a:p>
        </p:txBody>
      </p:sp>
      <p:pic>
        <p:nvPicPr>
          <p:cNvPr id="5" name="Picture 4" descr="A group of men standing outside&#10;&#10;Description automatically generated">
            <a:extLst>
              <a:ext uri="{FF2B5EF4-FFF2-40B4-BE49-F238E27FC236}">
                <a16:creationId xmlns:a16="http://schemas.microsoft.com/office/drawing/2014/main" id="{145A3683-4583-3493-940C-E98EDD2CD9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2449" r="-1" b="35467"/>
          <a:stretch/>
        </p:blipFill>
        <p:spPr>
          <a:xfrm>
            <a:off x="1280160" y="3017520"/>
            <a:ext cx="10374152" cy="32088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52E0BEE-C83B-2D88-6A07-BABABF281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68C6D1E-26FD-B0D3-13A6-EA87EDD009A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280160" y="2327440"/>
            <a:ext cx="4846320" cy="4040574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vi-VN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Topic Modeling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0" lang="vi-VN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vi-VN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vi-VN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LDA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xu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graph of different colored columns&#10;&#10;Description automatically generated with medium confidence">
            <a:extLst>
              <a:ext uri="{FF2B5EF4-FFF2-40B4-BE49-F238E27FC236}">
                <a16:creationId xmlns:a16="http://schemas.microsoft.com/office/drawing/2014/main" id="{15B648BD-7CF8-A338-B563-E778479220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2" t="1565"/>
          <a:stretch/>
        </p:blipFill>
        <p:spPr>
          <a:xfrm>
            <a:off x="6690048" y="2327440"/>
            <a:ext cx="4767706" cy="2540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966480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548" y="301752"/>
            <a:ext cx="4663438" cy="2441448"/>
          </a:xfrm>
        </p:spPr>
        <p:txBody>
          <a:bodyPr anchor="ctr"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chính.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B3B4A-6ED2-64D9-BEC7-1B6C669712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68194" y="1965304"/>
            <a:ext cx="4663440" cy="35505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chủ đề của văn bản: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loại chủ đề và trực quan hóa bằng biểu đồ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radar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kiếm bài báo: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kiếm theo chủ đề và từ khóa.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Khai phá xu hướng: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xu hướng của các chủ đề nghiên cứu theo thời gian.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2BC750-D960-28DE-144D-BACB12C90C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2869" y="301752"/>
            <a:ext cx="4426591" cy="6263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281644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47ABD4-990A-BAC8-69FC-AF4C84F3A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184" y="1066862"/>
            <a:ext cx="5415393" cy="2441448"/>
          </a:xfrm>
        </p:spPr>
        <p:txBody>
          <a:bodyPr anchor="ctr">
            <a:normAutofit/>
          </a:bodyPr>
          <a:lstStyle/>
          <a:p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thống: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436F210-6B57-06F7-E616-C69296E213C7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1280161" y="2777067"/>
            <a:ext cx="4663440" cy="3550581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vi-VN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Use-case: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vi-VN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vi-VN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29D5068-4F9D-D015-3948-C9442C6AED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95553" y="353204"/>
            <a:ext cx="5221224" cy="61607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811157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B4A8555D-2DFF-E6D8-3698-67C06B77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kern="1200" cap="all" spc="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kern="1200" cap="all" spc="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1200" cap="all" spc="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kern="1200" cap="all" spc="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1200" cap="all" spc="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b="1" kern="1200" cap="all" spc="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1200" cap="all" spc="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b="1" kern="1200" cap="all" spc="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8A35FC-89AA-1772-C844-328DBA2193BB}"/>
              </a:ext>
            </a:extLst>
          </p:cNvPr>
          <p:cNvSpPr txBox="1"/>
          <p:nvPr/>
        </p:nvSpPr>
        <p:spPr>
          <a:xfrm>
            <a:off x="1280160" y="2327440"/>
            <a:ext cx="4846320" cy="404057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xu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Giao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065E27D-3BAC-98D2-7849-60ED8F83FD3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64" t="1575" r="3569" b="48495"/>
          <a:stretch/>
        </p:blipFill>
        <p:spPr bwMode="auto">
          <a:xfrm>
            <a:off x="7388897" y="2327441"/>
            <a:ext cx="3515329" cy="4040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195061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375B54B-D4B6-BE23-1FAC-AEAB4706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8" y="640080"/>
            <a:ext cx="5148633" cy="2103120"/>
          </a:xfrm>
        </p:spPr>
        <p:txBody>
          <a:bodyPr anchor="ctr">
            <a:norm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Hạn chế và hướng phát triển.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8D7B29-544B-8B6C-92BD-2D8A72C9CB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0830" y="640080"/>
            <a:ext cx="4144082" cy="21031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913488B-5B9E-BD3C-E6B7-DD157FB22FA4}"/>
              </a:ext>
            </a:extLst>
          </p:cNvPr>
          <p:cNvSpPr>
            <a:spLocks noGrp="1" noChangeArrowheads="1"/>
          </p:cNvSpPr>
          <p:nvPr>
            <p:ph idx="21"/>
          </p:nvPr>
        </p:nvSpPr>
        <p:spPr bwMode="auto">
          <a:xfrm>
            <a:off x="1280160" y="3017520"/>
            <a:ext cx="10374152" cy="3208866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vi-VN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vi-VN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LDA.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vi-VN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vi-VN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4900916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58A6E10-8835-0EC5-159E-46FF8F56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965960"/>
            <a:ext cx="4815836" cy="2103120"/>
          </a:xfrm>
        </p:spPr>
        <p:txBody>
          <a:bodyPr anchor="ctr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luận: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Placeholder 6" descr="A logo of a university&#10;&#10;Description automatically generated">
            <a:extLst>
              <a:ext uri="{FF2B5EF4-FFF2-40B4-BE49-F238E27FC236}">
                <a16:creationId xmlns:a16="http://schemas.microsoft.com/office/drawing/2014/main" id="{910413D8-89C0-AE24-961B-0F6748F59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7747" y="640080"/>
            <a:ext cx="3070248" cy="2103120"/>
          </a:xfrm>
          <a:noFill/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FB8D766-7921-C9C2-E653-92083B91B875}"/>
              </a:ext>
            </a:extLst>
          </p:cNvPr>
          <p:cNvSpPr>
            <a:spLocks noGrp="1" noChangeArrowheads="1"/>
          </p:cNvSpPr>
          <p:nvPr>
            <p:ph idx="21"/>
          </p:nvPr>
        </p:nvSpPr>
        <p:spPr bwMode="auto">
          <a:xfrm>
            <a:off x="1280160" y="3017520"/>
            <a:ext cx="10374152" cy="3208866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Topic Modeling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rãi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7603475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{3BE119A7-EEE0-402C-AC2F-3181C4D115B8}tf89338750_win32</Template>
  <TotalTime>58</TotalTime>
  <Words>445</Words>
  <Application>Microsoft Office PowerPoint</Application>
  <PresentationFormat>Widescreen</PresentationFormat>
  <Paragraphs>49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Univers</vt:lpstr>
      <vt:lpstr>GradientVTI</vt:lpstr>
      <vt:lpstr>Bảo vệ đồ án cơ sở. </vt:lpstr>
      <vt:lpstr> Chủ đề:  LDA: Khai phá chủ đề và xu hướng của các bài báo khoa học sử dụng Topic Modeling.</vt:lpstr>
      <vt:lpstr>Thành viên nhóm:</vt:lpstr>
      <vt:lpstr>Giới thiệu</vt:lpstr>
      <vt:lpstr>Các tính năng chính.</vt:lpstr>
      <vt:lpstr>Mô hình hệ thống:</vt:lpstr>
      <vt:lpstr>Kết quả đạt được:</vt:lpstr>
      <vt:lpstr>Hạn chế và hướng phát triển.</vt:lpstr>
      <vt:lpstr>Kết luận: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 Xuan Hung</dc:creator>
  <cp:lastModifiedBy>Ho Xuan Hung</cp:lastModifiedBy>
  <cp:revision>1</cp:revision>
  <dcterms:created xsi:type="dcterms:W3CDTF">2024-07-23T00:14:36Z</dcterms:created>
  <dcterms:modified xsi:type="dcterms:W3CDTF">2024-07-23T01:12:53Z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