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8288000" cy="10287000"/>
  <p:notesSz cx="6858000" cy="9144000"/>
  <p:embeddedFontLst>
    <p:embeddedFont>
      <p:font typeface="Comfortaa" panose="020B0604020202020204" charset="0"/>
      <p:regular r:id="rId22"/>
    </p:embeddedFont>
    <p:embeddedFont>
      <p:font typeface="Calibri" panose="020F0502020204030204" pitchFamily="34" charset="0"/>
      <p:regular r:id="rId23"/>
      <p:bold r:id="rId24"/>
      <p:italic r:id="rId25"/>
      <p:boldItalic r:id="rId26"/>
    </p:embeddedFont>
    <p:embeddedFont>
      <p:font typeface="Montserrat Bold" panose="020B0604020202020204" charset="-93"/>
      <p:regular r:id="rId27"/>
    </p:embeddedFont>
    <p:embeddedFont>
      <p:font typeface="Comfortaa Bold" panose="020B0604020202020204" charset="0"/>
      <p:regular r:id="rId28"/>
    </p:embeddedFont>
    <p:embeddedFont>
      <p:font typeface="Montserrat Medium" panose="020B0604020202020204" charset="-93"/>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3" d="100"/>
          <a:sy n="53" d="100"/>
        </p:scale>
        <p:origin x="730"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23/03/2025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23/03/2025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23/03/2025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23/03/2025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23/03/2025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23/03/2025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23/03/2025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23/03/2025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s://swisscoding.edu.v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gif"/><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31.sv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33.gif"/><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s://swisscoding.edu.v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https://www.kaggle.com/datasets/rabieelkharoua/predict-online-course-engagement-datase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0.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40790" y="0"/>
            <a:ext cx="212090" cy="5143500"/>
            <a:chOff x="0" y="0"/>
            <a:chExt cx="55859" cy="1354667"/>
          </a:xfrm>
        </p:grpSpPr>
        <p:sp>
          <p:nvSpPr>
            <p:cNvPr id="3" name="Freeform 3"/>
            <p:cNvSpPr/>
            <p:nvPr/>
          </p:nvSpPr>
          <p:spPr>
            <a:xfrm>
              <a:off x="0" y="0"/>
              <a:ext cx="55859" cy="1354667"/>
            </a:xfrm>
            <a:custGeom>
              <a:avLst/>
              <a:gdLst/>
              <a:ahLst/>
              <a:cxnLst/>
              <a:rect l="l" t="t" r="r" b="b"/>
              <a:pathLst>
                <a:path w="55859" h="1354667">
                  <a:moveTo>
                    <a:pt x="0" y="0"/>
                  </a:moveTo>
                  <a:lnTo>
                    <a:pt x="55859" y="0"/>
                  </a:lnTo>
                  <a:lnTo>
                    <a:pt x="55859" y="1354667"/>
                  </a:lnTo>
                  <a:lnTo>
                    <a:pt x="0" y="1354667"/>
                  </a:lnTo>
                  <a:close/>
                </a:path>
              </a:pathLst>
            </a:custGeom>
            <a:solidFill>
              <a:srgbClr val="F9B314"/>
            </a:solidFill>
          </p:spPr>
        </p:sp>
        <p:sp>
          <p:nvSpPr>
            <p:cNvPr id="4" name="TextBox 4"/>
            <p:cNvSpPr txBox="1"/>
            <p:nvPr/>
          </p:nvSpPr>
          <p:spPr>
            <a:xfrm>
              <a:off x="0" y="-38100"/>
              <a:ext cx="55859" cy="1392767"/>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14997446" y="8627275"/>
            <a:ext cx="2261854" cy="490855"/>
          </a:xfrm>
          <a:prstGeom prst="rect">
            <a:avLst/>
          </a:prstGeom>
        </p:spPr>
        <p:txBody>
          <a:bodyPr lIns="0" tIns="0" rIns="0" bIns="0" rtlCol="0" anchor="t">
            <a:spAutoFit/>
          </a:bodyPr>
          <a:lstStyle/>
          <a:p>
            <a:pPr algn="r">
              <a:lnSpc>
                <a:spcPts val="3920"/>
              </a:lnSpc>
            </a:pPr>
            <a:r>
              <a:rPr lang="en-US" sz="2800">
                <a:solidFill>
                  <a:srgbClr val="101010"/>
                </a:solidFill>
                <a:latin typeface="Comfortaa"/>
                <a:ea typeface="Comfortaa"/>
                <a:cs typeface="Comfortaa"/>
                <a:sym typeface="Comfortaa"/>
              </a:rPr>
              <a:t>Start Slide</a:t>
            </a:r>
          </a:p>
        </p:txBody>
      </p:sp>
      <p:sp>
        <p:nvSpPr>
          <p:cNvPr id="6" name="Freeform 6"/>
          <p:cNvSpPr/>
          <p:nvPr/>
        </p:nvSpPr>
        <p:spPr>
          <a:xfrm>
            <a:off x="15098618" y="8772632"/>
            <a:ext cx="177766" cy="266816"/>
          </a:xfrm>
          <a:custGeom>
            <a:avLst/>
            <a:gdLst/>
            <a:ahLst/>
            <a:cxnLst/>
            <a:rect l="l" t="t" r="r" b="b"/>
            <a:pathLst>
              <a:path w="177766" h="266816">
                <a:moveTo>
                  <a:pt x="0" y="0"/>
                </a:moveTo>
                <a:lnTo>
                  <a:pt x="177766" y="0"/>
                </a:lnTo>
                <a:lnTo>
                  <a:pt x="177766" y="266816"/>
                </a:lnTo>
                <a:lnTo>
                  <a:pt x="0" y="26681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TextBox 7"/>
          <p:cNvSpPr txBox="1"/>
          <p:nvPr/>
        </p:nvSpPr>
        <p:spPr>
          <a:xfrm>
            <a:off x="2829775" y="4078515"/>
            <a:ext cx="9288593" cy="1369695"/>
          </a:xfrm>
          <a:prstGeom prst="rect">
            <a:avLst/>
          </a:prstGeom>
        </p:spPr>
        <p:txBody>
          <a:bodyPr lIns="0" tIns="0" rIns="0" bIns="0" rtlCol="0" anchor="t">
            <a:spAutoFit/>
          </a:bodyPr>
          <a:lstStyle/>
          <a:p>
            <a:pPr algn="l">
              <a:lnSpc>
                <a:spcPts val="10560"/>
              </a:lnSpc>
            </a:pPr>
            <a:r>
              <a:rPr lang="en-US" sz="9600" b="1">
                <a:solidFill>
                  <a:srgbClr val="B31A15"/>
                </a:solidFill>
                <a:latin typeface="Comfortaa Bold"/>
                <a:ea typeface="Comfortaa Bold"/>
                <a:cs typeface="Comfortaa Bold"/>
                <a:sym typeface="Comfortaa Bold"/>
              </a:rPr>
              <a:t>PROJECT</a:t>
            </a:r>
          </a:p>
        </p:txBody>
      </p:sp>
      <p:sp>
        <p:nvSpPr>
          <p:cNvPr id="8" name="TextBox 8"/>
          <p:cNvSpPr txBox="1"/>
          <p:nvPr/>
        </p:nvSpPr>
        <p:spPr>
          <a:xfrm>
            <a:off x="2829775" y="5229225"/>
            <a:ext cx="9288593" cy="1369695"/>
          </a:xfrm>
          <a:prstGeom prst="rect">
            <a:avLst/>
          </a:prstGeom>
        </p:spPr>
        <p:txBody>
          <a:bodyPr lIns="0" tIns="0" rIns="0" bIns="0" rtlCol="0" anchor="t">
            <a:spAutoFit/>
          </a:bodyPr>
          <a:lstStyle/>
          <a:p>
            <a:pPr algn="l">
              <a:lnSpc>
                <a:spcPts val="10560"/>
              </a:lnSpc>
            </a:pPr>
            <a:r>
              <a:rPr lang="en-US" sz="9600" b="1">
                <a:solidFill>
                  <a:srgbClr val="F9B314"/>
                </a:solidFill>
                <a:latin typeface="Comfortaa Bold"/>
                <a:ea typeface="Comfortaa Bold"/>
                <a:cs typeface="Comfortaa Bold"/>
                <a:sym typeface="Comfortaa Bold"/>
              </a:rPr>
              <a:t>PROPOSAL</a:t>
            </a:r>
          </a:p>
        </p:txBody>
      </p:sp>
      <p:sp>
        <p:nvSpPr>
          <p:cNvPr id="9" name="TextBox 9"/>
          <p:cNvSpPr txBox="1"/>
          <p:nvPr/>
        </p:nvSpPr>
        <p:spPr>
          <a:xfrm rot="-5400000">
            <a:off x="-779862" y="6898059"/>
            <a:ext cx="3974630" cy="465512"/>
          </a:xfrm>
          <a:prstGeom prst="rect">
            <a:avLst/>
          </a:prstGeom>
        </p:spPr>
        <p:txBody>
          <a:bodyPr lIns="0" tIns="0" rIns="0" bIns="0" rtlCol="0" anchor="t">
            <a:spAutoFit/>
          </a:bodyPr>
          <a:lstStyle/>
          <a:p>
            <a:pPr algn="l">
              <a:lnSpc>
                <a:spcPts val="3920"/>
              </a:lnSpc>
            </a:pPr>
            <a:r>
              <a:rPr lang="en-US" sz="2800" dirty="0">
                <a:latin typeface="Comfortaa"/>
                <a:ea typeface="Comfortaa"/>
                <a:cs typeface="Comfortaa"/>
                <a:sym typeface="Comfortaa"/>
                <a:hlinkClick r:id="rId4" tooltip="https://swisscoding.edu.vn"/>
              </a:rPr>
              <a:t>swishcoding.edu.vn</a:t>
            </a:r>
          </a:p>
        </p:txBody>
      </p:sp>
      <p:sp>
        <p:nvSpPr>
          <p:cNvPr id="10" name="TextBox 10"/>
          <p:cNvSpPr txBox="1"/>
          <p:nvPr/>
        </p:nvSpPr>
        <p:spPr>
          <a:xfrm>
            <a:off x="2829775" y="6998606"/>
            <a:ext cx="10082251" cy="490855"/>
          </a:xfrm>
          <a:prstGeom prst="rect">
            <a:avLst/>
          </a:prstGeom>
        </p:spPr>
        <p:txBody>
          <a:bodyPr lIns="0" tIns="0" rIns="0" bIns="0" rtlCol="0" anchor="t">
            <a:spAutoFit/>
          </a:bodyPr>
          <a:lstStyle/>
          <a:p>
            <a:pPr algn="l">
              <a:lnSpc>
                <a:spcPts val="3920"/>
              </a:lnSpc>
            </a:pPr>
            <a:r>
              <a:rPr lang="en-US" sz="2800" spc="963">
                <a:solidFill>
                  <a:srgbClr val="101010"/>
                </a:solidFill>
                <a:latin typeface="Comfortaa"/>
                <a:ea typeface="Comfortaa"/>
                <a:cs typeface="Comfortaa"/>
                <a:sym typeface="Comfortaa"/>
              </a:rPr>
              <a:t>PRESENTATION BY DANG NHAT TU</a:t>
            </a:r>
          </a:p>
        </p:txBody>
      </p:sp>
      <p:grpSp>
        <p:nvGrpSpPr>
          <p:cNvPr id="11" name="Group 11"/>
          <p:cNvGrpSpPr/>
          <p:nvPr/>
        </p:nvGrpSpPr>
        <p:grpSpPr>
          <a:xfrm>
            <a:off x="12912027" y="686440"/>
            <a:ext cx="4728715" cy="684520"/>
            <a:chOff x="0" y="0"/>
            <a:chExt cx="6304954" cy="912694"/>
          </a:xfrm>
        </p:grpSpPr>
        <p:grpSp>
          <p:nvGrpSpPr>
            <p:cNvPr id="12" name="Group 12"/>
            <p:cNvGrpSpPr/>
            <p:nvPr/>
          </p:nvGrpSpPr>
          <p:grpSpPr>
            <a:xfrm>
              <a:off x="1119838" y="677433"/>
              <a:ext cx="5185116" cy="235260"/>
              <a:chOff x="0" y="0"/>
              <a:chExt cx="1024220" cy="46471"/>
            </a:xfrm>
          </p:grpSpPr>
          <p:sp>
            <p:nvSpPr>
              <p:cNvPr id="13" name="Freeform 13"/>
              <p:cNvSpPr/>
              <p:nvPr/>
            </p:nvSpPr>
            <p:spPr>
              <a:xfrm>
                <a:off x="0" y="0"/>
                <a:ext cx="1024220" cy="46471"/>
              </a:xfrm>
              <a:custGeom>
                <a:avLst/>
                <a:gdLst/>
                <a:ahLst/>
                <a:cxnLst/>
                <a:rect l="l" t="t" r="r" b="b"/>
                <a:pathLst>
                  <a:path w="1024220" h="46471">
                    <a:moveTo>
                      <a:pt x="0" y="0"/>
                    </a:moveTo>
                    <a:lnTo>
                      <a:pt x="1024220" y="0"/>
                    </a:lnTo>
                    <a:lnTo>
                      <a:pt x="1024220" y="46471"/>
                    </a:lnTo>
                    <a:lnTo>
                      <a:pt x="0" y="46471"/>
                    </a:lnTo>
                    <a:close/>
                  </a:path>
                </a:pathLst>
              </a:custGeom>
              <a:solidFill>
                <a:srgbClr val="F9B314"/>
              </a:solidFill>
            </p:spPr>
          </p:sp>
          <p:sp>
            <p:nvSpPr>
              <p:cNvPr id="14" name="TextBox 14"/>
              <p:cNvSpPr txBox="1"/>
              <p:nvPr/>
            </p:nvSpPr>
            <p:spPr>
              <a:xfrm>
                <a:off x="0" y="-38100"/>
                <a:ext cx="1024220" cy="84571"/>
              </a:xfrm>
              <a:prstGeom prst="rect">
                <a:avLst/>
              </a:prstGeom>
            </p:spPr>
            <p:txBody>
              <a:bodyPr lIns="50800" tIns="50800" rIns="50800" bIns="50800" rtlCol="0" anchor="ctr"/>
              <a:lstStyle/>
              <a:p>
                <a:pPr algn="ctr">
                  <a:lnSpc>
                    <a:spcPts val="2659"/>
                  </a:lnSpc>
                  <a:spcBef>
                    <a:spcPct val="0"/>
                  </a:spcBef>
                </a:pPr>
                <a:endParaRPr/>
              </a:p>
            </p:txBody>
          </p:sp>
        </p:grpSp>
        <p:sp>
          <p:nvSpPr>
            <p:cNvPr id="15" name="Freeform 15"/>
            <p:cNvSpPr/>
            <p:nvPr/>
          </p:nvSpPr>
          <p:spPr>
            <a:xfrm>
              <a:off x="0" y="0"/>
              <a:ext cx="950275" cy="912694"/>
            </a:xfrm>
            <a:custGeom>
              <a:avLst/>
              <a:gdLst/>
              <a:ahLst/>
              <a:cxnLst/>
              <a:rect l="l" t="t" r="r" b="b"/>
              <a:pathLst>
                <a:path w="950275" h="912694">
                  <a:moveTo>
                    <a:pt x="0" y="0"/>
                  </a:moveTo>
                  <a:lnTo>
                    <a:pt x="950275" y="0"/>
                  </a:lnTo>
                  <a:lnTo>
                    <a:pt x="950275" y="912694"/>
                  </a:lnTo>
                  <a:lnTo>
                    <a:pt x="0" y="912694"/>
                  </a:lnTo>
                  <a:lnTo>
                    <a:pt x="0" y="0"/>
                  </a:lnTo>
                  <a:close/>
                </a:path>
              </a:pathLst>
            </a:custGeom>
            <a:blipFill>
              <a:blip r:embed="rId5"/>
              <a:stretch>
                <a:fillRect l="-23510" t="-23166" r="-22315" b="-28663"/>
              </a:stretch>
            </a:blipFill>
          </p:spPr>
        </p:sp>
        <p:sp>
          <p:nvSpPr>
            <p:cNvPr id="16" name="TextBox 16"/>
            <p:cNvSpPr txBox="1"/>
            <p:nvPr/>
          </p:nvSpPr>
          <p:spPr>
            <a:xfrm>
              <a:off x="950275" y="-57150"/>
              <a:ext cx="5354679" cy="556682"/>
            </a:xfrm>
            <a:prstGeom prst="rect">
              <a:avLst/>
            </a:prstGeom>
          </p:spPr>
          <p:txBody>
            <a:bodyPr lIns="0" tIns="0" rIns="0" bIns="0" rtlCol="0" anchor="t">
              <a:spAutoFit/>
            </a:bodyPr>
            <a:lstStyle/>
            <a:p>
              <a:pPr algn="r">
                <a:lnSpc>
                  <a:spcPts val="3500"/>
                </a:lnSpc>
              </a:pPr>
              <a:r>
                <a:rPr lang="en-US" sz="2500">
                  <a:solidFill>
                    <a:srgbClr val="101010"/>
                  </a:solidFill>
                  <a:latin typeface="Comfortaa"/>
                  <a:ea typeface="Comfortaa"/>
                  <a:cs typeface="Comfortaa"/>
                  <a:sym typeface="Comfortaa"/>
                </a:rPr>
                <a:t>Swiss Coding Academic</a:t>
              </a: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686440"/>
            <a:ext cx="4728715" cy="684520"/>
            <a:chOff x="0" y="0"/>
            <a:chExt cx="6304954" cy="912694"/>
          </a:xfrm>
        </p:grpSpPr>
        <p:grpSp>
          <p:nvGrpSpPr>
            <p:cNvPr id="3" name="Group 3"/>
            <p:cNvGrpSpPr/>
            <p:nvPr/>
          </p:nvGrpSpPr>
          <p:grpSpPr>
            <a:xfrm>
              <a:off x="1119838" y="677433"/>
              <a:ext cx="5185116" cy="235260"/>
              <a:chOff x="0" y="0"/>
              <a:chExt cx="1024220" cy="46471"/>
            </a:xfrm>
          </p:grpSpPr>
          <p:sp>
            <p:nvSpPr>
              <p:cNvPr id="4" name="Freeform 4"/>
              <p:cNvSpPr/>
              <p:nvPr/>
            </p:nvSpPr>
            <p:spPr>
              <a:xfrm>
                <a:off x="0" y="0"/>
                <a:ext cx="1024220" cy="46471"/>
              </a:xfrm>
              <a:custGeom>
                <a:avLst/>
                <a:gdLst/>
                <a:ahLst/>
                <a:cxnLst/>
                <a:rect l="l" t="t" r="r" b="b"/>
                <a:pathLst>
                  <a:path w="1024220" h="46471">
                    <a:moveTo>
                      <a:pt x="0" y="0"/>
                    </a:moveTo>
                    <a:lnTo>
                      <a:pt x="1024220" y="0"/>
                    </a:lnTo>
                    <a:lnTo>
                      <a:pt x="1024220" y="46471"/>
                    </a:lnTo>
                    <a:lnTo>
                      <a:pt x="0" y="46471"/>
                    </a:lnTo>
                    <a:close/>
                  </a:path>
                </a:pathLst>
              </a:custGeom>
              <a:solidFill>
                <a:srgbClr val="F9B314"/>
              </a:solidFill>
            </p:spPr>
          </p:sp>
          <p:sp>
            <p:nvSpPr>
              <p:cNvPr id="5" name="TextBox 5"/>
              <p:cNvSpPr txBox="1"/>
              <p:nvPr/>
            </p:nvSpPr>
            <p:spPr>
              <a:xfrm>
                <a:off x="0" y="-38100"/>
                <a:ext cx="1024220" cy="84571"/>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0" y="0"/>
              <a:ext cx="950275" cy="912694"/>
            </a:xfrm>
            <a:custGeom>
              <a:avLst/>
              <a:gdLst/>
              <a:ahLst/>
              <a:cxnLst/>
              <a:rect l="l" t="t" r="r" b="b"/>
              <a:pathLst>
                <a:path w="950275" h="912694">
                  <a:moveTo>
                    <a:pt x="0" y="0"/>
                  </a:moveTo>
                  <a:lnTo>
                    <a:pt x="950275" y="0"/>
                  </a:lnTo>
                  <a:lnTo>
                    <a:pt x="950275" y="912694"/>
                  </a:lnTo>
                  <a:lnTo>
                    <a:pt x="0" y="912694"/>
                  </a:lnTo>
                  <a:lnTo>
                    <a:pt x="0" y="0"/>
                  </a:lnTo>
                  <a:close/>
                </a:path>
              </a:pathLst>
            </a:custGeom>
            <a:blipFill>
              <a:blip r:embed="rId2"/>
              <a:stretch>
                <a:fillRect l="-23510" t="-23166" r="-22315" b="-28663"/>
              </a:stretch>
            </a:blipFill>
          </p:spPr>
        </p:sp>
        <p:sp>
          <p:nvSpPr>
            <p:cNvPr id="7" name="TextBox 7"/>
            <p:cNvSpPr txBox="1"/>
            <p:nvPr/>
          </p:nvSpPr>
          <p:spPr>
            <a:xfrm>
              <a:off x="950275" y="-57150"/>
              <a:ext cx="5354679" cy="556682"/>
            </a:xfrm>
            <a:prstGeom prst="rect">
              <a:avLst/>
            </a:prstGeom>
          </p:spPr>
          <p:txBody>
            <a:bodyPr lIns="0" tIns="0" rIns="0" bIns="0" rtlCol="0" anchor="t">
              <a:spAutoFit/>
            </a:bodyPr>
            <a:lstStyle/>
            <a:p>
              <a:pPr algn="r">
                <a:lnSpc>
                  <a:spcPts val="3500"/>
                </a:lnSpc>
              </a:pPr>
              <a:r>
                <a:rPr lang="en-US" sz="2500">
                  <a:solidFill>
                    <a:srgbClr val="101010"/>
                  </a:solidFill>
                  <a:latin typeface="Comfortaa"/>
                  <a:ea typeface="Comfortaa"/>
                  <a:cs typeface="Comfortaa"/>
                  <a:sym typeface="Comfortaa"/>
                </a:rPr>
                <a:t>Swiss Coding Academic</a:t>
              </a:r>
            </a:p>
          </p:txBody>
        </p:sp>
      </p:grpSp>
      <p:grpSp>
        <p:nvGrpSpPr>
          <p:cNvPr id="8" name="Group 8"/>
          <p:cNvGrpSpPr/>
          <p:nvPr/>
        </p:nvGrpSpPr>
        <p:grpSpPr>
          <a:xfrm>
            <a:off x="14909450" y="555557"/>
            <a:ext cx="2349850" cy="1630806"/>
            <a:chOff x="0" y="0"/>
            <a:chExt cx="3133133" cy="2174408"/>
          </a:xfrm>
        </p:grpSpPr>
        <p:grpSp>
          <p:nvGrpSpPr>
            <p:cNvPr id="9" name="Group 9"/>
            <p:cNvGrpSpPr/>
            <p:nvPr/>
          </p:nvGrpSpPr>
          <p:grpSpPr>
            <a:xfrm>
              <a:off x="0" y="1846580"/>
              <a:ext cx="3133133" cy="327828"/>
              <a:chOff x="0" y="0"/>
              <a:chExt cx="618890" cy="64756"/>
            </a:xfrm>
          </p:grpSpPr>
          <p:sp>
            <p:nvSpPr>
              <p:cNvPr id="10" name="Freeform 10"/>
              <p:cNvSpPr/>
              <p:nvPr/>
            </p:nvSpPr>
            <p:spPr>
              <a:xfrm>
                <a:off x="0" y="0"/>
                <a:ext cx="618890" cy="64756"/>
              </a:xfrm>
              <a:custGeom>
                <a:avLst/>
                <a:gdLst/>
                <a:ahLst/>
                <a:cxnLst/>
                <a:rect l="l" t="t" r="r" b="b"/>
                <a:pathLst>
                  <a:path w="618890" h="64756">
                    <a:moveTo>
                      <a:pt x="0" y="0"/>
                    </a:moveTo>
                    <a:lnTo>
                      <a:pt x="618890" y="0"/>
                    </a:lnTo>
                    <a:lnTo>
                      <a:pt x="618890" y="64756"/>
                    </a:lnTo>
                    <a:lnTo>
                      <a:pt x="0" y="64756"/>
                    </a:lnTo>
                    <a:close/>
                  </a:path>
                </a:pathLst>
              </a:custGeom>
              <a:solidFill>
                <a:srgbClr val="F9B314"/>
              </a:solidFill>
            </p:spPr>
          </p:sp>
          <p:sp>
            <p:nvSpPr>
              <p:cNvPr id="11" name="TextBox 11"/>
              <p:cNvSpPr txBox="1"/>
              <p:nvPr/>
            </p:nvSpPr>
            <p:spPr>
              <a:xfrm>
                <a:off x="0" y="-38100"/>
                <a:ext cx="618890" cy="102856"/>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2"/>
            <p:cNvSpPr txBox="1"/>
            <p:nvPr/>
          </p:nvSpPr>
          <p:spPr>
            <a:xfrm>
              <a:off x="0" y="-76200"/>
              <a:ext cx="3133133" cy="1656080"/>
            </a:xfrm>
            <a:prstGeom prst="rect">
              <a:avLst/>
            </a:prstGeom>
          </p:spPr>
          <p:txBody>
            <a:bodyPr lIns="0" tIns="0" rIns="0" bIns="0" rtlCol="0" anchor="t">
              <a:spAutoFit/>
            </a:bodyPr>
            <a:lstStyle/>
            <a:p>
              <a:pPr algn="r">
                <a:lnSpc>
                  <a:spcPts val="5040"/>
                </a:lnSpc>
              </a:pPr>
              <a:r>
                <a:rPr lang="en-US" sz="3600">
                  <a:solidFill>
                    <a:srgbClr val="101010"/>
                  </a:solidFill>
                  <a:latin typeface="Comfortaa"/>
                  <a:ea typeface="Comfortaa"/>
                  <a:cs typeface="Comfortaa"/>
                  <a:sym typeface="Comfortaa"/>
                </a:rPr>
                <a:t>Project Proposal</a:t>
              </a:r>
            </a:p>
          </p:txBody>
        </p:sp>
      </p:grpSp>
      <p:sp>
        <p:nvSpPr>
          <p:cNvPr id="13" name="Freeform 13"/>
          <p:cNvSpPr/>
          <p:nvPr/>
        </p:nvSpPr>
        <p:spPr>
          <a:xfrm>
            <a:off x="1028700" y="3508472"/>
            <a:ext cx="9923409" cy="1341626"/>
          </a:xfrm>
          <a:custGeom>
            <a:avLst/>
            <a:gdLst/>
            <a:ahLst/>
            <a:cxnLst/>
            <a:rect l="l" t="t" r="r" b="b"/>
            <a:pathLst>
              <a:path w="9923409" h="1341626">
                <a:moveTo>
                  <a:pt x="0" y="0"/>
                </a:moveTo>
                <a:lnTo>
                  <a:pt x="9923409" y="0"/>
                </a:lnTo>
                <a:lnTo>
                  <a:pt x="9923409" y="1341626"/>
                </a:lnTo>
                <a:lnTo>
                  <a:pt x="0" y="1341626"/>
                </a:lnTo>
                <a:lnTo>
                  <a:pt x="0" y="0"/>
                </a:lnTo>
                <a:close/>
              </a:path>
            </a:pathLst>
          </a:custGeom>
          <a:blipFill>
            <a:blip r:embed="rId3"/>
            <a:stretch>
              <a:fillRect/>
            </a:stretch>
          </a:blipFill>
        </p:spPr>
      </p:sp>
      <p:sp>
        <p:nvSpPr>
          <p:cNvPr id="14" name="Freeform 14"/>
          <p:cNvSpPr/>
          <p:nvPr/>
        </p:nvSpPr>
        <p:spPr>
          <a:xfrm>
            <a:off x="1028700" y="5143500"/>
            <a:ext cx="6029303" cy="4140226"/>
          </a:xfrm>
          <a:custGeom>
            <a:avLst/>
            <a:gdLst/>
            <a:ahLst/>
            <a:cxnLst/>
            <a:rect l="l" t="t" r="r" b="b"/>
            <a:pathLst>
              <a:path w="6029303" h="4140226">
                <a:moveTo>
                  <a:pt x="0" y="0"/>
                </a:moveTo>
                <a:lnTo>
                  <a:pt x="6029303" y="0"/>
                </a:lnTo>
                <a:lnTo>
                  <a:pt x="6029303" y="4140226"/>
                </a:lnTo>
                <a:lnTo>
                  <a:pt x="0" y="4140226"/>
                </a:lnTo>
                <a:lnTo>
                  <a:pt x="0" y="0"/>
                </a:lnTo>
                <a:close/>
              </a:path>
            </a:pathLst>
          </a:custGeom>
          <a:blipFill>
            <a:blip r:embed="rId4"/>
            <a:stretch>
              <a:fillRect/>
            </a:stretch>
          </a:blipFill>
        </p:spPr>
      </p:sp>
      <p:pic>
        <p:nvPicPr>
          <p:cNvPr id="15" name="Picture 15"/>
          <p:cNvPicPr>
            <a:picLocks noChangeAspect="1"/>
          </p:cNvPicPr>
          <p:nvPr/>
        </p:nvPicPr>
        <p:blipFill>
          <a:blip r:embed="rId5"/>
          <a:srcRect/>
          <a:stretch>
            <a:fillRect/>
          </a:stretch>
        </p:blipFill>
        <p:spPr>
          <a:xfrm>
            <a:off x="8127095" y="6444718"/>
            <a:ext cx="2274231" cy="1512364"/>
          </a:xfrm>
          <a:prstGeom prst="rect">
            <a:avLst/>
          </a:prstGeom>
        </p:spPr>
      </p:pic>
      <p:sp>
        <p:nvSpPr>
          <p:cNvPr id="16" name="Freeform 16"/>
          <p:cNvSpPr/>
          <p:nvPr/>
        </p:nvSpPr>
        <p:spPr>
          <a:xfrm>
            <a:off x="11470418" y="5143500"/>
            <a:ext cx="5788882" cy="4114800"/>
          </a:xfrm>
          <a:custGeom>
            <a:avLst/>
            <a:gdLst/>
            <a:ahLst/>
            <a:cxnLst/>
            <a:rect l="l" t="t" r="r" b="b"/>
            <a:pathLst>
              <a:path w="5788882" h="4114800">
                <a:moveTo>
                  <a:pt x="0" y="0"/>
                </a:moveTo>
                <a:lnTo>
                  <a:pt x="5788882" y="0"/>
                </a:lnTo>
                <a:lnTo>
                  <a:pt x="5788882" y="4114800"/>
                </a:lnTo>
                <a:lnTo>
                  <a:pt x="0" y="4114800"/>
                </a:lnTo>
                <a:lnTo>
                  <a:pt x="0" y="0"/>
                </a:lnTo>
                <a:close/>
              </a:path>
            </a:pathLst>
          </a:custGeom>
          <a:blipFill>
            <a:blip r:embed="rId6"/>
            <a:stretch>
              <a:fillRect/>
            </a:stretch>
          </a:blipFill>
        </p:spPr>
      </p:sp>
      <p:sp>
        <p:nvSpPr>
          <p:cNvPr id="17" name="TextBox 17"/>
          <p:cNvSpPr txBox="1"/>
          <p:nvPr/>
        </p:nvSpPr>
        <p:spPr>
          <a:xfrm>
            <a:off x="1028700" y="1988212"/>
            <a:ext cx="4201862" cy="538734"/>
          </a:xfrm>
          <a:prstGeom prst="rect">
            <a:avLst/>
          </a:prstGeom>
        </p:spPr>
        <p:txBody>
          <a:bodyPr lIns="0" tIns="0" rIns="0" bIns="0" rtlCol="0" anchor="t">
            <a:spAutoFit/>
          </a:bodyPr>
          <a:lstStyle/>
          <a:p>
            <a:pPr algn="l">
              <a:lnSpc>
                <a:spcPts val="3947"/>
              </a:lnSpc>
            </a:pPr>
            <a:r>
              <a:rPr lang="en-US" sz="4200" b="1">
                <a:solidFill>
                  <a:srgbClr val="B31A15"/>
                </a:solidFill>
                <a:latin typeface="Comfortaa Bold"/>
                <a:ea typeface="Comfortaa Bold"/>
                <a:cs typeface="Comfortaa Bold"/>
                <a:sym typeface="Comfortaa Bold"/>
              </a:rPr>
              <a:t>Data Cleaning </a:t>
            </a:r>
          </a:p>
        </p:txBody>
      </p:sp>
      <p:sp>
        <p:nvSpPr>
          <p:cNvPr id="18" name="TextBox 18"/>
          <p:cNvSpPr txBox="1"/>
          <p:nvPr/>
        </p:nvSpPr>
        <p:spPr>
          <a:xfrm>
            <a:off x="1028700" y="2831336"/>
            <a:ext cx="9923409" cy="448946"/>
          </a:xfrm>
          <a:prstGeom prst="rect">
            <a:avLst/>
          </a:prstGeom>
        </p:spPr>
        <p:txBody>
          <a:bodyPr lIns="0" tIns="0" rIns="0" bIns="0" rtlCol="0" anchor="t">
            <a:spAutoFit/>
          </a:bodyPr>
          <a:lstStyle/>
          <a:p>
            <a:pPr algn="l">
              <a:lnSpc>
                <a:spcPts val="3290"/>
              </a:lnSpc>
            </a:pPr>
            <a:r>
              <a:rPr lang="en-US" sz="3500">
                <a:solidFill>
                  <a:srgbClr val="F9B314"/>
                </a:solidFill>
                <a:latin typeface="Comfortaa"/>
                <a:ea typeface="Comfortaa"/>
                <a:cs typeface="Comfortaa"/>
                <a:sym typeface="Comfortaa"/>
              </a:rPr>
              <a:t>Chuyển đổi các cột float64 thành int64:</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686440"/>
            <a:ext cx="4728715" cy="684520"/>
            <a:chOff x="0" y="0"/>
            <a:chExt cx="6304954" cy="912694"/>
          </a:xfrm>
        </p:grpSpPr>
        <p:grpSp>
          <p:nvGrpSpPr>
            <p:cNvPr id="3" name="Group 3"/>
            <p:cNvGrpSpPr/>
            <p:nvPr/>
          </p:nvGrpSpPr>
          <p:grpSpPr>
            <a:xfrm>
              <a:off x="1119838" y="677433"/>
              <a:ext cx="5185116" cy="235260"/>
              <a:chOff x="0" y="0"/>
              <a:chExt cx="1024220" cy="46471"/>
            </a:xfrm>
          </p:grpSpPr>
          <p:sp>
            <p:nvSpPr>
              <p:cNvPr id="4" name="Freeform 4"/>
              <p:cNvSpPr/>
              <p:nvPr/>
            </p:nvSpPr>
            <p:spPr>
              <a:xfrm>
                <a:off x="0" y="0"/>
                <a:ext cx="1024220" cy="46471"/>
              </a:xfrm>
              <a:custGeom>
                <a:avLst/>
                <a:gdLst/>
                <a:ahLst/>
                <a:cxnLst/>
                <a:rect l="l" t="t" r="r" b="b"/>
                <a:pathLst>
                  <a:path w="1024220" h="46471">
                    <a:moveTo>
                      <a:pt x="0" y="0"/>
                    </a:moveTo>
                    <a:lnTo>
                      <a:pt x="1024220" y="0"/>
                    </a:lnTo>
                    <a:lnTo>
                      <a:pt x="1024220" y="46471"/>
                    </a:lnTo>
                    <a:lnTo>
                      <a:pt x="0" y="46471"/>
                    </a:lnTo>
                    <a:close/>
                  </a:path>
                </a:pathLst>
              </a:custGeom>
              <a:solidFill>
                <a:srgbClr val="F9B314"/>
              </a:solidFill>
            </p:spPr>
          </p:sp>
          <p:sp>
            <p:nvSpPr>
              <p:cNvPr id="5" name="TextBox 5"/>
              <p:cNvSpPr txBox="1"/>
              <p:nvPr/>
            </p:nvSpPr>
            <p:spPr>
              <a:xfrm>
                <a:off x="0" y="-38100"/>
                <a:ext cx="1024220" cy="84571"/>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0" y="0"/>
              <a:ext cx="950275" cy="912694"/>
            </a:xfrm>
            <a:custGeom>
              <a:avLst/>
              <a:gdLst/>
              <a:ahLst/>
              <a:cxnLst/>
              <a:rect l="l" t="t" r="r" b="b"/>
              <a:pathLst>
                <a:path w="950275" h="912694">
                  <a:moveTo>
                    <a:pt x="0" y="0"/>
                  </a:moveTo>
                  <a:lnTo>
                    <a:pt x="950275" y="0"/>
                  </a:lnTo>
                  <a:lnTo>
                    <a:pt x="950275" y="912694"/>
                  </a:lnTo>
                  <a:lnTo>
                    <a:pt x="0" y="912694"/>
                  </a:lnTo>
                  <a:lnTo>
                    <a:pt x="0" y="0"/>
                  </a:lnTo>
                  <a:close/>
                </a:path>
              </a:pathLst>
            </a:custGeom>
            <a:blipFill>
              <a:blip r:embed="rId2"/>
              <a:stretch>
                <a:fillRect l="-23510" t="-23166" r="-22315" b="-28663"/>
              </a:stretch>
            </a:blipFill>
          </p:spPr>
        </p:sp>
        <p:sp>
          <p:nvSpPr>
            <p:cNvPr id="7" name="TextBox 7"/>
            <p:cNvSpPr txBox="1"/>
            <p:nvPr/>
          </p:nvSpPr>
          <p:spPr>
            <a:xfrm>
              <a:off x="950275" y="-57150"/>
              <a:ext cx="5354679" cy="556682"/>
            </a:xfrm>
            <a:prstGeom prst="rect">
              <a:avLst/>
            </a:prstGeom>
          </p:spPr>
          <p:txBody>
            <a:bodyPr lIns="0" tIns="0" rIns="0" bIns="0" rtlCol="0" anchor="t">
              <a:spAutoFit/>
            </a:bodyPr>
            <a:lstStyle/>
            <a:p>
              <a:pPr algn="r">
                <a:lnSpc>
                  <a:spcPts val="3500"/>
                </a:lnSpc>
              </a:pPr>
              <a:r>
                <a:rPr lang="en-US" sz="2500">
                  <a:solidFill>
                    <a:srgbClr val="101010"/>
                  </a:solidFill>
                  <a:latin typeface="Comfortaa"/>
                  <a:ea typeface="Comfortaa"/>
                  <a:cs typeface="Comfortaa"/>
                  <a:sym typeface="Comfortaa"/>
                </a:rPr>
                <a:t>Swiss Coding Academic</a:t>
              </a:r>
            </a:p>
          </p:txBody>
        </p:sp>
      </p:grpSp>
      <p:grpSp>
        <p:nvGrpSpPr>
          <p:cNvPr id="8" name="Group 8"/>
          <p:cNvGrpSpPr/>
          <p:nvPr/>
        </p:nvGrpSpPr>
        <p:grpSpPr>
          <a:xfrm>
            <a:off x="14909450" y="555557"/>
            <a:ext cx="2349850" cy="1630806"/>
            <a:chOff x="0" y="0"/>
            <a:chExt cx="3133133" cy="2174408"/>
          </a:xfrm>
        </p:grpSpPr>
        <p:grpSp>
          <p:nvGrpSpPr>
            <p:cNvPr id="9" name="Group 9"/>
            <p:cNvGrpSpPr/>
            <p:nvPr/>
          </p:nvGrpSpPr>
          <p:grpSpPr>
            <a:xfrm>
              <a:off x="0" y="1846580"/>
              <a:ext cx="3133133" cy="327828"/>
              <a:chOff x="0" y="0"/>
              <a:chExt cx="618890" cy="64756"/>
            </a:xfrm>
          </p:grpSpPr>
          <p:sp>
            <p:nvSpPr>
              <p:cNvPr id="10" name="Freeform 10"/>
              <p:cNvSpPr/>
              <p:nvPr/>
            </p:nvSpPr>
            <p:spPr>
              <a:xfrm>
                <a:off x="0" y="0"/>
                <a:ext cx="618890" cy="64756"/>
              </a:xfrm>
              <a:custGeom>
                <a:avLst/>
                <a:gdLst/>
                <a:ahLst/>
                <a:cxnLst/>
                <a:rect l="l" t="t" r="r" b="b"/>
                <a:pathLst>
                  <a:path w="618890" h="64756">
                    <a:moveTo>
                      <a:pt x="0" y="0"/>
                    </a:moveTo>
                    <a:lnTo>
                      <a:pt x="618890" y="0"/>
                    </a:lnTo>
                    <a:lnTo>
                      <a:pt x="618890" y="64756"/>
                    </a:lnTo>
                    <a:lnTo>
                      <a:pt x="0" y="64756"/>
                    </a:lnTo>
                    <a:close/>
                  </a:path>
                </a:pathLst>
              </a:custGeom>
              <a:solidFill>
                <a:srgbClr val="F9B314"/>
              </a:solidFill>
            </p:spPr>
          </p:sp>
          <p:sp>
            <p:nvSpPr>
              <p:cNvPr id="11" name="TextBox 11"/>
              <p:cNvSpPr txBox="1"/>
              <p:nvPr/>
            </p:nvSpPr>
            <p:spPr>
              <a:xfrm>
                <a:off x="0" y="-38100"/>
                <a:ext cx="618890" cy="102856"/>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2"/>
            <p:cNvSpPr txBox="1"/>
            <p:nvPr/>
          </p:nvSpPr>
          <p:spPr>
            <a:xfrm>
              <a:off x="0" y="-76200"/>
              <a:ext cx="3133133" cy="1656080"/>
            </a:xfrm>
            <a:prstGeom prst="rect">
              <a:avLst/>
            </a:prstGeom>
          </p:spPr>
          <p:txBody>
            <a:bodyPr lIns="0" tIns="0" rIns="0" bIns="0" rtlCol="0" anchor="t">
              <a:spAutoFit/>
            </a:bodyPr>
            <a:lstStyle/>
            <a:p>
              <a:pPr algn="r">
                <a:lnSpc>
                  <a:spcPts val="5040"/>
                </a:lnSpc>
              </a:pPr>
              <a:r>
                <a:rPr lang="en-US" sz="3600">
                  <a:solidFill>
                    <a:srgbClr val="101010"/>
                  </a:solidFill>
                  <a:latin typeface="Comfortaa"/>
                  <a:ea typeface="Comfortaa"/>
                  <a:cs typeface="Comfortaa"/>
                  <a:sym typeface="Comfortaa"/>
                </a:rPr>
                <a:t>Project Proposal</a:t>
              </a:r>
            </a:p>
          </p:txBody>
        </p:sp>
      </p:grpSp>
      <p:sp>
        <p:nvSpPr>
          <p:cNvPr id="13" name="Freeform 13"/>
          <p:cNvSpPr/>
          <p:nvPr/>
        </p:nvSpPr>
        <p:spPr>
          <a:xfrm>
            <a:off x="9287475" y="3133623"/>
            <a:ext cx="7848132" cy="6124677"/>
          </a:xfrm>
          <a:custGeom>
            <a:avLst/>
            <a:gdLst/>
            <a:ahLst/>
            <a:cxnLst/>
            <a:rect l="l" t="t" r="r" b="b"/>
            <a:pathLst>
              <a:path w="7848132" h="6124677">
                <a:moveTo>
                  <a:pt x="0" y="0"/>
                </a:moveTo>
                <a:lnTo>
                  <a:pt x="7848132" y="0"/>
                </a:lnTo>
                <a:lnTo>
                  <a:pt x="7848132" y="6124677"/>
                </a:lnTo>
                <a:lnTo>
                  <a:pt x="0" y="6124677"/>
                </a:lnTo>
                <a:lnTo>
                  <a:pt x="0" y="0"/>
                </a:lnTo>
                <a:close/>
              </a:path>
            </a:pathLst>
          </a:custGeom>
          <a:blipFill>
            <a:blip r:embed="rId3"/>
            <a:stretch>
              <a:fillRect/>
            </a:stretch>
          </a:blipFill>
        </p:spPr>
      </p:sp>
      <p:sp>
        <p:nvSpPr>
          <p:cNvPr id="14" name="TextBox 14"/>
          <p:cNvSpPr txBox="1"/>
          <p:nvPr/>
        </p:nvSpPr>
        <p:spPr>
          <a:xfrm>
            <a:off x="1028700" y="2281613"/>
            <a:ext cx="9500042" cy="538734"/>
          </a:xfrm>
          <a:prstGeom prst="rect">
            <a:avLst/>
          </a:prstGeom>
        </p:spPr>
        <p:txBody>
          <a:bodyPr lIns="0" tIns="0" rIns="0" bIns="0" rtlCol="0" anchor="t">
            <a:spAutoFit/>
          </a:bodyPr>
          <a:lstStyle/>
          <a:p>
            <a:pPr algn="l">
              <a:lnSpc>
                <a:spcPts val="3947"/>
              </a:lnSpc>
            </a:pPr>
            <a:r>
              <a:rPr lang="en-US" sz="4200" b="1">
                <a:solidFill>
                  <a:srgbClr val="B31A15"/>
                </a:solidFill>
                <a:latin typeface="Comfortaa Bold"/>
                <a:ea typeface="Comfortaa Bold"/>
                <a:cs typeface="Comfortaa Bold"/>
                <a:sym typeface="Comfortaa Bold"/>
              </a:rPr>
              <a:t>Exploratory Data Analysis </a:t>
            </a:r>
            <a:r>
              <a:rPr lang="en-US" sz="4200" b="1">
                <a:solidFill>
                  <a:srgbClr val="FEBC04"/>
                </a:solidFill>
                <a:latin typeface="Comfortaa Bold"/>
                <a:ea typeface="Comfortaa Bold"/>
                <a:cs typeface="Comfortaa Bold"/>
                <a:sym typeface="Comfortaa Bold"/>
              </a:rPr>
              <a:t>(EDA)</a:t>
            </a:r>
          </a:p>
        </p:txBody>
      </p:sp>
      <p:sp>
        <p:nvSpPr>
          <p:cNvPr id="15" name="TextBox 15"/>
          <p:cNvSpPr txBox="1"/>
          <p:nvPr/>
        </p:nvSpPr>
        <p:spPr>
          <a:xfrm>
            <a:off x="1028700" y="5255545"/>
            <a:ext cx="7208219" cy="1481455"/>
          </a:xfrm>
          <a:prstGeom prst="rect">
            <a:avLst/>
          </a:prstGeom>
        </p:spPr>
        <p:txBody>
          <a:bodyPr lIns="0" tIns="0" rIns="0" bIns="0" rtlCol="0" anchor="t">
            <a:spAutoFit/>
          </a:bodyPr>
          <a:lstStyle/>
          <a:p>
            <a:pPr algn="just">
              <a:lnSpc>
                <a:spcPts val="3919"/>
              </a:lnSpc>
            </a:pPr>
            <a:r>
              <a:rPr lang="en-US" sz="2799">
                <a:solidFill>
                  <a:srgbClr val="2D262A"/>
                </a:solidFill>
                <a:latin typeface="Comfortaa"/>
                <a:ea typeface="Comfortaa"/>
                <a:cs typeface="Comfortaa"/>
                <a:sym typeface="Comfortaa"/>
              </a:rPr>
              <a:t>Dựa vào biểu, có thể thấy tổng số học viên chưa hoàn thành khóa học nhiều hơn số học viên hoàn thành khóa học.</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686440"/>
            <a:ext cx="4728715" cy="684520"/>
            <a:chOff x="0" y="0"/>
            <a:chExt cx="6304954" cy="912694"/>
          </a:xfrm>
        </p:grpSpPr>
        <p:grpSp>
          <p:nvGrpSpPr>
            <p:cNvPr id="3" name="Group 3"/>
            <p:cNvGrpSpPr/>
            <p:nvPr/>
          </p:nvGrpSpPr>
          <p:grpSpPr>
            <a:xfrm>
              <a:off x="1119838" y="677433"/>
              <a:ext cx="5185116" cy="235260"/>
              <a:chOff x="0" y="0"/>
              <a:chExt cx="1024220" cy="46471"/>
            </a:xfrm>
          </p:grpSpPr>
          <p:sp>
            <p:nvSpPr>
              <p:cNvPr id="4" name="Freeform 4"/>
              <p:cNvSpPr/>
              <p:nvPr/>
            </p:nvSpPr>
            <p:spPr>
              <a:xfrm>
                <a:off x="0" y="0"/>
                <a:ext cx="1024220" cy="46471"/>
              </a:xfrm>
              <a:custGeom>
                <a:avLst/>
                <a:gdLst/>
                <a:ahLst/>
                <a:cxnLst/>
                <a:rect l="l" t="t" r="r" b="b"/>
                <a:pathLst>
                  <a:path w="1024220" h="46471">
                    <a:moveTo>
                      <a:pt x="0" y="0"/>
                    </a:moveTo>
                    <a:lnTo>
                      <a:pt x="1024220" y="0"/>
                    </a:lnTo>
                    <a:lnTo>
                      <a:pt x="1024220" y="46471"/>
                    </a:lnTo>
                    <a:lnTo>
                      <a:pt x="0" y="46471"/>
                    </a:lnTo>
                    <a:close/>
                  </a:path>
                </a:pathLst>
              </a:custGeom>
              <a:solidFill>
                <a:srgbClr val="F9B314"/>
              </a:solidFill>
            </p:spPr>
          </p:sp>
          <p:sp>
            <p:nvSpPr>
              <p:cNvPr id="5" name="TextBox 5"/>
              <p:cNvSpPr txBox="1"/>
              <p:nvPr/>
            </p:nvSpPr>
            <p:spPr>
              <a:xfrm>
                <a:off x="0" y="-38100"/>
                <a:ext cx="1024220" cy="84571"/>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0" y="0"/>
              <a:ext cx="950275" cy="912694"/>
            </a:xfrm>
            <a:custGeom>
              <a:avLst/>
              <a:gdLst/>
              <a:ahLst/>
              <a:cxnLst/>
              <a:rect l="l" t="t" r="r" b="b"/>
              <a:pathLst>
                <a:path w="950275" h="912694">
                  <a:moveTo>
                    <a:pt x="0" y="0"/>
                  </a:moveTo>
                  <a:lnTo>
                    <a:pt x="950275" y="0"/>
                  </a:lnTo>
                  <a:lnTo>
                    <a:pt x="950275" y="912694"/>
                  </a:lnTo>
                  <a:lnTo>
                    <a:pt x="0" y="912694"/>
                  </a:lnTo>
                  <a:lnTo>
                    <a:pt x="0" y="0"/>
                  </a:lnTo>
                  <a:close/>
                </a:path>
              </a:pathLst>
            </a:custGeom>
            <a:blipFill>
              <a:blip r:embed="rId2"/>
              <a:stretch>
                <a:fillRect l="-23510" t="-23166" r="-22315" b="-28663"/>
              </a:stretch>
            </a:blipFill>
          </p:spPr>
        </p:sp>
        <p:sp>
          <p:nvSpPr>
            <p:cNvPr id="7" name="TextBox 7"/>
            <p:cNvSpPr txBox="1"/>
            <p:nvPr/>
          </p:nvSpPr>
          <p:spPr>
            <a:xfrm>
              <a:off x="950275" y="-57150"/>
              <a:ext cx="5354679" cy="556682"/>
            </a:xfrm>
            <a:prstGeom prst="rect">
              <a:avLst/>
            </a:prstGeom>
          </p:spPr>
          <p:txBody>
            <a:bodyPr lIns="0" tIns="0" rIns="0" bIns="0" rtlCol="0" anchor="t">
              <a:spAutoFit/>
            </a:bodyPr>
            <a:lstStyle/>
            <a:p>
              <a:pPr algn="r">
                <a:lnSpc>
                  <a:spcPts val="3500"/>
                </a:lnSpc>
              </a:pPr>
              <a:r>
                <a:rPr lang="en-US" sz="2500">
                  <a:solidFill>
                    <a:srgbClr val="101010"/>
                  </a:solidFill>
                  <a:latin typeface="Comfortaa"/>
                  <a:ea typeface="Comfortaa"/>
                  <a:cs typeface="Comfortaa"/>
                  <a:sym typeface="Comfortaa"/>
                </a:rPr>
                <a:t>Swiss Coding Academic</a:t>
              </a:r>
            </a:p>
          </p:txBody>
        </p:sp>
      </p:grpSp>
      <p:grpSp>
        <p:nvGrpSpPr>
          <p:cNvPr id="8" name="Group 8"/>
          <p:cNvGrpSpPr/>
          <p:nvPr/>
        </p:nvGrpSpPr>
        <p:grpSpPr>
          <a:xfrm>
            <a:off x="14909450" y="555557"/>
            <a:ext cx="2349850" cy="1630806"/>
            <a:chOff x="0" y="0"/>
            <a:chExt cx="3133133" cy="2174408"/>
          </a:xfrm>
        </p:grpSpPr>
        <p:grpSp>
          <p:nvGrpSpPr>
            <p:cNvPr id="9" name="Group 9"/>
            <p:cNvGrpSpPr/>
            <p:nvPr/>
          </p:nvGrpSpPr>
          <p:grpSpPr>
            <a:xfrm>
              <a:off x="0" y="1846580"/>
              <a:ext cx="3133133" cy="327828"/>
              <a:chOff x="0" y="0"/>
              <a:chExt cx="618890" cy="64756"/>
            </a:xfrm>
          </p:grpSpPr>
          <p:sp>
            <p:nvSpPr>
              <p:cNvPr id="10" name="Freeform 10"/>
              <p:cNvSpPr/>
              <p:nvPr/>
            </p:nvSpPr>
            <p:spPr>
              <a:xfrm>
                <a:off x="0" y="0"/>
                <a:ext cx="618890" cy="64756"/>
              </a:xfrm>
              <a:custGeom>
                <a:avLst/>
                <a:gdLst/>
                <a:ahLst/>
                <a:cxnLst/>
                <a:rect l="l" t="t" r="r" b="b"/>
                <a:pathLst>
                  <a:path w="618890" h="64756">
                    <a:moveTo>
                      <a:pt x="0" y="0"/>
                    </a:moveTo>
                    <a:lnTo>
                      <a:pt x="618890" y="0"/>
                    </a:lnTo>
                    <a:lnTo>
                      <a:pt x="618890" y="64756"/>
                    </a:lnTo>
                    <a:lnTo>
                      <a:pt x="0" y="64756"/>
                    </a:lnTo>
                    <a:close/>
                  </a:path>
                </a:pathLst>
              </a:custGeom>
              <a:solidFill>
                <a:srgbClr val="F9B314"/>
              </a:solidFill>
            </p:spPr>
          </p:sp>
          <p:sp>
            <p:nvSpPr>
              <p:cNvPr id="11" name="TextBox 11"/>
              <p:cNvSpPr txBox="1"/>
              <p:nvPr/>
            </p:nvSpPr>
            <p:spPr>
              <a:xfrm>
                <a:off x="0" y="-38100"/>
                <a:ext cx="618890" cy="102856"/>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2"/>
            <p:cNvSpPr txBox="1"/>
            <p:nvPr/>
          </p:nvSpPr>
          <p:spPr>
            <a:xfrm>
              <a:off x="0" y="-76200"/>
              <a:ext cx="3133133" cy="1656080"/>
            </a:xfrm>
            <a:prstGeom prst="rect">
              <a:avLst/>
            </a:prstGeom>
          </p:spPr>
          <p:txBody>
            <a:bodyPr lIns="0" tIns="0" rIns="0" bIns="0" rtlCol="0" anchor="t">
              <a:spAutoFit/>
            </a:bodyPr>
            <a:lstStyle/>
            <a:p>
              <a:pPr algn="r">
                <a:lnSpc>
                  <a:spcPts val="5040"/>
                </a:lnSpc>
              </a:pPr>
              <a:r>
                <a:rPr lang="en-US" sz="3600">
                  <a:solidFill>
                    <a:srgbClr val="101010"/>
                  </a:solidFill>
                  <a:latin typeface="Comfortaa"/>
                  <a:ea typeface="Comfortaa"/>
                  <a:cs typeface="Comfortaa"/>
                  <a:sym typeface="Comfortaa"/>
                </a:rPr>
                <a:t>Project Proposal</a:t>
              </a:r>
            </a:p>
          </p:txBody>
        </p:sp>
      </p:grpSp>
      <p:sp>
        <p:nvSpPr>
          <p:cNvPr id="13" name="Freeform 13"/>
          <p:cNvSpPr/>
          <p:nvPr/>
        </p:nvSpPr>
        <p:spPr>
          <a:xfrm>
            <a:off x="316674" y="3151958"/>
            <a:ext cx="5944508" cy="3303513"/>
          </a:xfrm>
          <a:custGeom>
            <a:avLst/>
            <a:gdLst/>
            <a:ahLst/>
            <a:cxnLst/>
            <a:rect l="l" t="t" r="r" b="b"/>
            <a:pathLst>
              <a:path w="5944508" h="3303513">
                <a:moveTo>
                  <a:pt x="0" y="0"/>
                </a:moveTo>
                <a:lnTo>
                  <a:pt x="5944508" y="0"/>
                </a:lnTo>
                <a:lnTo>
                  <a:pt x="5944508" y="3303513"/>
                </a:lnTo>
                <a:lnTo>
                  <a:pt x="0" y="3303513"/>
                </a:lnTo>
                <a:lnTo>
                  <a:pt x="0" y="0"/>
                </a:lnTo>
                <a:close/>
              </a:path>
            </a:pathLst>
          </a:custGeom>
          <a:blipFill>
            <a:blip r:embed="rId3"/>
            <a:stretch>
              <a:fillRect/>
            </a:stretch>
          </a:blipFill>
        </p:spPr>
      </p:sp>
      <p:sp>
        <p:nvSpPr>
          <p:cNvPr id="14" name="Freeform 14"/>
          <p:cNvSpPr/>
          <p:nvPr/>
        </p:nvSpPr>
        <p:spPr>
          <a:xfrm>
            <a:off x="6413156" y="3151958"/>
            <a:ext cx="6074793" cy="3303513"/>
          </a:xfrm>
          <a:custGeom>
            <a:avLst/>
            <a:gdLst/>
            <a:ahLst/>
            <a:cxnLst/>
            <a:rect l="l" t="t" r="r" b="b"/>
            <a:pathLst>
              <a:path w="6074793" h="3303513">
                <a:moveTo>
                  <a:pt x="0" y="0"/>
                </a:moveTo>
                <a:lnTo>
                  <a:pt x="6074793" y="0"/>
                </a:lnTo>
                <a:lnTo>
                  <a:pt x="6074793" y="3303513"/>
                </a:lnTo>
                <a:lnTo>
                  <a:pt x="0" y="3303513"/>
                </a:lnTo>
                <a:lnTo>
                  <a:pt x="0" y="0"/>
                </a:lnTo>
                <a:close/>
              </a:path>
            </a:pathLst>
          </a:custGeom>
          <a:blipFill>
            <a:blip r:embed="rId4"/>
            <a:stretch>
              <a:fillRect/>
            </a:stretch>
          </a:blipFill>
        </p:spPr>
      </p:sp>
      <p:sp>
        <p:nvSpPr>
          <p:cNvPr id="15" name="Freeform 15"/>
          <p:cNvSpPr/>
          <p:nvPr/>
        </p:nvSpPr>
        <p:spPr>
          <a:xfrm>
            <a:off x="12639923" y="3296300"/>
            <a:ext cx="5331403" cy="3014830"/>
          </a:xfrm>
          <a:custGeom>
            <a:avLst/>
            <a:gdLst/>
            <a:ahLst/>
            <a:cxnLst/>
            <a:rect l="l" t="t" r="r" b="b"/>
            <a:pathLst>
              <a:path w="5331403" h="3014830">
                <a:moveTo>
                  <a:pt x="0" y="0"/>
                </a:moveTo>
                <a:lnTo>
                  <a:pt x="5331403" y="0"/>
                </a:lnTo>
                <a:lnTo>
                  <a:pt x="5331403" y="3014830"/>
                </a:lnTo>
                <a:lnTo>
                  <a:pt x="0" y="3014830"/>
                </a:lnTo>
                <a:lnTo>
                  <a:pt x="0" y="0"/>
                </a:lnTo>
                <a:close/>
              </a:path>
            </a:pathLst>
          </a:custGeom>
          <a:blipFill>
            <a:blip r:embed="rId5"/>
            <a:stretch>
              <a:fillRect/>
            </a:stretch>
          </a:blipFill>
        </p:spPr>
      </p:sp>
      <p:sp>
        <p:nvSpPr>
          <p:cNvPr id="16" name="Freeform 16"/>
          <p:cNvSpPr/>
          <p:nvPr/>
        </p:nvSpPr>
        <p:spPr>
          <a:xfrm>
            <a:off x="3054917" y="6788846"/>
            <a:ext cx="6032881" cy="3314871"/>
          </a:xfrm>
          <a:custGeom>
            <a:avLst/>
            <a:gdLst/>
            <a:ahLst/>
            <a:cxnLst/>
            <a:rect l="l" t="t" r="r" b="b"/>
            <a:pathLst>
              <a:path w="6032881" h="3314871">
                <a:moveTo>
                  <a:pt x="0" y="0"/>
                </a:moveTo>
                <a:lnTo>
                  <a:pt x="6032881" y="0"/>
                </a:lnTo>
                <a:lnTo>
                  <a:pt x="6032881" y="3314871"/>
                </a:lnTo>
                <a:lnTo>
                  <a:pt x="0" y="3314871"/>
                </a:lnTo>
                <a:lnTo>
                  <a:pt x="0" y="0"/>
                </a:lnTo>
                <a:close/>
              </a:path>
            </a:pathLst>
          </a:custGeom>
          <a:blipFill>
            <a:blip r:embed="rId6"/>
            <a:stretch>
              <a:fillRect/>
            </a:stretch>
          </a:blipFill>
        </p:spPr>
      </p:sp>
      <p:sp>
        <p:nvSpPr>
          <p:cNvPr id="17" name="Freeform 17"/>
          <p:cNvSpPr/>
          <p:nvPr/>
        </p:nvSpPr>
        <p:spPr>
          <a:xfrm>
            <a:off x="9363167" y="6860284"/>
            <a:ext cx="5869916" cy="3171996"/>
          </a:xfrm>
          <a:custGeom>
            <a:avLst/>
            <a:gdLst/>
            <a:ahLst/>
            <a:cxnLst/>
            <a:rect l="l" t="t" r="r" b="b"/>
            <a:pathLst>
              <a:path w="5869916" h="3171996">
                <a:moveTo>
                  <a:pt x="0" y="0"/>
                </a:moveTo>
                <a:lnTo>
                  <a:pt x="5869916" y="0"/>
                </a:lnTo>
                <a:lnTo>
                  <a:pt x="5869916" y="3171996"/>
                </a:lnTo>
                <a:lnTo>
                  <a:pt x="0" y="3171996"/>
                </a:lnTo>
                <a:lnTo>
                  <a:pt x="0" y="0"/>
                </a:lnTo>
                <a:close/>
              </a:path>
            </a:pathLst>
          </a:custGeom>
          <a:blipFill>
            <a:blip r:embed="rId7"/>
            <a:stretch>
              <a:fillRect/>
            </a:stretch>
          </a:blipFill>
        </p:spPr>
      </p:sp>
      <p:sp>
        <p:nvSpPr>
          <p:cNvPr id="18" name="TextBox 18"/>
          <p:cNvSpPr txBox="1"/>
          <p:nvPr/>
        </p:nvSpPr>
        <p:spPr>
          <a:xfrm>
            <a:off x="1028700" y="2281613"/>
            <a:ext cx="9500042" cy="538734"/>
          </a:xfrm>
          <a:prstGeom prst="rect">
            <a:avLst/>
          </a:prstGeom>
        </p:spPr>
        <p:txBody>
          <a:bodyPr lIns="0" tIns="0" rIns="0" bIns="0" rtlCol="0" anchor="t">
            <a:spAutoFit/>
          </a:bodyPr>
          <a:lstStyle/>
          <a:p>
            <a:pPr algn="l">
              <a:lnSpc>
                <a:spcPts val="3947"/>
              </a:lnSpc>
            </a:pPr>
            <a:r>
              <a:rPr lang="en-US" sz="4200" b="1">
                <a:solidFill>
                  <a:srgbClr val="B31A15"/>
                </a:solidFill>
                <a:latin typeface="Comfortaa Bold"/>
                <a:ea typeface="Comfortaa Bold"/>
                <a:cs typeface="Comfortaa Bold"/>
                <a:sym typeface="Comfortaa Bold"/>
              </a:rPr>
              <a:t>Exploratory Data Analysis </a:t>
            </a:r>
            <a:r>
              <a:rPr lang="en-US" sz="4200" b="1">
                <a:solidFill>
                  <a:srgbClr val="FEBC04"/>
                </a:solidFill>
                <a:latin typeface="Comfortaa Bold"/>
                <a:ea typeface="Comfortaa Bold"/>
                <a:cs typeface="Comfortaa Bold"/>
                <a:sym typeface="Comfortaa Bold"/>
              </a:rPr>
              <a:t>(EDA)</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686440"/>
            <a:ext cx="4728715" cy="684520"/>
            <a:chOff x="0" y="0"/>
            <a:chExt cx="6304954" cy="912694"/>
          </a:xfrm>
        </p:grpSpPr>
        <p:grpSp>
          <p:nvGrpSpPr>
            <p:cNvPr id="3" name="Group 3"/>
            <p:cNvGrpSpPr/>
            <p:nvPr/>
          </p:nvGrpSpPr>
          <p:grpSpPr>
            <a:xfrm>
              <a:off x="1119838" y="677433"/>
              <a:ext cx="5185116" cy="235260"/>
              <a:chOff x="0" y="0"/>
              <a:chExt cx="1024220" cy="46471"/>
            </a:xfrm>
          </p:grpSpPr>
          <p:sp>
            <p:nvSpPr>
              <p:cNvPr id="4" name="Freeform 4"/>
              <p:cNvSpPr/>
              <p:nvPr/>
            </p:nvSpPr>
            <p:spPr>
              <a:xfrm>
                <a:off x="0" y="0"/>
                <a:ext cx="1024220" cy="46471"/>
              </a:xfrm>
              <a:custGeom>
                <a:avLst/>
                <a:gdLst/>
                <a:ahLst/>
                <a:cxnLst/>
                <a:rect l="l" t="t" r="r" b="b"/>
                <a:pathLst>
                  <a:path w="1024220" h="46471">
                    <a:moveTo>
                      <a:pt x="0" y="0"/>
                    </a:moveTo>
                    <a:lnTo>
                      <a:pt x="1024220" y="0"/>
                    </a:lnTo>
                    <a:lnTo>
                      <a:pt x="1024220" y="46471"/>
                    </a:lnTo>
                    <a:lnTo>
                      <a:pt x="0" y="46471"/>
                    </a:lnTo>
                    <a:close/>
                  </a:path>
                </a:pathLst>
              </a:custGeom>
              <a:solidFill>
                <a:srgbClr val="F9B314"/>
              </a:solidFill>
            </p:spPr>
          </p:sp>
          <p:sp>
            <p:nvSpPr>
              <p:cNvPr id="5" name="TextBox 5"/>
              <p:cNvSpPr txBox="1"/>
              <p:nvPr/>
            </p:nvSpPr>
            <p:spPr>
              <a:xfrm>
                <a:off x="0" y="-38100"/>
                <a:ext cx="1024220" cy="84571"/>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0" y="0"/>
              <a:ext cx="950275" cy="912694"/>
            </a:xfrm>
            <a:custGeom>
              <a:avLst/>
              <a:gdLst/>
              <a:ahLst/>
              <a:cxnLst/>
              <a:rect l="l" t="t" r="r" b="b"/>
              <a:pathLst>
                <a:path w="950275" h="912694">
                  <a:moveTo>
                    <a:pt x="0" y="0"/>
                  </a:moveTo>
                  <a:lnTo>
                    <a:pt x="950275" y="0"/>
                  </a:lnTo>
                  <a:lnTo>
                    <a:pt x="950275" y="912694"/>
                  </a:lnTo>
                  <a:lnTo>
                    <a:pt x="0" y="912694"/>
                  </a:lnTo>
                  <a:lnTo>
                    <a:pt x="0" y="0"/>
                  </a:lnTo>
                  <a:close/>
                </a:path>
              </a:pathLst>
            </a:custGeom>
            <a:blipFill>
              <a:blip r:embed="rId2"/>
              <a:stretch>
                <a:fillRect l="-23510" t="-23166" r="-22315" b="-28663"/>
              </a:stretch>
            </a:blipFill>
          </p:spPr>
        </p:sp>
        <p:sp>
          <p:nvSpPr>
            <p:cNvPr id="7" name="TextBox 7"/>
            <p:cNvSpPr txBox="1"/>
            <p:nvPr/>
          </p:nvSpPr>
          <p:spPr>
            <a:xfrm>
              <a:off x="950275" y="-57150"/>
              <a:ext cx="5354679" cy="556682"/>
            </a:xfrm>
            <a:prstGeom prst="rect">
              <a:avLst/>
            </a:prstGeom>
          </p:spPr>
          <p:txBody>
            <a:bodyPr lIns="0" tIns="0" rIns="0" bIns="0" rtlCol="0" anchor="t">
              <a:spAutoFit/>
            </a:bodyPr>
            <a:lstStyle/>
            <a:p>
              <a:pPr algn="r">
                <a:lnSpc>
                  <a:spcPts val="3500"/>
                </a:lnSpc>
              </a:pPr>
              <a:r>
                <a:rPr lang="en-US" sz="2500">
                  <a:solidFill>
                    <a:srgbClr val="101010"/>
                  </a:solidFill>
                  <a:latin typeface="Comfortaa"/>
                  <a:ea typeface="Comfortaa"/>
                  <a:cs typeface="Comfortaa"/>
                  <a:sym typeface="Comfortaa"/>
                </a:rPr>
                <a:t>Swiss Coding Academic</a:t>
              </a:r>
            </a:p>
          </p:txBody>
        </p:sp>
      </p:grpSp>
      <p:grpSp>
        <p:nvGrpSpPr>
          <p:cNvPr id="8" name="Group 8"/>
          <p:cNvGrpSpPr/>
          <p:nvPr/>
        </p:nvGrpSpPr>
        <p:grpSpPr>
          <a:xfrm>
            <a:off x="14909450" y="555557"/>
            <a:ext cx="2349850" cy="1630806"/>
            <a:chOff x="0" y="0"/>
            <a:chExt cx="3133133" cy="2174408"/>
          </a:xfrm>
        </p:grpSpPr>
        <p:grpSp>
          <p:nvGrpSpPr>
            <p:cNvPr id="9" name="Group 9"/>
            <p:cNvGrpSpPr/>
            <p:nvPr/>
          </p:nvGrpSpPr>
          <p:grpSpPr>
            <a:xfrm>
              <a:off x="0" y="1846580"/>
              <a:ext cx="3133133" cy="327828"/>
              <a:chOff x="0" y="0"/>
              <a:chExt cx="618890" cy="64756"/>
            </a:xfrm>
          </p:grpSpPr>
          <p:sp>
            <p:nvSpPr>
              <p:cNvPr id="10" name="Freeform 10"/>
              <p:cNvSpPr/>
              <p:nvPr/>
            </p:nvSpPr>
            <p:spPr>
              <a:xfrm>
                <a:off x="0" y="0"/>
                <a:ext cx="618890" cy="64756"/>
              </a:xfrm>
              <a:custGeom>
                <a:avLst/>
                <a:gdLst/>
                <a:ahLst/>
                <a:cxnLst/>
                <a:rect l="l" t="t" r="r" b="b"/>
                <a:pathLst>
                  <a:path w="618890" h="64756">
                    <a:moveTo>
                      <a:pt x="0" y="0"/>
                    </a:moveTo>
                    <a:lnTo>
                      <a:pt x="618890" y="0"/>
                    </a:lnTo>
                    <a:lnTo>
                      <a:pt x="618890" y="64756"/>
                    </a:lnTo>
                    <a:lnTo>
                      <a:pt x="0" y="64756"/>
                    </a:lnTo>
                    <a:close/>
                  </a:path>
                </a:pathLst>
              </a:custGeom>
              <a:solidFill>
                <a:srgbClr val="F9B314"/>
              </a:solidFill>
            </p:spPr>
          </p:sp>
          <p:sp>
            <p:nvSpPr>
              <p:cNvPr id="11" name="TextBox 11"/>
              <p:cNvSpPr txBox="1"/>
              <p:nvPr/>
            </p:nvSpPr>
            <p:spPr>
              <a:xfrm>
                <a:off x="0" y="-38100"/>
                <a:ext cx="618890" cy="102856"/>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2"/>
            <p:cNvSpPr txBox="1"/>
            <p:nvPr/>
          </p:nvSpPr>
          <p:spPr>
            <a:xfrm>
              <a:off x="0" y="-76200"/>
              <a:ext cx="3133133" cy="1656080"/>
            </a:xfrm>
            <a:prstGeom prst="rect">
              <a:avLst/>
            </a:prstGeom>
          </p:spPr>
          <p:txBody>
            <a:bodyPr lIns="0" tIns="0" rIns="0" bIns="0" rtlCol="0" anchor="t">
              <a:spAutoFit/>
            </a:bodyPr>
            <a:lstStyle/>
            <a:p>
              <a:pPr algn="r">
                <a:lnSpc>
                  <a:spcPts val="5040"/>
                </a:lnSpc>
              </a:pPr>
              <a:r>
                <a:rPr lang="en-US" sz="3600">
                  <a:solidFill>
                    <a:srgbClr val="101010"/>
                  </a:solidFill>
                  <a:latin typeface="Comfortaa"/>
                  <a:ea typeface="Comfortaa"/>
                  <a:cs typeface="Comfortaa"/>
                  <a:sym typeface="Comfortaa"/>
                </a:rPr>
                <a:t>Project Proposal</a:t>
              </a:r>
            </a:p>
          </p:txBody>
        </p:sp>
      </p:grpSp>
      <p:sp>
        <p:nvSpPr>
          <p:cNvPr id="13" name="Freeform 13"/>
          <p:cNvSpPr/>
          <p:nvPr/>
        </p:nvSpPr>
        <p:spPr>
          <a:xfrm>
            <a:off x="737715" y="3070655"/>
            <a:ext cx="5157465" cy="2862630"/>
          </a:xfrm>
          <a:custGeom>
            <a:avLst/>
            <a:gdLst/>
            <a:ahLst/>
            <a:cxnLst/>
            <a:rect l="l" t="t" r="r" b="b"/>
            <a:pathLst>
              <a:path w="5157465" h="2862630">
                <a:moveTo>
                  <a:pt x="0" y="0"/>
                </a:moveTo>
                <a:lnTo>
                  <a:pt x="5157465" y="0"/>
                </a:lnTo>
                <a:lnTo>
                  <a:pt x="5157465" y="2862629"/>
                </a:lnTo>
                <a:lnTo>
                  <a:pt x="0" y="2862629"/>
                </a:lnTo>
                <a:lnTo>
                  <a:pt x="0" y="0"/>
                </a:lnTo>
                <a:close/>
              </a:path>
            </a:pathLst>
          </a:custGeom>
          <a:blipFill>
            <a:blip r:embed="rId3"/>
            <a:stretch>
              <a:fillRect/>
            </a:stretch>
          </a:blipFill>
        </p:spPr>
      </p:sp>
      <p:sp>
        <p:nvSpPr>
          <p:cNvPr id="14" name="Freeform 14"/>
          <p:cNvSpPr/>
          <p:nvPr/>
        </p:nvSpPr>
        <p:spPr>
          <a:xfrm>
            <a:off x="6599475" y="3070655"/>
            <a:ext cx="5234974" cy="2862630"/>
          </a:xfrm>
          <a:custGeom>
            <a:avLst/>
            <a:gdLst/>
            <a:ahLst/>
            <a:cxnLst/>
            <a:rect l="l" t="t" r="r" b="b"/>
            <a:pathLst>
              <a:path w="5234974" h="2862630">
                <a:moveTo>
                  <a:pt x="0" y="0"/>
                </a:moveTo>
                <a:lnTo>
                  <a:pt x="5234974" y="0"/>
                </a:lnTo>
                <a:lnTo>
                  <a:pt x="5234974" y="2862629"/>
                </a:lnTo>
                <a:lnTo>
                  <a:pt x="0" y="2862629"/>
                </a:lnTo>
                <a:lnTo>
                  <a:pt x="0" y="0"/>
                </a:lnTo>
                <a:close/>
              </a:path>
            </a:pathLst>
          </a:custGeom>
          <a:blipFill>
            <a:blip r:embed="rId4"/>
            <a:stretch>
              <a:fillRect/>
            </a:stretch>
          </a:blipFill>
        </p:spPr>
      </p:sp>
      <p:sp>
        <p:nvSpPr>
          <p:cNvPr id="15" name="Freeform 15"/>
          <p:cNvSpPr/>
          <p:nvPr/>
        </p:nvSpPr>
        <p:spPr>
          <a:xfrm>
            <a:off x="12538744" y="3070655"/>
            <a:ext cx="5011541" cy="2862630"/>
          </a:xfrm>
          <a:custGeom>
            <a:avLst/>
            <a:gdLst/>
            <a:ahLst/>
            <a:cxnLst/>
            <a:rect l="l" t="t" r="r" b="b"/>
            <a:pathLst>
              <a:path w="5011541" h="2862630">
                <a:moveTo>
                  <a:pt x="0" y="0"/>
                </a:moveTo>
                <a:lnTo>
                  <a:pt x="5011541" y="0"/>
                </a:lnTo>
                <a:lnTo>
                  <a:pt x="5011541" y="2862629"/>
                </a:lnTo>
                <a:lnTo>
                  <a:pt x="0" y="2862629"/>
                </a:lnTo>
                <a:lnTo>
                  <a:pt x="0" y="0"/>
                </a:lnTo>
                <a:close/>
              </a:path>
            </a:pathLst>
          </a:custGeom>
          <a:blipFill>
            <a:blip r:embed="rId5"/>
            <a:stretch>
              <a:fillRect/>
            </a:stretch>
          </a:blipFill>
        </p:spPr>
      </p:sp>
      <p:sp>
        <p:nvSpPr>
          <p:cNvPr id="16" name="Freeform 16"/>
          <p:cNvSpPr/>
          <p:nvPr/>
        </p:nvSpPr>
        <p:spPr>
          <a:xfrm>
            <a:off x="705350" y="6305508"/>
            <a:ext cx="5189830" cy="2851642"/>
          </a:xfrm>
          <a:custGeom>
            <a:avLst/>
            <a:gdLst/>
            <a:ahLst/>
            <a:cxnLst/>
            <a:rect l="l" t="t" r="r" b="b"/>
            <a:pathLst>
              <a:path w="5189830" h="2851642">
                <a:moveTo>
                  <a:pt x="0" y="0"/>
                </a:moveTo>
                <a:lnTo>
                  <a:pt x="5189830" y="0"/>
                </a:lnTo>
                <a:lnTo>
                  <a:pt x="5189830" y="2851642"/>
                </a:lnTo>
                <a:lnTo>
                  <a:pt x="0" y="2851642"/>
                </a:lnTo>
                <a:lnTo>
                  <a:pt x="0" y="0"/>
                </a:lnTo>
                <a:close/>
              </a:path>
            </a:pathLst>
          </a:custGeom>
          <a:blipFill>
            <a:blip r:embed="rId6"/>
            <a:stretch>
              <a:fillRect/>
            </a:stretch>
          </a:blipFill>
        </p:spPr>
      </p:sp>
      <p:sp>
        <p:nvSpPr>
          <p:cNvPr id="17" name="Freeform 17"/>
          <p:cNvSpPr/>
          <p:nvPr/>
        </p:nvSpPr>
        <p:spPr>
          <a:xfrm>
            <a:off x="6932372" y="6453580"/>
            <a:ext cx="4902077" cy="2703570"/>
          </a:xfrm>
          <a:custGeom>
            <a:avLst/>
            <a:gdLst/>
            <a:ahLst/>
            <a:cxnLst/>
            <a:rect l="l" t="t" r="r" b="b"/>
            <a:pathLst>
              <a:path w="4902077" h="2703570">
                <a:moveTo>
                  <a:pt x="0" y="0"/>
                </a:moveTo>
                <a:lnTo>
                  <a:pt x="4902077" y="0"/>
                </a:lnTo>
                <a:lnTo>
                  <a:pt x="4902077" y="2703570"/>
                </a:lnTo>
                <a:lnTo>
                  <a:pt x="0" y="2703570"/>
                </a:lnTo>
                <a:lnTo>
                  <a:pt x="0" y="0"/>
                </a:lnTo>
                <a:close/>
              </a:path>
            </a:pathLst>
          </a:custGeom>
          <a:blipFill>
            <a:blip r:embed="rId7"/>
            <a:stretch>
              <a:fillRect/>
            </a:stretch>
          </a:blipFill>
        </p:spPr>
      </p:sp>
      <p:sp>
        <p:nvSpPr>
          <p:cNvPr id="18" name="Freeform 18"/>
          <p:cNvSpPr/>
          <p:nvPr/>
        </p:nvSpPr>
        <p:spPr>
          <a:xfrm>
            <a:off x="12872674" y="6230789"/>
            <a:ext cx="4441333" cy="3149153"/>
          </a:xfrm>
          <a:custGeom>
            <a:avLst/>
            <a:gdLst/>
            <a:ahLst/>
            <a:cxnLst/>
            <a:rect l="l" t="t" r="r" b="b"/>
            <a:pathLst>
              <a:path w="4441333" h="3149153">
                <a:moveTo>
                  <a:pt x="0" y="0"/>
                </a:moveTo>
                <a:lnTo>
                  <a:pt x="4441333" y="0"/>
                </a:lnTo>
                <a:lnTo>
                  <a:pt x="4441333" y="3149153"/>
                </a:lnTo>
                <a:lnTo>
                  <a:pt x="0" y="3149153"/>
                </a:lnTo>
                <a:lnTo>
                  <a:pt x="0" y="0"/>
                </a:lnTo>
                <a:close/>
              </a:path>
            </a:pathLst>
          </a:custGeom>
          <a:blipFill>
            <a:blip r:embed="rId8"/>
            <a:stretch>
              <a:fillRect/>
            </a:stretch>
          </a:blipFill>
        </p:spPr>
      </p:sp>
      <p:sp>
        <p:nvSpPr>
          <p:cNvPr id="19" name="TextBox 19"/>
          <p:cNvSpPr txBox="1"/>
          <p:nvPr/>
        </p:nvSpPr>
        <p:spPr>
          <a:xfrm>
            <a:off x="1028700" y="2160446"/>
            <a:ext cx="9500042" cy="538734"/>
          </a:xfrm>
          <a:prstGeom prst="rect">
            <a:avLst/>
          </a:prstGeom>
        </p:spPr>
        <p:txBody>
          <a:bodyPr lIns="0" tIns="0" rIns="0" bIns="0" rtlCol="0" anchor="t">
            <a:spAutoFit/>
          </a:bodyPr>
          <a:lstStyle/>
          <a:p>
            <a:pPr algn="l">
              <a:lnSpc>
                <a:spcPts val="3947"/>
              </a:lnSpc>
            </a:pPr>
            <a:r>
              <a:rPr lang="en-US" sz="4200" b="1">
                <a:solidFill>
                  <a:srgbClr val="B31A15"/>
                </a:solidFill>
                <a:latin typeface="Comfortaa Bold"/>
                <a:ea typeface="Comfortaa Bold"/>
                <a:cs typeface="Comfortaa Bold"/>
                <a:sym typeface="Comfortaa Bold"/>
              </a:rPr>
              <a:t>Exploratory Data Analysis </a:t>
            </a:r>
            <a:r>
              <a:rPr lang="en-US" sz="4200" b="1">
                <a:solidFill>
                  <a:srgbClr val="FEBC04"/>
                </a:solidFill>
                <a:latin typeface="Comfortaa Bold"/>
                <a:ea typeface="Comfortaa Bold"/>
                <a:cs typeface="Comfortaa Bold"/>
                <a:sym typeface="Comfortaa Bold"/>
              </a:rPr>
              <a:t>(EDA)</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686440"/>
            <a:ext cx="4728715" cy="684520"/>
            <a:chOff x="0" y="0"/>
            <a:chExt cx="6304954" cy="912694"/>
          </a:xfrm>
        </p:grpSpPr>
        <p:grpSp>
          <p:nvGrpSpPr>
            <p:cNvPr id="3" name="Group 3"/>
            <p:cNvGrpSpPr/>
            <p:nvPr/>
          </p:nvGrpSpPr>
          <p:grpSpPr>
            <a:xfrm>
              <a:off x="1119838" y="677433"/>
              <a:ext cx="5185116" cy="235260"/>
              <a:chOff x="0" y="0"/>
              <a:chExt cx="1024220" cy="46471"/>
            </a:xfrm>
          </p:grpSpPr>
          <p:sp>
            <p:nvSpPr>
              <p:cNvPr id="4" name="Freeform 4"/>
              <p:cNvSpPr/>
              <p:nvPr/>
            </p:nvSpPr>
            <p:spPr>
              <a:xfrm>
                <a:off x="0" y="0"/>
                <a:ext cx="1024220" cy="46471"/>
              </a:xfrm>
              <a:custGeom>
                <a:avLst/>
                <a:gdLst/>
                <a:ahLst/>
                <a:cxnLst/>
                <a:rect l="l" t="t" r="r" b="b"/>
                <a:pathLst>
                  <a:path w="1024220" h="46471">
                    <a:moveTo>
                      <a:pt x="0" y="0"/>
                    </a:moveTo>
                    <a:lnTo>
                      <a:pt x="1024220" y="0"/>
                    </a:lnTo>
                    <a:lnTo>
                      <a:pt x="1024220" y="46471"/>
                    </a:lnTo>
                    <a:lnTo>
                      <a:pt x="0" y="46471"/>
                    </a:lnTo>
                    <a:close/>
                  </a:path>
                </a:pathLst>
              </a:custGeom>
              <a:solidFill>
                <a:srgbClr val="F9B314"/>
              </a:solidFill>
            </p:spPr>
          </p:sp>
          <p:sp>
            <p:nvSpPr>
              <p:cNvPr id="5" name="TextBox 5"/>
              <p:cNvSpPr txBox="1"/>
              <p:nvPr/>
            </p:nvSpPr>
            <p:spPr>
              <a:xfrm>
                <a:off x="0" y="-38100"/>
                <a:ext cx="1024220" cy="84571"/>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0" y="0"/>
              <a:ext cx="950275" cy="912694"/>
            </a:xfrm>
            <a:custGeom>
              <a:avLst/>
              <a:gdLst/>
              <a:ahLst/>
              <a:cxnLst/>
              <a:rect l="l" t="t" r="r" b="b"/>
              <a:pathLst>
                <a:path w="950275" h="912694">
                  <a:moveTo>
                    <a:pt x="0" y="0"/>
                  </a:moveTo>
                  <a:lnTo>
                    <a:pt x="950275" y="0"/>
                  </a:lnTo>
                  <a:lnTo>
                    <a:pt x="950275" y="912694"/>
                  </a:lnTo>
                  <a:lnTo>
                    <a:pt x="0" y="912694"/>
                  </a:lnTo>
                  <a:lnTo>
                    <a:pt x="0" y="0"/>
                  </a:lnTo>
                  <a:close/>
                </a:path>
              </a:pathLst>
            </a:custGeom>
            <a:blipFill>
              <a:blip r:embed="rId2"/>
              <a:stretch>
                <a:fillRect l="-23510" t="-23166" r="-22315" b="-28663"/>
              </a:stretch>
            </a:blipFill>
          </p:spPr>
        </p:sp>
        <p:sp>
          <p:nvSpPr>
            <p:cNvPr id="7" name="TextBox 7"/>
            <p:cNvSpPr txBox="1"/>
            <p:nvPr/>
          </p:nvSpPr>
          <p:spPr>
            <a:xfrm>
              <a:off x="950275" y="-57150"/>
              <a:ext cx="5354679" cy="556682"/>
            </a:xfrm>
            <a:prstGeom prst="rect">
              <a:avLst/>
            </a:prstGeom>
          </p:spPr>
          <p:txBody>
            <a:bodyPr lIns="0" tIns="0" rIns="0" bIns="0" rtlCol="0" anchor="t">
              <a:spAutoFit/>
            </a:bodyPr>
            <a:lstStyle/>
            <a:p>
              <a:pPr algn="r">
                <a:lnSpc>
                  <a:spcPts val="3500"/>
                </a:lnSpc>
              </a:pPr>
              <a:r>
                <a:rPr lang="en-US" sz="2500">
                  <a:solidFill>
                    <a:srgbClr val="101010"/>
                  </a:solidFill>
                  <a:latin typeface="Comfortaa"/>
                  <a:ea typeface="Comfortaa"/>
                  <a:cs typeface="Comfortaa"/>
                  <a:sym typeface="Comfortaa"/>
                </a:rPr>
                <a:t>Swiss Coding Academic</a:t>
              </a:r>
            </a:p>
          </p:txBody>
        </p:sp>
      </p:grpSp>
      <p:grpSp>
        <p:nvGrpSpPr>
          <p:cNvPr id="8" name="Group 8"/>
          <p:cNvGrpSpPr/>
          <p:nvPr/>
        </p:nvGrpSpPr>
        <p:grpSpPr>
          <a:xfrm>
            <a:off x="14909450" y="555557"/>
            <a:ext cx="2349850" cy="1630806"/>
            <a:chOff x="0" y="0"/>
            <a:chExt cx="3133133" cy="2174408"/>
          </a:xfrm>
        </p:grpSpPr>
        <p:grpSp>
          <p:nvGrpSpPr>
            <p:cNvPr id="9" name="Group 9"/>
            <p:cNvGrpSpPr/>
            <p:nvPr/>
          </p:nvGrpSpPr>
          <p:grpSpPr>
            <a:xfrm>
              <a:off x="0" y="1846580"/>
              <a:ext cx="3133133" cy="327828"/>
              <a:chOff x="0" y="0"/>
              <a:chExt cx="618890" cy="64756"/>
            </a:xfrm>
          </p:grpSpPr>
          <p:sp>
            <p:nvSpPr>
              <p:cNvPr id="10" name="Freeform 10"/>
              <p:cNvSpPr/>
              <p:nvPr/>
            </p:nvSpPr>
            <p:spPr>
              <a:xfrm>
                <a:off x="0" y="0"/>
                <a:ext cx="618890" cy="64756"/>
              </a:xfrm>
              <a:custGeom>
                <a:avLst/>
                <a:gdLst/>
                <a:ahLst/>
                <a:cxnLst/>
                <a:rect l="l" t="t" r="r" b="b"/>
                <a:pathLst>
                  <a:path w="618890" h="64756">
                    <a:moveTo>
                      <a:pt x="0" y="0"/>
                    </a:moveTo>
                    <a:lnTo>
                      <a:pt x="618890" y="0"/>
                    </a:lnTo>
                    <a:lnTo>
                      <a:pt x="618890" y="64756"/>
                    </a:lnTo>
                    <a:lnTo>
                      <a:pt x="0" y="64756"/>
                    </a:lnTo>
                    <a:close/>
                  </a:path>
                </a:pathLst>
              </a:custGeom>
              <a:solidFill>
                <a:srgbClr val="F9B314"/>
              </a:solidFill>
            </p:spPr>
          </p:sp>
          <p:sp>
            <p:nvSpPr>
              <p:cNvPr id="11" name="TextBox 11"/>
              <p:cNvSpPr txBox="1"/>
              <p:nvPr/>
            </p:nvSpPr>
            <p:spPr>
              <a:xfrm>
                <a:off x="0" y="-38100"/>
                <a:ext cx="618890" cy="102856"/>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2"/>
            <p:cNvSpPr txBox="1"/>
            <p:nvPr/>
          </p:nvSpPr>
          <p:spPr>
            <a:xfrm>
              <a:off x="0" y="-76200"/>
              <a:ext cx="3133133" cy="1656080"/>
            </a:xfrm>
            <a:prstGeom prst="rect">
              <a:avLst/>
            </a:prstGeom>
          </p:spPr>
          <p:txBody>
            <a:bodyPr lIns="0" tIns="0" rIns="0" bIns="0" rtlCol="0" anchor="t">
              <a:spAutoFit/>
            </a:bodyPr>
            <a:lstStyle/>
            <a:p>
              <a:pPr algn="r">
                <a:lnSpc>
                  <a:spcPts val="5040"/>
                </a:lnSpc>
              </a:pPr>
              <a:r>
                <a:rPr lang="en-US" sz="3600">
                  <a:solidFill>
                    <a:srgbClr val="101010"/>
                  </a:solidFill>
                  <a:latin typeface="Comfortaa"/>
                  <a:ea typeface="Comfortaa"/>
                  <a:cs typeface="Comfortaa"/>
                  <a:sym typeface="Comfortaa"/>
                </a:rPr>
                <a:t>Project Proposal</a:t>
              </a:r>
            </a:p>
          </p:txBody>
        </p:sp>
      </p:grpSp>
      <p:sp>
        <p:nvSpPr>
          <p:cNvPr id="13" name="Freeform 13"/>
          <p:cNvSpPr/>
          <p:nvPr/>
        </p:nvSpPr>
        <p:spPr>
          <a:xfrm>
            <a:off x="9712986" y="2382188"/>
            <a:ext cx="7546314" cy="6876112"/>
          </a:xfrm>
          <a:custGeom>
            <a:avLst/>
            <a:gdLst/>
            <a:ahLst/>
            <a:cxnLst/>
            <a:rect l="l" t="t" r="r" b="b"/>
            <a:pathLst>
              <a:path w="7546314" h="6876112">
                <a:moveTo>
                  <a:pt x="0" y="0"/>
                </a:moveTo>
                <a:lnTo>
                  <a:pt x="7546314" y="0"/>
                </a:lnTo>
                <a:lnTo>
                  <a:pt x="7546314" y="6876112"/>
                </a:lnTo>
                <a:lnTo>
                  <a:pt x="0" y="6876112"/>
                </a:lnTo>
                <a:lnTo>
                  <a:pt x="0" y="0"/>
                </a:lnTo>
                <a:close/>
              </a:path>
            </a:pathLst>
          </a:custGeom>
          <a:blipFill>
            <a:blip r:embed="rId3"/>
            <a:stretch>
              <a:fillRect l="-230"/>
            </a:stretch>
          </a:blipFill>
        </p:spPr>
      </p:sp>
      <p:sp>
        <p:nvSpPr>
          <p:cNvPr id="14" name="TextBox 14"/>
          <p:cNvSpPr txBox="1"/>
          <p:nvPr/>
        </p:nvSpPr>
        <p:spPr>
          <a:xfrm>
            <a:off x="1028700" y="1964621"/>
            <a:ext cx="2614469" cy="538734"/>
          </a:xfrm>
          <a:prstGeom prst="rect">
            <a:avLst/>
          </a:prstGeom>
        </p:spPr>
        <p:txBody>
          <a:bodyPr lIns="0" tIns="0" rIns="0" bIns="0" rtlCol="0" anchor="t">
            <a:spAutoFit/>
          </a:bodyPr>
          <a:lstStyle/>
          <a:p>
            <a:pPr algn="l">
              <a:lnSpc>
                <a:spcPts val="3947"/>
              </a:lnSpc>
            </a:pPr>
            <a:r>
              <a:rPr lang="en-US" sz="4200" b="1">
                <a:solidFill>
                  <a:srgbClr val="B31A15"/>
                </a:solidFill>
                <a:latin typeface="Comfortaa Bold"/>
                <a:ea typeface="Comfortaa Bold"/>
                <a:cs typeface="Comfortaa Bold"/>
                <a:sym typeface="Comfortaa Bold"/>
              </a:rPr>
              <a:t>Analysis</a:t>
            </a:r>
          </a:p>
        </p:txBody>
      </p:sp>
      <p:sp>
        <p:nvSpPr>
          <p:cNvPr id="15" name="TextBox 15"/>
          <p:cNvSpPr txBox="1"/>
          <p:nvPr/>
        </p:nvSpPr>
        <p:spPr>
          <a:xfrm>
            <a:off x="1028700" y="3262337"/>
            <a:ext cx="8684286" cy="5011039"/>
          </a:xfrm>
          <a:prstGeom prst="rect">
            <a:avLst/>
          </a:prstGeom>
        </p:spPr>
        <p:txBody>
          <a:bodyPr lIns="0" tIns="0" rIns="0" bIns="0" rtlCol="0" anchor="t">
            <a:spAutoFit/>
          </a:bodyPr>
          <a:lstStyle/>
          <a:p>
            <a:pPr algn="l">
              <a:lnSpc>
                <a:spcPts val="3608"/>
              </a:lnSpc>
            </a:pPr>
            <a:r>
              <a:rPr lang="en-US" sz="2200">
                <a:solidFill>
                  <a:srgbClr val="2D262A"/>
                </a:solidFill>
                <a:latin typeface="Comfortaa"/>
                <a:ea typeface="Comfortaa"/>
                <a:cs typeface="Comfortaa"/>
                <a:sym typeface="Comfortaa"/>
              </a:rPr>
              <a:t>Từ biểu đồ ma trận tương quan, có thể thấy được các mối tương quan giữa các biến với biến CourseCompletion:</a:t>
            </a:r>
          </a:p>
          <a:p>
            <a:pPr marL="474981" lvl="1" indent="-237491" algn="l">
              <a:lnSpc>
                <a:spcPts val="3608"/>
              </a:lnSpc>
              <a:buFont typeface="Arial"/>
              <a:buChar char="•"/>
            </a:pPr>
            <a:r>
              <a:rPr lang="en-US" sz="2200">
                <a:solidFill>
                  <a:srgbClr val="2D262A"/>
                </a:solidFill>
                <a:latin typeface="Comfortaa"/>
                <a:ea typeface="Comfortaa"/>
                <a:cs typeface="Comfortaa"/>
                <a:sym typeface="Comfortaa"/>
              </a:rPr>
              <a:t>Số lượng bài kiểm tra đã làm (NumberOfQuizzesTaken) </a:t>
            </a:r>
          </a:p>
          <a:p>
            <a:pPr marL="474981" lvl="1" indent="-237491" algn="l">
              <a:lnSpc>
                <a:spcPts val="3608"/>
              </a:lnSpc>
              <a:buFont typeface="Arial"/>
              <a:buChar char="•"/>
            </a:pPr>
            <a:r>
              <a:rPr lang="en-US" sz="2200">
                <a:solidFill>
                  <a:srgbClr val="2D262A"/>
                </a:solidFill>
                <a:latin typeface="Comfortaa"/>
                <a:ea typeface="Comfortaa"/>
                <a:cs typeface="Comfortaa"/>
                <a:sym typeface="Comfortaa"/>
              </a:rPr>
              <a:t>Điểm bài kiểm tra (QuizScores)</a:t>
            </a:r>
          </a:p>
          <a:p>
            <a:pPr marL="474981" lvl="1" indent="-237491" algn="l">
              <a:lnSpc>
                <a:spcPts val="3608"/>
              </a:lnSpc>
              <a:buFont typeface="Arial"/>
              <a:buChar char="•"/>
            </a:pPr>
            <a:r>
              <a:rPr lang="en-US" sz="2200">
                <a:solidFill>
                  <a:srgbClr val="2D262A"/>
                </a:solidFill>
                <a:latin typeface="Comfortaa"/>
                <a:ea typeface="Comfortaa"/>
                <a:cs typeface="Comfortaa"/>
                <a:sym typeface="Comfortaa"/>
              </a:rPr>
              <a:t>Tỷ lệ hoàn thành (CompletionRate)</a:t>
            </a:r>
          </a:p>
          <a:p>
            <a:pPr marL="474981" lvl="1" indent="-237491" algn="l">
              <a:lnSpc>
                <a:spcPts val="3608"/>
              </a:lnSpc>
              <a:buFont typeface="Arial"/>
              <a:buChar char="•"/>
            </a:pPr>
            <a:r>
              <a:rPr lang="en-US" sz="2200">
                <a:solidFill>
                  <a:srgbClr val="2D262A"/>
                </a:solidFill>
                <a:latin typeface="Comfortaa"/>
                <a:ea typeface="Comfortaa"/>
                <a:cs typeface="Comfortaa"/>
                <a:sym typeface="Comfortaa"/>
              </a:rPr>
              <a:t>Số lượng video đã xem (NumberOfVideosWatched)</a:t>
            </a:r>
          </a:p>
          <a:p>
            <a:pPr marL="474981" lvl="1" indent="-237491" algn="l">
              <a:lnSpc>
                <a:spcPts val="3608"/>
              </a:lnSpc>
              <a:buFont typeface="Arial"/>
              <a:buChar char="•"/>
            </a:pPr>
            <a:r>
              <a:rPr lang="en-US" sz="2200">
                <a:solidFill>
                  <a:srgbClr val="2D262A"/>
                </a:solidFill>
                <a:latin typeface="Comfortaa"/>
                <a:ea typeface="Comfortaa"/>
                <a:cs typeface="Comfortaa"/>
                <a:sym typeface="Comfortaa"/>
              </a:rPr>
              <a:t>Thời gian dành cho khóa học (TimeSpentOnCourse)</a:t>
            </a:r>
          </a:p>
          <a:p>
            <a:pPr algn="l">
              <a:lnSpc>
                <a:spcPts val="3608"/>
              </a:lnSpc>
            </a:pPr>
            <a:endParaRPr lang="en-US" sz="2200">
              <a:solidFill>
                <a:srgbClr val="2D262A"/>
              </a:solidFill>
              <a:latin typeface="Comfortaa"/>
              <a:ea typeface="Comfortaa"/>
              <a:cs typeface="Comfortaa"/>
              <a:sym typeface="Comfortaa"/>
            </a:endParaRPr>
          </a:p>
          <a:p>
            <a:pPr algn="l">
              <a:lnSpc>
                <a:spcPts val="3608"/>
              </a:lnSpc>
            </a:pPr>
            <a:r>
              <a:rPr lang="en-US" sz="2200">
                <a:solidFill>
                  <a:srgbClr val="2D262A"/>
                </a:solidFill>
                <a:latin typeface="Comfortaa"/>
                <a:ea typeface="Comfortaa"/>
                <a:cs typeface="Comfortaa"/>
                <a:sym typeface="Comfortaa"/>
              </a:rPr>
              <a:t>Đối với biến Loại thiết bị (DeviceType), do có tương quan rất yếu so với biến CourseCompletion nên tiến hành kiểm định đối với biến Loại thiết bị (DeviceType)</a:t>
            </a:r>
          </a:p>
        </p:txBody>
      </p:sp>
      <p:sp>
        <p:nvSpPr>
          <p:cNvPr id="16" name="TextBox 16"/>
          <p:cNvSpPr txBox="1"/>
          <p:nvPr/>
        </p:nvSpPr>
        <p:spPr>
          <a:xfrm>
            <a:off x="1028700" y="2748861"/>
            <a:ext cx="6737567" cy="448946"/>
          </a:xfrm>
          <a:prstGeom prst="rect">
            <a:avLst/>
          </a:prstGeom>
        </p:spPr>
        <p:txBody>
          <a:bodyPr lIns="0" tIns="0" rIns="0" bIns="0" rtlCol="0" anchor="t">
            <a:spAutoFit/>
          </a:bodyPr>
          <a:lstStyle/>
          <a:p>
            <a:pPr algn="l">
              <a:lnSpc>
                <a:spcPts val="3290"/>
              </a:lnSpc>
            </a:pPr>
            <a:r>
              <a:rPr lang="en-US" sz="3500">
                <a:solidFill>
                  <a:srgbClr val="F9B314"/>
                </a:solidFill>
                <a:latin typeface="Comfortaa"/>
                <a:ea typeface="Comfortaa"/>
                <a:cs typeface="Comfortaa"/>
                <a:sym typeface="Comfortaa"/>
              </a:rPr>
              <a:t>Correlation Analysis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686440"/>
            <a:ext cx="4728715" cy="684520"/>
            <a:chOff x="0" y="0"/>
            <a:chExt cx="6304954" cy="912694"/>
          </a:xfrm>
        </p:grpSpPr>
        <p:grpSp>
          <p:nvGrpSpPr>
            <p:cNvPr id="3" name="Group 3"/>
            <p:cNvGrpSpPr/>
            <p:nvPr/>
          </p:nvGrpSpPr>
          <p:grpSpPr>
            <a:xfrm>
              <a:off x="1119838" y="677433"/>
              <a:ext cx="5185116" cy="235260"/>
              <a:chOff x="0" y="0"/>
              <a:chExt cx="1024220" cy="46471"/>
            </a:xfrm>
          </p:grpSpPr>
          <p:sp>
            <p:nvSpPr>
              <p:cNvPr id="4" name="Freeform 4"/>
              <p:cNvSpPr/>
              <p:nvPr/>
            </p:nvSpPr>
            <p:spPr>
              <a:xfrm>
                <a:off x="0" y="0"/>
                <a:ext cx="1024220" cy="46471"/>
              </a:xfrm>
              <a:custGeom>
                <a:avLst/>
                <a:gdLst/>
                <a:ahLst/>
                <a:cxnLst/>
                <a:rect l="l" t="t" r="r" b="b"/>
                <a:pathLst>
                  <a:path w="1024220" h="46471">
                    <a:moveTo>
                      <a:pt x="0" y="0"/>
                    </a:moveTo>
                    <a:lnTo>
                      <a:pt x="1024220" y="0"/>
                    </a:lnTo>
                    <a:lnTo>
                      <a:pt x="1024220" y="46471"/>
                    </a:lnTo>
                    <a:lnTo>
                      <a:pt x="0" y="46471"/>
                    </a:lnTo>
                    <a:close/>
                  </a:path>
                </a:pathLst>
              </a:custGeom>
              <a:solidFill>
                <a:srgbClr val="F9B314"/>
              </a:solidFill>
            </p:spPr>
          </p:sp>
          <p:sp>
            <p:nvSpPr>
              <p:cNvPr id="5" name="TextBox 5"/>
              <p:cNvSpPr txBox="1"/>
              <p:nvPr/>
            </p:nvSpPr>
            <p:spPr>
              <a:xfrm>
                <a:off x="0" y="-38100"/>
                <a:ext cx="1024220" cy="84571"/>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0" y="0"/>
              <a:ext cx="950275" cy="912694"/>
            </a:xfrm>
            <a:custGeom>
              <a:avLst/>
              <a:gdLst/>
              <a:ahLst/>
              <a:cxnLst/>
              <a:rect l="l" t="t" r="r" b="b"/>
              <a:pathLst>
                <a:path w="950275" h="912694">
                  <a:moveTo>
                    <a:pt x="0" y="0"/>
                  </a:moveTo>
                  <a:lnTo>
                    <a:pt x="950275" y="0"/>
                  </a:lnTo>
                  <a:lnTo>
                    <a:pt x="950275" y="912694"/>
                  </a:lnTo>
                  <a:lnTo>
                    <a:pt x="0" y="912694"/>
                  </a:lnTo>
                  <a:lnTo>
                    <a:pt x="0" y="0"/>
                  </a:lnTo>
                  <a:close/>
                </a:path>
              </a:pathLst>
            </a:custGeom>
            <a:blipFill>
              <a:blip r:embed="rId2"/>
              <a:stretch>
                <a:fillRect l="-23510" t="-23166" r="-22315" b="-28663"/>
              </a:stretch>
            </a:blipFill>
          </p:spPr>
        </p:sp>
        <p:sp>
          <p:nvSpPr>
            <p:cNvPr id="7" name="TextBox 7"/>
            <p:cNvSpPr txBox="1"/>
            <p:nvPr/>
          </p:nvSpPr>
          <p:spPr>
            <a:xfrm>
              <a:off x="950275" y="-57150"/>
              <a:ext cx="5354679" cy="556682"/>
            </a:xfrm>
            <a:prstGeom prst="rect">
              <a:avLst/>
            </a:prstGeom>
          </p:spPr>
          <p:txBody>
            <a:bodyPr lIns="0" tIns="0" rIns="0" bIns="0" rtlCol="0" anchor="t">
              <a:spAutoFit/>
            </a:bodyPr>
            <a:lstStyle/>
            <a:p>
              <a:pPr algn="r">
                <a:lnSpc>
                  <a:spcPts val="3500"/>
                </a:lnSpc>
              </a:pPr>
              <a:r>
                <a:rPr lang="en-US" sz="2500">
                  <a:solidFill>
                    <a:srgbClr val="101010"/>
                  </a:solidFill>
                  <a:latin typeface="Comfortaa"/>
                  <a:ea typeface="Comfortaa"/>
                  <a:cs typeface="Comfortaa"/>
                  <a:sym typeface="Comfortaa"/>
                </a:rPr>
                <a:t>Swiss Coding Academic</a:t>
              </a:r>
            </a:p>
          </p:txBody>
        </p:sp>
      </p:grpSp>
      <p:grpSp>
        <p:nvGrpSpPr>
          <p:cNvPr id="8" name="Group 8"/>
          <p:cNvGrpSpPr/>
          <p:nvPr/>
        </p:nvGrpSpPr>
        <p:grpSpPr>
          <a:xfrm>
            <a:off x="14909450" y="555557"/>
            <a:ext cx="2349850" cy="1630806"/>
            <a:chOff x="0" y="0"/>
            <a:chExt cx="3133133" cy="2174408"/>
          </a:xfrm>
        </p:grpSpPr>
        <p:grpSp>
          <p:nvGrpSpPr>
            <p:cNvPr id="9" name="Group 9"/>
            <p:cNvGrpSpPr/>
            <p:nvPr/>
          </p:nvGrpSpPr>
          <p:grpSpPr>
            <a:xfrm>
              <a:off x="0" y="1846580"/>
              <a:ext cx="3133133" cy="327828"/>
              <a:chOff x="0" y="0"/>
              <a:chExt cx="618890" cy="64756"/>
            </a:xfrm>
          </p:grpSpPr>
          <p:sp>
            <p:nvSpPr>
              <p:cNvPr id="10" name="Freeform 10"/>
              <p:cNvSpPr/>
              <p:nvPr/>
            </p:nvSpPr>
            <p:spPr>
              <a:xfrm>
                <a:off x="0" y="0"/>
                <a:ext cx="618890" cy="64756"/>
              </a:xfrm>
              <a:custGeom>
                <a:avLst/>
                <a:gdLst/>
                <a:ahLst/>
                <a:cxnLst/>
                <a:rect l="l" t="t" r="r" b="b"/>
                <a:pathLst>
                  <a:path w="618890" h="64756">
                    <a:moveTo>
                      <a:pt x="0" y="0"/>
                    </a:moveTo>
                    <a:lnTo>
                      <a:pt x="618890" y="0"/>
                    </a:lnTo>
                    <a:lnTo>
                      <a:pt x="618890" y="64756"/>
                    </a:lnTo>
                    <a:lnTo>
                      <a:pt x="0" y="64756"/>
                    </a:lnTo>
                    <a:close/>
                  </a:path>
                </a:pathLst>
              </a:custGeom>
              <a:solidFill>
                <a:srgbClr val="F9B314"/>
              </a:solidFill>
            </p:spPr>
          </p:sp>
          <p:sp>
            <p:nvSpPr>
              <p:cNvPr id="11" name="TextBox 11"/>
              <p:cNvSpPr txBox="1"/>
              <p:nvPr/>
            </p:nvSpPr>
            <p:spPr>
              <a:xfrm>
                <a:off x="0" y="-38100"/>
                <a:ext cx="618890" cy="102856"/>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2"/>
            <p:cNvSpPr txBox="1"/>
            <p:nvPr/>
          </p:nvSpPr>
          <p:spPr>
            <a:xfrm>
              <a:off x="0" y="-76200"/>
              <a:ext cx="3133133" cy="1656080"/>
            </a:xfrm>
            <a:prstGeom prst="rect">
              <a:avLst/>
            </a:prstGeom>
          </p:spPr>
          <p:txBody>
            <a:bodyPr lIns="0" tIns="0" rIns="0" bIns="0" rtlCol="0" anchor="t">
              <a:spAutoFit/>
            </a:bodyPr>
            <a:lstStyle/>
            <a:p>
              <a:pPr algn="r">
                <a:lnSpc>
                  <a:spcPts val="5040"/>
                </a:lnSpc>
              </a:pPr>
              <a:r>
                <a:rPr lang="en-US" sz="3600">
                  <a:solidFill>
                    <a:srgbClr val="101010"/>
                  </a:solidFill>
                  <a:latin typeface="Comfortaa"/>
                  <a:ea typeface="Comfortaa"/>
                  <a:cs typeface="Comfortaa"/>
                  <a:sym typeface="Comfortaa"/>
                </a:rPr>
                <a:t>Project Proposal</a:t>
              </a:r>
            </a:p>
          </p:txBody>
        </p:sp>
      </p:grpSp>
      <p:sp>
        <p:nvSpPr>
          <p:cNvPr id="13" name="Freeform 13"/>
          <p:cNvSpPr/>
          <p:nvPr/>
        </p:nvSpPr>
        <p:spPr>
          <a:xfrm>
            <a:off x="1028700" y="3693106"/>
            <a:ext cx="7990303" cy="5133770"/>
          </a:xfrm>
          <a:custGeom>
            <a:avLst/>
            <a:gdLst/>
            <a:ahLst/>
            <a:cxnLst/>
            <a:rect l="l" t="t" r="r" b="b"/>
            <a:pathLst>
              <a:path w="7990303" h="5133770">
                <a:moveTo>
                  <a:pt x="0" y="0"/>
                </a:moveTo>
                <a:lnTo>
                  <a:pt x="7990303" y="0"/>
                </a:lnTo>
                <a:lnTo>
                  <a:pt x="7990303" y="5133770"/>
                </a:lnTo>
                <a:lnTo>
                  <a:pt x="0" y="5133770"/>
                </a:lnTo>
                <a:lnTo>
                  <a:pt x="0" y="0"/>
                </a:lnTo>
                <a:close/>
              </a:path>
            </a:pathLst>
          </a:custGeom>
          <a:blipFill>
            <a:blip r:embed="rId3"/>
            <a:stretch>
              <a:fillRect/>
            </a:stretch>
          </a:blipFill>
        </p:spPr>
      </p:sp>
      <p:sp>
        <p:nvSpPr>
          <p:cNvPr id="14" name="Freeform 14"/>
          <p:cNvSpPr/>
          <p:nvPr/>
        </p:nvSpPr>
        <p:spPr>
          <a:xfrm>
            <a:off x="9158915" y="5639742"/>
            <a:ext cx="2525187" cy="1240498"/>
          </a:xfrm>
          <a:custGeom>
            <a:avLst/>
            <a:gdLst/>
            <a:ahLst/>
            <a:cxnLst/>
            <a:rect l="l" t="t" r="r" b="b"/>
            <a:pathLst>
              <a:path w="2525187" h="1240498">
                <a:moveTo>
                  <a:pt x="0" y="0"/>
                </a:moveTo>
                <a:lnTo>
                  <a:pt x="2525187" y="0"/>
                </a:lnTo>
                <a:lnTo>
                  <a:pt x="2525187" y="1240498"/>
                </a:lnTo>
                <a:lnTo>
                  <a:pt x="0" y="1240498"/>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5" name="TextBox 15"/>
          <p:cNvSpPr txBox="1"/>
          <p:nvPr/>
        </p:nvSpPr>
        <p:spPr>
          <a:xfrm>
            <a:off x="1028700" y="1964621"/>
            <a:ext cx="2614469" cy="538734"/>
          </a:xfrm>
          <a:prstGeom prst="rect">
            <a:avLst/>
          </a:prstGeom>
        </p:spPr>
        <p:txBody>
          <a:bodyPr lIns="0" tIns="0" rIns="0" bIns="0" rtlCol="0" anchor="t">
            <a:spAutoFit/>
          </a:bodyPr>
          <a:lstStyle/>
          <a:p>
            <a:pPr algn="l">
              <a:lnSpc>
                <a:spcPts val="3947"/>
              </a:lnSpc>
            </a:pPr>
            <a:r>
              <a:rPr lang="en-US" sz="4200" b="1">
                <a:solidFill>
                  <a:srgbClr val="B31A15"/>
                </a:solidFill>
                <a:latin typeface="Comfortaa Bold"/>
                <a:ea typeface="Comfortaa Bold"/>
                <a:cs typeface="Comfortaa Bold"/>
                <a:sym typeface="Comfortaa Bold"/>
              </a:rPr>
              <a:t>Analysis</a:t>
            </a:r>
          </a:p>
        </p:txBody>
      </p:sp>
      <p:sp>
        <p:nvSpPr>
          <p:cNvPr id="16" name="TextBox 16"/>
          <p:cNvSpPr txBox="1"/>
          <p:nvPr/>
        </p:nvSpPr>
        <p:spPr>
          <a:xfrm>
            <a:off x="1028700" y="2748861"/>
            <a:ext cx="11046204" cy="448946"/>
          </a:xfrm>
          <a:prstGeom prst="rect">
            <a:avLst/>
          </a:prstGeom>
        </p:spPr>
        <p:txBody>
          <a:bodyPr lIns="0" tIns="0" rIns="0" bIns="0" rtlCol="0" anchor="t">
            <a:spAutoFit/>
          </a:bodyPr>
          <a:lstStyle/>
          <a:p>
            <a:pPr algn="l">
              <a:lnSpc>
                <a:spcPts val="3290"/>
              </a:lnSpc>
            </a:pPr>
            <a:r>
              <a:rPr lang="en-US" sz="3500">
                <a:solidFill>
                  <a:srgbClr val="F9B314"/>
                </a:solidFill>
                <a:latin typeface="Comfortaa"/>
                <a:ea typeface="Comfortaa"/>
                <a:cs typeface="Comfortaa"/>
                <a:sym typeface="Comfortaa"/>
              </a:rPr>
              <a:t>Đặt giả định cho biến DeviceType và kiểm định</a:t>
            </a:r>
          </a:p>
        </p:txBody>
      </p:sp>
      <p:sp>
        <p:nvSpPr>
          <p:cNvPr id="17" name="TextBox 17"/>
          <p:cNvSpPr txBox="1"/>
          <p:nvPr/>
        </p:nvSpPr>
        <p:spPr>
          <a:xfrm>
            <a:off x="11824013" y="4310541"/>
            <a:ext cx="5435287" cy="3708400"/>
          </a:xfrm>
          <a:prstGeom prst="rect">
            <a:avLst/>
          </a:prstGeom>
        </p:spPr>
        <p:txBody>
          <a:bodyPr lIns="0" tIns="0" rIns="0" bIns="0" rtlCol="0" anchor="t">
            <a:spAutoFit/>
          </a:bodyPr>
          <a:lstStyle/>
          <a:p>
            <a:pPr algn="just">
              <a:lnSpc>
                <a:spcPts val="4999"/>
              </a:lnSpc>
            </a:pPr>
            <a:r>
              <a:rPr lang="en-US" sz="2499">
                <a:solidFill>
                  <a:srgbClr val="2D262A"/>
                </a:solidFill>
                <a:latin typeface="Comfortaa"/>
                <a:ea typeface="Comfortaa"/>
                <a:cs typeface="Comfortaa"/>
                <a:sym typeface="Comfortaa"/>
              </a:rPr>
              <a:t>Sau khi chạy kiểm định và ra kết quả: </a:t>
            </a:r>
            <a:r>
              <a:rPr lang="en-US" sz="2499" b="1">
                <a:solidFill>
                  <a:srgbClr val="2D262A"/>
                </a:solidFill>
                <a:latin typeface="Comfortaa Bold"/>
                <a:ea typeface="Comfortaa Bold"/>
                <a:cs typeface="Comfortaa Bold"/>
                <a:sym typeface="Comfortaa Bold"/>
              </a:rPr>
              <a:t>“Không có đủ bằng chứng để kết luận có sự khác biệt”</a:t>
            </a:r>
            <a:r>
              <a:rPr lang="en-US" sz="2499">
                <a:solidFill>
                  <a:srgbClr val="2D262A"/>
                </a:solidFill>
                <a:latin typeface="Comfortaa"/>
                <a:ea typeface="Comfortaa"/>
                <a:cs typeface="Comfortaa"/>
                <a:sym typeface="Comfortaa"/>
              </a:rPr>
              <a:t>. Từ đó có thể loại biến DeviceType và tiến hành chạy mô hình hồi quy Logistic.</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686440"/>
            <a:ext cx="4728715" cy="684520"/>
            <a:chOff x="0" y="0"/>
            <a:chExt cx="6304954" cy="912694"/>
          </a:xfrm>
        </p:grpSpPr>
        <p:grpSp>
          <p:nvGrpSpPr>
            <p:cNvPr id="3" name="Group 3"/>
            <p:cNvGrpSpPr/>
            <p:nvPr/>
          </p:nvGrpSpPr>
          <p:grpSpPr>
            <a:xfrm>
              <a:off x="1119838" y="677433"/>
              <a:ext cx="5185116" cy="235260"/>
              <a:chOff x="0" y="0"/>
              <a:chExt cx="1024220" cy="46471"/>
            </a:xfrm>
          </p:grpSpPr>
          <p:sp>
            <p:nvSpPr>
              <p:cNvPr id="4" name="Freeform 4"/>
              <p:cNvSpPr/>
              <p:nvPr/>
            </p:nvSpPr>
            <p:spPr>
              <a:xfrm>
                <a:off x="0" y="0"/>
                <a:ext cx="1024220" cy="46471"/>
              </a:xfrm>
              <a:custGeom>
                <a:avLst/>
                <a:gdLst/>
                <a:ahLst/>
                <a:cxnLst/>
                <a:rect l="l" t="t" r="r" b="b"/>
                <a:pathLst>
                  <a:path w="1024220" h="46471">
                    <a:moveTo>
                      <a:pt x="0" y="0"/>
                    </a:moveTo>
                    <a:lnTo>
                      <a:pt x="1024220" y="0"/>
                    </a:lnTo>
                    <a:lnTo>
                      <a:pt x="1024220" y="46471"/>
                    </a:lnTo>
                    <a:lnTo>
                      <a:pt x="0" y="46471"/>
                    </a:lnTo>
                    <a:close/>
                  </a:path>
                </a:pathLst>
              </a:custGeom>
              <a:solidFill>
                <a:srgbClr val="F9B314"/>
              </a:solidFill>
            </p:spPr>
          </p:sp>
          <p:sp>
            <p:nvSpPr>
              <p:cNvPr id="5" name="TextBox 5"/>
              <p:cNvSpPr txBox="1"/>
              <p:nvPr/>
            </p:nvSpPr>
            <p:spPr>
              <a:xfrm>
                <a:off x="0" y="-38100"/>
                <a:ext cx="1024220" cy="84571"/>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0" y="0"/>
              <a:ext cx="950275" cy="912694"/>
            </a:xfrm>
            <a:custGeom>
              <a:avLst/>
              <a:gdLst/>
              <a:ahLst/>
              <a:cxnLst/>
              <a:rect l="l" t="t" r="r" b="b"/>
              <a:pathLst>
                <a:path w="950275" h="912694">
                  <a:moveTo>
                    <a:pt x="0" y="0"/>
                  </a:moveTo>
                  <a:lnTo>
                    <a:pt x="950275" y="0"/>
                  </a:lnTo>
                  <a:lnTo>
                    <a:pt x="950275" y="912694"/>
                  </a:lnTo>
                  <a:lnTo>
                    <a:pt x="0" y="912694"/>
                  </a:lnTo>
                  <a:lnTo>
                    <a:pt x="0" y="0"/>
                  </a:lnTo>
                  <a:close/>
                </a:path>
              </a:pathLst>
            </a:custGeom>
            <a:blipFill>
              <a:blip r:embed="rId2"/>
              <a:stretch>
                <a:fillRect l="-23510" t="-23166" r="-22315" b="-28663"/>
              </a:stretch>
            </a:blipFill>
          </p:spPr>
        </p:sp>
        <p:sp>
          <p:nvSpPr>
            <p:cNvPr id="7" name="TextBox 7"/>
            <p:cNvSpPr txBox="1"/>
            <p:nvPr/>
          </p:nvSpPr>
          <p:spPr>
            <a:xfrm>
              <a:off x="950275" y="-57150"/>
              <a:ext cx="5354679" cy="556682"/>
            </a:xfrm>
            <a:prstGeom prst="rect">
              <a:avLst/>
            </a:prstGeom>
          </p:spPr>
          <p:txBody>
            <a:bodyPr lIns="0" tIns="0" rIns="0" bIns="0" rtlCol="0" anchor="t">
              <a:spAutoFit/>
            </a:bodyPr>
            <a:lstStyle/>
            <a:p>
              <a:pPr algn="r">
                <a:lnSpc>
                  <a:spcPts val="3500"/>
                </a:lnSpc>
              </a:pPr>
              <a:r>
                <a:rPr lang="en-US" sz="2500">
                  <a:solidFill>
                    <a:srgbClr val="101010"/>
                  </a:solidFill>
                  <a:latin typeface="Comfortaa"/>
                  <a:ea typeface="Comfortaa"/>
                  <a:cs typeface="Comfortaa"/>
                  <a:sym typeface="Comfortaa"/>
                </a:rPr>
                <a:t>Swiss Coding Academic</a:t>
              </a:r>
            </a:p>
          </p:txBody>
        </p:sp>
      </p:grpSp>
      <p:grpSp>
        <p:nvGrpSpPr>
          <p:cNvPr id="8" name="Group 8"/>
          <p:cNvGrpSpPr/>
          <p:nvPr/>
        </p:nvGrpSpPr>
        <p:grpSpPr>
          <a:xfrm>
            <a:off x="14909450" y="555557"/>
            <a:ext cx="2349850" cy="1630806"/>
            <a:chOff x="0" y="0"/>
            <a:chExt cx="3133133" cy="2174408"/>
          </a:xfrm>
        </p:grpSpPr>
        <p:grpSp>
          <p:nvGrpSpPr>
            <p:cNvPr id="9" name="Group 9"/>
            <p:cNvGrpSpPr/>
            <p:nvPr/>
          </p:nvGrpSpPr>
          <p:grpSpPr>
            <a:xfrm>
              <a:off x="0" y="1846580"/>
              <a:ext cx="3133133" cy="327828"/>
              <a:chOff x="0" y="0"/>
              <a:chExt cx="618890" cy="64756"/>
            </a:xfrm>
          </p:grpSpPr>
          <p:sp>
            <p:nvSpPr>
              <p:cNvPr id="10" name="Freeform 10"/>
              <p:cNvSpPr/>
              <p:nvPr/>
            </p:nvSpPr>
            <p:spPr>
              <a:xfrm>
                <a:off x="0" y="0"/>
                <a:ext cx="618890" cy="64756"/>
              </a:xfrm>
              <a:custGeom>
                <a:avLst/>
                <a:gdLst/>
                <a:ahLst/>
                <a:cxnLst/>
                <a:rect l="l" t="t" r="r" b="b"/>
                <a:pathLst>
                  <a:path w="618890" h="64756">
                    <a:moveTo>
                      <a:pt x="0" y="0"/>
                    </a:moveTo>
                    <a:lnTo>
                      <a:pt x="618890" y="0"/>
                    </a:lnTo>
                    <a:lnTo>
                      <a:pt x="618890" y="64756"/>
                    </a:lnTo>
                    <a:lnTo>
                      <a:pt x="0" y="64756"/>
                    </a:lnTo>
                    <a:close/>
                  </a:path>
                </a:pathLst>
              </a:custGeom>
              <a:solidFill>
                <a:srgbClr val="F9B314"/>
              </a:solidFill>
            </p:spPr>
          </p:sp>
          <p:sp>
            <p:nvSpPr>
              <p:cNvPr id="11" name="TextBox 11"/>
              <p:cNvSpPr txBox="1"/>
              <p:nvPr/>
            </p:nvSpPr>
            <p:spPr>
              <a:xfrm>
                <a:off x="0" y="-38100"/>
                <a:ext cx="618890" cy="102856"/>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2"/>
            <p:cNvSpPr txBox="1"/>
            <p:nvPr/>
          </p:nvSpPr>
          <p:spPr>
            <a:xfrm>
              <a:off x="0" y="-76200"/>
              <a:ext cx="3133133" cy="1656080"/>
            </a:xfrm>
            <a:prstGeom prst="rect">
              <a:avLst/>
            </a:prstGeom>
          </p:spPr>
          <p:txBody>
            <a:bodyPr lIns="0" tIns="0" rIns="0" bIns="0" rtlCol="0" anchor="t">
              <a:spAutoFit/>
            </a:bodyPr>
            <a:lstStyle/>
            <a:p>
              <a:pPr algn="r">
                <a:lnSpc>
                  <a:spcPts val="5040"/>
                </a:lnSpc>
              </a:pPr>
              <a:r>
                <a:rPr lang="en-US" sz="3600">
                  <a:solidFill>
                    <a:srgbClr val="101010"/>
                  </a:solidFill>
                  <a:latin typeface="Comfortaa"/>
                  <a:ea typeface="Comfortaa"/>
                  <a:cs typeface="Comfortaa"/>
                  <a:sym typeface="Comfortaa"/>
                </a:rPr>
                <a:t>Project Proposal</a:t>
              </a:r>
            </a:p>
          </p:txBody>
        </p:sp>
      </p:grpSp>
      <p:sp>
        <p:nvSpPr>
          <p:cNvPr id="13" name="Freeform 13"/>
          <p:cNvSpPr/>
          <p:nvPr/>
        </p:nvSpPr>
        <p:spPr>
          <a:xfrm>
            <a:off x="9144000" y="3197806"/>
            <a:ext cx="8115300" cy="3885200"/>
          </a:xfrm>
          <a:custGeom>
            <a:avLst/>
            <a:gdLst/>
            <a:ahLst/>
            <a:cxnLst/>
            <a:rect l="l" t="t" r="r" b="b"/>
            <a:pathLst>
              <a:path w="8115300" h="3885200">
                <a:moveTo>
                  <a:pt x="0" y="0"/>
                </a:moveTo>
                <a:lnTo>
                  <a:pt x="8115300" y="0"/>
                </a:lnTo>
                <a:lnTo>
                  <a:pt x="8115300" y="3885200"/>
                </a:lnTo>
                <a:lnTo>
                  <a:pt x="0" y="3885200"/>
                </a:lnTo>
                <a:lnTo>
                  <a:pt x="0" y="0"/>
                </a:lnTo>
                <a:close/>
              </a:path>
            </a:pathLst>
          </a:custGeom>
          <a:blipFill>
            <a:blip r:embed="rId3"/>
            <a:stretch>
              <a:fillRect/>
            </a:stretch>
          </a:blipFill>
        </p:spPr>
      </p:sp>
      <p:sp>
        <p:nvSpPr>
          <p:cNvPr id="14" name="TextBox 14"/>
          <p:cNvSpPr txBox="1"/>
          <p:nvPr/>
        </p:nvSpPr>
        <p:spPr>
          <a:xfrm>
            <a:off x="1028700" y="1964621"/>
            <a:ext cx="2614469" cy="538734"/>
          </a:xfrm>
          <a:prstGeom prst="rect">
            <a:avLst/>
          </a:prstGeom>
        </p:spPr>
        <p:txBody>
          <a:bodyPr lIns="0" tIns="0" rIns="0" bIns="0" rtlCol="0" anchor="t">
            <a:spAutoFit/>
          </a:bodyPr>
          <a:lstStyle/>
          <a:p>
            <a:pPr algn="l">
              <a:lnSpc>
                <a:spcPts val="3947"/>
              </a:lnSpc>
            </a:pPr>
            <a:r>
              <a:rPr lang="en-US" sz="4200" b="1">
                <a:solidFill>
                  <a:srgbClr val="B31A15"/>
                </a:solidFill>
                <a:latin typeface="Comfortaa Bold"/>
                <a:ea typeface="Comfortaa Bold"/>
                <a:cs typeface="Comfortaa Bold"/>
                <a:sym typeface="Comfortaa Bold"/>
              </a:rPr>
              <a:t>Analysis</a:t>
            </a:r>
          </a:p>
        </p:txBody>
      </p:sp>
      <p:sp>
        <p:nvSpPr>
          <p:cNvPr id="15" name="TextBox 15"/>
          <p:cNvSpPr txBox="1"/>
          <p:nvPr/>
        </p:nvSpPr>
        <p:spPr>
          <a:xfrm>
            <a:off x="1028700" y="2748861"/>
            <a:ext cx="11046204" cy="448946"/>
          </a:xfrm>
          <a:prstGeom prst="rect">
            <a:avLst/>
          </a:prstGeom>
        </p:spPr>
        <p:txBody>
          <a:bodyPr lIns="0" tIns="0" rIns="0" bIns="0" rtlCol="0" anchor="t">
            <a:spAutoFit/>
          </a:bodyPr>
          <a:lstStyle/>
          <a:p>
            <a:pPr algn="l">
              <a:lnSpc>
                <a:spcPts val="3290"/>
              </a:lnSpc>
            </a:pPr>
            <a:r>
              <a:rPr lang="en-US" sz="3500">
                <a:solidFill>
                  <a:srgbClr val="F9B314"/>
                </a:solidFill>
                <a:latin typeface="Comfortaa"/>
                <a:ea typeface="Comfortaa"/>
                <a:cs typeface="Comfortaa"/>
                <a:sym typeface="Comfortaa"/>
              </a:rPr>
              <a:t>Logistic Regression</a:t>
            </a:r>
          </a:p>
        </p:txBody>
      </p:sp>
      <p:sp>
        <p:nvSpPr>
          <p:cNvPr id="16" name="TextBox 16"/>
          <p:cNvSpPr txBox="1"/>
          <p:nvPr/>
        </p:nvSpPr>
        <p:spPr>
          <a:xfrm>
            <a:off x="1028700" y="3378781"/>
            <a:ext cx="7331911" cy="6124575"/>
          </a:xfrm>
          <a:prstGeom prst="rect">
            <a:avLst/>
          </a:prstGeom>
        </p:spPr>
        <p:txBody>
          <a:bodyPr lIns="0" tIns="0" rIns="0" bIns="0" rtlCol="0" anchor="t">
            <a:spAutoFit/>
          </a:bodyPr>
          <a:lstStyle/>
          <a:p>
            <a:pPr algn="just">
              <a:lnSpc>
                <a:spcPts val="6249"/>
              </a:lnSpc>
            </a:pPr>
            <a:r>
              <a:rPr lang="en-US" sz="2499">
                <a:solidFill>
                  <a:srgbClr val="2D262A"/>
                </a:solidFill>
                <a:latin typeface="Comfortaa"/>
                <a:ea typeface="Comfortaa"/>
                <a:cs typeface="Comfortaa"/>
                <a:sym typeface="Comfortaa"/>
              </a:rPr>
              <a:t>Nhận xét chung</a:t>
            </a:r>
          </a:p>
          <a:p>
            <a:pPr marL="539749" lvl="1" indent="-269875" algn="just">
              <a:lnSpc>
                <a:spcPts val="3499"/>
              </a:lnSpc>
              <a:buFont typeface="Arial"/>
              <a:buChar char="•"/>
            </a:pPr>
            <a:r>
              <a:rPr lang="en-US" sz="2499">
                <a:solidFill>
                  <a:srgbClr val="2D262A"/>
                </a:solidFill>
                <a:latin typeface="Comfortaa"/>
                <a:ea typeface="Comfortaa"/>
                <a:cs typeface="Comfortaa"/>
                <a:sym typeface="Comfortaa"/>
              </a:rPr>
              <a:t>Mô hình hồi quy logit này có độ phù hợp khá tốt (Pseudo R-squared = 0.3426).</a:t>
            </a:r>
          </a:p>
          <a:p>
            <a:pPr algn="just">
              <a:lnSpc>
                <a:spcPts val="3499"/>
              </a:lnSpc>
            </a:pPr>
            <a:endParaRPr lang="en-US" sz="2499">
              <a:solidFill>
                <a:srgbClr val="2D262A"/>
              </a:solidFill>
              <a:latin typeface="Comfortaa"/>
              <a:ea typeface="Comfortaa"/>
              <a:cs typeface="Comfortaa"/>
              <a:sym typeface="Comfortaa"/>
            </a:endParaRPr>
          </a:p>
          <a:p>
            <a:pPr marL="539749" lvl="1" indent="-269875" algn="just">
              <a:lnSpc>
                <a:spcPts val="3499"/>
              </a:lnSpc>
              <a:buFont typeface="Arial"/>
              <a:buChar char="•"/>
            </a:pPr>
            <a:r>
              <a:rPr lang="en-US" sz="2499">
                <a:solidFill>
                  <a:srgbClr val="2D262A"/>
                </a:solidFill>
                <a:latin typeface="Comfortaa"/>
                <a:ea typeface="Comfortaa"/>
                <a:cs typeface="Comfortaa"/>
                <a:sym typeface="Comfortaa"/>
              </a:rPr>
              <a:t>Tất cả các biến độc lập đều có tác động dương và ý nghĩa thống kê đến việc hoàn thành khóa học.</a:t>
            </a:r>
          </a:p>
          <a:p>
            <a:pPr algn="just">
              <a:lnSpc>
                <a:spcPts val="3499"/>
              </a:lnSpc>
            </a:pPr>
            <a:endParaRPr lang="en-US" sz="2499">
              <a:solidFill>
                <a:srgbClr val="2D262A"/>
              </a:solidFill>
              <a:latin typeface="Comfortaa"/>
              <a:ea typeface="Comfortaa"/>
              <a:cs typeface="Comfortaa"/>
              <a:sym typeface="Comfortaa"/>
            </a:endParaRPr>
          </a:p>
          <a:p>
            <a:pPr marL="539749" lvl="1" indent="-269875" algn="just">
              <a:lnSpc>
                <a:spcPts val="3499"/>
              </a:lnSpc>
              <a:buFont typeface="Arial"/>
              <a:buChar char="•"/>
            </a:pPr>
            <a:r>
              <a:rPr lang="en-US" sz="2499">
                <a:solidFill>
                  <a:srgbClr val="2D262A"/>
                </a:solidFill>
                <a:latin typeface="Comfortaa"/>
                <a:ea typeface="Comfortaa"/>
                <a:cs typeface="Comfortaa"/>
                <a:sym typeface="Comfortaa"/>
              </a:rPr>
              <a:t>Số lượng bài kiểm tra đã làm (NumberOfQuizzesTaken) có tác động mạnh nhất đến việc hoàn thành khóa học.</a:t>
            </a:r>
          </a:p>
          <a:p>
            <a:pPr algn="just">
              <a:lnSpc>
                <a:spcPts val="3499"/>
              </a:lnSpc>
            </a:pPr>
            <a:endParaRPr lang="en-US" sz="2499">
              <a:solidFill>
                <a:srgbClr val="2D262A"/>
              </a:solidFill>
              <a:latin typeface="Comfortaa"/>
              <a:ea typeface="Comfortaa"/>
              <a:cs typeface="Comfortaa"/>
              <a:sym typeface="Comforta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79901" y="3369256"/>
            <a:ext cx="6046612" cy="4019322"/>
          </a:xfrm>
          <a:custGeom>
            <a:avLst/>
            <a:gdLst/>
            <a:ahLst/>
            <a:cxnLst/>
            <a:rect l="l" t="t" r="r" b="b"/>
            <a:pathLst>
              <a:path w="6046612" h="4019322">
                <a:moveTo>
                  <a:pt x="0" y="0"/>
                </a:moveTo>
                <a:lnTo>
                  <a:pt x="6046612" y="0"/>
                </a:lnTo>
                <a:lnTo>
                  <a:pt x="6046612" y="4019323"/>
                </a:lnTo>
                <a:lnTo>
                  <a:pt x="0" y="4019323"/>
                </a:lnTo>
                <a:lnTo>
                  <a:pt x="0" y="0"/>
                </a:lnTo>
                <a:close/>
              </a:path>
            </a:pathLst>
          </a:custGeom>
          <a:blipFill>
            <a:blip r:embed="rId2"/>
            <a:stretch>
              <a:fillRect/>
            </a:stretch>
          </a:blipFill>
        </p:spPr>
      </p:sp>
      <p:grpSp>
        <p:nvGrpSpPr>
          <p:cNvPr id="3" name="Group 3"/>
          <p:cNvGrpSpPr/>
          <p:nvPr/>
        </p:nvGrpSpPr>
        <p:grpSpPr>
          <a:xfrm>
            <a:off x="1028700" y="686440"/>
            <a:ext cx="4728715" cy="684520"/>
            <a:chOff x="0" y="0"/>
            <a:chExt cx="6304954" cy="912694"/>
          </a:xfrm>
        </p:grpSpPr>
        <p:grpSp>
          <p:nvGrpSpPr>
            <p:cNvPr id="4" name="Group 4"/>
            <p:cNvGrpSpPr/>
            <p:nvPr/>
          </p:nvGrpSpPr>
          <p:grpSpPr>
            <a:xfrm>
              <a:off x="1119838" y="677433"/>
              <a:ext cx="5185116" cy="235260"/>
              <a:chOff x="0" y="0"/>
              <a:chExt cx="1024220" cy="46471"/>
            </a:xfrm>
          </p:grpSpPr>
          <p:sp>
            <p:nvSpPr>
              <p:cNvPr id="5" name="Freeform 5"/>
              <p:cNvSpPr/>
              <p:nvPr/>
            </p:nvSpPr>
            <p:spPr>
              <a:xfrm>
                <a:off x="0" y="0"/>
                <a:ext cx="1024220" cy="46471"/>
              </a:xfrm>
              <a:custGeom>
                <a:avLst/>
                <a:gdLst/>
                <a:ahLst/>
                <a:cxnLst/>
                <a:rect l="l" t="t" r="r" b="b"/>
                <a:pathLst>
                  <a:path w="1024220" h="46471">
                    <a:moveTo>
                      <a:pt x="0" y="0"/>
                    </a:moveTo>
                    <a:lnTo>
                      <a:pt x="1024220" y="0"/>
                    </a:lnTo>
                    <a:lnTo>
                      <a:pt x="1024220" y="46471"/>
                    </a:lnTo>
                    <a:lnTo>
                      <a:pt x="0" y="46471"/>
                    </a:lnTo>
                    <a:close/>
                  </a:path>
                </a:pathLst>
              </a:custGeom>
              <a:solidFill>
                <a:srgbClr val="F9B314"/>
              </a:solidFill>
            </p:spPr>
          </p:sp>
          <p:sp>
            <p:nvSpPr>
              <p:cNvPr id="6" name="TextBox 6"/>
              <p:cNvSpPr txBox="1"/>
              <p:nvPr/>
            </p:nvSpPr>
            <p:spPr>
              <a:xfrm>
                <a:off x="0" y="-38100"/>
                <a:ext cx="1024220" cy="84571"/>
              </a:xfrm>
              <a:prstGeom prst="rect">
                <a:avLst/>
              </a:prstGeom>
            </p:spPr>
            <p:txBody>
              <a:bodyPr lIns="50800" tIns="50800" rIns="50800" bIns="50800" rtlCol="0" anchor="ctr"/>
              <a:lstStyle/>
              <a:p>
                <a:pPr algn="ctr">
                  <a:lnSpc>
                    <a:spcPts val="2659"/>
                  </a:lnSpc>
                  <a:spcBef>
                    <a:spcPct val="0"/>
                  </a:spcBef>
                </a:pPr>
                <a:endParaRPr/>
              </a:p>
            </p:txBody>
          </p:sp>
        </p:grpSp>
        <p:sp>
          <p:nvSpPr>
            <p:cNvPr id="7" name="Freeform 7"/>
            <p:cNvSpPr/>
            <p:nvPr/>
          </p:nvSpPr>
          <p:spPr>
            <a:xfrm>
              <a:off x="0" y="0"/>
              <a:ext cx="950275" cy="912694"/>
            </a:xfrm>
            <a:custGeom>
              <a:avLst/>
              <a:gdLst/>
              <a:ahLst/>
              <a:cxnLst/>
              <a:rect l="l" t="t" r="r" b="b"/>
              <a:pathLst>
                <a:path w="950275" h="912694">
                  <a:moveTo>
                    <a:pt x="0" y="0"/>
                  </a:moveTo>
                  <a:lnTo>
                    <a:pt x="950275" y="0"/>
                  </a:lnTo>
                  <a:lnTo>
                    <a:pt x="950275" y="912694"/>
                  </a:lnTo>
                  <a:lnTo>
                    <a:pt x="0" y="912694"/>
                  </a:lnTo>
                  <a:lnTo>
                    <a:pt x="0" y="0"/>
                  </a:lnTo>
                  <a:close/>
                </a:path>
              </a:pathLst>
            </a:custGeom>
            <a:blipFill>
              <a:blip r:embed="rId3"/>
              <a:stretch>
                <a:fillRect l="-23510" t="-23166" r="-22315" b="-28663"/>
              </a:stretch>
            </a:blipFill>
          </p:spPr>
        </p:sp>
        <p:sp>
          <p:nvSpPr>
            <p:cNvPr id="8" name="TextBox 8"/>
            <p:cNvSpPr txBox="1"/>
            <p:nvPr/>
          </p:nvSpPr>
          <p:spPr>
            <a:xfrm>
              <a:off x="950275" y="-57150"/>
              <a:ext cx="5354679" cy="556682"/>
            </a:xfrm>
            <a:prstGeom prst="rect">
              <a:avLst/>
            </a:prstGeom>
          </p:spPr>
          <p:txBody>
            <a:bodyPr lIns="0" tIns="0" rIns="0" bIns="0" rtlCol="0" anchor="t">
              <a:spAutoFit/>
            </a:bodyPr>
            <a:lstStyle/>
            <a:p>
              <a:pPr algn="r">
                <a:lnSpc>
                  <a:spcPts val="3500"/>
                </a:lnSpc>
              </a:pPr>
              <a:r>
                <a:rPr lang="en-US" sz="2500">
                  <a:solidFill>
                    <a:srgbClr val="101010"/>
                  </a:solidFill>
                  <a:latin typeface="Comfortaa"/>
                  <a:ea typeface="Comfortaa"/>
                  <a:cs typeface="Comfortaa"/>
                  <a:sym typeface="Comfortaa"/>
                </a:rPr>
                <a:t>Swiss Coding Academic</a:t>
              </a:r>
            </a:p>
          </p:txBody>
        </p:sp>
      </p:grpSp>
      <p:grpSp>
        <p:nvGrpSpPr>
          <p:cNvPr id="9" name="Group 9"/>
          <p:cNvGrpSpPr/>
          <p:nvPr/>
        </p:nvGrpSpPr>
        <p:grpSpPr>
          <a:xfrm>
            <a:off x="14909450" y="555557"/>
            <a:ext cx="2349850" cy="1630806"/>
            <a:chOff x="0" y="0"/>
            <a:chExt cx="3133133" cy="2174408"/>
          </a:xfrm>
        </p:grpSpPr>
        <p:grpSp>
          <p:nvGrpSpPr>
            <p:cNvPr id="10" name="Group 10"/>
            <p:cNvGrpSpPr/>
            <p:nvPr/>
          </p:nvGrpSpPr>
          <p:grpSpPr>
            <a:xfrm>
              <a:off x="0" y="1846580"/>
              <a:ext cx="3133133" cy="327828"/>
              <a:chOff x="0" y="0"/>
              <a:chExt cx="618890" cy="64756"/>
            </a:xfrm>
          </p:grpSpPr>
          <p:sp>
            <p:nvSpPr>
              <p:cNvPr id="11" name="Freeform 11"/>
              <p:cNvSpPr/>
              <p:nvPr/>
            </p:nvSpPr>
            <p:spPr>
              <a:xfrm>
                <a:off x="0" y="0"/>
                <a:ext cx="618890" cy="64756"/>
              </a:xfrm>
              <a:custGeom>
                <a:avLst/>
                <a:gdLst/>
                <a:ahLst/>
                <a:cxnLst/>
                <a:rect l="l" t="t" r="r" b="b"/>
                <a:pathLst>
                  <a:path w="618890" h="64756">
                    <a:moveTo>
                      <a:pt x="0" y="0"/>
                    </a:moveTo>
                    <a:lnTo>
                      <a:pt x="618890" y="0"/>
                    </a:lnTo>
                    <a:lnTo>
                      <a:pt x="618890" y="64756"/>
                    </a:lnTo>
                    <a:lnTo>
                      <a:pt x="0" y="64756"/>
                    </a:lnTo>
                    <a:close/>
                  </a:path>
                </a:pathLst>
              </a:custGeom>
              <a:solidFill>
                <a:srgbClr val="F9B314"/>
              </a:solidFill>
            </p:spPr>
          </p:sp>
          <p:sp>
            <p:nvSpPr>
              <p:cNvPr id="12" name="TextBox 12"/>
              <p:cNvSpPr txBox="1"/>
              <p:nvPr/>
            </p:nvSpPr>
            <p:spPr>
              <a:xfrm>
                <a:off x="0" y="-38100"/>
                <a:ext cx="618890" cy="102856"/>
              </a:xfrm>
              <a:prstGeom prst="rect">
                <a:avLst/>
              </a:prstGeom>
            </p:spPr>
            <p:txBody>
              <a:bodyPr lIns="50800" tIns="50800" rIns="50800" bIns="50800" rtlCol="0" anchor="ctr"/>
              <a:lstStyle/>
              <a:p>
                <a:pPr algn="ctr">
                  <a:lnSpc>
                    <a:spcPts val="2659"/>
                  </a:lnSpc>
                  <a:spcBef>
                    <a:spcPct val="0"/>
                  </a:spcBef>
                </a:pPr>
                <a:endParaRPr/>
              </a:p>
            </p:txBody>
          </p:sp>
        </p:grpSp>
        <p:sp>
          <p:nvSpPr>
            <p:cNvPr id="13" name="TextBox 13"/>
            <p:cNvSpPr txBox="1"/>
            <p:nvPr/>
          </p:nvSpPr>
          <p:spPr>
            <a:xfrm>
              <a:off x="0" y="-76200"/>
              <a:ext cx="3133133" cy="1656080"/>
            </a:xfrm>
            <a:prstGeom prst="rect">
              <a:avLst/>
            </a:prstGeom>
          </p:spPr>
          <p:txBody>
            <a:bodyPr lIns="0" tIns="0" rIns="0" bIns="0" rtlCol="0" anchor="t">
              <a:spAutoFit/>
            </a:bodyPr>
            <a:lstStyle/>
            <a:p>
              <a:pPr algn="r">
                <a:lnSpc>
                  <a:spcPts val="5040"/>
                </a:lnSpc>
              </a:pPr>
              <a:r>
                <a:rPr lang="en-US" sz="3600">
                  <a:solidFill>
                    <a:srgbClr val="101010"/>
                  </a:solidFill>
                  <a:latin typeface="Comfortaa"/>
                  <a:ea typeface="Comfortaa"/>
                  <a:cs typeface="Comfortaa"/>
                  <a:sym typeface="Comfortaa"/>
                </a:rPr>
                <a:t>Project Proposal</a:t>
              </a:r>
            </a:p>
          </p:txBody>
        </p:sp>
      </p:grpSp>
      <p:sp>
        <p:nvSpPr>
          <p:cNvPr id="14" name="Freeform 14"/>
          <p:cNvSpPr/>
          <p:nvPr/>
        </p:nvSpPr>
        <p:spPr>
          <a:xfrm>
            <a:off x="10688182" y="2672661"/>
            <a:ext cx="6193221" cy="4538136"/>
          </a:xfrm>
          <a:custGeom>
            <a:avLst/>
            <a:gdLst/>
            <a:ahLst/>
            <a:cxnLst/>
            <a:rect l="l" t="t" r="r" b="b"/>
            <a:pathLst>
              <a:path w="6193221" h="4538136">
                <a:moveTo>
                  <a:pt x="0" y="0"/>
                </a:moveTo>
                <a:lnTo>
                  <a:pt x="6193221" y="0"/>
                </a:lnTo>
                <a:lnTo>
                  <a:pt x="6193221" y="4538136"/>
                </a:lnTo>
                <a:lnTo>
                  <a:pt x="0" y="4538136"/>
                </a:lnTo>
                <a:lnTo>
                  <a:pt x="0" y="0"/>
                </a:lnTo>
                <a:close/>
              </a:path>
            </a:pathLst>
          </a:custGeom>
          <a:blipFill>
            <a:blip r:embed="rId4"/>
            <a:stretch>
              <a:fillRect/>
            </a:stretch>
          </a:blipFill>
        </p:spPr>
      </p:sp>
      <p:pic>
        <p:nvPicPr>
          <p:cNvPr id="15" name="Picture 15"/>
          <p:cNvPicPr>
            <a:picLocks noChangeAspect="1"/>
          </p:cNvPicPr>
          <p:nvPr/>
        </p:nvPicPr>
        <p:blipFill>
          <a:blip r:embed="rId5"/>
          <a:srcRect/>
          <a:stretch>
            <a:fillRect/>
          </a:stretch>
        </p:blipFill>
        <p:spPr>
          <a:xfrm rot="-5400000">
            <a:off x="8377751" y="4287356"/>
            <a:ext cx="1532499" cy="1712289"/>
          </a:xfrm>
          <a:prstGeom prst="rect">
            <a:avLst/>
          </a:prstGeom>
        </p:spPr>
      </p:pic>
      <p:sp>
        <p:nvSpPr>
          <p:cNvPr id="16" name="TextBox 16"/>
          <p:cNvSpPr txBox="1"/>
          <p:nvPr/>
        </p:nvSpPr>
        <p:spPr>
          <a:xfrm>
            <a:off x="1028700" y="1964621"/>
            <a:ext cx="2614469" cy="538734"/>
          </a:xfrm>
          <a:prstGeom prst="rect">
            <a:avLst/>
          </a:prstGeom>
        </p:spPr>
        <p:txBody>
          <a:bodyPr lIns="0" tIns="0" rIns="0" bIns="0" rtlCol="0" anchor="t">
            <a:spAutoFit/>
          </a:bodyPr>
          <a:lstStyle/>
          <a:p>
            <a:pPr algn="l">
              <a:lnSpc>
                <a:spcPts val="3947"/>
              </a:lnSpc>
            </a:pPr>
            <a:r>
              <a:rPr lang="en-US" sz="4200" b="1">
                <a:solidFill>
                  <a:srgbClr val="B31A15"/>
                </a:solidFill>
                <a:latin typeface="Comfortaa Bold"/>
                <a:ea typeface="Comfortaa Bold"/>
                <a:cs typeface="Comfortaa Bold"/>
                <a:sym typeface="Comfortaa Bold"/>
              </a:rPr>
              <a:t>Analysis</a:t>
            </a:r>
          </a:p>
        </p:txBody>
      </p:sp>
      <p:sp>
        <p:nvSpPr>
          <p:cNvPr id="17" name="TextBox 17"/>
          <p:cNvSpPr txBox="1"/>
          <p:nvPr/>
        </p:nvSpPr>
        <p:spPr>
          <a:xfrm>
            <a:off x="1028700" y="2748861"/>
            <a:ext cx="4588940" cy="448946"/>
          </a:xfrm>
          <a:prstGeom prst="rect">
            <a:avLst/>
          </a:prstGeom>
        </p:spPr>
        <p:txBody>
          <a:bodyPr lIns="0" tIns="0" rIns="0" bIns="0" rtlCol="0" anchor="t">
            <a:spAutoFit/>
          </a:bodyPr>
          <a:lstStyle/>
          <a:p>
            <a:pPr algn="l">
              <a:lnSpc>
                <a:spcPts val="3290"/>
              </a:lnSpc>
            </a:pPr>
            <a:r>
              <a:rPr lang="en-US" sz="3500">
                <a:solidFill>
                  <a:srgbClr val="F9B314"/>
                </a:solidFill>
                <a:latin typeface="Comfortaa"/>
                <a:ea typeface="Comfortaa"/>
                <a:cs typeface="Comfortaa"/>
                <a:sym typeface="Comfortaa"/>
              </a:rPr>
              <a:t>Logistic Regression</a:t>
            </a:r>
          </a:p>
        </p:txBody>
      </p:sp>
      <p:sp>
        <p:nvSpPr>
          <p:cNvPr id="18" name="TextBox 18"/>
          <p:cNvSpPr txBox="1"/>
          <p:nvPr/>
        </p:nvSpPr>
        <p:spPr>
          <a:xfrm>
            <a:off x="1028700" y="7499350"/>
            <a:ext cx="6949015" cy="1758950"/>
          </a:xfrm>
          <a:prstGeom prst="rect">
            <a:avLst/>
          </a:prstGeom>
        </p:spPr>
        <p:txBody>
          <a:bodyPr lIns="0" tIns="0" rIns="0" bIns="0" rtlCol="0" anchor="t">
            <a:spAutoFit/>
          </a:bodyPr>
          <a:lstStyle/>
          <a:p>
            <a:pPr algn="l">
              <a:lnSpc>
                <a:spcPts val="2799"/>
              </a:lnSpc>
              <a:spcBef>
                <a:spcPct val="0"/>
              </a:spcBef>
            </a:pPr>
            <a:r>
              <a:rPr lang="en-US" sz="1999">
                <a:solidFill>
                  <a:srgbClr val="000000"/>
                </a:solidFill>
                <a:latin typeface="Comfortaa"/>
                <a:ea typeface="Comfortaa"/>
                <a:cs typeface="Comfortaa"/>
                <a:sym typeface="Comfortaa"/>
              </a:rPr>
              <a:t>Với kết quả của val_correct = 1456, cho biết mô hình đã dự đoán đúng 1456 mẫu trong tập kiểm tra.</a:t>
            </a:r>
          </a:p>
          <a:p>
            <a:pPr algn="l">
              <a:lnSpc>
                <a:spcPts val="2799"/>
              </a:lnSpc>
              <a:spcBef>
                <a:spcPct val="0"/>
              </a:spcBef>
            </a:pPr>
            <a:endParaRPr lang="en-US" sz="1999">
              <a:solidFill>
                <a:srgbClr val="000000"/>
              </a:solidFill>
              <a:latin typeface="Comfortaa"/>
              <a:ea typeface="Comfortaa"/>
              <a:cs typeface="Comfortaa"/>
              <a:sym typeface="Comfortaa"/>
            </a:endParaRPr>
          </a:p>
          <a:p>
            <a:pPr algn="l">
              <a:lnSpc>
                <a:spcPts val="2799"/>
              </a:lnSpc>
              <a:spcBef>
                <a:spcPct val="0"/>
              </a:spcBef>
            </a:pPr>
            <a:r>
              <a:rPr lang="en-US" sz="1999">
                <a:solidFill>
                  <a:srgbClr val="000000"/>
                </a:solidFill>
                <a:latin typeface="Comfortaa"/>
                <a:ea typeface="Comfortaa"/>
                <a:cs typeface="Comfortaa"/>
                <a:sym typeface="Comfortaa"/>
              </a:rPr>
              <a:t>Còn kết quả của val_all = 1800, cho biết có tổng cộng 1800 mẫu trong tập kiểm tra.</a:t>
            </a:r>
          </a:p>
        </p:txBody>
      </p:sp>
      <p:sp>
        <p:nvSpPr>
          <p:cNvPr id="19" name="TextBox 19"/>
          <p:cNvSpPr txBox="1"/>
          <p:nvPr/>
        </p:nvSpPr>
        <p:spPr>
          <a:xfrm>
            <a:off x="10310285" y="7499350"/>
            <a:ext cx="6949015" cy="1758950"/>
          </a:xfrm>
          <a:prstGeom prst="rect">
            <a:avLst/>
          </a:prstGeom>
        </p:spPr>
        <p:txBody>
          <a:bodyPr lIns="0" tIns="0" rIns="0" bIns="0" rtlCol="0" anchor="t">
            <a:spAutoFit/>
          </a:bodyPr>
          <a:lstStyle/>
          <a:p>
            <a:pPr algn="l">
              <a:lnSpc>
                <a:spcPts val="2799"/>
              </a:lnSpc>
            </a:pPr>
            <a:r>
              <a:rPr lang="en-US" sz="1999">
                <a:solidFill>
                  <a:srgbClr val="000000"/>
                </a:solidFill>
                <a:latin typeface="Comfortaa"/>
                <a:ea typeface="Comfortaa"/>
                <a:cs typeface="Comfortaa"/>
                <a:sym typeface="Comfortaa"/>
              </a:rPr>
              <a:t>Mô hình có độ chính xác khá tốt khi Accuracy = 0.8088 (khoảng 89%)</a:t>
            </a:r>
          </a:p>
          <a:p>
            <a:pPr algn="l">
              <a:lnSpc>
                <a:spcPts val="2799"/>
              </a:lnSpc>
            </a:pPr>
            <a:endParaRPr lang="en-US" sz="1999">
              <a:solidFill>
                <a:srgbClr val="000000"/>
              </a:solidFill>
              <a:latin typeface="Comfortaa"/>
              <a:ea typeface="Comfortaa"/>
              <a:cs typeface="Comfortaa"/>
              <a:sym typeface="Comfortaa"/>
            </a:endParaRPr>
          </a:p>
          <a:p>
            <a:pPr algn="l">
              <a:lnSpc>
                <a:spcPts val="2799"/>
              </a:lnSpc>
            </a:pPr>
            <a:r>
              <a:rPr lang="en-US" sz="1999">
                <a:solidFill>
                  <a:srgbClr val="000000"/>
                </a:solidFill>
                <a:latin typeface="Comfortaa"/>
                <a:ea typeface="Comfortaa"/>
                <a:cs typeface="Comfortaa"/>
                <a:sym typeface="Comfortaa"/>
              </a:rPr>
              <a:t>Khả năng phân biệt giữa các lớp của mô hình cũng tốt  khi mà AUC-ROC = 0.87039 (khoảng 87.04%).</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686440"/>
            <a:ext cx="4728715" cy="684520"/>
            <a:chOff x="0" y="0"/>
            <a:chExt cx="6304954" cy="912694"/>
          </a:xfrm>
        </p:grpSpPr>
        <p:grpSp>
          <p:nvGrpSpPr>
            <p:cNvPr id="3" name="Group 3"/>
            <p:cNvGrpSpPr/>
            <p:nvPr/>
          </p:nvGrpSpPr>
          <p:grpSpPr>
            <a:xfrm>
              <a:off x="1119838" y="677433"/>
              <a:ext cx="5185116" cy="235260"/>
              <a:chOff x="0" y="0"/>
              <a:chExt cx="1024220" cy="46471"/>
            </a:xfrm>
          </p:grpSpPr>
          <p:sp>
            <p:nvSpPr>
              <p:cNvPr id="4" name="Freeform 4"/>
              <p:cNvSpPr/>
              <p:nvPr/>
            </p:nvSpPr>
            <p:spPr>
              <a:xfrm>
                <a:off x="0" y="0"/>
                <a:ext cx="1024220" cy="46471"/>
              </a:xfrm>
              <a:custGeom>
                <a:avLst/>
                <a:gdLst/>
                <a:ahLst/>
                <a:cxnLst/>
                <a:rect l="l" t="t" r="r" b="b"/>
                <a:pathLst>
                  <a:path w="1024220" h="46471">
                    <a:moveTo>
                      <a:pt x="0" y="0"/>
                    </a:moveTo>
                    <a:lnTo>
                      <a:pt x="1024220" y="0"/>
                    </a:lnTo>
                    <a:lnTo>
                      <a:pt x="1024220" y="46471"/>
                    </a:lnTo>
                    <a:lnTo>
                      <a:pt x="0" y="46471"/>
                    </a:lnTo>
                    <a:close/>
                  </a:path>
                </a:pathLst>
              </a:custGeom>
              <a:solidFill>
                <a:srgbClr val="F9B314"/>
              </a:solidFill>
            </p:spPr>
          </p:sp>
          <p:sp>
            <p:nvSpPr>
              <p:cNvPr id="5" name="TextBox 5"/>
              <p:cNvSpPr txBox="1"/>
              <p:nvPr/>
            </p:nvSpPr>
            <p:spPr>
              <a:xfrm>
                <a:off x="0" y="-38100"/>
                <a:ext cx="1024220" cy="84571"/>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0" y="0"/>
              <a:ext cx="950275" cy="912694"/>
            </a:xfrm>
            <a:custGeom>
              <a:avLst/>
              <a:gdLst/>
              <a:ahLst/>
              <a:cxnLst/>
              <a:rect l="l" t="t" r="r" b="b"/>
              <a:pathLst>
                <a:path w="950275" h="912694">
                  <a:moveTo>
                    <a:pt x="0" y="0"/>
                  </a:moveTo>
                  <a:lnTo>
                    <a:pt x="950275" y="0"/>
                  </a:lnTo>
                  <a:lnTo>
                    <a:pt x="950275" y="912694"/>
                  </a:lnTo>
                  <a:lnTo>
                    <a:pt x="0" y="912694"/>
                  </a:lnTo>
                  <a:lnTo>
                    <a:pt x="0" y="0"/>
                  </a:lnTo>
                  <a:close/>
                </a:path>
              </a:pathLst>
            </a:custGeom>
            <a:blipFill>
              <a:blip r:embed="rId2"/>
              <a:stretch>
                <a:fillRect l="-23510" t="-23166" r="-22315" b="-28663"/>
              </a:stretch>
            </a:blipFill>
          </p:spPr>
        </p:sp>
        <p:sp>
          <p:nvSpPr>
            <p:cNvPr id="7" name="TextBox 7"/>
            <p:cNvSpPr txBox="1"/>
            <p:nvPr/>
          </p:nvSpPr>
          <p:spPr>
            <a:xfrm>
              <a:off x="950275" y="-57150"/>
              <a:ext cx="5354679" cy="556682"/>
            </a:xfrm>
            <a:prstGeom prst="rect">
              <a:avLst/>
            </a:prstGeom>
          </p:spPr>
          <p:txBody>
            <a:bodyPr lIns="0" tIns="0" rIns="0" bIns="0" rtlCol="0" anchor="t">
              <a:spAutoFit/>
            </a:bodyPr>
            <a:lstStyle/>
            <a:p>
              <a:pPr algn="r">
                <a:lnSpc>
                  <a:spcPts val="3500"/>
                </a:lnSpc>
              </a:pPr>
              <a:r>
                <a:rPr lang="en-US" sz="2500">
                  <a:solidFill>
                    <a:srgbClr val="101010"/>
                  </a:solidFill>
                  <a:latin typeface="Comfortaa"/>
                  <a:ea typeface="Comfortaa"/>
                  <a:cs typeface="Comfortaa"/>
                  <a:sym typeface="Comfortaa"/>
                </a:rPr>
                <a:t>Swiss Coding Academic</a:t>
              </a:r>
            </a:p>
          </p:txBody>
        </p:sp>
      </p:grpSp>
      <p:grpSp>
        <p:nvGrpSpPr>
          <p:cNvPr id="8" name="Group 8"/>
          <p:cNvGrpSpPr/>
          <p:nvPr/>
        </p:nvGrpSpPr>
        <p:grpSpPr>
          <a:xfrm>
            <a:off x="14909450" y="555557"/>
            <a:ext cx="2349850" cy="1630806"/>
            <a:chOff x="0" y="0"/>
            <a:chExt cx="3133133" cy="2174408"/>
          </a:xfrm>
        </p:grpSpPr>
        <p:grpSp>
          <p:nvGrpSpPr>
            <p:cNvPr id="9" name="Group 9"/>
            <p:cNvGrpSpPr/>
            <p:nvPr/>
          </p:nvGrpSpPr>
          <p:grpSpPr>
            <a:xfrm>
              <a:off x="0" y="1846580"/>
              <a:ext cx="3133133" cy="327828"/>
              <a:chOff x="0" y="0"/>
              <a:chExt cx="618890" cy="64756"/>
            </a:xfrm>
          </p:grpSpPr>
          <p:sp>
            <p:nvSpPr>
              <p:cNvPr id="10" name="Freeform 10"/>
              <p:cNvSpPr/>
              <p:nvPr/>
            </p:nvSpPr>
            <p:spPr>
              <a:xfrm>
                <a:off x="0" y="0"/>
                <a:ext cx="618890" cy="64756"/>
              </a:xfrm>
              <a:custGeom>
                <a:avLst/>
                <a:gdLst/>
                <a:ahLst/>
                <a:cxnLst/>
                <a:rect l="l" t="t" r="r" b="b"/>
                <a:pathLst>
                  <a:path w="618890" h="64756">
                    <a:moveTo>
                      <a:pt x="0" y="0"/>
                    </a:moveTo>
                    <a:lnTo>
                      <a:pt x="618890" y="0"/>
                    </a:lnTo>
                    <a:lnTo>
                      <a:pt x="618890" y="64756"/>
                    </a:lnTo>
                    <a:lnTo>
                      <a:pt x="0" y="64756"/>
                    </a:lnTo>
                    <a:close/>
                  </a:path>
                </a:pathLst>
              </a:custGeom>
              <a:solidFill>
                <a:srgbClr val="F9B314"/>
              </a:solidFill>
            </p:spPr>
          </p:sp>
          <p:sp>
            <p:nvSpPr>
              <p:cNvPr id="11" name="TextBox 11"/>
              <p:cNvSpPr txBox="1"/>
              <p:nvPr/>
            </p:nvSpPr>
            <p:spPr>
              <a:xfrm>
                <a:off x="0" y="-38100"/>
                <a:ext cx="618890" cy="102856"/>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2"/>
            <p:cNvSpPr txBox="1"/>
            <p:nvPr/>
          </p:nvSpPr>
          <p:spPr>
            <a:xfrm>
              <a:off x="0" y="-76200"/>
              <a:ext cx="3133133" cy="1656080"/>
            </a:xfrm>
            <a:prstGeom prst="rect">
              <a:avLst/>
            </a:prstGeom>
          </p:spPr>
          <p:txBody>
            <a:bodyPr lIns="0" tIns="0" rIns="0" bIns="0" rtlCol="0" anchor="t">
              <a:spAutoFit/>
            </a:bodyPr>
            <a:lstStyle/>
            <a:p>
              <a:pPr algn="r">
                <a:lnSpc>
                  <a:spcPts val="5040"/>
                </a:lnSpc>
              </a:pPr>
              <a:r>
                <a:rPr lang="en-US" sz="3600">
                  <a:solidFill>
                    <a:srgbClr val="101010"/>
                  </a:solidFill>
                  <a:latin typeface="Comfortaa"/>
                  <a:ea typeface="Comfortaa"/>
                  <a:cs typeface="Comfortaa"/>
                  <a:sym typeface="Comfortaa"/>
                </a:rPr>
                <a:t>Project Proposal</a:t>
              </a:r>
            </a:p>
          </p:txBody>
        </p:sp>
      </p:grpSp>
      <p:sp>
        <p:nvSpPr>
          <p:cNvPr id="13" name="Freeform 13"/>
          <p:cNvSpPr/>
          <p:nvPr/>
        </p:nvSpPr>
        <p:spPr>
          <a:xfrm>
            <a:off x="9144000" y="3654365"/>
            <a:ext cx="8115300" cy="5257657"/>
          </a:xfrm>
          <a:custGeom>
            <a:avLst/>
            <a:gdLst/>
            <a:ahLst/>
            <a:cxnLst/>
            <a:rect l="l" t="t" r="r" b="b"/>
            <a:pathLst>
              <a:path w="8115300" h="5257657">
                <a:moveTo>
                  <a:pt x="0" y="0"/>
                </a:moveTo>
                <a:lnTo>
                  <a:pt x="8115300" y="0"/>
                </a:lnTo>
                <a:lnTo>
                  <a:pt x="8115300" y="5257657"/>
                </a:lnTo>
                <a:lnTo>
                  <a:pt x="0" y="5257657"/>
                </a:lnTo>
                <a:lnTo>
                  <a:pt x="0" y="0"/>
                </a:lnTo>
                <a:close/>
              </a:path>
            </a:pathLst>
          </a:custGeom>
          <a:blipFill>
            <a:blip r:embed="rId3"/>
            <a:stretch>
              <a:fillRect/>
            </a:stretch>
          </a:blipFill>
        </p:spPr>
      </p:sp>
      <p:sp>
        <p:nvSpPr>
          <p:cNvPr id="14" name="TextBox 14"/>
          <p:cNvSpPr txBox="1"/>
          <p:nvPr/>
        </p:nvSpPr>
        <p:spPr>
          <a:xfrm>
            <a:off x="1028700" y="1963066"/>
            <a:ext cx="3307886" cy="538734"/>
          </a:xfrm>
          <a:prstGeom prst="rect">
            <a:avLst/>
          </a:prstGeom>
        </p:spPr>
        <p:txBody>
          <a:bodyPr lIns="0" tIns="0" rIns="0" bIns="0" rtlCol="0" anchor="t">
            <a:spAutoFit/>
          </a:bodyPr>
          <a:lstStyle/>
          <a:p>
            <a:pPr algn="l">
              <a:lnSpc>
                <a:spcPts val="3947"/>
              </a:lnSpc>
            </a:pPr>
            <a:r>
              <a:rPr lang="en-US" sz="4200" b="1">
                <a:solidFill>
                  <a:srgbClr val="B31A15"/>
                </a:solidFill>
                <a:latin typeface="Comfortaa Bold"/>
                <a:ea typeface="Comfortaa Bold"/>
                <a:cs typeface="Comfortaa Bold"/>
                <a:sym typeface="Comfortaa Bold"/>
              </a:rPr>
              <a:t>Conclusion</a:t>
            </a:r>
          </a:p>
        </p:txBody>
      </p:sp>
      <p:sp>
        <p:nvSpPr>
          <p:cNvPr id="15" name="TextBox 15"/>
          <p:cNvSpPr txBox="1"/>
          <p:nvPr/>
        </p:nvSpPr>
        <p:spPr>
          <a:xfrm>
            <a:off x="1028700" y="2578000"/>
            <a:ext cx="4588940" cy="448946"/>
          </a:xfrm>
          <a:prstGeom prst="rect">
            <a:avLst/>
          </a:prstGeom>
        </p:spPr>
        <p:txBody>
          <a:bodyPr lIns="0" tIns="0" rIns="0" bIns="0" rtlCol="0" anchor="t">
            <a:spAutoFit/>
          </a:bodyPr>
          <a:lstStyle/>
          <a:p>
            <a:pPr algn="l">
              <a:lnSpc>
                <a:spcPts val="3290"/>
              </a:lnSpc>
            </a:pPr>
            <a:r>
              <a:rPr lang="en-US" sz="3500">
                <a:solidFill>
                  <a:srgbClr val="F9B314"/>
                </a:solidFill>
                <a:latin typeface="Comfortaa"/>
                <a:ea typeface="Comfortaa"/>
                <a:cs typeface="Comfortaa"/>
                <a:sym typeface="Comfortaa"/>
              </a:rPr>
              <a:t>Kết luận</a:t>
            </a:r>
          </a:p>
        </p:txBody>
      </p:sp>
      <p:sp>
        <p:nvSpPr>
          <p:cNvPr id="16" name="TextBox 16"/>
          <p:cNvSpPr txBox="1"/>
          <p:nvPr/>
        </p:nvSpPr>
        <p:spPr>
          <a:xfrm>
            <a:off x="1028700" y="3466651"/>
            <a:ext cx="7411529" cy="5947410"/>
          </a:xfrm>
          <a:prstGeom prst="rect">
            <a:avLst/>
          </a:prstGeom>
        </p:spPr>
        <p:txBody>
          <a:bodyPr lIns="0" tIns="0" rIns="0" bIns="0" rtlCol="0" anchor="t">
            <a:spAutoFit/>
          </a:bodyPr>
          <a:lstStyle/>
          <a:p>
            <a:pPr algn="just">
              <a:lnSpc>
                <a:spcPts val="2940"/>
              </a:lnSpc>
            </a:pPr>
            <a:r>
              <a:rPr lang="en-US" sz="2100">
                <a:solidFill>
                  <a:srgbClr val="000000"/>
                </a:solidFill>
                <a:latin typeface="Comfortaa"/>
                <a:ea typeface="Comfortaa"/>
                <a:cs typeface="Comfortaa"/>
                <a:sym typeface="Comfortaa"/>
              </a:rPr>
              <a:t>Tất cả các biến độc lập đều có tác động thuận chiều đến việc hoàn thành khóa học.</a:t>
            </a:r>
          </a:p>
          <a:p>
            <a:pPr algn="just">
              <a:lnSpc>
                <a:spcPts val="2940"/>
              </a:lnSpc>
            </a:pPr>
            <a:endParaRPr lang="en-US" sz="2100">
              <a:solidFill>
                <a:srgbClr val="000000"/>
              </a:solidFill>
              <a:latin typeface="Comfortaa"/>
              <a:ea typeface="Comfortaa"/>
              <a:cs typeface="Comfortaa"/>
              <a:sym typeface="Comfortaa"/>
            </a:endParaRPr>
          </a:p>
          <a:p>
            <a:pPr algn="just">
              <a:lnSpc>
                <a:spcPts val="2940"/>
              </a:lnSpc>
              <a:spcBef>
                <a:spcPct val="0"/>
              </a:spcBef>
            </a:pPr>
            <a:r>
              <a:rPr lang="en-US" sz="2100">
                <a:solidFill>
                  <a:srgbClr val="000000"/>
                </a:solidFill>
                <a:latin typeface="Comfortaa"/>
                <a:ea typeface="Comfortaa"/>
                <a:cs typeface="Comfortaa"/>
                <a:sym typeface="Comfortaa"/>
              </a:rPr>
              <a:t>Số lượng bài kiểm tra đã làm (QuizzesTaken) có tác động mạnh nhất đến việc hoàn thành khóa học. Điều này có nghĩa là người học làm càng nhiều bài kiểm tra, khả năng hoàn thành khóa học càng cao.</a:t>
            </a:r>
          </a:p>
          <a:p>
            <a:pPr algn="just">
              <a:lnSpc>
                <a:spcPts val="2940"/>
              </a:lnSpc>
              <a:spcBef>
                <a:spcPct val="0"/>
              </a:spcBef>
            </a:pPr>
            <a:endParaRPr lang="en-US" sz="2100">
              <a:solidFill>
                <a:srgbClr val="000000"/>
              </a:solidFill>
              <a:latin typeface="Comfortaa"/>
              <a:ea typeface="Comfortaa"/>
              <a:cs typeface="Comfortaa"/>
              <a:sym typeface="Comfortaa"/>
            </a:endParaRPr>
          </a:p>
          <a:p>
            <a:pPr algn="just">
              <a:lnSpc>
                <a:spcPts val="2940"/>
              </a:lnSpc>
              <a:spcBef>
                <a:spcPct val="0"/>
              </a:spcBef>
            </a:pPr>
            <a:r>
              <a:rPr lang="en-US" sz="2100">
                <a:solidFill>
                  <a:srgbClr val="000000"/>
                </a:solidFill>
                <a:latin typeface="Comfortaa"/>
                <a:ea typeface="Comfortaa"/>
                <a:cs typeface="Comfortaa"/>
                <a:sym typeface="Comfortaa"/>
              </a:rPr>
              <a:t>Số lượng video đã xem (VisWatched) và Điểm bài kiểm tra (QuizScores) cũng có tác động đáng kể đến việc hoàn thành khóa học.</a:t>
            </a:r>
          </a:p>
          <a:p>
            <a:pPr algn="just">
              <a:lnSpc>
                <a:spcPts val="2940"/>
              </a:lnSpc>
              <a:spcBef>
                <a:spcPct val="0"/>
              </a:spcBef>
            </a:pPr>
            <a:endParaRPr lang="en-US" sz="2100">
              <a:solidFill>
                <a:srgbClr val="000000"/>
              </a:solidFill>
              <a:latin typeface="Comfortaa"/>
              <a:ea typeface="Comfortaa"/>
              <a:cs typeface="Comfortaa"/>
              <a:sym typeface="Comfortaa"/>
            </a:endParaRPr>
          </a:p>
          <a:p>
            <a:pPr algn="just">
              <a:lnSpc>
                <a:spcPts val="2940"/>
              </a:lnSpc>
              <a:spcBef>
                <a:spcPct val="0"/>
              </a:spcBef>
            </a:pPr>
            <a:r>
              <a:rPr lang="en-US" sz="2100">
                <a:solidFill>
                  <a:srgbClr val="000000"/>
                </a:solidFill>
                <a:latin typeface="Comfortaa"/>
                <a:ea typeface="Comfortaa"/>
                <a:cs typeface="Comfortaa"/>
                <a:sym typeface="Comfortaa"/>
              </a:rPr>
              <a:t>Tỷ lệ hoàn thành (Completion%) và Thời gian dành cho khóa học (TimeSpent) có tác động dương nhưng khá thấp đến việc hoàn thành khóa học.</a:t>
            </a:r>
          </a:p>
          <a:p>
            <a:pPr algn="just">
              <a:lnSpc>
                <a:spcPts val="2940"/>
              </a:lnSpc>
              <a:spcBef>
                <a:spcPct val="0"/>
              </a:spcBef>
            </a:pPr>
            <a:endParaRPr lang="en-US" sz="2100">
              <a:solidFill>
                <a:srgbClr val="000000"/>
              </a:solidFill>
              <a:latin typeface="Comfortaa"/>
              <a:ea typeface="Comfortaa"/>
              <a:cs typeface="Comfortaa"/>
              <a:sym typeface="Comforta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686440"/>
            <a:ext cx="4728715" cy="684520"/>
            <a:chOff x="0" y="0"/>
            <a:chExt cx="6304954" cy="912694"/>
          </a:xfrm>
        </p:grpSpPr>
        <p:grpSp>
          <p:nvGrpSpPr>
            <p:cNvPr id="3" name="Group 3"/>
            <p:cNvGrpSpPr/>
            <p:nvPr/>
          </p:nvGrpSpPr>
          <p:grpSpPr>
            <a:xfrm>
              <a:off x="1119838" y="677433"/>
              <a:ext cx="5185116" cy="235260"/>
              <a:chOff x="0" y="0"/>
              <a:chExt cx="1024220" cy="46471"/>
            </a:xfrm>
          </p:grpSpPr>
          <p:sp>
            <p:nvSpPr>
              <p:cNvPr id="4" name="Freeform 4"/>
              <p:cNvSpPr/>
              <p:nvPr/>
            </p:nvSpPr>
            <p:spPr>
              <a:xfrm>
                <a:off x="0" y="0"/>
                <a:ext cx="1024220" cy="46471"/>
              </a:xfrm>
              <a:custGeom>
                <a:avLst/>
                <a:gdLst/>
                <a:ahLst/>
                <a:cxnLst/>
                <a:rect l="l" t="t" r="r" b="b"/>
                <a:pathLst>
                  <a:path w="1024220" h="46471">
                    <a:moveTo>
                      <a:pt x="0" y="0"/>
                    </a:moveTo>
                    <a:lnTo>
                      <a:pt x="1024220" y="0"/>
                    </a:lnTo>
                    <a:lnTo>
                      <a:pt x="1024220" y="46471"/>
                    </a:lnTo>
                    <a:lnTo>
                      <a:pt x="0" y="46471"/>
                    </a:lnTo>
                    <a:close/>
                  </a:path>
                </a:pathLst>
              </a:custGeom>
              <a:solidFill>
                <a:srgbClr val="F9B314"/>
              </a:solidFill>
            </p:spPr>
          </p:sp>
          <p:sp>
            <p:nvSpPr>
              <p:cNvPr id="5" name="TextBox 5"/>
              <p:cNvSpPr txBox="1"/>
              <p:nvPr/>
            </p:nvSpPr>
            <p:spPr>
              <a:xfrm>
                <a:off x="0" y="-38100"/>
                <a:ext cx="1024220" cy="84571"/>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0" y="0"/>
              <a:ext cx="950275" cy="912694"/>
            </a:xfrm>
            <a:custGeom>
              <a:avLst/>
              <a:gdLst/>
              <a:ahLst/>
              <a:cxnLst/>
              <a:rect l="l" t="t" r="r" b="b"/>
              <a:pathLst>
                <a:path w="950275" h="912694">
                  <a:moveTo>
                    <a:pt x="0" y="0"/>
                  </a:moveTo>
                  <a:lnTo>
                    <a:pt x="950275" y="0"/>
                  </a:lnTo>
                  <a:lnTo>
                    <a:pt x="950275" y="912694"/>
                  </a:lnTo>
                  <a:lnTo>
                    <a:pt x="0" y="912694"/>
                  </a:lnTo>
                  <a:lnTo>
                    <a:pt x="0" y="0"/>
                  </a:lnTo>
                  <a:close/>
                </a:path>
              </a:pathLst>
            </a:custGeom>
            <a:blipFill>
              <a:blip r:embed="rId2"/>
              <a:stretch>
                <a:fillRect l="-23510" t="-23166" r="-22315" b="-28663"/>
              </a:stretch>
            </a:blipFill>
          </p:spPr>
        </p:sp>
        <p:sp>
          <p:nvSpPr>
            <p:cNvPr id="7" name="TextBox 7"/>
            <p:cNvSpPr txBox="1"/>
            <p:nvPr/>
          </p:nvSpPr>
          <p:spPr>
            <a:xfrm>
              <a:off x="950275" y="-57150"/>
              <a:ext cx="5354679" cy="556682"/>
            </a:xfrm>
            <a:prstGeom prst="rect">
              <a:avLst/>
            </a:prstGeom>
          </p:spPr>
          <p:txBody>
            <a:bodyPr lIns="0" tIns="0" rIns="0" bIns="0" rtlCol="0" anchor="t">
              <a:spAutoFit/>
            </a:bodyPr>
            <a:lstStyle/>
            <a:p>
              <a:pPr algn="r">
                <a:lnSpc>
                  <a:spcPts val="3500"/>
                </a:lnSpc>
              </a:pPr>
              <a:r>
                <a:rPr lang="en-US" sz="2500">
                  <a:solidFill>
                    <a:srgbClr val="101010"/>
                  </a:solidFill>
                  <a:latin typeface="Comfortaa"/>
                  <a:ea typeface="Comfortaa"/>
                  <a:cs typeface="Comfortaa"/>
                  <a:sym typeface="Comfortaa"/>
                </a:rPr>
                <a:t>Swiss Coding Academic</a:t>
              </a:r>
            </a:p>
          </p:txBody>
        </p:sp>
      </p:grpSp>
      <p:grpSp>
        <p:nvGrpSpPr>
          <p:cNvPr id="8" name="Group 8"/>
          <p:cNvGrpSpPr/>
          <p:nvPr/>
        </p:nvGrpSpPr>
        <p:grpSpPr>
          <a:xfrm>
            <a:off x="14909450" y="555557"/>
            <a:ext cx="2349850" cy="1630806"/>
            <a:chOff x="0" y="0"/>
            <a:chExt cx="3133133" cy="2174408"/>
          </a:xfrm>
        </p:grpSpPr>
        <p:grpSp>
          <p:nvGrpSpPr>
            <p:cNvPr id="9" name="Group 9"/>
            <p:cNvGrpSpPr/>
            <p:nvPr/>
          </p:nvGrpSpPr>
          <p:grpSpPr>
            <a:xfrm>
              <a:off x="0" y="1846580"/>
              <a:ext cx="3133133" cy="327828"/>
              <a:chOff x="0" y="0"/>
              <a:chExt cx="618890" cy="64756"/>
            </a:xfrm>
          </p:grpSpPr>
          <p:sp>
            <p:nvSpPr>
              <p:cNvPr id="10" name="Freeform 10"/>
              <p:cNvSpPr/>
              <p:nvPr/>
            </p:nvSpPr>
            <p:spPr>
              <a:xfrm>
                <a:off x="0" y="0"/>
                <a:ext cx="618890" cy="64756"/>
              </a:xfrm>
              <a:custGeom>
                <a:avLst/>
                <a:gdLst/>
                <a:ahLst/>
                <a:cxnLst/>
                <a:rect l="l" t="t" r="r" b="b"/>
                <a:pathLst>
                  <a:path w="618890" h="64756">
                    <a:moveTo>
                      <a:pt x="0" y="0"/>
                    </a:moveTo>
                    <a:lnTo>
                      <a:pt x="618890" y="0"/>
                    </a:lnTo>
                    <a:lnTo>
                      <a:pt x="618890" y="64756"/>
                    </a:lnTo>
                    <a:lnTo>
                      <a:pt x="0" y="64756"/>
                    </a:lnTo>
                    <a:close/>
                  </a:path>
                </a:pathLst>
              </a:custGeom>
              <a:solidFill>
                <a:srgbClr val="F9B314"/>
              </a:solidFill>
            </p:spPr>
          </p:sp>
          <p:sp>
            <p:nvSpPr>
              <p:cNvPr id="11" name="TextBox 11"/>
              <p:cNvSpPr txBox="1"/>
              <p:nvPr/>
            </p:nvSpPr>
            <p:spPr>
              <a:xfrm>
                <a:off x="0" y="-38100"/>
                <a:ext cx="618890" cy="102856"/>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2"/>
            <p:cNvSpPr txBox="1"/>
            <p:nvPr/>
          </p:nvSpPr>
          <p:spPr>
            <a:xfrm>
              <a:off x="0" y="-76200"/>
              <a:ext cx="3133133" cy="1656080"/>
            </a:xfrm>
            <a:prstGeom prst="rect">
              <a:avLst/>
            </a:prstGeom>
          </p:spPr>
          <p:txBody>
            <a:bodyPr lIns="0" tIns="0" rIns="0" bIns="0" rtlCol="0" anchor="t">
              <a:spAutoFit/>
            </a:bodyPr>
            <a:lstStyle/>
            <a:p>
              <a:pPr algn="r">
                <a:lnSpc>
                  <a:spcPts val="5040"/>
                </a:lnSpc>
              </a:pPr>
              <a:r>
                <a:rPr lang="en-US" sz="3600">
                  <a:solidFill>
                    <a:srgbClr val="101010"/>
                  </a:solidFill>
                  <a:latin typeface="Comfortaa"/>
                  <a:ea typeface="Comfortaa"/>
                  <a:cs typeface="Comfortaa"/>
                  <a:sym typeface="Comfortaa"/>
                </a:rPr>
                <a:t>Project Proposal</a:t>
              </a:r>
            </a:p>
          </p:txBody>
        </p:sp>
      </p:grpSp>
      <p:sp>
        <p:nvSpPr>
          <p:cNvPr id="13" name="TextBox 13"/>
          <p:cNvSpPr txBox="1"/>
          <p:nvPr/>
        </p:nvSpPr>
        <p:spPr>
          <a:xfrm>
            <a:off x="1028700" y="1963066"/>
            <a:ext cx="5348819" cy="1034034"/>
          </a:xfrm>
          <a:prstGeom prst="rect">
            <a:avLst/>
          </a:prstGeom>
        </p:spPr>
        <p:txBody>
          <a:bodyPr lIns="0" tIns="0" rIns="0" bIns="0" rtlCol="0" anchor="t">
            <a:spAutoFit/>
          </a:bodyPr>
          <a:lstStyle/>
          <a:p>
            <a:pPr algn="l">
              <a:lnSpc>
                <a:spcPts val="3947"/>
              </a:lnSpc>
            </a:pPr>
            <a:r>
              <a:rPr lang="en-US" sz="4200" b="1">
                <a:solidFill>
                  <a:srgbClr val="B31A15"/>
                </a:solidFill>
                <a:latin typeface="Comfortaa Bold"/>
                <a:ea typeface="Comfortaa Bold"/>
                <a:cs typeface="Comfortaa Bold"/>
                <a:sym typeface="Comfortaa Bold"/>
              </a:rPr>
              <a:t>Recommendations</a:t>
            </a:r>
          </a:p>
          <a:p>
            <a:pPr algn="l">
              <a:lnSpc>
                <a:spcPts val="3947"/>
              </a:lnSpc>
            </a:pPr>
            <a:endParaRPr lang="en-US" sz="4200" b="1">
              <a:solidFill>
                <a:srgbClr val="B31A15"/>
              </a:solidFill>
              <a:latin typeface="Comfortaa Bold"/>
              <a:ea typeface="Comfortaa Bold"/>
              <a:cs typeface="Comfortaa Bold"/>
              <a:sym typeface="Comfortaa Bold"/>
            </a:endParaRPr>
          </a:p>
        </p:txBody>
      </p:sp>
      <p:sp>
        <p:nvSpPr>
          <p:cNvPr id="14" name="TextBox 14"/>
          <p:cNvSpPr txBox="1"/>
          <p:nvPr/>
        </p:nvSpPr>
        <p:spPr>
          <a:xfrm>
            <a:off x="1028700" y="2578000"/>
            <a:ext cx="4588940" cy="448946"/>
          </a:xfrm>
          <a:prstGeom prst="rect">
            <a:avLst/>
          </a:prstGeom>
        </p:spPr>
        <p:txBody>
          <a:bodyPr lIns="0" tIns="0" rIns="0" bIns="0" rtlCol="0" anchor="t">
            <a:spAutoFit/>
          </a:bodyPr>
          <a:lstStyle/>
          <a:p>
            <a:pPr algn="l">
              <a:lnSpc>
                <a:spcPts val="3290"/>
              </a:lnSpc>
            </a:pPr>
            <a:r>
              <a:rPr lang="en-US" sz="3500">
                <a:solidFill>
                  <a:srgbClr val="F9B314"/>
                </a:solidFill>
                <a:latin typeface="Comfortaa"/>
                <a:ea typeface="Comfortaa"/>
                <a:cs typeface="Comfortaa"/>
                <a:sym typeface="Comfortaa"/>
              </a:rPr>
              <a:t>Khuyến nghị</a:t>
            </a:r>
          </a:p>
        </p:txBody>
      </p:sp>
      <p:sp>
        <p:nvSpPr>
          <p:cNvPr id="15" name="TextBox 15"/>
          <p:cNvSpPr txBox="1"/>
          <p:nvPr/>
        </p:nvSpPr>
        <p:spPr>
          <a:xfrm>
            <a:off x="1028700" y="3360320"/>
            <a:ext cx="16230600" cy="6136745"/>
          </a:xfrm>
          <a:prstGeom prst="rect">
            <a:avLst/>
          </a:prstGeom>
        </p:spPr>
        <p:txBody>
          <a:bodyPr lIns="0" tIns="0" rIns="0" bIns="0" rtlCol="0" anchor="t">
            <a:spAutoFit/>
          </a:bodyPr>
          <a:lstStyle/>
          <a:p>
            <a:pPr algn="just">
              <a:lnSpc>
                <a:spcPts val="4399"/>
              </a:lnSpc>
            </a:pPr>
            <a:r>
              <a:rPr lang="en-US" sz="2199" b="1" dirty="0" err="1">
                <a:solidFill>
                  <a:srgbClr val="000000"/>
                </a:solidFill>
                <a:latin typeface="Comfortaa" panose="020B0604020202020204" charset="0"/>
                <a:ea typeface="Montserrat Bold"/>
                <a:cs typeface="Montserrat Bold"/>
                <a:sym typeface="Montserrat Bold"/>
              </a:rPr>
              <a:t>Tập</a:t>
            </a:r>
            <a:r>
              <a:rPr lang="en-US" sz="2199" b="1" dirty="0">
                <a:solidFill>
                  <a:srgbClr val="000000"/>
                </a:solidFill>
                <a:latin typeface="Comfortaa" panose="020B0604020202020204" charset="0"/>
                <a:ea typeface="Montserrat Bold"/>
                <a:cs typeface="Montserrat Bold"/>
                <a:sym typeface="Montserrat Bold"/>
              </a:rPr>
              <a:t> </a:t>
            </a:r>
            <a:r>
              <a:rPr lang="en-US" sz="2199" b="1" dirty="0" err="1">
                <a:solidFill>
                  <a:srgbClr val="000000"/>
                </a:solidFill>
                <a:latin typeface="Comfortaa" panose="020B0604020202020204" charset="0"/>
                <a:ea typeface="Montserrat Bold"/>
                <a:cs typeface="Montserrat Bold"/>
                <a:sym typeface="Montserrat Bold"/>
              </a:rPr>
              <a:t>trung</a:t>
            </a:r>
            <a:r>
              <a:rPr lang="en-US" sz="2199" b="1" dirty="0">
                <a:solidFill>
                  <a:srgbClr val="000000"/>
                </a:solidFill>
                <a:latin typeface="Comfortaa" panose="020B0604020202020204" charset="0"/>
                <a:ea typeface="Montserrat Bold"/>
                <a:cs typeface="Montserrat Bold"/>
                <a:sym typeface="Montserrat Bold"/>
              </a:rPr>
              <a:t> </a:t>
            </a:r>
            <a:r>
              <a:rPr lang="en-US" sz="2199" b="1" dirty="0" err="1">
                <a:solidFill>
                  <a:srgbClr val="000000"/>
                </a:solidFill>
                <a:latin typeface="Comfortaa" panose="020B0604020202020204" charset="0"/>
                <a:ea typeface="Montserrat Bold"/>
                <a:cs typeface="Montserrat Bold"/>
                <a:sym typeface="Montserrat Bold"/>
              </a:rPr>
              <a:t>vào</a:t>
            </a:r>
            <a:r>
              <a:rPr lang="en-US" sz="2199" b="1" dirty="0">
                <a:solidFill>
                  <a:srgbClr val="000000"/>
                </a:solidFill>
                <a:latin typeface="Comfortaa" panose="020B0604020202020204" charset="0"/>
                <a:ea typeface="Montserrat Bold"/>
                <a:cs typeface="Montserrat Bold"/>
                <a:sym typeface="Montserrat Bold"/>
              </a:rPr>
              <a:t> </a:t>
            </a:r>
            <a:r>
              <a:rPr lang="en-US" sz="2199" b="1" dirty="0" err="1">
                <a:solidFill>
                  <a:srgbClr val="000000"/>
                </a:solidFill>
                <a:latin typeface="Comfortaa" panose="020B0604020202020204" charset="0"/>
                <a:ea typeface="Montserrat Bold"/>
                <a:cs typeface="Montserrat Bold"/>
                <a:sym typeface="Montserrat Bold"/>
              </a:rPr>
              <a:t>các</a:t>
            </a:r>
            <a:r>
              <a:rPr lang="en-US" sz="2199" b="1" dirty="0">
                <a:solidFill>
                  <a:srgbClr val="000000"/>
                </a:solidFill>
                <a:latin typeface="Comfortaa" panose="020B0604020202020204" charset="0"/>
                <a:ea typeface="Montserrat Bold"/>
                <a:cs typeface="Montserrat Bold"/>
                <a:sym typeface="Montserrat Bold"/>
              </a:rPr>
              <a:t> </a:t>
            </a:r>
            <a:r>
              <a:rPr lang="en-US" sz="2199" b="1" dirty="0" err="1">
                <a:solidFill>
                  <a:srgbClr val="000000"/>
                </a:solidFill>
                <a:latin typeface="Comfortaa" panose="020B0604020202020204" charset="0"/>
                <a:ea typeface="Montserrat Bold"/>
                <a:cs typeface="Montserrat Bold"/>
                <a:sym typeface="Montserrat Bold"/>
              </a:rPr>
              <a:t>yếu</a:t>
            </a:r>
            <a:r>
              <a:rPr lang="en-US" sz="2199" b="1" dirty="0">
                <a:solidFill>
                  <a:srgbClr val="000000"/>
                </a:solidFill>
                <a:latin typeface="Comfortaa" panose="020B0604020202020204" charset="0"/>
                <a:ea typeface="Montserrat Bold"/>
                <a:cs typeface="Montserrat Bold"/>
                <a:sym typeface="Montserrat Bold"/>
              </a:rPr>
              <a:t> </a:t>
            </a:r>
            <a:r>
              <a:rPr lang="en-US" sz="2199" b="1" dirty="0" err="1">
                <a:solidFill>
                  <a:srgbClr val="000000"/>
                </a:solidFill>
                <a:latin typeface="Comfortaa" panose="020B0604020202020204" charset="0"/>
                <a:ea typeface="Montserrat Bold"/>
                <a:cs typeface="Montserrat Bold"/>
                <a:sym typeface="Montserrat Bold"/>
              </a:rPr>
              <a:t>tố</a:t>
            </a:r>
            <a:r>
              <a:rPr lang="en-US" sz="2199" b="1" dirty="0">
                <a:solidFill>
                  <a:srgbClr val="000000"/>
                </a:solidFill>
                <a:latin typeface="Comfortaa" panose="020B0604020202020204" charset="0"/>
                <a:ea typeface="Montserrat Bold"/>
                <a:cs typeface="Montserrat Bold"/>
                <a:sym typeface="Montserrat Bold"/>
              </a:rPr>
              <a:t> </a:t>
            </a:r>
            <a:r>
              <a:rPr lang="en-US" sz="2199" b="1" dirty="0" err="1">
                <a:solidFill>
                  <a:srgbClr val="000000"/>
                </a:solidFill>
                <a:latin typeface="Comfortaa" panose="020B0604020202020204" charset="0"/>
                <a:ea typeface="Montserrat Bold"/>
                <a:cs typeface="Montserrat Bold"/>
                <a:sym typeface="Montserrat Bold"/>
              </a:rPr>
              <a:t>ảnh</a:t>
            </a:r>
            <a:r>
              <a:rPr lang="en-US" sz="2199" b="1" dirty="0">
                <a:solidFill>
                  <a:srgbClr val="000000"/>
                </a:solidFill>
                <a:latin typeface="Comfortaa" panose="020B0604020202020204" charset="0"/>
                <a:ea typeface="Montserrat Bold"/>
                <a:cs typeface="Montserrat Bold"/>
                <a:sym typeface="Montserrat Bold"/>
              </a:rPr>
              <a:t> </a:t>
            </a:r>
            <a:r>
              <a:rPr lang="en-US" sz="2199" b="1" dirty="0" err="1">
                <a:solidFill>
                  <a:srgbClr val="000000"/>
                </a:solidFill>
                <a:latin typeface="Comfortaa" panose="020B0604020202020204" charset="0"/>
                <a:ea typeface="Montserrat Bold"/>
                <a:cs typeface="Montserrat Bold"/>
                <a:sym typeface="Montserrat Bold"/>
              </a:rPr>
              <a:t>hưởng</a:t>
            </a:r>
            <a:r>
              <a:rPr lang="en-US" sz="2199" b="1" dirty="0">
                <a:solidFill>
                  <a:srgbClr val="000000"/>
                </a:solidFill>
                <a:latin typeface="Comfortaa" panose="020B0604020202020204" charset="0"/>
                <a:ea typeface="Montserrat Bold"/>
                <a:cs typeface="Montserrat Bold"/>
                <a:sym typeface="Montserrat Bold"/>
              </a:rPr>
              <a:t> </a:t>
            </a:r>
            <a:r>
              <a:rPr lang="en-US" sz="2199" b="1" dirty="0" err="1">
                <a:solidFill>
                  <a:srgbClr val="000000"/>
                </a:solidFill>
                <a:latin typeface="Comfortaa" panose="020B0604020202020204" charset="0"/>
                <a:ea typeface="Montserrat Bold"/>
                <a:cs typeface="Montserrat Bold"/>
                <a:sym typeface="Montserrat Bold"/>
              </a:rPr>
              <a:t>mạnh</a:t>
            </a:r>
            <a:r>
              <a:rPr lang="en-US" sz="2199" b="1" dirty="0">
                <a:solidFill>
                  <a:srgbClr val="000000"/>
                </a:solidFill>
                <a:latin typeface="Comfortaa" panose="020B0604020202020204" charset="0"/>
                <a:ea typeface="Montserrat Bold"/>
                <a:cs typeface="Montserrat Bold"/>
                <a:sym typeface="Montserrat Bold"/>
              </a:rPr>
              <a:t> </a:t>
            </a:r>
            <a:r>
              <a:rPr lang="en-US" sz="2199" b="1" dirty="0" err="1">
                <a:solidFill>
                  <a:srgbClr val="000000"/>
                </a:solidFill>
                <a:latin typeface="Comfortaa" panose="020B0604020202020204" charset="0"/>
                <a:ea typeface="Montserrat Bold"/>
                <a:cs typeface="Montserrat Bold"/>
                <a:sym typeface="Montserrat Bold"/>
              </a:rPr>
              <a:t>đến</a:t>
            </a:r>
            <a:r>
              <a:rPr lang="en-US" sz="2199" b="1" dirty="0">
                <a:solidFill>
                  <a:srgbClr val="000000"/>
                </a:solidFill>
                <a:latin typeface="Comfortaa" panose="020B0604020202020204" charset="0"/>
                <a:ea typeface="Montserrat Bold"/>
                <a:cs typeface="Montserrat Bold"/>
                <a:sym typeface="Montserrat Bold"/>
              </a:rPr>
              <a:t> </a:t>
            </a:r>
            <a:r>
              <a:rPr lang="en-US" sz="2199" b="1" dirty="0" err="1">
                <a:solidFill>
                  <a:srgbClr val="000000"/>
                </a:solidFill>
                <a:latin typeface="Comfortaa" panose="020B0604020202020204" charset="0"/>
                <a:ea typeface="Montserrat Bold"/>
                <a:cs typeface="Montserrat Bold"/>
                <a:sym typeface="Montserrat Bold"/>
              </a:rPr>
              <a:t>việc</a:t>
            </a:r>
            <a:r>
              <a:rPr lang="en-US" sz="2199" b="1" dirty="0">
                <a:solidFill>
                  <a:srgbClr val="000000"/>
                </a:solidFill>
                <a:latin typeface="Comfortaa" panose="020B0604020202020204" charset="0"/>
                <a:ea typeface="Montserrat Bold"/>
                <a:cs typeface="Montserrat Bold"/>
                <a:sym typeface="Montserrat Bold"/>
              </a:rPr>
              <a:t> </a:t>
            </a:r>
            <a:r>
              <a:rPr lang="en-US" sz="2199" b="1" dirty="0" err="1">
                <a:solidFill>
                  <a:srgbClr val="000000"/>
                </a:solidFill>
                <a:latin typeface="Comfortaa" panose="020B0604020202020204" charset="0"/>
                <a:ea typeface="Montserrat Bold"/>
                <a:cs typeface="Montserrat Bold"/>
                <a:sym typeface="Montserrat Bold"/>
              </a:rPr>
              <a:t>hoàn</a:t>
            </a:r>
            <a:r>
              <a:rPr lang="en-US" sz="2199" b="1" dirty="0">
                <a:solidFill>
                  <a:srgbClr val="000000"/>
                </a:solidFill>
                <a:latin typeface="Comfortaa" panose="020B0604020202020204" charset="0"/>
                <a:ea typeface="Montserrat Bold"/>
                <a:cs typeface="Montserrat Bold"/>
                <a:sym typeface="Montserrat Bold"/>
              </a:rPr>
              <a:t> </a:t>
            </a:r>
            <a:r>
              <a:rPr lang="en-US" sz="2199" b="1" dirty="0" err="1">
                <a:solidFill>
                  <a:srgbClr val="000000"/>
                </a:solidFill>
                <a:latin typeface="Comfortaa" panose="020B0604020202020204" charset="0"/>
                <a:ea typeface="Montserrat Bold"/>
                <a:cs typeface="Montserrat Bold"/>
                <a:sym typeface="Montserrat Bold"/>
              </a:rPr>
              <a:t>thành</a:t>
            </a:r>
            <a:r>
              <a:rPr lang="en-US" sz="2199" b="1" dirty="0">
                <a:solidFill>
                  <a:srgbClr val="000000"/>
                </a:solidFill>
                <a:latin typeface="Comfortaa" panose="020B0604020202020204" charset="0"/>
                <a:ea typeface="Montserrat Bold"/>
                <a:cs typeface="Montserrat Bold"/>
                <a:sym typeface="Montserrat Bold"/>
              </a:rPr>
              <a:t> </a:t>
            </a:r>
            <a:r>
              <a:rPr lang="en-US" sz="2199" b="1" dirty="0" err="1">
                <a:solidFill>
                  <a:srgbClr val="000000"/>
                </a:solidFill>
                <a:latin typeface="Comfortaa" panose="020B0604020202020204" charset="0"/>
                <a:ea typeface="Montserrat Bold"/>
                <a:cs typeface="Montserrat Bold"/>
                <a:sym typeface="Montserrat Bold"/>
              </a:rPr>
              <a:t>khóa</a:t>
            </a:r>
            <a:r>
              <a:rPr lang="en-US" sz="2199" b="1" dirty="0">
                <a:solidFill>
                  <a:srgbClr val="000000"/>
                </a:solidFill>
                <a:latin typeface="Comfortaa" panose="020B0604020202020204" charset="0"/>
                <a:ea typeface="Montserrat Bold"/>
                <a:cs typeface="Montserrat Bold"/>
                <a:sym typeface="Montserrat Bold"/>
              </a:rPr>
              <a:t> </a:t>
            </a:r>
            <a:r>
              <a:rPr lang="en-US" sz="2199" b="1" dirty="0" err="1">
                <a:solidFill>
                  <a:srgbClr val="000000"/>
                </a:solidFill>
                <a:latin typeface="Comfortaa" panose="020B0604020202020204" charset="0"/>
                <a:ea typeface="Montserrat Bold"/>
                <a:cs typeface="Montserrat Bold"/>
                <a:sym typeface="Montserrat Bold"/>
              </a:rPr>
              <a:t>học</a:t>
            </a:r>
            <a:r>
              <a:rPr lang="en-US" sz="2199" b="1" dirty="0">
                <a:solidFill>
                  <a:srgbClr val="000000"/>
                </a:solidFill>
                <a:latin typeface="Comfortaa" panose="020B0604020202020204" charset="0"/>
                <a:ea typeface="Montserrat Bold"/>
                <a:cs typeface="Montserrat Bold"/>
                <a:sym typeface="Montserrat Bold"/>
              </a:rPr>
              <a:t>:</a:t>
            </a:r>
          </a:p>
          <a:p>
            <a:pPr marL="474979" lvl="1" indent="-237490" algn="just">
              <a:lnSpc>
                <a:spcPts val="4399"/>
              </a:lnSpc>
              <a:buFont typeface="Arial"/>
              <a:buChar char="•"/>
            </a:pPr>
            <a:r>
              <a:rPr lang="en-US" sz="2199" dirty="0" err="1">
                <a:solidFill>
                  <a:srgbClr val="000000"/>
                </a:solidFill>
                <a:latin typeface="Comfortaa" panose="020B0604020202020204" charset="0"/>
                <a:ea typeface="Montserrat Medium"/>
                <a:cs typeface="Montserrat Medium"/>
                <a:sym typeface="Montserrat Medium"/>
              </a:rPr>
              <a:t>Khuyến</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khích</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học</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viên</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làm</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nhiều</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bài</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kiểm</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tra</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hơn</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bằng</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cách</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cung</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cấp</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các</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bài</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kiểm</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tra</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thường</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xuyên</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bài</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kiểm</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tra</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thực</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hành</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và</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các</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hoạt</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động</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tương</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tác</a:t>
            </a:r>
            <a:r>
              <a:rPr lang="en-US" sz="2199" dirty="0">
                <a:solidFill>
                  <a:srgbClr val="000000"/>
                </a:solidFill>
                <a:latin typeface="Comfortaa" panose="020B0604020202020204" charset="0"/>
                <a:ea typeface="Montserrat Medium"/>
                <a:cs typeface="Montserrat Medium"/>
                <a:sym typeface="Montserrat Medium"/>
              </a:rPr>
              <a:t>.</a:t>
            </a:r>
          </a:p>
          <a:p>
            <a:pPr marL="474979" lvl="1" indent="-237490" algn="just">
              <a:lnSpc>
                <a:spcPts val="4399"/>
              </a:lnSpc>
              <a:buFont typeface="Arial"/>
              <a:buChar char="•"/>
            </a:pPr>
            <a:r>
              <a:rPr lang="en-US" sz="2199" dirty="0" err="1">
                <a:solidFill>
                  <a:srgbClr val="000000"/>
                </a:solidFill>
                <a:latin typeface="Comfortaa" panose="020B0604020202020204" charset="0"/>
                <a:ea typeface="Montserrat Medium"/>
                <a:cs typeface="Montserrat Medium"/>
                <a:sym typeface="Montserrat Medium"/>
              </a:rPr>
              <a:t>Cung</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cấp</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phản</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hồi</a:t>
            </a:r>
            <a:r>
              <a:rPr lang="en-US" sz="2199" dirty="0">
                <a:solidFill>
                  <a:srgbClr val="000000"/>
                </a:solidFill>
                <a:latin typeface="Comfortaa" panose="020B0604020202020204" charset="0"/>
                <a:ea typeface="Montserrat Medium"/>
                <a:cs typeface="Montserrat Medium"/>
                <a:sym typeface="Montserrat Medium"/>
              </a:rPr>
              <a:t> chi </a:t>
            </a:r>
            <a:r>
              <a:rPr lang="en-US" sz="2199" dirty="0" err="1">
                <a:solidFill>
                  <a:srgbClr val="000000"/>
                </a:solidFill>
                <a:latin typeface="Comfortaa" panose="020B0604020202020204" charset="0"/>
                <a:ea typeface="Montserrat Medium"/>
                <a:cs typeface="Montserrat Medium"/>
                <a:sym typeface="Montserrat Medium"/>
              </a:rPr>
              <a:t>tiết</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về</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bài</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kiểm</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tra</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tài</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liệu</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ôn</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tập</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và</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các</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buổi</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hỗ</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trợ</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để</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giúp</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học</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viên</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cải</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thiện</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điểm</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số</a:t>
            </a:r>
            <a:r>
              <a:rPr lang="en-US" sz="2199" dirty="0">
                <a:solidFill>
                  <a:srgbClr val="000000"/>
                </a:solidFill>
                <a:latin typeface="Comfortaa" panose="020B0604020202020204" charset="0"/>
                <a:ea typeface="Montserrat Medium"/>
                <a:cs typeface="Montserrat Medium"/>
                <a:sym typeface="Montserrat Medium"/>
              </a:rPr>
              <a:t>.</a:t>
            </a:r>
          </a:p>
          <a:p>
            <a:pPr marL="474979" lvl="1" indent="-237490" algn="just">
              <a:lnSpc>
                <a:spcPts val="4399"/>
              </a:lnSpc>
              <a:buFont typeface="Arial"/>
              <a:buChar char="•"/>
            </a:pPr>
            <a:r>
              <a:rPr lang="en-US" sz="2199" dirty="0">
                <a:solidFill>
                  <a:srgbClr val="000000"/>
                </a:solidFill>
                <a:latin typeface="Comfortaa" panose="020B0604020202020204" charset="0"/>
                <a:ea typeface="Montserrat Medium"/>
                <a:cs typeface="Montserrat Medium"/>
                <a:sym typeface="Montserrat Medium"/>
              </a:rPr>
              <a:t>Theo </a:t>
            </a:r>
            <a:r>
              <a:rPr lang="en-US" sz="2199" dirty="0" err="1">
                <a:solidFill>
                  <a:srgbClr val="000000"/>
                </a:solidFill>
                <a:latin typeface="Comfortaa" panose="020B0604020202020204" charset="0"/>
                <a:ea typeface="Montserrat Medium"/>
                <a:cs typeface="Montserrat Medium"/>
                <a:sym typeface="Montserrat Medium"/>
              </a:rPr>
              <a:t>dõi</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tiến</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độ</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học</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tập</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của</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học</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viên</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và</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cung</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cấp</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hỗ</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trợ</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kịp</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thời</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cho</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những</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người</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có</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nguy</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cơ</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bỏ</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học</a:t>
            </a:r>
            <a:r>
              <a:rPr lang="en-US" sz="2199" dirty="0">
                <a:solidFill>
                  <a:srgbClr val="000000"/>
                </a:solidFill>
                <a:latin typeface="Comfortaa" panose="020B0604020202020204" charset="0"/>
                <a:ea typeface="Montserrat Medium"/>
                <a:cs typeface="Montserrat Medium"/>
                <a:sym typeface="Montserrat Medium"/>
              </a:rPr>
              <a:t>.</a:t>
            </a:r>
          </a:p>
          <a:p>
            <a:pPr algn="just">
              <a:lnSpc>
                <a:spcPts val="4399"/>
              </a:lnSpc>
            </a:pPr>
            <a:endParaRPr lang="en-US" sz="2199" b="1" dirty="0">
              <a:solidFill>
                <a:srgbClr val="000000"/>
              </a:solidFill>
              <a:latin typeface="Comfortaa" panose="020B0604020202020204" charset="0"/>
              <a:ea typeface="Montserrat Medium"/>
              <a:cs typeface="Montserrat Medium"/>
              <a:sym typeface="Montserrat Medium"/>
            </a:endParaRPr>
          </a:p>
          <a:p>
            <a:pPr algn="just">
              <a:lnSpc>
                <a:spcPts val="4399"/>
              </a:lnSpc>
            </a:pPr>
            <a:r>
              <a:rPr lang="en-US" sz="2199" b="1" dirty="0" err="1">
                <a:solidFill>
                  <a:srgbClr val="000000"/>
                </a:solidFill>
                <a:latin typeface="Comfortaa" panose="020B0604020202020204" charset="0"/>
                <a:ea typeface="Montserrat Bold"/>
                <a:cs typeface="Montserrat Bold"/>
                <a:sym typeface="Montserrat Bold"/>
              </a:rPr>
              <a:t>Khuyến</a:t>
            </a:r>
            <a:r>
              <a:rPr lang="en-US" sz="2199" b="1" dirty="0">
                <a:solidFill>
                  <a:srgbClr val="000000"/>
                </a:solidFill>
                <a:latin typeface="Comfortaa" panose="020B0604020202020204" charset="0"/>
                <a:ea typeface="Montserrat Bold"/>
                <a:cs typeface="Montserrat Bold"/>
                <a:sym typeface="Montserrat Bold"/>
              </a:rPr>
              <a:t> </a:t>
            </a:r>
            <a:r>
              <a:rPr lang="en-US" sz="2199" b="1" dirty="0" err="1">
                <a:solidFill>
                  <a:srgbClr val="000000"/>
                </a:solidFill>
                <a:latin typeface="Comfortaa" panose="020B0604020202020204" charset="0"/>
                <a:ea typeface="Montserrat Bold"/>
                <a:cs typeface="Montserrat Bold"/>
                <a:sym typeface="Montserrat Bold"/>
              </a:rPr>
              <a:t>khích</a:t>
            </a:r>
            <a:r>
              <a:rPr lang="en-US" sz="2199" b="1" dirty="0">
                <a:solidFill>
                  <a:srgbClr val="000000"/>
                </a:solidFill>
                <a:latin typeface="Comfortaa" panose="020B0604020202020204" charset="0"/>
                <a:ea typeface="Montserrat Bold"/>
                <a:cs typeface="Montserrat Bold"/>
                <a:sym typeface="Montserrat Bold"/>
              </a:rPr>
              <a:t> </a:t>
            </a:r>
            <a:r>
              <a:rPr lang="en-US" sz="2199" b="1" dirty="0" err="1">
                <a:solidFill>
                  <a:srgbClr val="000000"/>
                </a:solidFill>
                <a:latin typeface="Comfortaa" panose="020B0604020202020204" charset="0"/>
                <a:ea typeface="Montserrat Bold"/>
                <a:cs typeface="Montserrat Bold"/>
                <a:sym typeface="Montserrat Bold"/>
              </a:rPr>
              <a:t>xem</a:t>
            </a:r>
            <a:r>
              <a:rPr lang="en-US" sz="2199" b="1" dirty="0">
                <a:solidFill>
                  <a:srgbClr val="000000"/>
                </a:solidFill>
                <a:latin typeface="Comfortaa" panose="020B0604020202020204" charset="0"/>
                <a:ea typeface="Montserrat Bold"/>
                <a:cs typeface="Montserrat Bold"/>
                <a:sym typeface="Montserrat Bold"/>
              </a:rPr>
              <a:t> video </a:t>
            </a:r>
            <a:r>
              <a:rPr lang="en-US" sz="2199" b="1" dirty="0" err="1">
                <a:solidFill>
                  <a:srgbClr val="000000"/>
                </a:solidFill>
                <a:latin typeface="Comfortaa" panose="020B0604020202020204" charset="0"/>
                <a:ea typeface="Montserrat Bold"/>
                <a:cs typeface="Montserrat Bold"/>
                <a:sym typeface="Montserrat Bold"/>
              </a:rPr>
              <a:t>và</a:t>
            </a:r>
            <a:r>
              <a:rPr lang="en-US" sz="2199" b="1" dirty="0">
                <a:solidFill>
                  <a:srgbClr val="000000"/>
                </a:solidFill>
                <a:latin typeface="Comfortaa" panose="020B0604020202020204" charset="0"/>
                <a:ea typeface="Montserrat Bold"/>
                <a:cs typeface="Montserrat Bold"/>
                <a:sym typeface="Montserrat Bold"/>
              </a:rPr>
              <a:t> </a:t>
            </a:r>
            <a:r>
              <a:rPr lang="en-US" sz="2199" b="1" dirty="0" err="1">
                <a:solidFill>
                  <a:srgbClr val="000000"/>
                </a:solidFill>
                <a:latin typeface="Comfortaa" panose="020B0604020202020204" charset="0"/>
                <a:ea typeface="Montserrat Bold"/>
                <a:cs typeface="Montserrat Bold"/>
                <a:sym typeface="Montserrat Bold"/>
              </a:rPr>
              <a:t>dành</a:t>
            </a:r>
            <a:r>
              <a:rPr lang="en-US" sz="2199" b="1" dirty="0">
                <a:solidFill>
                  <a:srgbClr val="000000"/>
                </a:solidFill>
                <a:latin typeface="Comfortaa" panose="020B0604020202020204" charset="0"/>
                <a:ea typeface="Montserrat Bold"/>
                <a:cs typeface="Montserrat Bold"/>
                <a:sym typeface="Montserrat Bold"/>
              </a:rPr>
              <a:t> </a:t>
            </a:r>
            <a:r>
              <a:rPr lang="en-US" sz="2199" b="1" dirty="0" err="1">
                <a:solidFill>
                  <a:srgbClr val="000000"/>
                </a:solidFill>
                <a:latin typeface="Comfortaa" panose="020B0604020202020204" charset="0"/>
                <a:ea typeface="Montserrat Bold"/>
                <a:cs typeface="Montserrat Bold"/>
                <a:sym typeface="Montserrat Bold"/>
              </a:rPr>
              <a:t>thời</a:t>
            </a:r>
            <a:r>
              <a:rPr lang="en-US" sz="2199" b="1" dirty="0">
                <a:solidFill>
                  <a:srgbClr val="000000"/>
                </a:solidFill>
                <a:latin typeface="Comfortaa" panose="020B0604020202020204" charset="0"/>
                <a:ea typeface="Montserrat Bold"/>
                <a:cs typeface="Montserrat Bold"/>
                <a:sym typeface="Montserrat Bold"/>
              </a:rPr>
              <a:t> </a:t>
            </a:r>
            <a:r>
              <a:rPr lang="en-US" sz="2199" b="1" dirty="0" err="1">
                <a:solidFill>
                  <a:srgbClr val="000000"/>
                </a:solidFill>
                <a:latin typeface="Comfortaa" panose="020B0604020202020204" charset="0"/>
                <a:ea typeface="Montserrat Bold"/>
                <a:cs typeface="Montserrat Bold"/>
                <a:sym typeface="Montserrat Bold"/>
              </a:rPr>
              <a:t>gian</a:t>
            </a:r>
            <a:r>
              <a:rPr lang="en-US" sz="2199" b="1" dirty="0">
                <a:solidFill>
                  <a:srgbClr val="000000"/>
                </a:solidFill>
                <a:latin typeface="Comfortaa" panose="020B0604020202020204" charset="0"/>
                <a:ea typeface="Montserrat Bold"/>
                <a:cs typeface="Montserrat Bold"/>
                <a:sym typeface="Montserrat Bold"/>
              </a:rPr>
              <a:t> </a:t>
            </a:r>
            <a:r>
              <a:rPr lang="en-US" sz="2199" b="1" dirty="0" err="1">
                <a:solidFill>
                  <a:srgbClr val="000000"/>
                </a:solidFill>
                <a:latin typeface="Comfortaa" panose="020B0604020202020204" charset="0"/>
                <a:ea typeface="Montserrat Bold"/>
                <a:cs typeface="Montserrat Bold"/>
                <a:sym typeface="Montserrat Bold"/>
              </a:rPr>
              <a:t>cho</a:t>
            </a:r>
            <a:r>
              <a:rPr lang="en-US" sz="2199" b="1" dirty="0">
                <a:solidFill>
                  <a:srgbClr val="000000"/>
                </a:solidFill>
                <a:latin typeface="Comfortaa" panose="020B0604020202020204" charset="0"/>
                <a:ea typeface="Montserrat Bold"/>
                <a:cs typeface="Montserrat Bold"/>
                <a:sym typeface="Montserrat Bold"/>
              </a:rPr>
              <a:t> </a:t>
            </a:r>
            <a:r>
              <a:rPr lang="en-US" sz="2199" b="1" dirty="0" err="1">
                <a:solidFill>
                  <a:srgbClr val="000000"/>
                </a:solidFill>
                <a:latin typeface="Comfortaa" panose="020B0604020202020204" charset="0"/>
                <a:ea typeface="Montserrat Bold"/>
                <a:cs typeface="Montserrat Bold"/>
                <a:sym typeface="Montserrat Bold"/>
              </a:rPr>
              <a:t>khóa</a:t>
            </a:r>
            <a:r>
              <a:rPr lang="en-US" sz="2199" b="1" dirty="0">
                <a:solidFill>
                  <a:srgbClr val="000000"/>
                </a:solidFill>
                <a:latin typeface="Comfortaa" panose="020B0604020202020204" charset="0"/>
                <a:ea typeface="Montserrat Bold"/>
                <a:cs typeface="Montserrat Bold"/>
                <a:sym typeface="Montserrat Bold"/>
              </a:rPr>
              <a:t> </a:t>
            </a:r>
            <a:r>
              <a:rPr lang="en-US" sz="2199" b="1" dirty="0" err="1">
                <a:solidFill>
                  <a:srgbClr val="000000"/>
                </a:solidFill>
                <a:latin typeface="Comfortaa" panose="020B0604020202020204" charset="0"/>
                <a:ea typeface="Montserrat Bold"/>
                <a:cs typeface="Montserrat Bold"/>
                <a:sym typeface="Montserrat Bold"/>
              </a:rPr>
              <a:t>học</a:t>
            </a:r>
            <a:r>
              <a:rPr lang="en-US" sz="2199" b="1" dirty="0">
                <a:solidFill>
                  <a:srgbClr val="000000"/>
                </a:solidFill>
                <a:latin typeface="Comfortaa" panose="020B0604020202020204" charset="0"/>
                <a:ea typeface="Montserrat Bold"/>
                <a:cs typeface="Montserrat Bold"/>
                <a:sym typeface="Montserrat Bold"/>
              </a:rPr>
              <a:t>:</a:t>
            </a:r>
          </a:p>
          <a:p>
            <a:pPr marL="474979" lvl="1" indent="-237490" algn="just">
              <a:lnSpc>
                <a:spcPts val="4399"/>
              </a:lnSpc>
              <a:buFont typeface="Arial"/>
              <a:buChar char="•"/>
            </a:pPr>
            <a:r>
              <a:rPr lang="en-US" sz="2199" dirty="0" err="1">
                <a:solidFill>
                  <a:srgbClr val="000000"/>
                </a:solidFill>
                <a:latin typeface="Comfortaa" panose="020B0604020202020204" charset="0"/>
                <a:ea typeface="Montserrat Medium"/>
                <a:cs typeface="Montserrat Medium"/>
                <a:sym typeface="Montserrat Medium"/>
              </a:rPr>
              <a:t>Cung</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cấp</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các</a:t>
            </a:r>
            <a:r>
              <a:rPr lang="en-US" sz="2199" dirty="0">
                <a:solidFill>
                  <a:srgbClr val="000000"/>
                </a:solidFill>
                <a:latin typeface="Comfortaa" panose="020B0604020202020204" charset="0"/>
                <a:ea typeface="Montserrat Medium"/>
                <a:cs typeface="Montserrat Medium"/>
                <a:sym typeface="Montserrat Medium"/>
              </a:rPr>
              <a:t> video </a:t>
            </a:r>
            <a:r>
              <a:rPr lang="en-US" sz="2199" dirty="0" err="1">
                <a:solidFill>
                  <a:srgbClr val="000000"/>
                </a:solidFill>
                <a:latin typeface="Comfortaa" panose="020B0604020202020204" charset="0"/>
                <a:ea typeface="Montserrat Medium"/>
                <a:cs typeface="Montserrat Medium"/>
                <a:sym typeface="Montserrat Medium"/>
              </a:rPr>
              <a:t>hấp</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dẫn</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dễ</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hiểu</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và</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có</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liên</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quan</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đến</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nội</a:t>
            </a:r>
            <a:r>
              <a:rPr lang="en-US" sz="2199" dirty="0">
                <a:solidFill>
                  <a:srgbClr val="000000"/>
                </a:solidFill>
                <a:latin typeface="Comfortaa" panose="020B0604020202020204" charset="0"/>
                <a:ea typeface="Montserrat Medium"/>
                <a:cs typeface="Montserrat Medium"/>
                <a:sym typeface="Montserrat Medium"/>
              </a:rPr>
              <a:t> dung </a:t>
            </a:r>
            <a:r>
              <a:rPr lang="en-US" sz="2199" dirty="0" err="1">
                <a:solidFill>
                  <a:srgbClr val="000000"/>
                </a:solidFill>
                <a:latin typeface="Comfortaa" panose="020B0604020202020204" charset="0"/>
                <a:ea typeface="Montserrat Medium"/>
                <a:cs typeface="Montserrat Medium"/>
                <a:sym typeface="Montserrat Medium"/>
              </a:rPr>
              <a:t>khóa</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học</a:t>
            </a:r>
            <a:r>
              <a:rPr lang="en-US" sz="2199" dirty="0">
                <a:solidFill>
                  <a:srgbClr val="000000"/>
                </a:solidFill>
                <a:latin typeface="Comfortaa" panose="020B0604020202020204" charset="0"/>
                <a:ea typeface="Montserrat Medium"/>
                <a:cs typeface="Montserrat Medium"/>
                <a:sym typeface="Montserrat Medium"/>
              </a:rPr>
              <a:t>.</a:t>
            </a:r>
          </a:p>
          <a:p>
            <a:pPr marL="474979" lvl="1" indent="-237490" algn="just">
              <a:lnSpc>
                <a:spcPts val="4399"/>
              </a:lnSpc>
              <a:buFont typeface="Arial"/>
              <a:buChar char="•"/>
            </a:pPr>
            <a:r>
              <a:rPr lang="en-US" sz="2199" dirty="0" err="1">
                <a:solidFill>
                  <a:srgbClr val="000000"/>
                </a:solidFill>
                <a:latin typeface="Comfortaa" panose="020B0604020202020204" charset="0"/>
                <a:ea typeface="Montserrat Medium"/>
                <a:cs typeface="Montserrat Medium"/>
                <a:sym typeface="Montserrat Medium"/>
              </a:rPr>
              <a:t>Khuyến</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khích</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học</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viên</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dành</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đủ</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thời</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gian</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cho</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việc</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học</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tập</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bằng</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cách</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cung</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cấp</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lịch</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trình</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học</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tập</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nhắc</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nhở</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và</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các</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công</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cụ</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quản</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lý</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thời</a:t>
            </a:r>
            <a:r>
              <a:rPr lang="en-US" sz="2199" dirty="0">
                <a:solidFill>
                  <a:srgbClr val="000000"/>
                </a:solidFill>
                <a:latin typeface="Comfortaa" panose="020B0604020202020204" charset="0"/>
                <a:ea typeface="Montserrat Medium"/>
                <a:cs typeface="Montserrat Medium"/>
                <a:sym typeface="Montserrat Medium"/>
              </a:rPr>
              <a:t> </a:t>
            </a:r>
            <a:r>
              <a:rPr lang="en-US" sz="2199" dirty="0" err="1">
                <a:solidFill>
                  <a:srgbClr val="000000"/>
                </a:solidFill>
                <a:latin typeface="Comfortaa" panose="020B0604020202020204" charset="0"/>
                <a:ea typeface="Montserrat Medium"/>
                <a:cs typeface="Montserrat Medium"/>
                <a:sym typeface="Montserrat Medium"/>
              </a:rPr>
              <a:t>gian</a:t>
            </a:r>
            <a:r>
              <a:rPr lang="en-US" sz="2199" dirty="0">
                <a:solidFill>
                  <a:srgbClr val="000000"/>
                </a:solidFill>
                <a:latin typeface="Comfortaa" panose="020B0604020202020204" charset="0"/>
                <a:ea typeface="Montserrat Medium"/>
                <a:cs typeface="Montserrat Medium"/>
                <a:sym typeface="Montserrat Medium"/>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500955" y="2413635"/>
            <a:ext cx="2758345" cy="245871"/>
            <a:chOff x="0" y="0"/>
            <a:chExt cx="726478" cy="64756"/>
          </a:xfrm>
        </p:grpSpPr>
        <p:sp>
          <p:nvSpPr>
            <p:cNvPr id="3" name="Freeform 3"/>
            <p:cNvSpPr/>
            <p:nvPr/>
          </p:nvSpPr>
          <p:spPr>
            <a:xfrm>
              <a:off x="0" y="0"/>
              <a:ext cx="726478" cy="64756"/>
            </a:xfrm>
            <a:custGeom>
              <a:avLst/>
              <a:gdLst/>
              <a:ahLst/>
              <a:cxnLst/>
              <a:rect l="l" t="t" r="r" b="b"/>
              <a:pathLst>
                <a:path w="726478" h="64756">
                  <a:moveTo>
                    <a:pt x="0" y="0"/>
                  </a:moveTo>
                  <a:lnTo>
                    <a:pt x="726478" y="0"/>
                  </a:lnTo>
                  <a:lnTo>
                    <a:pt x="726478" y="64756"/>
                  </a:lnTo>
                  <a:lnTo>
                    <a:pt x="0" y="64756"/>
                  </a:lnTo>
                  <a:close/>
                </a:path>
              </a:pathLst>
            </a:custGeom>
            <a:solidFill>
              <a:srgbClr val="F9B314"/>
            </a:solidFill>
          </p:spPr>
        </p:sp>
        <p:sp>
          <p:nvSpPr>
            <p:cNvPr id="4" name="TextBox 4"/>
            <p:cNvSpPr txBox="1"/>
            <p:nvPr/>
          </p:nvSpPr>
          <p:spPr>
            <a:xfrm>
              <a:off x="0" y="-47625"/>
              <a:ext cx="726478" cy="112381"/>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0781793" y="3181945"/>
            <a:ext cx="7506207" cy="4856468"/>
            <a:chOff x="0" y="0"/>
            <a:chExt cx="10008277" cy="6475290"/>
          </a:xfrm>
        </p:grpSpPr>
        <p:pic>
          <p:nvPicPr>
            <p:cNvPr id="6" name="Picture 6"/>
            <p:cNvPicPr>
              <a:picLocks noChangeAspect="1"/>
            </p:cNvPicPr>
            <p:nvPr/>
          </p:nvPicPr>
          <p:blipFill>
            <a:blip r:embed="rId2"/>
            <a:srcRect t="1436" b="1436"/>
            <a:stretch>
              <a:fillRect/>
            </a:stretch>
          </p:blipFill>
          <p:spPr>
            <a:xfrm>
              <a:off x="0" y="0"/>
              <a:ext cx="10008277" cy="6475290"/>
            </a:xfrm>
            <a:prstGeom prst="rect">
              <a:avLst/>
            </a:prstGeom>
          </p:spPr>
        </p:pic>
      </p:grpSp>
      <p:grpSp>
        <p:nvGrpSpPr>
          <p:cNvPr id="7" name="Group 7"/>
          <p:cNvGrpSpPr/>
          <p:nvPr/>
        </p:nvGrpSpPr>
        <p:grpSpPr>
          <a:xfrm>
            <a:off x="1028700" y="686440"/>
            <a:ext cx="4728715" cy="684520"/>
            <a:chOff x="0" y="0"/>
            <a:chExt cx="6304954" cy="912694"/>
          </a:xfrm>
        </p:grpSpPr>
        <p:grpSp>
          <p:nvGrpSpPr>
            <p:cNvPr id="8" name="Group 8"/>
            <p:cNvGrpSpPr/>
            <p:nvPr/>
          </p:nvGrpSpPr>
          <p:grpSpPr>
            <a:xfrm>
              <a:off x="1119838" y="677433"/>
              <a:ext cx="5185116" cy="235260"/>
              <a:chOff x="0" y="0"/>
              <a:chExt cx="1024220" cy="46471"/>
            </a:xfrm>
          </p:grpSpPr>
          <p:sp>
            <p:nvSpPr>
              <p:cNvPr id="9" name="Freeform 9"/>
              <p:cNvSpPr/>
              <p:nvPr/>
            </p:nvSpPr>
            <p:spPr>
              <a:xfrm>
                <a:off x="0" y="0"/>
                <a:ext cx="1024220" cy="46471"/>
              </a:xfrm>
              <a:custGeom>
                <a:avLst/>
                <a:gdLst/>
                <a:ahLst/>
                <a:cxnLst/>
                <a:rect l="l" t="t" r="r" b="b"/>
                <a:pathLst>
                  <a:path w="1024220" h="46471">
                    <a:moveTo>
                      <a:pt x="0" y="0"/>
                    </a:moveTo>
                    <a:lnTo>
                      <a:pt x="1024220" y="0"/>
                    </a:lnTo>
                    <a:lnTo>
                      <a:pt x="1024220" y="46471"/>
                    </a:lnTo>
                    <a:lnTo>
                      <a:pt x="0" y="46471"/>
                    </a:lnTo>
                    <a:close/>
                  </a:path>
                </a:pathLst>
              </a:custGeom>
              <a:solidFill>
                <a:srgbClr val="F9B314"/>
              </a:solidFill>
            </p:spPr>
          </p:sp>
          <p:sp>
            <p:nvSpPr>
              <p:cNvPr id="10" name="TextBox 10"/>
              <p:cNvSpPr txBox="1"/>
              <p:nvPr/>
            </p:nvSpPr>
            <p:spPr>
              <a:xfrm>
                <a:off x="0" y="-38100"/>
                <a:ext cx="1024220" cy="84571"/>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a:off x="0" y="0"/>
              <a:ext cx="950275" cy="912694"/>
            </a:xfrm>
            <a:custGeom>
              <a:avLst/>
              <a:gdLst/>
              <a:ahLst/>
              <a:cxnLst/>
              <a:rect l="l" t="t" r="r" b="b"/>
              <a:pathLst>
                <a:path w="950275" h="912694">
                  <a:moveTo>
                    <a:pt x="0" y="0"/>
                  </a:moveTo>
                  <a:lnTo>
                    <a:pt x="950275" y="0"/>
                  </a:lnTo>
                  <a:lnTo>
                    <a:pt x="950275" y="912694"/>
                  </a:lnTo>
                  <a:lnTo>
                    <a:pt x="0" y="912694"/>
                  </a:lnTo>
                  <a:lnTo>
                    <a:pt x="0" y="0"/>
                  </a:lnTo>
                  <a:close/>
                </a:path>
              </a:pathLst>
            </a:custGeom>
            <a:blipFill>
              <a:blip r:embed="rId3"/>
              <a:stretch>
                <a:fillRect l="-23510" t="-23166" r="-22315" b="-28663"/>
              </a:stretch>
            </a:blipFill>
          </p:spPr>
        </p:sp>
        <p:sp>
          <p:nvSpPr>
            <p:cNvPr id="12" name="TextBox 12"/>
            <p:cNvSpPr txBox="1"/>
            <p:nvPr/>
          </p:nvSpPr>
          <p:spPr>
            <a:xfrm>
              <a:off x="950275" y="-57150"/>
              <a:ext cx="5354679" cy="556682"/>
            </a:xfrm>
            <a:prstGeom prst="rect">
              <a:avLst/>
            </a:prstGeom>
          </p:spPr>
          <p:txBody>
            <a:bodyPr lIns="0" tIns="0" rIns="0" bIns="0" rtlCol="0" anchor="t">
              <a:spAutoFit/>
            </a:bodyPr>
            <a:lstStyle/>
            <a:p>
              <a:pPr algn="r">
                <a:lnSpc>
                  <a:spcPts val="3500"/>
                </a:lnSpc>
              </a:pPr>
              <a:r>
                <a:rPr lang="en-US" sz="2500">
                  <a:solidFill>
                    <a:srgbClr val="101010"/>
                  </a:solidFill>
                  <a:latin typeface="Comfortaa"/>
                  <a:ea typeface="Comfortaa"/>
                  <a:cs typeface="Comfortaa"/>
                  <a:sym typeface="Comfortaa"/>
                </a:rPr>
                <a:t>Swiss Coding Academic</a:t>
              </a:r>
            </a:p>
          </p:txBody>
        </p:sp>
      </p:grpSp>
      <p:sp>
        <p:nvSpPr>
          <p:cNvPr id="13" name="TextBox 13"/>
          <p:cNvSpPr txBox="1"/>
          <p:nvPr/>
        </p:nvSpPr>
        <p:spPr>
          <a:xfrm>
            <a:off x="1028700" y="3153370"/>
            <a:ext cx="6448950" cy="538734"/>
          </a:xfrm>
          <a:prstGeom prst="rect">
            <a:avLst/>
          </a:prstGeom>
        </p:spPr>
        <p:txBody>
          <a:bodyPr lIns="0" tIns="0" rIns="0" bIns="0" rtlCol="0" anchor="t">
            <a:spAutoFit/>
          </a:bodyPr>
          <a:lstStyle/>
          <a:p>
            <a:pPr algn="l">
              <a:lnSpc>
                <a:spcPts val="3947"/>
              </a:lnSpc>
            </a:pPr>
            <a:r>
              <a:rPr lang="en-US" sz="4200" b="1" dirty="0">
                <a:solidFill>
                  <a:srgbClr val="B31A15"/>
                </a:solidFill>
                <a:latin typeface="Comfortaa Bold"/>
                <a:ea typeface="Comfortaa Bold"/>
                <a:cs typeface="Comfortaa Bold"/>
                <a:sym typeface="Comfortaa Bold"/>
              </a:rPr>
              <a:t>Purpose</a:t>
            </a:r>
          </a:p>
        </p:txBody>
      </p:sp>
      <p:sp>
        <p:nvSpPr>
          <p:cNvPr id="14" name="TextBox 14"/>
          <p:cNvSpPr txBox="1"/>
          <p:nvPr/>
        </p:nvSpPr>
        <p:spPr>
          <a:xfrm>
            <a:off x="1028700" y="3859189"/>
            <a:ext cx="6448950" cy="366190"/>
          </a:xfrm>
          <a:prstGeom prst="rect">
            <a:avLst/>
          </a:prstGeom>
        </p:spPr>
        <p:txBody>
          <a:bodyPr lIns="0" tIns="0" rIns="0" bIns="0" rtlCol="0" anchor="t">
            <a:spAutoFit/>
          </a:bodyPr>
          <a:lstStyle/>
          <a:p>
            <a:pPr algn="l">
              <a:lnSpc>
                <a:spcPts val="2820"/>
              </a:lnSpc>
            </a:pPr>
            <a:r>
              <a:rPr lang="en-US" sz="3000" b="1" dirty="0" err="1">
                <a:solidFill>
                  <a:srgbClr val="F9B314"/>
                </a:solidFill>
                <a:latin typeface="Comfortaa Bold"/>
                <a:ea typeface="Comfortaa Bold"/>
                <a:cs typeface="Comfortaa Bold"/>
                <a:sym typeface="Comfortaa Bold"/>
              </a:rPr>
              <a:t>Mục</a:t>
            </a:r>
            <a:r>
              <a:rPr lang="en-US" sz="3000" b="1" dirty="0">
                <a:solidFill>
                  <a:srgbClr val="F9B314"/>
                </a:solidFill>
                <a:latin typeface="Comfortaa Bold"/>
                <a:ea typeface="Comfortaa Bold"/>
                <a:cs typeface="Comfortaa Bold"/>
                <a:sym typeface="Comfortaa Bold"/>
              </a:rPr>
              <a:t> </a:t>
            </a:r>
            <a:r>
              <a:rPr lang="en-US" sz="3000" b="1" dirty="0" err="1">
                <a:solidFill>
                  <a:srgbClr val="F9B314"/>
                </a:solidFill>
                <a:latin typeface="Comfortaa Bold"/>
                <a:ea typeface="Comfortaa Bold"/>
                <a:cs typeface="Comfortaa Bold"/>
                <a:sym typeface="Comfortaa Bold"/>
              </a:rPr>
              <a:t>tiêu</a:t>
            </a:r>
            <a:endParaRPr lang="en-US" sz="3000" b="1" dirty="0">
              <a:solidFill>
                <a:srgbClr val="F9B314"/>
              </a:solidFill>
              <a:latin typeface="Comfortaa Bold"/>
              <a:ea typeface="Comfortaa Bold"/>
              <a:cs typeface="Comfortaa Bold"/>
              <a:sym typeface="Comfortaa Bold"/>
            </a:endParaRPr>
          </a:p>
        </p:txBody>
      </p:sp>
      <p:sp>
        <p:nvSpPr>
          <p:cNvPr id="15" name="TextBox 15"/>
          <p:cNvSpPr txBox="1"/>
          <p:nvPr/>
        </p:nvSpPr>
        <p:spPr>
          <a:xfrm>
            <a:off x="1028700" y="4712248"/>
            <a:ext cx="9313708" cy="1243965"/>
          </a:xfrm>
          <a:prstGeom prst="rect">
            <a:avLst/>
          </a:prstGeom>
        </p:spPr>
        <p:txBody>
          <a:bodyPr lIns="0" tIns="0" rIns="0" bIns="0" rtlCol="0" anchor="t">
            <a:spAutoFit/>
          </a:bodyPr>
          <a:lstStyle/>
          <a:p>
            <a:pPr algn="just">
              <a:lnSpc>
                <a:spcPts val="3359"/>
              </a:lnSpc>
            </a:pPr>
            <a:r>
              <a:rPr lang="en-US" sz="2400">
                <a:solidFill>
                  <a:srgbClr val="2D262A"/>
                </a:solidFill>
                <a:latin typeface="Comfortaa"/>
                <a:ea typeface="Comfortaa"/>
                <a:cs typeface="Comfortaa"/>
                <a:sym typeface="Comfortaa"/>
              </a:rPr>
              <a:t>Dự đoán được yếu tố ảnh hưởng đến học viên từ đó giúp tăng tỷ lệ hoàn thành khóa học của học viên trên nền tảng trực tuyến, đồng thời:</a:t>
            </a:r>
          </a:p>
        </p:txBody>
      </p:sp>
      <p:sp>
        <p:nvSpPr>
          <p:cNvPr id="16" name="TextBox 16"/>
          <p:cNvSpPr txBox="1"/>
          <p:nvPr/>
        </p:nvSpPr>
        <p:spPr>
          <a:xfrm>
            <a:off x="1028700" y="6897698"/>
            <a:ext cx="3955013" cy="1140714"/>
          </a:xfrm>
          <a:prstGeom prst="rect">
            <a:avLst/>
          </a:prstGeom>
        </p:spPr>
        <p:txBody>
          <a:bodyPr lIns="0" tIns="0" rIns="0" bIns="0" rtlCol="0" anchor="t">
            <a:spAutoFit/>
          </a:bodyPr>
          <a:lstStyle/>
          <a:p>
            <a:pPr algn="just">
              <a:lnSpc>
                <a:spcPts val="3048"/>
              </a:lnSpc>
            </a:pPr>
            <a:r>
              <a:rPr lang="en-US" sz="2400">
                <a:solidFill>
                  <a:srgbClr val="2D262A"/>
                </a:solidFill>
                <a:latin typeface="Comfortaa"/>
                <a:ea typeface="Comfortaa"/>
                <a:cs typeface="Comfortaa"/>
                <a:sym typeface="Comfortaa"/>
              </a:rPr>
              <a:t>Xác định được yếu tố nào ảnh hưởng nhiều, yếu tố nào ảnh hưởng ít.</a:t>
            </a:r>
          </a:p>
        </p:txBody>
      </p:sp>
      <p:sp>
        <p:nvSpPr>
          <p:cNvPr id="17" name="TextBox 17"/>
          <p:cNvSpPr txBox="1"/>
          <p:nvPr/>
        </p:nvSpPr>
        <p:spPr>
          <a:xfrm>
            <a:off x="5727700" y="6897698"/>
            <a:ext cx="4614708" cy="1521714"/>
          </a:xfrm>
          <a:prstGeom prst="rect">
            <a:avLst/>
          </a:prstGeom>
        </p:spPr>
        <p:txBody>
          <a:bodyPr lIns="0" tIns="0" rIns="0" bIns="0" rtlCol="0" anchor="t">
            <a:spAutoFit/>
          </a:bodyPr>
          <a:lstStyle/>
          <a:p>
            <a:pPr algn="just">
              <a:lnSpc>
                <a:spcPts val="3048"/>
              </a:lnSpc>
            </a:pPr>
            <a:r>
              <a:rPr lang="en-US" sz="2400">
                <a:solidFill>
                  <a:srgbClr val="2D262A"/>
                </a:solidFill>
                <a:latin typeface="Comfortaa"/>
                <a:ea typeface="Comfortaa"/>
                <a:cs typeface="Comfortaa"/>
                <a:sym typeface="Comfortaa"/>
              </a:rPr>
              <a:t>Từ những yếu tố trên đưa ra được các biện pháp nâng cao giúp học viên có hiệu quả hơn khi học trực tuyến.</a:t>
            </a:r>
          </a:p>
        </p:txBody>
      </p:sp>
      <p:sp>
        <p:nvSpPr>
          <p:cNvPr id="18" name="TextBox 18"/>
          <p:cNvSpPr txBox="1"/>
          <p:nvPr/>
        </p:nvSpPr>
        <p:spPr>
          <a:xfrm>
            <a:off x="1028700" y="6387158"/>
            <a:ext cx="4470400" cy="405765"/>
          </a:xfrm>
          <a:prstGeom prst="rect">
            <a:avLst/>
          </a:prstGeom>
        </p:spPr>
        <p:txBody>
          <a:bodyPr lIns="0" tIns="0" rIns="0" bIns="0" rtlCol="0" anchor="t">
            <a:spAutoFit/>
          </a:bodyPr>
          <a:lstStyle/>
          <a:p>
            <a:pPr algn="l">
              <a:lnSpc>
                <a:spcPts val="3359"/>
              </a:lnSpc>
            </a:pPr>
            <a:r>
              <a:rPr lang="en-US" sz="2400">
                <a:solidFill>
                  <a:srgbClr val="B31A15"/>
                </a:solidFill>
                <a:latin typeface="Comfortaa"/>
                <a:ea typeface="Comfortaa"/>
                <a:cs typeface="Comfortaa"/>
                <a:sym typeface="Comfortaa"/>
              </a:rPr>
              <a:t>01</a:t>
            </a:r>
          </a:p>
        </p:txBody>
      </p:sp>
      <p:sp>
        <p:nvSpPr>
          <p:cNvPr id="19" name="TextBox 19"/>
          <p:cNvSpPr txBox="1"/>
          <p:nvPr/>
        </p:nvSpPr>
        <p:spPr>
          <a:xfrm>
            <a:off x="5727700" y="6387158"/>
            <a:ext cx="4470400" cy="405765"/>
          </a:xfrm>
          <a:prstGeom prst="rect">
            <a:avLst/>
          </a:prstGeom>
        </p:spPr>
        <p:txBody>
          <a:bodyPr lIns="0" tIns="0" rIns="0" bIns="0" rtlCol="0" anchor="t">
            <a:spAutoFit/>
          </a:bodyPr>
          <a:lstStyle/>
          <a:p>
            <a:pPr algn="l">
              <a:lnSpc>
                <a:spcPts val="3359"/>
              </a:lnSpc>
            </a:pPr>
            <a:r>
              <a:rPr lang="en-US" sz="2400">
                <a:solidFill>
                  <a:srgbClr val="B31A15"/>
                </a:solidFill>
                <a:latin typeface="Comfortaa"/>
                <a:ea typeface="Comfortaa"/>
                <a:cs typeface="Comfortaa"/>
                <a:sym typeface="Comfortaa"/>
              </a:rPr>
              <a:t> 02</a:t>
            </a:r>
          </a:p>
        </p:txBody>
      </p:sp>
      <p:sp>
        <p:nvSpPr>
          <p:cNvPr id="20" name="TextBox 20"/>
          <p:cNvSpPr txBox="1"/>
          <p:nvPr/>
        </p:nvSpPr>
        <p:spPr>
          <a:xfrm>
            <a:off x="13769329" y="952500"/>
            <a:ext cx="3489971" cy="1261110"/>
          </a:xfrm>
          <a:prstGeom prst="rect">
            <a:avLst/>
          </a:prstGeom>
        </p:spPr>
        <p:txBody>
          <a:bodyPr lIns="0" tIns="0" rIns="0" bIns="0" rtlCol="0" anchor="t">
            <a:spAutoFit/>
          </a:bodyPr>
          <a:lstStyle/>
          <a:p>
            <a:pPr algn="r">
              <a:lnSpc>
                <a:spcPts val="5040"/>
              </a:lnSpc>
            </a:pPr>
            <a:r>
              <a:rPr lang="en-US" sz="3600">
                <a:solidFill>
                  <a:srgbClr val="101010"/>
                </a:solidFill>
                <a:latin typeface="Comfortaa"/>
                <a:ea typeface="Comfortaa"/>
                <a:cs typeface="Comfortaa"/>
                <a:sym typeface="Comfortaa"/>
              </a:rPr>
              <a:t>Project Proposal</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40790" y="0"/>
            <a:ext cx="212090" cy="5143500"/>
            <a:chOff x="0" y="0"/>
            <a:chExt cx="55859" cy="1354667"/>
          </a:xfrm>
        </p:grpSpPr>
        <p:sp>
          <p:nvSpPr>
            <p:cNvPr id="3" name="Freeform 3"/>
            <p:cNvSpPr/>
            <p:nvPr/>
          </p:nvSpPr>
          <p:spPr>
            <a:xfrm>
              <a:off x="0" y="0"/>
              <a:ext cx="55859" cy="1354667"/>
            </a:xfrm>
            <a:custGeom>
              <a:avLst/>
              <a:gdLst/>
              <a:ahLst/>
              <a:cxnLst/>
              <a:rect l="l" t="t" r="r" b="b"/>
              <a:pathLst>
                <a:path w="55859" h="1354667">
                  <a:moveTo>
                    <a:pt x="0" y="0"/>
                  </a:moveTo>
                  <a:lnTo>
                    <a:pt x="55859" y="0"/>
                  </a:lnTo>
                  <a:lnTo>
                    <a:pt x="55859" y="1354667"/>
                  </a:lnTo>
                  <a:lnTo>
                    <a:pt x="0" y="1354667"/>
                  </a:lnTo>
                  <a:close/>
                </a:path>
              </a:pathLst>
            </a:custGeom>
            <a:solidFill>
              <a:srgbClr val="F9B314"/>
            </a:solidFill>
          </p:spPr>
        </p:sp>
        <p:sp>
          <p:nvSpPr>
            <p:cNvPr id="4" name="TextBox 4"/>
            <p:cNvSpPr txBox="1"/>
            <p:nvPr/>
          </p:nvSpPr>
          <p:spPr>
            <a:xfrm>
              <a:off x="0" y="-47625"/>
              <a:ext cx="55859" cy="1402292"/>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5223875" y="8772632"/>
            <a:ext cx="177766" cy="266816"/>
          </a:xfrm>
          <a:custGeom>
            <a:avLst/>
            <a:gdLst/>
            <a:ahLst/>
            <a:cxnLst/>
            <a:rect l="l" t="t" r="r" b="b"/>
            <a:pathLst>
              <a:path w="177766" h="266816">
                <a:moveTo>
                  <a:pt x="0" y="0"/>
                </a:moveTo>
                <a:lnTo>
                  <a:pt x="177766" y="0"/>
                </a:lnTo>
                <a:lnTo>
                  <a:pt x="177766" y="266816"/>
                </a:lnTo>
                <a:lnTo>
                  <a:pt x="0" y="26681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TextBox 6"/>
          <p:cNvSpPr txBox="1"/>
          <p:nvPr/>
        </p:nvSpPr>
        <p:spPr>
          <a:xfrm>
            <a:off x="2794627" y="4095982"/>
            <a:ext cx="9288593" cy="1369695"/>
          </a:xfrm>
          <a:prstGeom prst="rect">
            <a:avLst/>
          </a:prstGeom>
        </p:spPr>
        <p:txBody>
          <a:bodyPr lIns="0" tIns="0" rIns="0" bIns="0" rtlCol="0" anchor="t">
            <a:spAutoFit/>
          </a:bodyPr>
          <a:lstStyle/>
          <a:p>
            <a:pPr algn="l">
              <a:lnSpc>
                <a:spcPts val="10560"/>
              </a:lnSpc>
            </a:pPr>
            <a:r>
              <a:rPr lang="en-US" sz="9600" b="1">
                <a:solidFill>
                  <a:srgbClr val="B31A15"/>
                </a:solidFill>
                <a:latin typeface="Comfortaa Bold"/>
                <a:ea typeface="Comfortaa Bold"/>
                <a:cs typeface="Comfortaa Bold"/>
                <a:sym typeface="Comfortaa Bold"/>
              </a:rPr>
              <a:t>THANK YOU</a:t>
            </a:r>
          </a:p>
        </p:txBody>
      </p:sp>
      <p:sp>
        <p:nvSpPr>
          <p:cNvPr id="7" name="TextBox 7"/>
          <p:cNvSpPr txBox="1"/>
          <p:nvPr/>
        </p:nvSpPr>
        <p:spPr>
          <a:xfrm rot="-5400000">
            <a:off x="-779862" y="6885388"/>
            <a:ext cx="3974630" cy="490855"/>
          </a:xfrm>
          <a:prstGeom prst="rect">
            <a:avLst/>
          </a:prstGeom>
        </p:spPr>
        <p:txBody>
          <a:bodyPr lIns="0" tIns="0" rIns="0" bIns="0" rtlCol="0" anchor="t">
            <a:spAutoFit/>
          </a:bodyPr>
          <a:lstStyle/>
          <a:p>
            <a:pPr algn="l">
              <a:lnSpc>
                <a:spcPts val="3920"/>
              </a:lnSpc>
            </a:pPr>
            <a:r>
              <a:rPr lang="en-US" sz="2800">
                <a:solidFill>
                  <a:srgbClr val="101010"/>
                </a:solidFill>
                <a:latin typeface="Comfortaa"/>
                <a:ea typeface="Comfortaa"/>
                <a:cs typeface="Comfortaa"/>
                <a:sym typeface="Comfortaa"/>
                <a:hlinkClick r:id="rId4" tooltip="https://swisscoding.edu.vn"/>
              </a:rPr>
              <a:t>swishcoding.edu.vn</a:t>
            </a:r>
          </a:p>
        </p:txBody>
      </p:sp>
      <p:sp>
        <p:nvSpPr>
          <p:cNvPr id="8" name="TextBox 8"/>
          <p:cNvSpPr txBox="1"/>
          <p:nvPr/>
        </p:nvSpPr>
        <p:spPr>
          <a:xfrm>
            <a:off x="2794627" y="5785889"/>
            <a:ext cx="10051366" cy="490855"/>
          </a:xfrm>
          <a:prstGeom prst="rect">
            <a:avLst/>
          </a:prstGeom>
        </p:spPr>
        <p:txBody>
          <a:bodyPr lIns="0" tIns="0" rIns="0" bIns="0" rtlCol="0" anchor="t">
            <a:spAutoFit/>
          </a:bodyPr>
          <a:lstStyle/>
          <a:p>
            <a:pPr algn="l">
              <a:lnSpc>
                <a:spcPts val="3920"/>
              </a:lnSpc>
            </a:pPr>
            <a:r>
              <a:rPr lang="en-US" sz="2800" spc="963">
                <a:solidFill>
                  <a:srgbClr val="101010"/>
                </a:solidFill>
                <a:latin typeface="Comfortaa"/>
                <a:ea typeface="Comfortaa"/>
                <a:cs typeface="Comfortaa"/>
                <a:sym typeface="Comfortaa"/>
              </a:rPr>
              <a:t>PRESENTATION BY DANG NHAT TU</a:t>
            </a:r>
          </a:p>
        </p:txBody>
      </p:sp>
      <p:sp>
        <p:nvSpPr>
          <p:cNvPr id="9" name="TextBox 9"/>
          <p:cNvSpPr txBox="1"/>
          <p:nvPr/>
        </p:nvSpPr>
        <p:spPr>
          <a:xfrm>
            <a:off x="14997446" y="8627275"/>
            <a:ext cx="2261854" cy="490855"/>
          </a:xfrm>
          <a:prstGeom prst="rect">
            <a:avLst/>
          </a:prstGeom>
        </p:spPr>
        <p:txBody>
          <a:bodyPr lIns="0" tIns="0" rIns="0" bIns="0" rtlCol="0" anchor="t">
            <a:spAutoFit/>
          </a:bodyPr>
          <a:lstStyle/>
          <a:p>
            <a:pPr algn="r">
              <a:lnSpc>
                <a:spcPts val="3920"/>
              </a:lnSpc>
            </a:pPr>
            <a:r>
              <a:rPr lang="en-US" sz="2800">
                <a:solidFill>
                  <a:srgbClr val="101010"/>
                </a:solidFill>
                <a:latin typeface="Comfortaa"/>
                <a:ea typeface="Comfortaa"/>
                <a:cs typeface="Comfortaa"/>
                <a:sym typeface="Comfortaa"/>
              </a:rPr>
              <a:t>End Slide</a:t>
            </a:r>
          </a:p>
        </p:txBody>
      </p:sp>
      <p:grpSp>
        <p:nvGrpSpPr>
          <p:cNvPr id="10" name="Group 10"/>
          <p:cNvGrpSpPr/>
          <p:nvPr/>
        </p:nvGrpSpPr>
        <p:grpSpPr>
          <a:xfrm>
            <a:off x="12530585" y="1028700"/>
            <a:ext cx="4728715" cy="684520"/>
            <a:chOff x="0" y="0"/>
            <a:chExt cx="6304954" cy="912694"/>
          </a:xfrm>
        </p:grpSpPr>
        <p:grpSp>
          <p:nvGrpSpPr>
            <p:cNvPr id="11" name="Group 11"/>
            <p:cNvGrpSpPr/>
            <p:nvPr/>
          </p:nvGrpSpPr>
          <p:grpSpPr>
            <a:xfrm>
              <a:off x="1119838" y="677433"/>
              <a:ext cx="5185116" cy="235260"/>
              <a:chOff x="0" y="0"/>
              <a:chExt cx="1024220" cy="46471"/>
            </a:xfrm>
          </p:grpSpPr>
          <p:sp>
            <p:nvSpPr>
              <p:cNvPr id="12" name="Freeform 12"/>
              <p:cNvSpPr/>
              <p:nvPr/>
            </p:nvSpPr>
            <p:spPr>
              <a:xfrm>
                <a:off x="0" y="0"/>
                <a:ext cx="1024220" cy="46471"/>
              </a:xfrm>
              <a:custGeom>
                <a:avLst/>
                <a:gdLst/>
                <a:ahLst/>
                <a:cxnLst/>
                <a:rect l="l" t="t" r="r" b="b"/>
                <a:pathLst>
                  <a:path w="1024220" h="46471">
                    <a:moveTo>
                      <a:pt x="0" y="0"/>
                    </a:moveTo>
                    <a:lnTo>
                      <a:pt x="1024220" y="0"/>
                    </a:lnTo>
                    <a:lnTo>
                      <a:pt x="1024220" y="46471"/>
                    </a:lnTo>
                    <a:lnTo>
                      <a:pt x="0" y="46471"/>
                    </a:lnTo>
                    <a:close/>
                  </a:path>
                </a:pathLst>
              </a:custGeom>
              <a:solidFill>
                <a:srgbClr val="F9B314"/>
              </a:solidFill>
            </p:spPr>
          </p:sp>
          <p:sp>
            <p:nvSpPr>
              <p:cNvPr id="13" name="TextBox 13"/>
              <p:cNvSpPr txBox="1"/>
              <p:nvPr/>
            </p:nvSpPr>
            <p:spPr>
              <a:xfrm>
                <a:off x="0" y="-38100"/>
                <a:ext cx="1024220" cy="84571"/>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0" y="0"/>
              <a:ext cx="950275" cy="912694"/>
            </a:xfrm>
            <a:custGeom>
              <a:avLst/>
              <a:gdLst/>
              <a:ahLst/>
              <a:cxnLst/>
              <a:rect l="l" t="t" r="r" b="b"/>
              <a:pathLst>
                <a:path w="950275" h="912694">
                  <a:moveTo>
                    <a:pt x="0" y="0"/>
                  </a:moveTo>
                  <a:lnTo>
                    <a:pt x="950275" y="0"/>
                  </a:lnTo>
                  <a:lnTo>
                    <a:pt x="950275" y="912694"/>
                  </a:lnTo>
                  <a:lnTo>
                    <a:pt x="0" y="912694"/>
                  </a:lnTo>
                  <a:lnTo>
                    <a:pt x="0" y="0"/>
                  </a:lnTo>
                  <a:close/>
                </a:path>
              </a:pathLst>
            </a:custGeom>
            <a:blipFill>
              <a:blip r:embed="rId5"/>
              <a:stretch>
                <a:fillRect l="-23510" t="-23166" r="-22315" b="-28663"/>
              </a:stretch>
            </a:blipFill>
          </p:spPr>
        </p:sp>
        <p:sp>
          <p:nvSpPr>
            <p:cNvPr id="15" name="TextBox 15"/>
            <p:cNvSpPr txBox="1"/>
            <p:nvPr/>
          </p:nvSpPr>
          <p:spPr>
            <a:xfrm>
              <a:off x="950275" y="-57150"/>
              <a:ext cx="5354679" cy="556682"/>
            </a:xfrm>
            <a:prstGeom prst="rect">
              <a:avLst/>
            </a:prstGeom>
          </p:spPr>
          <p:txBody>
            <a:bodyPr lIns="0" tIns="0" rIns="0" bIns="0" rtlCol="0" anchor="t">
              <a:spAutoFit/>
            </a:bodyPr>
            <a:lstStyle/>
            <a:p>
              <a:pPr algn="r">
                <a:lnSpc>
                  <a:spcPts val="3500"/>
                </a:lnSpc>
              </a:pPr>
              <a:r>
                <a:rPr lang="en-US" sz="2500">
                  <a:solidFill>
                    <a:srgbClr val="101010"/>
                  </a:solidFill>
                  <a:latin typeface="Comfortaa"/>
                  <a:ea typeface="Comfortaa"/>
                  <a:cs typeface="Comfortaa"/>
                  <a:sym typeface="Comfortaa"/>
                </a:rPr>
                <a:t>Swiss Coding Academic</a:t>
              </a: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500955" y="2413635"/>
            <a:ext cx="2758345" cy="245871"/>
            <a:chOff x="0" y="0"/>
            <a:chExt cx="726478" cy="64756"/>
          </a:xfrm>
        </p:grpSpPr>
        <p:sp>
          <p:nvSpPr>
            <p:cNvPr id="3" name="Freeform 3"/>
            <p:cNvSpPr/>
            <p:nvPr/>
          </p:nvSpPr>
          <p:spPr>
            <a:xfrm>
              <a:off x="0" y="0"/>
              <a:ext cx="726478" cy="64756"/>
            </a:xfrm>
            <a:custGeom>
              <a:avLst/>
              <a:gdLst/>
              <a:ahLst/>
              <a:cxnLst/>
              <a:rect l="l" t="t" r="r" b="b"/>
              <a:pathLst>
                <a:path w="726478" h="64756">
                  <a:moveTo>
                    <a:pt x="0" y="0"/>
                  </a:moveTo>
                  <a:lnTo>
                    <a:pt x="726478" y="0"/>
                  </a:lnTo>
                  <a:lnTo>
                    <a:pt x="726478" y="64756"/>
                  </a:lnTo>
                  <a:lnTo>
                    <a:pt x="0" y="64756"/>
                  </a:lnTo>
                  <a:close/>
                </a:path>
              </a:pathLst>
            </a:custGeom>
            <a:solidFill>
              <a:srgbClr val="F9B314"/>
            </a:solidFill>
          </p:spPr>
        </p:sp>
        <p:sp>
          <p:nvSpPr>
            <p:cNvPr id="4" name="TextBox 4"/>
            <p:cNvSpPr txBox="1"/>
            <p:nvPr/>
          </p:nvSpPr>
          <p:spPr>
            <a:xfrm>
              <a:off x="0" y="-47625"/>
              <a:ext cx="726478" cy="112381"/>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0781793" y="4186261"/>
            <a:ext cx="6477507" cy="6100739"/>
            <a:chOff x="0" y="0"/>
            <a:chExt cx="8636677" cy="8134319"/>
          </a:xfrm>
        </p:grpSpPr>
        <p:pic>
          <p:nvPicPr>
            <p:cNvPr id="6" name="Picture 6"/>
            <p:cNvPicPr>
              <a:picLocks noChangeAspect="1"/>
            </p:cNvPicPr>
            <p:nvPr/>
          </p:nvPicPr>
          <p:blipFill>
            <a:blip r:embed="rId2"/>
            <a:srcRect l="14630" r="14630"/>
            <a:stretch>
              <a:fillRect/>
            </a:stretch>
          </p:blipFill>
          <p:spPr>
            <a:xfrm>
              <a:off x="0" y="0"/>
              <a:ext cx="8636677" cy="8134319"/>
            </a:xfrm>
            <a:prstGeom prst="rect">
              <a:avLst/>
            </a:prstGeom>
          </p:spPr>
        </p:pic>
      </p:grpSp>
      <p:grpSp>
        <p:nvGrpSpPr>
          <p:cNvPr id="7" name="Group 7"/>
          <p:cNvGrpSpPr/>
          <p:nvPr/>
        </p:nvGrpSpPr>
        <p:grpSpPr>
          <a:xfrm>
            <a:off x="1028700" y="686531"/>
            <a:ext cx="4728715" cy="684520"/>
            <a:chOff x="0" y="0"/>
            <a:chExt cx="6304954" cy="912694"/>
          </a:xfrm>
        </p:grpSpPr>
        <p:grpSp>
          <p:nvGrpSpPr>
            <p:cNvPr id="8" name="Group 8"/>
            <p:cNvGrpSpPr/>
            <p:nvPr/>
          </p:nvGrpSpPr>
          <p:grpSpPr>
            <a:xfrm>
              <a:off x="1119838" y="677433"/>
              <a:ext cx="5185116" cy="235260"/>
              <a:chOff x="0" y="0"/>
              <a:chExt cx="1024220" cy="46471"/>
            </a:xfrm>
          </p:grpSpPr>
          <p:sp>
            <p:nvSpPr>
              <p:cNvPr id="9" name="Freeform 9"/>
              <p:cNvSpPr/>
              <p:nvPr/>
            </p:nvSpPr>
            <p:spPr>
              <a:xfrm>
                <a:off x="0" y="0"/>
                <a:ext cx="1024220" cy="46471"/>
              </a:xfrm>
              <a:custGeom>
                <a:avLst/>
                <a:gdLst/>
                <a:ahLst/>
                <a:cxnLst/>
                <a:rect l="l" t="t" r="r" b="b"/>
                <a:pathLst>
                  <a:path w="1024220" h="46471">
                    <a:moveTo>
                      <a:pt x="0" y="0"/>
                    </a:moveTo>
                    <a:lnTo>
                      <a:pt x="1024220" y="0"/>
                    </a:lnTo>
                    <a:lnTo>
                      <a:pt x="1024220" y="46471"/>
                    </a:lnTo>
                    <a:lnTo>
                      <a:pt x="0" y="46471"/>
                    </a:lnTo>
                    <a:close/>
                  </a:path>
                </a:pathLst>
              </a:custGeom>
              <a:solidFill>
                <a:srgbClr val="F9B314"/>
              </a:solidFill>
            </p:spPr>
          </p:sp>
          <p:sp>
            <p:nvSpPr>
              <p:cNvPr id="10" name="TextBox 10"/>
              <p:cNvSpPr txBox="1"/>
              <p:nvPr/>
            </p:nvSpPr>
            <p:spPr>
              <a:xfrm>
                <a:off x="0" y="-38100"/>
                <a:ext cx="1024220" cy="84571"/>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a:off x="0" y="0"/>
              <a:ext cx="950275" cy="912694"/>
            </a:xfrm>
            <a:custGeom>
              <a:avLst/>
              <a:gdLst/>
              <a:ahLst/>
              <a:cxnLst/>
              <a:rect l="l" t="t" r="r" b="b"/>
              <a:pathLst>
                <a:path w="950275" h="912694">
                  <a:moveTo>
                    <a:pt x="0" y="0"/>
                  </a:moveTo>
                  <a:lnTo>
                    <a:pt x="950275" y="0"/>
                  </a:lnTo>
                  <a:lnTo>
                    <a:pt x="950275" y="912694"/>
                  </a:lnTo>
                  <a:lnTo>
                    <a:pt x="0" y="912694"/>
                  </a:lnTo>
                  <a:lnTo>
                    <a:pt x="0" y="0"/>
                  </a:lnTo>
                  <a:close/>
                </a:path>
              </a:pathLst>
            </a:custGeom>
            <a:blipFill>
              <a:blip r:embed="rId3"/>
              <a:stretch>
                <a:fillRect l="-23510" t="-23166" r="-22315" b="-28663"/>
              </a:stretch>
            </a:blipFill>
          </p:spPr>
        </p:sp>
        <p:sp>
          <p:nvSpPr>
            <p:cNvPr id="12" name="TextBox 12"/>
            <p:cNvSpPr txBox="1"/>
            <p:nvPr/>
          </p:nvSpPr>
          <p:spPr>
            <a:xfrm>
              <a:off x="950275" y="-57150"/>
              <a:ext cx="5354679" cy="556682"/>
            </a:xfrm>
            <a:prstGeom prst="rect">
              <a:avLst/>
            </a:prstGeom>
          </p:spPr>
          <p:txBody>
            <a:bodyPr lIns="0" tIns="0" rIns="0" bIns="0" rtlCol="0" anchor="t">
              <a:spAutoFit/>
            </a:bodyPr>
            <a:lstStyle/>
            <a:p>
              <a:pPr algn="r">
                <a:lnSpc>
                  <a:spcPts val="3500"/>
                </a:lnSpc>
              </a:pPr>
              <a:r>
                <a:rPr lang="en-US" sz="2500">
                  <a:solidFill>
                    <a:srgbClr val="101010"/>
                  </a:solidFill>
                  <a:latin typeface="Comfortaa"/>
                  <a:ea typeface="Comfortaa"/>
                  <a:cs typeface="Comfortaa"/>
                  <a:sym typeface="Comfortaa"/>
                </a:rPr>
                <a:t>Swiss Coding Academic</a:t>
              </a:r>
            </a:p>
          </p:txBody>
        </p:sp>
      </p:grpSp>
      <p:sp>
        <p:nvSpPr>
          <p:cNvPr id="13" name="TextBox 13"/>
          <p:cNvSpPr txBox="1"/>
          <p:nvPr/>
        </p:nvSpPr>
        <p:spPr>
          <a:xfrm>
            <a:off x="1028700" y="4281511"/>
            <a:ext cx="5922266" cy="538734"/>
          </a:xfrm>
          <a:prstGeom prst="rect">
            <a:avLst/>
          </a:prstGeom>
        </p:spPr>
        <p:txBody>
          <a:bodyPr lIns="0" tIns="0" rIns="0" bIns="0" rtlCol="0" anchor="t">
            <a:spAutoFit/>
          </a:bodyPr>
          <a:lstStyle/>
          <a:p>
            <a:pPr algn="l">
              <a:lnSpc>
                <a:spcPts val="3947"/>
              </a:lnSpc>
            </a:pPr>
            <a:r>
              <a:rPr lang="en-US" sz="4200" b="1">
                <a:solidFill>
                  <a:srgbClr val="B31A15"/>
                </a:solidFill>
                <a:latin typeface="Comfortaa Bold"/>
                <a:ea typeface="Comfortaa Bold"/>
                <a:cs typeface="Comfortaa Bold"/>
                <a:sym typeface="Comfortaa Bold"/>
              </a:rPr>
              <a:t>Expected Outcome</a:t>
            </a:r>
          </a:p>
        </p:txBody>
      </p:sp>
      <p:sp>
        <p:nvSpPr>
          <p:cNvPr id="14" name="TextBox 14"/>
          <p:cNvSpPr txBox="1"/>
          <p:nvPr/>
        </p:nvSpPr>
        <p:spPr>
          <a:xfrm>
            <a:off x="1028700" y="4987330"/>
            <a:ext cx="5922266" cy="366190"/>
          </a:xfrm>
          <a:prstGeom prst="rect">
            <a:avLst/>
          </a:prstGeom>
        </p:spPr>
        <p:txBody>
          <a:bodyPr lIns="0" tIns="0" rIns="0" bIns="0" rtlCol="0" anchor="t">
            <a:spAutoFit/>
          </a:bodyPr>
          <a:lstStyle/>
          <a:p>
            <a:pPr algn="l">
              <a:lnSpc>
                <a:spcPts val="2820"/>
              </a:lnSpc>
            </a:pPr>
            <a:r>
              <a:rPr lang="en-US" sz="3000" b="1" dirty="0" err="1">
                <a:solidFill>
                  <a:srgbClr val="F9B314"/>
                </a:solidFill>
                <a:latin typeface="Comfortaa Bold"/>
                <a:ea typeface="Comfortaa Bold"/>
                <a:cs typeface="Comfortaa Bold"/>
                <a:sym typeface="Comfortaa Bold"/>
              </a:rPr>
              <a:t>Kết</a:t>
            </a:r>
            <a:r>
              <a:rPr lang="en-US" sz="3000" b="1" dirty="0">
                <a:solidFill>
                  <a:srgbClr val="F9B314"/>
                </a:solidFill>
                <a:latin typeface="Comfortaa Bold"/>
                <a:ea typeface="Comfortaa Bold"/>
                <a:cs typeface="Comfortaa Bold"/>
                <a:sym typeface="Comfortaa Bold"/>
              </a:rPr>
              <a:t> </a:t>
            </a:r>
            <a:r>
              <a:rPr lang="en-US" sz="3000" b="1" dirty="0" err="1">
                <a:solidFill>
                  <a:srgbClr val="F9B314"/>
                </a:solidFill>
                <a:latin typeface="Comfortaa Bold"/>
                <a:ea typeface="Comfortaa Bold"/>
                <a:cs typeface="Comfortaa Bold"/>
                <a:sym typeface="Comfortaa Bold"/>
              </a:rPr>
              <a:t>quả</a:t>
            </a:r>
            <a:r>
              <a:rPr lang="en-US" sz="3000" b="1" dirty="0">
                <a:solidFill>
                  <a:srgbClr val="F9B314"/>
                </a:solidFill>
                <a:latin typeface="Comfortaa Bold"/>
                <a:ea typeface="Comfortaa Bold"/>
                <a:cs typeface="Comfortaa Bold"/>
                <a:sym typeface="Comfortaa Bold"/>
              </a:rPr>
              <a:t> </a:t>
            </a:r>
            <a:r>
              <a:rPr lang="en-US" sz="3000" b="1" dirty="0" err="1">
                <a:solidFill>
                  <a:srgbClr val="F9B314"/>
                </a:solidFill>
                <a:latin typeface="Comfortaa Bold"/>
                <a:ea typeface="Comfortaa Bold"/>
                <a:cs typeface="Comfortaa Bold"/>
                <a:sym typeface="Comfortaa Bold"/>
              </a:rPr>
              <a:t>mong</a:t>
            </a:r>
            <a:r>
              <a:rPr lang="en-US" sz="3000" b="1" dirty="0">
                <a:solidFill>
                  <a:srgbClr val="F9B314"/>
                </a:solidFill>
                <a:latin typeface="Comfortaa Bold"/>
                <a:ea typeface="Comfortaa Bold"/>
                <a:cs typeface="Comfortaa Bold"/>
                <a:sym typeface="Comfortaa Bold"/>
              </a:rPr>
              <a:t> </a:t>
            </a:r>
            <a:r>
              <a:rPr lang="en-US" sz="3000" b="1" dirty="0" err="1">
                <a:solidFill>
                  <a:srgbClr val="F9B314"/>
                </a:solidFill>
                <a:latin typeface="Comfortaa Bold"/>
                <a:ea typeface="Comfortaa Bold"/>
                <a:cs typeface="Comfortaa Bold"/>
                <a:sym typeface="Comfortaa Bold"/>
              </a:rPr>
              <a:t>đợi</a:t>
            </a:r>
            <a:endParaRPr lang="en-US" sz="3000" b="1" dirty="0">
              <a:solidFill>
                <a:srgbClr val="F9B314"/>
              </a:solidFill>
              <a:latin typeface="Comfortaa Bold"/>
              <a:ea typeface="Comfortaa Bold"/>
              <a:cs typeface="Comfortaa Bold"/>
              <a:sym typeface="Comfortaa Bold"/>
            </a:endParaRPr>
          </a:p>
        </p:txBody>
      </p:sp>
      <p:sp>
        <p:nvSpPr>
          <p:cNvPr id="15" name="TextBox 15"/>
          <p:cNvSpPr txBox="1"/>
          <p:nvPr/>
        </p:nvSpPr>
        <p:spPr>
          <a:xfrm>
            <a:off x="1028700" y="5800892"/>
            <a:ext cx="8115300" cy="1243965"/>
          </a:xfrm>
          <a:prstGeom prst="rect">
            <a:avLst/>
          </a:prstGeom>
        </p:spPr>
        <p:txBody>
          <a:bodyPr lIns="0" tIns="0" rIns="0" bIns="0" rtlCol="0" anchor="t">
            <a:spAutoFit/>
          </a:bodyPr>
          <a:lstStyle/>
          <a:p>
            <a:pPr algn="l">
              <a:lnSpc>
                <a:spcPts val="3359"/>
              </a:lnSpc>
            </a:pPr>
            <a:r>
              <a:rPr lang="en-US" sz="2400">
                <a:solidFill>
                  <a:srgbClr val="2D262A"/>
                </a:solidFill>
                <a:latin typeface="Comfortaa"/>
                <a:ea typeface="Comfortaa"/>
                <a:cs typeface="Comfortaa"/>
                <a:sym typeface="Comfortaa"/>
              </a:rPr>
              <a:t>Đưa ra được các biện pháp giúp học viên nâng cao hiệu quả hơn khi học trực tuyến </a:t>
            </a:r>
            <a:r>
              <a:rPr lang="en-US" sz="2400">
                <a:solidFill>
                  <a:srgbClr val="B31A15"/>
                </a:solidFill>
                <a:latin typeface="Comfortaa"/>
                <a:ea typeface="Comfortaa"/>
                <a:cs typeface="Comfortaa"/>
                <a:sym typeface="Comfortaa"/>
              </a:rPr>
              <a:t>từ đó</a:t>
            </a:r>
            <a:r>
              <a:rPr lang="en-US" sz="2400">
                <a:solidFill>
                  <a:srgbClr val="2D262A"/>
                </a:solidFill>
                <a:latin typeface="Comfortaa"/>
                <a:ea typeface="Comfortaa"/>
                <a:cs typeface="Comfortaa"/>
                <a:sym typeface="Comfortaa"/>
              </a:rPr>
              <a:t> giúp thu hút thêm nhiều học viên hơn.</a:t>
            </a:r>
          </a:p>
        </p:txBody>
      </p:sp>
      <p:sp>
        <p:nvSpPr>
          <p:cNvPr id="16" name="TextBox 16"/>
          <p:cNvSpPr txBox="1"/>
          <p:nvPr/>
        </p:nvSpPr>
        <p:spPr>
          <a:xfrm>
            <a:off x="13769329" y="952500"/>
            <a:ext cx="3489971" cy="1261110"/>
          </a:xfrm>
          <a:prstGeom prst="rect">
            <a:avLst/>
          </a:prstGeom>
        </p:spPr>
        <p:txBody>
          <a:bodyPr lIns="0" tIns="0" rIns="0" bIns="0" rtlCol="0" anchor="t">
            <a:spAutoFit/>
          </a:bodyPr>
          <a:lstStyle/>
          <a:p>
            <a:pPr algn="r">
              <a:lnSpc>
                <a:spcPts val="5040"/>
              </a:lnSpc>
            </a:pPr>
            <a:r>
              <a:rPr lang="en-US" sz="3600">
                <a:solidFill>
                  <a:srgbClr val="101010"/>
                </a:solidFill>
                <a:latin typeface="Comfortaa"/>
                <a:ea typeface="Comfortaa"/>
                <a:cs typeface="Comfortaa"/>
                <a:sym typeface="Comfortaa"/>
              </a:rPr>
              <a:t>Project Proposal</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686440"/>
            <a:ext cx="4728715" cy="684520"/>
            <a:chOff x="0" y="0"/>
            <a:chExt cx="6304954" cy="912694"/>
          </a:xfrm>
        </p:grpSpPr>
        <p:grpSp>
          <p:nvGrpSpPr>
            <p:cNvPr id="3" name="Group 3"/>
            <p:cNvGrpSpPr/>
            <p:nvPr/>
          </p:nvGrpSpPr>
          <p:grpSpPr>
            <a:xfrm>
              <a:off x="1119838" y="677433"/>
              <a:ext cx="5185116" cy="235260"/>
              <a:chOff x="0" y="0"/>
              <a:chExt cx="1024220" cy="46471"/>
            </a:xfrm>
          </p:grpSpPr>
          <p:sp>
            <p:nvSpPr>
              <p:cNvPr id="4" name="Freeform 4"/>
              <p:cNvSpPr/>
              <p:nvPr/>
            </p:nvSpPr>
            <p:spPr>
              <a:xfrm>
                <a:off x="0" y="0"/>
                <a:ext cx="1024220" cy="46471"/>
              </a:xfrm>
              <a:custGeom>
                <a:avLst/>
                <a:gdLst/>
                <a:ahLst/>
                <a:cxnLst/>
                <a:rect l="l" t="t" r="r" b="b"/>
                <a:pathLst>
                  <a:path w="1024220" h="46471">
                    <a:moveTo>
                      <a:pt x="0" y="0"/>
                    </a:moveTo>
                    <a:lnTo>
                      <a:pt x="1024220" y="0"/>
                    </a:lnTo>
                    <a:lnTo>
                      <a:pt x="1024220" y="46471"/>
                    </a:lnTo>
                    <a:lnTo>
                      <a:pt x="0" y="46471"/>
                    </a:lnTo>
                    <a:close/>
                  </a:path>
                </a:pathLst>
              </a:custGeom>
              <a:solidFill>
                <a:srgbClr val="F9B314"/>
              </a:solidFill>
            </p:spPr>
          </p:sp>
          <p:sp>
            <p:nvSpPr>
              <p:cNvPr id="5" name="TextBox 5"/>
              <p:cNvSpPr txBox="1"/>
              <p:nvPr/>
            </p:nvSpPr>
            <p:spPr>
              <a:xfrm>
                <a:off x="0" y="-38100"/>
                <a:ext cx="1024220" cy="84571"/>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0" y="0"/>
              <a:ext cx="950275" cy="912694"/>
            </a:xfrm>
            <a:custGeom>
              <a:avLst/>
              <a:gdLst/>
              <a:ahLst/>
              <a:cxnLst/>
              <a:rect l="l" t="t" r="r" b="b"/>
              <a:pathLst>
                <a:path w="950275" h="912694">
                  <a:moveTo>
                    <a:pt x="0" y="0"/>
                  </a:moveTo>
                  <a:lnTo>
                    <a:pt x="950275" y="0"/>
                  </a:lnTo>
                  <a:lnTo>
                    <a:pt x="950275" y="912694"/>
                  </a:lnTo>
                  <a:lnTo>
                    <a:pt x="0" y="912694"/>
                  </a:lnTo>
                  <a:lnTo>
                    <a:pt x="0" y="0"/>
                  </a:lnTo>
                  <a:close/>
                </a:path>
              </a:pathLst>
            </a:custGeom>
            <a:blipFill>
              <a:blip r:embed="rId2"/>
              <a:stretch>
                <a:fillRect l="-23510" t="-23166" r="-22315" b="-28663"/>
              </a:stretch>
            </a:blipFill>
          </p:spPr>
        </p:sp>
        <p:sp>
          <p:nvSpPr>
            <p:cNvPr id="7" name="TextBox 7"/>
            <p:cNvSpPr txBox="1"/>
            <p:nvPr/>
          </p:nvSpPr>
          <p:spPr>
            <a:xfrm>
              <a:off x="950275" y="-57150"/>
              <a:ext cx="5354679" cy="556682"/>
            </a:xfrm>
            <a:prstGeom prst="rect">
              <a:avLst/>
            </a:prstGeom>
          </p:spPr>
          <p:txBody>
            <a:bodyPr lIns="0" tIns="0" rIns="0" bIns="0" rtlCol="0" anchor="t">
              <a:spAutoFit/>
            </a:bodyPr>
            <a:lstStyle/>
            <a:p>
              <a:pPr algn="r">
                <a:lnSpc>
                  <a:spcPts val="3500"/>
                </a:lnSpc>
              </a:pPr>
              <a:r>
                <a:rPr lang="en-US" sz="2500">
                  <a:solidFill>
                    <a:srgbClr val="101010"/>
                  </a:solidFill>
                  <a:latin typeface="Comfortaa"/>
                  <a:ea typeface="Comfortaa"/>
                  <a:cs typeface="Comfortaa"/>
                  <a:sym typeface="Comfortaa"/>
                </a:rPr>
                <a:t>Swiss Coding Academic</a:t>
              </a:r>
            </a:p>
          </p:txBody>
        </p:sp>
      </p:grpSp>
      <p:grpSp>
        <p:nvGrpSpPr>
          <p:cNvPr id="8" name="Group 8"/>
          <p:cNvGrpSpPr/>
          <p:nvPr/>
        </p:nvGrpSpPr>
        <p:grpSpPr>
          <a:xfrm>
            <a:off x="14909450" y="1028700"/>
            <a:ext cx="2349850" cy="1630806"/>
            <a:chOff x="0" y="0"/>
            <a:chExt cx="3133133" cy="2174408"/>
          </a:xfrm>
        </p:grpSpPr>
        <p:grpSp>
          <p:nvGrpSpPr>
            <p:cNvPr id="9" name="Group 9"/>
            <p:cNvGrpSpPr/>
            <p:nvPr/>
          </p:nvGrpSpPr>
          <p:grpSpPr>
            <a:xfrm>
              <a:off x="0" y="1846580"/>
              <a:ext cx="3133133" cy="327828"/>
              <a:chOff x="0" y="0"/>
              <a:chExt cx="618890" cy="64756"/>
            </a:xfrm>
          </p:grpSpPr>
          <p:sp>
            <p:nvSpPr>
              <p:cNvPr id="10" name="Freeform 10"/>
              <p:cNvSpPr/>
              <p:nvPr/>
            </p:nvSpPr>
            <p:spPr>
              <a:xfrm>
                <a:off x="0" y="0"/>
                <a:ext cx="618890" cy="64756"/>
              </a:xfrm>
              <a:custGeom>
                <a:avLst/>
                <a:gdLst/>
                <a:ahLst/>
                <a:cxnLst/>
                <a:rect l="l" t="t" r="r" b="b"/>
                <a:pathLst>
                  <a:path w="618890" h="64756">
                    <a:moveTo>
                      <a:pt x="0" y="0"/>
                    </a:moveTo>
                    <a:lnTo>
                      <a:pt x="618890" y="0"/>
                    </a:lnTo>
                    <a:lnTo>
                      <a:pt x="618890" y="64756"/>
                    </a:lnTo>
                    <a:lnTo>
                      <a:pt x="0" y="64756"/>
                    </a:lnTo>
                    <a:close/>
                  </a:path>
                </a:pathLst>
              </a:custGeom>
              <a:solidFill>
                <a:srgbClr val="F9B314"/>
              </a:solidFill>
            </p:spPr>
          </p:sp>
          <p:sp>
            <p:nvSpPr>
              <p:cNvPr id="11" name="TextBox 11"/>
              <p:cNvSpPr txBox="1"/>
              <p:nvPr/>
            </p:nvSpPr>
            <p:spPr>
              <a:xfrm>
                <a:off x="0" y="-38100"/>
                <a:ext cx="618890" cy="102856"/>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2"/>
            <p:cNvSpPr txBox="1"/>
            <p:nvPr/>
          </p:nvSpPr>
          <p:spPr>
            <a:xfrm>
              <a:off x="0" y="-76200"/>
              <a:ext cx="3133133" cy="1656080"/>
            </a:xfrm>
            <a:prstGeom prst="rect">
              <a:avLst/>
            </a:prstGeom>
          </p:spPr>
          <p:txBody>
            <a:bodyPr lIns="0" tIns="0" rIns="0" bIns="0" rtlCol="0" anchor="t">
              <a:spAutoFit/>
            </a:bodyPr>
            <a:lstStyle/>
            <a:p>
              <a:pPr algn="r">
                <a:lnSpc>
                  <a:spcPts val="5040"/>
                </a:lnSpc>
              </a:pPr>
              <a:r>
                <a:rPr lang="en-US" sz="3600">
                  <a:solidFill>
                    <a:srgbClr val="101010"/>
                  </a:solidFill>
                  <a:latin typeface="Comfortaa"/>
                  <a:ea typeface="Comfortaa"/>
                  <a:cs typeface="Comfortaa"/>
                  <a:sym typeface="Comfortaa"/>
                </a:rPr>
                <a:t>Project Proposal</a:t>
              </a:r>
            </a:p>
          </p:txBody>
        </p:sp>
      </p:grpSp>
      <p:sp>
        <p:nvSpPr>
          <p:cNvPr id="13" name="Freeform 13"/>
          <p:cNvSpPr/>
          <p:nvPr/>
        </p:nvSpPr>
        <p:spPr>
          <a:xfrm>
            <a:off x="2539645" y="3873553"/>
            <a:ext cx="3399297" cy="3399297"/>
          </a:xfrm>
          <a:custGeom>
            <a:avLst/>
            <a:gdLst/>
            <a:ahLst/>
            <a:cxnLst/>
            <a:rect l="l" t="t" r="r" b="b"/>
            <a:pathLst>
              <a:path w="3399297" h="3399297">
                <a:moveTo>
                  <a:pt x="0" y="0"/>
                </a:moveTo>
                <a:lnTo>
                  <a:pt x="3399297" y="0"/>
                </a:lnTo>
                <a:lnTo>
                  <a:pt x="3399297" y="3399297"/>
                </a:lnTo>
                <a:lnTo>
                  <a:pt x="0" y="3399297"/>
                </a:lnTo>
                <a:lnTo>
                  <a:pt x="0" y="0"/>
                </a:lnTo>
                <a:close/>
              </a:path>
            </a:pathLst>
          </a:custGeom>
          <a:blipFill>
            <a:blip r:embed="rId3"/>
            <a:stretch>
              <a:fillRect/>
            </a:stretch>
          </a:blipFill>
        </p:spPr>
      </p:sp>
      <p:sp>
        <p:nvSpPr>
          <p:cNvPr id="14" name="Freeform 14"/>
          <p:cNvSpPr/>
          <p:nvPr/>
        </p:nvSpPr>
        <p:spPr>
          <a:xfrm>
            <a:off x="7763564" y="3898389"/>
            <a:ext cx="7302521" cy="3203875"/>
          </a:xfrm>
          <a:custGeom>
            <a:avLst/>
            <a:gdLst/>
            <a:ahLst/>
            <a:cxnLst/>
            <a:rect l="l" t="t" r="r" b="b"/>
            <a:pathLst>
              <a:path w="7302521" h="3203875">
                <a:moveTo>
                  <a:pt x="0" y="0"/>
                </a:moveTo>
                <a:lnTo>
                  <a:pt x="7302521" y="0"/>
                </a:lnTo>
                <a:lnTo>
                  <a:pt x="7302521" y="3203875"/>
                </a:lnTo>
                <a:lnTo>
                  <a:pt x="0" y="3203875"/>
                </a:lnTo>
                <a:lnTo>
                  <a:pt x="0" y="0"/>
                </a:lnTo>
                <a:close/>
              </a:path>
            </a:pathLst>
          </a:custGeom>
          <a:blipFill>
            <a:blip r:embed="rId4"/>
            <a:stretch>
              <a:fillRect t="-775"/>
            </a:stretch>
          </a:blipFill>
        </p:spPr>
      </p:sp>
      <p:sp>
        <p:nvSpPr>
          <p:cNvPr id="15" name="TextBox 15"/>
          <p:cNvSpPr txBox="1"/>
          <p:nvPr/>
        </p:nvSpPr>
        <p:spPr>
          <a:xfrm>
            <a:off x="1028700" y="2120772"/>
            <a:ext cx="5922266" cy="538734"/>
          </a:xfrm>
          <a:prstGeom prst="rect">
            <a:avLst/>
          </a:prstGeom>
        </p:spPr>
        <p:txBody>
          <a:bodyPr lIns="0" tIns="0" rIns="0" bIns="0" rtlCol="0" anchor="t">
            <a:spAutoFit/>
          </a:bodyPr>
          <a:lstStyle/>
          <a:p>
            <a:pPr algn="l">
              <a:lnSpc>
                <a:spcPts val="3947"/>
              </a:lnSpc>
            </a:pPr>
            <a:r>
              <a:rPr lang="en-US" sz="4200" b="1">
                <a:solidFill>
                  <a:srgbClr val="B31A15"/>
                </a:solidFill>
                <a:latin typeface="Comfortaa Bold"/>
                <a:ea typeface="Comfortaa Bold"/>
                <a:cs typeface="Comfortaa Bold"/>
                <a:sym typeface="Comfortaa Bold"/>
              </a:rPr>
              <a:t>Technologies</a:t>
            </a:r>
          </a:p>
        </p:txBody>
      </p:sp>
      <p:sp>
        <p:nvSpPr>
          <p:cNvPr id="16" name="TextBox 16"/>
          <p:cNvSpPr txBox="1"/>
          <p:nvPr/>
        </p:nvSpPr>
        <p:spPr>
          <a:xfrm>
            <a:off x="3076592" y="7326932"/>
            <a:ext cx="2325402" cy="523875"/>
          </a:xfrm>
          <a:prstGeom prst="rect">
            <a:avLst/>
          </a:prstGeom>
        </p:spPr>
        <p:txBody>
          <a:bodyPr lIns="0" tIns="0" rIns="0" bIns="0" rtlCol="0" anchor="t">
            <a:spAutoFit/>
          </a:bodyPr>
          <a:lstStyle/>
          <a:p>
            <a:pPr algn="ctr">
              <a:lnSpc>
                <a:spcPts val="4200"/>
              </a:lnSpc>
            </a:pPr>
            <a:r>
              <a:rPr lang="en-US" sz="3000">
                <a:solidFill>
                  <a:srgbClr val="2D262A"/>
                </a:solidFill>
                <a:latin typeface="Comfortaa"/>
                <a:ea typeface="Comfortaa"/>
                <a:cs typeface="Comfortaa"/>
                <a:sym typeface="Comfortaa"/>
              </a:rPr>
              <a:t>Power Bi</a:t>
            </a:r>
          </a:p>
        </p:txBody>
      </p:sp>
      <p:sp>
        <p:nvSpPr>
          <p:cNvPr id="17" name="TextBox 17"/>
          <p:cNvSpPr txBox="1"/>
          <p:nvPr/>
        </p:nvSpPr>
        <p:spPr>
          <a:xfrm>
            <a:off x="9808890" y="7206175"/>
            <a:ext cx="3211868" cy="523875"/>
          </a:xfrm>
          <a:prstGeom prst="rect">
            <a:avLst/>
          </a:prstGeom>
        </p:spPr>
        <p:txBody>
          <a:bodyPr lIns="0" tIns="0" rIns="0" bIns="0" rtlCol="0" anchor="t">
            <a:spAutoFit/>
          </a:bodyPr>
          <a:lstStyle/>
          <a:p>
            <a:pPr algn="ctr">
              <a:lnSpc>
                <a:spcPts val="4200"/>
              </a:lnSpc>
            </a:pPr>
            <a:r>
              <a:rPr lang="en-US" sz="3000">
                <a:solidFill>
                  <a:srgbClr val="2D262A"/>
                </a:solidFill>
                <a:latin typeface="Comfortaa"/>
                <a:ea typeface="Comfortaa"/>
                <a:cs typeface="Comfortaa"/>
                <a:sym typeface="Comfortaa"/>
              </a:rPr>
              <a:t>Python in colab</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686440"/>
            <a:ext cx="4728715" cy="684520"/>
            <a:chOff x="0" y="0"/>
            <a:chExt cx="6304954" cy="912694"/>
          </a:xfrm>
        </p:grpSpPr>
        <p:grpSp>
          <p:nvGrpSpPr>
            <p:cNvPr id="3" name="Group 3"/>
            <p:cNvGrpSpPr/>
            <p:nvPr/>
          </p:nvGrpSpPr>
          <p:grpSpPr>
            <a:xfrm>
              <a:off x="1119838" y="677433"/>
              <a:ext cx="5185116" cy="235260"/>
              <a:chOff x="0" y="0"/>
              <a:chExt cx="1024220" cy="46471"/>
            </a:xfrm>
          </p:grpSpPr>
          <p:sp>
            <p:nvSpPr>
              <p:cNvPr id="4" name="Freeform 4"/>
              <p:cNvSpPr/>
              <p:nvPr/>
            </p:nvSpPr>
            <p:spPr>
              <a:xfrm>
                <a:off x="0" y="0"/>
                <a:ext cx="1024220" cy="46471"/>
              </a:xfrm>
              <a:custGeom>
                <a:avLst/>
                <a:gdLst/>
                <a:ahLst/>
                <a:cxnLst/>
                <a:rect l="l" t="t" r="r" b="b"/>
                <a:pathLst>
                  <a:path w="1024220" h="46471">
                    <a:moveTo>
                      <a:pt x="0" y="0"/>
                    </a:moveTo>
                    <a:lnTo>
                      <a:pt x="1024220" y="0"/>
                    </a:lnTo>
                    <a:lnTo>
                      <a:pt x="1024220" y="46471"/>
                    </a:lnTo>
                    <a:lnTo>
                      <a:pt x="0" y="46471"/>
                    </a:lnTo>
                    <a:close/>
                  </a:path>
                </a:pathLst>
              </a:custGeom>
              <a:solidFill>
                <a:srgbClr val="F9B314"/>
              </a:solidFill>
            </p:spPr>
          </p:sp>
          <p:sp>
            <p:nvSpPr>
              <p:cNvPr id="5" name="TextBox 5"/>
              <p:cNvSpPr txBox="1"/>
              <p:nvPr/>
            </p:nvSpPr>
            <p:spPr>
              <a:xfrm>
                <a:off x="0" y="-38100"/>
                <a:ext cx="1024220" cy="84571"/>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0" y="0"/>
              <a:ext cx="950275" cy="912694"/>
            </a:xfrm>
            <a:custGeom>
              <a:avLst/>
              <a:gdLst/>
              <a:ahLst/>
              <a:cxnLst/>
              <a:rect l="l" t="t" r="r" b="b"/>
              <a:pathLst>
                <a:path w="950275" h="912694">
                  <a:moveTo>
                    <a:pt x="0" y="0"/>
                  </a:moveTo>
                  <a:lnTo>
                    <a:pt x="950275" y="0"/>
                  </a:lnTo>
                  <a:lnTo>
                    <a:pt x="950275" y="912694"/>
                  </a:lnTo>
                  <a:lnTo>
                    <a:pt x="0" y="912694"/>
                  </a:lnTo>
                  <a:lnTo>
                    <a:pt x="0" y="0"/>
                  </a:lnTo>
                  <a:close/>
                </a:path>
              </a:pathLst>
            </a:custGeom>
            <a:blipFill>
              <a:blip r:embed="rId2"/>
              <a:stretch>
                <a:fillRect l="-23510" t="-23166" r="-22315" b="-28663"/>
              </a:stretch>
            </a:blipFill>
          </p:spPr>
        </p:sp>
        <p:sp>
          <p:nvSpPr>
            <p:cNvPr id="7" name="TextBox 7"/>
            <p:cNvSpPr txBox="1"/>
            <p:nvPr/>
          </p:nvSpPr>
          <p:spPr>
            <a:xfrm>
              <a:off x="950275" y="-57150"/>
              <a:ext cx="5354679" cy="556682"/>
            </a:xfrm>
            <a:prstGeom prst="rect">
              <a:avLst/>
            </a:prstGeom>
          </p:spPr>
          <p:txBody>
            <a:bodyPr lIns="0" tIns="0" rIns="0" bIns="0" rtlCol="0" anchor="t">
              <a:spAutoFit/>
            </a:bodyPr>
            <a:lstStyle/>
            <a:p>
              <a:pPr algn="r">
                <a:lnSpc>
                  <a:spcPts val="3500"/>
                </a:lnSpc>
              </a:pPr>
              <a:r>
                <a:rPr lang="en-US" sz="2500">
                  <a:solidFill>
                    <a:srgbClr val="101010"/>
                  </a:solidFill>
                  <a:latin typeface="Comfortaa"/>
                  <a:ea typeface="Comfortaa"/>
                  <a:cs typeface="Comfortaa"/>
                  <a:sym typeface="Comfortaa"/>
                </a:rPr>
                <a:t>Swiss Coding Academic</a:t>
              </a:r>
            </a:p>
          </p:txBody>
        </p:sp>
      </p:grpSp>
      <p:grpSp>
        <p:nvGrpSpPr>
          <p:cNvPr id="8" name="Group 8"/>
          <p:cNvGrpSpPr/>
          <p:nvPr/>
        </p:nvGrpSpPr>
        <p:grpSpPr>
          <a:xfrm>
            <a:off x="14909450" y="1028700"/>
            <a:ext cx="2349850" cy="1630806"/>
            <a:chOff x="0" y="0"/>
            <a:chExt cx="3133133" cy="2174408"/>
          </a:xfrm>
        </p:grpSpPr>
        <p:grpSp>
          <p:nvGrpSpPr>
            <p:cNvPr id="9" name="Group 9"/>
            <p:cNvGrpSpPr/>
            <p:nvPr/>
          </p:nvGrpSpPr>
          <p:grpSpPr>
            <a:xfrm>
              <a:off x="0" y="1846580"/>
              <a:ext cx="3133133" cy="327828"/>
              <a:chOff x="0" y="0"/>
              <a:chExt cx="618890" cy="64756"/>
            </a:xfrm>
          </p:grpSpPr>
          <p:sp>
            <p:nvSpPr>
              <p:cNvPr id="10" name="Freeform 10"/>
              <p:cNvSpPr/>
              <p:nvPr/>
            </p:nvSpPr>
            <p:spPr>
              <a:xfrm>
                <a:off x="0" y="0"/>
                <a:ext cx="618890" cy="64756"/>
              </a:xfrm>
              <a:custGeom>
                <a:avLst/>
                <a:gdLst/>
                <a:ahLst/>
                <a:cxnLst/>
                <a:rect l="l" t="t" r="r" b="b"/>
                <a:pathLst>
                  <a:path w="618890" h="64756">
                    <a:moveTo>
                      <a:pt x="0" y="0"/>
                    </a:moveTo>
                    <a:lnTo>
                      <a:pt x="618890" y="0"/>
                    </a:lnTo>
                    <a:lnTo>
                      <a:pt x="618890" y="64756"/>
                    </a:lnTo>
                    <a:lnTo>
                      <a:pt x="0" y="64756"/>
                    </a:lnTo>
                    <a:close/>
                  </a:path>
                </a:pathLst>
              </a:custGeom>
              <a:solidFill>
                <a:srgbClr val="F9B314"/>
              </a:solidFill>
            </p:spPr>
          </p:sp>
          <p:sp>
            <p:nvSpPr>
              <p:cNvPr id="11" name="TextBox 11"/>
              <p:cNvSpPr txBox="1"/>
              <p:nvPr/>
            </p:nvSpPr>
            <p:spPr>
              <a:xfrm>
                <a:off x="0" y="-38100"/>
                <a:ext cx="618890" cy="102856"/>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2"/>
            <p:cNvSpPr txBox="1"/>
            <p:nvPr/>
          </p:nvSpPr>
          <p:spPr>
            <a:xfrm>
              <a:off x="0" y="-76200"/>
              <a:ext cx="3133133" cy="1656080"/>
            </a:xfrm>
            <a:prstGeom prst="rect">
              <a:avLst/>
            </a:prstGeom>
          </p:spPr>
          <p:txBody>
            <a:bodyPr lIns="0" tIns="0" rIns="0" bIns="0" rtlCol="0" anchor="t">
              <a:spAutoFit/>
            </a:bodyPr>
            <a:lstStyle/>
            <a:p>
              <a:pPr algn="r">
                <a:lnSpc>
                  <a:spcPts val="5040"/>
                </a:lnSpc>
              </a:pPr>
              <a:r>
                <a:rPr lang="en-US" sz="3600">
                  <a:solidFill>
                    <a:srgbClr val="101010"/>
                  </a:solidFill>
                  <a:latin typeface="Comfortaa"/>
                  <a:ea typeface="Comfortaa"/>
                  <a:cs typeface="Comfortaa"/>
                  <a:sym typeface="Comfortaa"/>
                </a:rPr>
                <a:t>Project Proposal</a:t>
              </a:r>
            </a:p>
          </p:txBody>
        </p:sp>
      </p:grpSp>
      <p:sp>
        <p:nvSpPr>
          <p:cNvPr id="13" name="Freeform 13"/>
          <p:cNvSpPr/>
          <p:nvPr/>
        </p:nvSpPr>
        <p:spPr>
          <a:xfrm>
            <a:off x="1028700" y="4221011"/>
            <a:ext cx="3660690" cy="1545381"/>
          </a:xfrm>
          <a:custGeom>
            <a:avLst/>
            <a:gdLst/>
            <a:ahLst/>
            <a:cxnLst/>
            <a:rect l="l" t="t" r="r" b="b"/>
            <a:pathLst>
              <a:path w="3660690" h="1545381">
                <a:moveTo>
                  <a:pt x="0" y="0"/>
                </a:moveTo>
                <a:lnTo>
                  <a:pt x="3660690" y="0"/>
                </a:lnTo>
                <a:lnTo>
                  <a:pt x="3660690" y="1545381"/>
                </a:lnTo>
                <a:lnTo>
                  <a:pt x="0" y="1545381"/>
                </a:lnTo>
                <a:lnTo>
                  <a:pt x="0" y="0"/>
                </a:lnTo>
                <a:close/>
              </a:path>
            </a:pathLst>
          </a:custGeom>
          <a:blipFill>
            <a:blip r:embed="rId3"/>
            <a:stretch>
              <a:fillRect l="-25439" t="-35835" r="-26278" b="-25760"/>
            </a:stretch>
          </a:blipFill>
        </p:spPr>
      </p:sp>
      <p:grpSp>
        <p:nvGrpSpPr>
          <p:cNvPr id="14" name="Group 14"/>
          <p:cNvGrpSpPr/>
          <p:nvPr/>
        </p:nvGrpSpPr>
        <p:grpSpPr>
          <a:xfrm>
            <a:off x="1028700" y="2025522"/>
            <a:ext cx="4363088" cy="633984"/>
            <a:chOff x="0" y="0"/>
            <a:chExt cx="5817450" cy="845312"/>
          </a:xfrm>
        </p:grpSpPr>
        <p:sp>
          <p:nvSpPr>
            <p:cNvPr id="15" name="TextBox 15"/>
            <p:cNvSpPr txBox="1"/>
            <p:nvPr/>
          </p:nvSpPr>
          <p:spPr>
            <a:xfrm>
              <a:off x="0" y="95250"/>
              <a:ext cx="2001644" cy="750062"/>
            </a:xfrm>
            <a:prstGeom prst="rect">
              <a:avLst/>
            </a:prstGeom>
          </p:spPr>
          <p:txBody>
            <a:bodyPr lIns="0" tIns="0" rIns="0" bIns="0" rtlCol="0" anchor="t">
              <a:spAutoFit/>
            </a:bodyPr>
            <a:lstStyle/>
            <a:p>
              <a:pPr algn="l">
                <a:lnSpc>
                  <a:spcPts val="3947"/>
                </a:lnSpc>
              </a:pPr>
              <a:r>
                <a:rPr lang="en-US" sz="4200" b="1">
                  <a:solidFill>
                    <a:srgbClr val="B31A15"/>
                  </a:solidFill>
                  <a:latin typeface="Comfortaa Bold"/>
                  <a:ea typeface="Comfortaa Bold"/>
                  <a:cs typeface="Comfortaa Bold"/>
                  <a:sym typeface="Comfortaa Bold"/>
                </a:rPr>
                <a:t>Data </a:t>
              </a:r>
            </a:p>
          </p:txBody>
        </p:sp>
        <p:sp>
          <p:nvSpPr>
            <p:cNvPr id="16" name="TextBox 16"/>
            <p:cNvSpPr txBox="1"/>
            <p:nvPr/>
          </p:nvSpPr>
          <p:spPr>
            <a:xfrm>
              <a:off x="2001644" y="95250"/>
              <a:ext cx="3815807" cy="750062"/>
            </a:xfrm>
            <a:prstGeom prst="rect">
              <a:avLst/>
            </a:prstGeom>
          </p:spPr>
          <p:txBody>
            <a:bodyPr lIns="0" tIns="0" rIns="0" bIns="0" rtlCol="0" anchor="t">
              <a:spAutoFit/>
            </a:bodyPr>
            <a:lstStyle/>
            <a:p>
              <a:pPr algn="l">
                <a:lnSpc>
                  <a:spcPts val="3947"/>
                </a:lnSpc>
              </a:pPr>
              <a:r>
                <a:rPr lang="en-US" sz="4200" b="1">
                  <a:solidFill>
                    <a:srgbClr val="F9B314"/>
                  </a:solidFill>
                  <a:latin typeface="Comfortaa Bold"/>
                  <a:ea typeface="Comfortaa Bold"/>
                  <a:cs typeface="Comfortaa Bold"/>
                  <a:sym typeface="Comfortaa Bold"/>
                </a:rPr>
                <a:t>Source</a:t>
              </a:r>
            </a:p>
          </p:txBody>
        </p:sp>
      </p:grpSp>
      <p:sp>
        <p:nvSpPr>
          <p:cNvPr id="17" name="TextBox 17"/>
          <p:cNvSpPr txBox="1"/>
          <p:nvPr/>
        </p:nvSpPr>
        <p:spPr>
          <a:xfrm>
            <a:off x="1028700" y="3397098"/>
            <a:ext cx="2610965" cy="523875"/>
          </a:xfrm>
          <a:prstGeom prst="rect">
            <a:avLst/>
          </a:prstGeom>
        </p:spPr>
        <p:txBody>
          <a:bodyPr lIns="0" tIns="0" rIns="0" bIns="0" rtlCol="0" anchor="t">
            <a:spAutoFit/>
          </a:bodyPr>
          <a:lstStyle/>
          <a:p>
            <a:pPr algn="l">
              <a:lnSpc>
                <a:spcPts val="4200"/>
              </a:lnSpc>
            </a:pPr>
            <a:r>
              <a:rPr lang="en-US" sz="3000" u="sng">
                <a:solidFill>
                  <a:srgbClr val="2D262A"/>
                </a:solidFill>
                <a:latin typeface="Comfortaa"/>
                <a:ea typeface="Comfortaa"/>
                <a:cs typeface="Comfortaa"/>
                <a:sym typeface="Comfortaa"/>
              </a:rPr>
              <a:t>Source from:</a:t>
            </a:r>
          </a:p>
        </p:txBody>
      </p:sp>
      <p:sp>
        <p:nvSpPr>
          <p:cNvPr id="18" name="TextBox 18"/>
          <p:cNvSpPr txBox="1"/>
          <p:nvPr/>
        </p:nvSpPr>
        <p:spPr>
          <a:xfrm>
            <a:off x="5757415" y="3397098"/>
            <a:ext cx="2932160" cy="523875"/>
          </a:xfrm>
          <a:prstGeom prst="rect">
            <a:avLst/>
          </a:prstGeom>
        </p:spPr>
        <p:txBody>
          <a:bodyPr lIns="0" tIns="0" rIns="0" bIns="0" rtlCol="0" anchor="t">
            <a:spAutoFit/>
          </a:bodyPr>
          <a:lstStyle/>
          <a:p>
            <a:pPr algn="l">
              <a:lnSpc>
                <a:spcPts val="4200"/>
              </a:lnSpc>
            </a:pPr>
            <a:r>
              <a:rPr lang="en-US" sz="3000" u="sng">
                <a:solidFill>
                  <a:srgbClr val="2D262A"/>
                </a:solidFill>
                <a:latin typeface="Comfortaa"/>
                <a:ea typeface="Comfortaa"/>
                <a:cs typeface="Comfortaa"/>
                <a:sym typeface="Comfortaa"/>
              </a:rPr>
              <a:t>Source Name:</a:t>
            </a:r>
          </a:p>
        </p:txBody>
      </p:sp>
      <p:sp>
        <p:nvSpPr>
          <p:cNvPr id="19" name="TextBox 19"/>
          <p:cNvSpPr txBox="1"/>
          <p:nvPr/>
        </p:nvSpPr>
        <p:spPr>
          <a:xfrm>
            <a:off x="5757415" y="4698426"/>
            <a:ext cx="10992816" cy="523875"/>
          </a:xfrm>
          <a:prstGeom prst="rect">
            <a:avLst/>
          </a:prstGeom>
        </p:spPr>
        <p:txBody>
          <a:bodyPr lIns="0" tIns="0" rIns="0" bIns="0" rtlCol="0" anchor="t">
            <a:spAutoFit/>
          </a:bodyPr>
          <a:lstStyle/>
          <a:p>
            <a:pPr algn="l">
              <a:lnSpc>
                <a:spcPts val="4200"/>
              </a:lnSpc>
            </a:pPr>
            <a:r>
              <a:rPr lang="en-US" sz="3000" b="1" spc="426">
                <a:solidFill>
                  <a:srgbClr val="2D262A"/>
                </a:solidFill>
                <a:latin typeface="Comfortaa Bold"/>
                <a:ea typeface="Comfortaa Bold"/>
                <a:cs typeface="Comfortaa Bold"/>
                <a:sym typeface="Comfortaa Bold"/>
              </a:rPr>
              <a:t>Predict Online Course Engagement Dataset</a:t>
            </a:r>
          </a:p>
        </p:txBody>
      </p:sp>
      <p:sp>
        <p:nvSpPr>
          <p:cNvPr id="20" name="TextBox 20"/>
          <p:cNvSpPr txBox="1"/>
          <p:nvPr/>
        </p:nvSpPr>
        <p:spPr>
          <a:xfrm>
            <a:off x="1028700" y="6004517"/>
            <a:ext cx="2932160" cy="523875"/>
          </a:xfrm>
          <a:prstGeom prst="rect">
            <a:avLst/>
          </a:prstGeom>
        </p:spPr>
        <p:txBody>
          <a:bodyPr lIns="0" tIns="0" rIns="0" bIns="0" rtlCol="0" anchor="t">
            <a:spAutoFit/>
          </a:bodyPr>
          <a:lstStyle/>
          <a:p>
            <a:pPr algn="l">
              <a:lnSpc>
                <a:spcPts val="4200"/>
              </a:lnSpc>
            </a:pPr>
            <a:r>
              <a:rPr lang="en-US" sz="3000" u="sng">
                <a:solidFill>
                  <a:srgbClr val="2D262A"/>
                </a:solidFill>
                <a:latin typeface="Comfortaa"/>
                <a:ea typeface="Comfortaa"/>
                <a:cs typeface="Comfortaa"/>
                <a:sym typeface="Comfortaa"/>
              </a:rPr>
              <a:t>Source Link:</a:t>
            </a:r>
          </a:p>
        </p:txBody>
      </p:sp>
      <p:sp>
        <p:nvSpPr>
          <p:cNvPr id="21" name="TextBox 21"/>
          <p:cNvSpPr txBox="1"/>
          <p:nvPr/>
        </p:nvSpPr>
        <p:spPr>
          <a:xfrm>
            <a:off x="1028700" y="6785567"/>
            <a:ext cx="16230600" cy="422275"/>
          </a:xfrm>
          <a:prstGeom prst="rect">
            <a:avLst/>
          </a:prstGeom>
        </p:spPr>
        <p:txBody>
          <a:bodyPr lIns="0" tIns="0" rIns="0" bIns="0" rtlCol="0" anchor="t">
            <a:spAutoFit/>
          </a:bodyPr>
          <a:lstStyle/>
          <a:p>
            <a:pPr algn="l">
              <a:lnSpc>
                <a:spcPts val="3499"/>
              </a:lnSpc>
            </a:pPr>
            <a:r>
              <a:rPr lang="en-US" sz="2499">
                <a:solidFill>
                  <a:srgbClr val="1211CA"/>
                </a:solidFill>
                <a:latin typeface="Comfortaa"/>
                <a:ea typeface="Comfortaa"/>
                <a:cs typeface="Comfortaa"/>
                <a:sym typeface="Comfortaa"/>
                <a:hlinkClick r:id="rId4" tooltip="https://www.kaggle.com/datasets/rabieelkharoua/predict-online-course-engagement-dataset"/>
              </a:rPr>
              <a:t>https://www.kaggle.com/datasets/rabieelkharoua/predict-online-course-engagement-dataset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6571077"/>
            <a:ext cx="4805325" cy="2040566"/>
            <a:chOff x="0" y="0"/>
            <a:chExt cx="1598840" cy="678943"/>
          </a:xfrm>
        </p:grpSpPr>
        <p:sp>
          <p:nvSpPr>
            <p:cNvPr id="3" name="Freeform 3"/>
            <p:cNvSpPr/>
            <p:nvPr/>
          </p:nvSpPr>
          <p:spPr>
            <a:xfrm>
              <a:off x="41910" y="43180"/>
              <a:ext cx="1550580" cy="630683"/>
            </a:xfrm>
            <a:custGeom>
              <a:avLst/>
              <a:gdLst/>
              <a:ahLst/>
              <a:cxnLst/>
              <a:rect l="l" t="t" r="r" b="b"/>
              <a:pathLst>
                <a:path w="1550580" h="630683">
                  <a:moveTo>
                    <a:pt x="0" y="0"/>
                  </a:moveTo>
                  <a:lnTo>
                    <a:pt x="1550580" y="0"/>
                  </a:lnTo>
                  <a:lnTo>
                    <a:pt x="1550580" y="630683"/>
                  </a:lnTo>
                  <a:lnTo>
                    <a:pt x="0" y="630683"/>
                  </a:lnTo>
                  <a:close/>
                </a:path>
              </a:pathLst>
            </a:custGeom>
            <a:solidFill>
              <a:srgbClr val="77838D"/>
            </a:solidFill>
          </p:spPr>
        </p:sp>
        <p:sp>
          <p:nvSpPr>
            <p:cNvPr id="4" name="Freeform 4"/>
            <p:cNvSpPr/>
            <p:nvPr/>
          </p:nvSpPr>
          <p:spPr>
            <a:xfrm>
              <a:off x="35560" y="35560"/>
              <a:ext cx="1563280" cy="643383"/>
            </a:xfrm>
            <a:custGeom>
              <a:avLst/>
              <a:gdLst/>
              <a:ahLst/>
              <a:cxnLst/>
              <a:rect l="l" t="t" r="r" b="b"/>
              <a:pathLst>
                <a:path w="1563280" h="643383">
                  <a:moveTo>
                    <a:pt x="1563280" y="643383"/>
                  </a:moveTo>
                  <a:lnTo>
                    <a:pt x="0" y="643383"/>
                  </a:lnTo>
                  <a:lnTo>
                    <a:pt x="0" y="0"/>
                  </a:lnTo>
                  <a:lnTo>
                    <a:pt x="1563280" y="0"/>
                  </a:lnTo>
                  <a:lnTo>
                    <a:pt x="1563280" y="643383"/>
                  </a:lnTo>
                  <a:close/>
                  <a:moveTo>
                    <a:pt x="12700" y="630683"/>
                  </a:moveTo>
                  <a:lnTo>
                    <a:pt x="1550580" y="630683"/>
                  </a:lnTo>
                  <a:lnTo>
                    <a:pt x="1550580" y="12700"/>
                  </a:lnTo>
                  <a:lnTo>
                    <a:pt x="12700" y="12700"/>
                  </a:lnTo>
                  <a:lnTo>
                    <a:pt x="12700" y="630683"/>
                  </a:lnTo>
                  <a:close/>
                </a:path>
              </a:pathLst>
            </a:custGeom>
            <a:solidFill>
              <a:srgbClr val="FFFFFF"/>
            </a:solidFill>
          </p:spPr>
        </p:sp>
        <p:sp>
          <p:nvSpPr>
            <p:cNvPr id="5" name="Freeform 5"/>
            <p:cNvSpPr/>
            <p:nvPr/>
          </p:nvSpPr>
          <p:spPr>
            <a:xfrm>
              <a:off x="0" y="0"/>
              <a:ext cx="1550580" cy="630683"/>
            </a:xfrm>
            <a:custGeom>
              <a:avLst/>
              <a:gdLst/>
              <a:ahLst/>
              <a:cxnLst/>
              <a:rect l="l" t="t" r="r" b="b"/>
              <a:pathLst>
                <a:path w="1550580" h="630683">
                  <a:moveTo>
                    <a:pt x="0" y="0"/>
                  </a:moveTo>
                  <a:lnTo>
                    <a:pt x="1550580" y="0"/>
                  </a:lnTo>
                  <a:lnTo>
                    <a:pt x="1550580" y="630683"/>
                  </a:lnTo>
                  <a:lnTo>
                    <a:pt x="0" y="630683"/>
                  </a:lnTo>
                  <a:close/>
                </a:path>
              </a:pathLst>
            </a:custGeom>
            <a:solidFill>
              <a:srgbClr val="FDFDFD"/>
            </a:solidFill>
          </p:spPr>
        </p:sp>
      </p:grpSp>
      <p:grpSp>
        <p:nvGrpSpPr>
          <p:cNvPr id="6" name="Group 6"/>
          <p:cNvGrpSpPr/>
          <p:nvPr/>
        </p:nvGrpSpPr>
        <p:grpSpPr>
          <a:xfrm>
            <a:off x="1868578" y="1194515"/>
            <a:ext cx="3888837" cy="176445"/>
            <a:chOff x="0" y="0"/>
            <a:chExt cx="1024220" cy="46471"/>
          </a:xfrm>
        </p:grpSpPr>
        <p:sp>
          <p:nvSpPr>
            <p:cNvPr id="7" name="Freeform 7"/>
            <p:cNvSpPr/>
            <p:nvPr/>
          </p:nvSpPr>
          <p:spPr>
            <a:xfrm>
              <a:off x="0" y="0"/>
              <a:ext cx="1024220" cy="46471"/>
            </a:xfrm>
            <a:custGeom>
              <a:avLst/>
              <a:gdLst/>
              <a:ahLst/>
              <a:cxnLst/>
              <a:rect l="l" t="t" r="r" b="b"/>
              <a:pathLst>
                <a:path w="1024220" h="46471">
                  <a:moveTo>
                    <a:pt x="0" y="0"/>
                  </a:moveTo>
                  <a:lnTo>
                    <a:pt x="1024220" y="0"/>
                  </a:lnTo>
                  <a:lnTo>
                    <a:pt x="1024220" y="46471"/>
                  </a:lnTo>
                  <a:lnTo>
                    <a:pt x="0" y="46471"/>
                  </a:lnTo>
                  <a:close/>
                </a:path>
              </a:pathLst>
            </a:custGeom>
            <a:solidFill>
              <a:srgbClr val="F9B314"/>
            </a:solidFill>
          </p:spPr>
        </p:sp>
        <p:sp>
          <p:nvSpPr>
            <p:cNvPr id="8" name="TextBox 8"/>
            <p:cNvSpPr txBox="1"/>
            <p:nvPr/>
          </p:nvSpPr>
          <p:spPr>
            <a:xfrm>
              <a:off x="0" y="-38100"/>
              <a:ext cx="1024220" cy="84571"/>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1028700" y="686440"/>
            <a:ext cx="712706" cy="684520"/>
          </a:xfrm>
          <a:custGeom>
            <a:avLst/>
            <a:gdLst/>
            <a:ahLst/>
            <a:cxnLst/>
            <a:rect l="l" t="t" r="r" b="b"/>
            <a:pathLst>
              <a:path w="712706" h="684520">
                <a:moveTo>
                  <a:pt x="0" y="0"/>
                </a:moveTo>
                <a:lnTo>
                  <a:pt x="712706" y="0"/>
                </a:lnTo>
                <a:lnTo>
                  <a:pt x="712706" y="684520"/>
                </a:lnTo>
                <a:lnTo>
                  <a:pt x="0" y="684520"/>
                </a:lnTo>
                <a:lnTo>
                  <a:pt x="0" y="0"/>
                </a:lnTo>
                <a:close/>
              </a:path>
            </a:pathLst>
          </a:custGeom>
          <a:blipFill>
            <a:blip r:embed="rId2"/>
            <a:stretch>
              <a:fillRect l="-23510" t="-23166" r="-22315" b="-28663"/>
            </a:stretch>
          </a:blipFill>
        </p:spPr>
      </p:sp>
      <p:sp>
        <p:nvSpPr>
          <p:cNvPr id="10" name="TextBox 10"/>
          <p:cNvSpPr txBox="1"/>
          <p:nvPr/>
        </p:nvSpPr>
        <p:spPr>
          <a:xfrm>
            <a:off x="1741406" y="629290"/>
            <a:ext cx="4016009" cy="431799"/>
          </a:xfrm>
          <a:prstGeom prst="rect">
            <a:avLst/>
          </a:prstGeom>
        </p:spPr>
        <p:txBody>
          <a:bodyPr lIns="0" tIns="0" rIns="0" bIns="0" rtlCol="0" anchor="t">
            <a:spAutoFit/>
          </a:bodyPr>
          <a:lstStyle/>
          <a:p>
            <a:pPr algn="r">
              <a:lnSpc>
                <a:spcPts val="3500"/>
              </a:lnSpc>
            </a:pPr>
            <a:r>
              <a:rPr lang="en-US" sz="2500">
                <a:solidFill>
                  <a:srgbClr val="101010"/>
                </a:solidFill>
                <a:latin typeface="Comfortaa"/>
                <a:ea typeface="Comfortaa"/>
                <a:cs typeface="Comfortaa"/>
                <a:sym typeface="Comfortaa"/>
              </a:rPr>
              <a:t>Swiss Coding Academic</a:t>
            </a:r>
          </a:p>
        </p:txBody>
      </p:sp>
      <p:grpSp>
        <p:nvGrpSpPr>
          <p:cNvPr id="11" name="Group 11"/>
          <p:cNvGrpSpPr/>
          <p:nvPr/>
        </p:nvGrpSpPr>
        <p:grpSpPr>
          <a:xfrm>
            <a:off x="952091" y="4531273"/>
            <a:ext cx="4881934" cy="1718833"/>
            <a:chOff x="0" y="0"/>
            <a:chExt cx="1624330" cy="571895"/>
          </a:xfrm>
        </p:grpSpPr>
        <p:sp>
          <p:nvSpPr>
            <p:cNvPr id="12" name="Freeform 12"/>
            <p:cNvSpPr/>
            <p:nvPr/>
          </p:nvSpPr>
          <p:spPr>
            <a:xfrm>
              <a:off x="41910" y="43180"/>
              <a:ext cx="1576070" cy="523635"/>
            </a:xfrm>
            <a:custGeom>
              <a:avLst/>
              <a:gdLst/>
              <a:ahLst/>
              <a:cxnLst/>
              <a:rect l="l" t="t" r="r" b="b"/>
              <a:pathLst>
                <a:path w="1576070" h="523635">
                  <a:moveTo>
                    <a:pt x="0" y="0"/>
                  </a:moveTo>
                  <a:lnTo>
                    <a:pt x="1576070" y="0"/>
                  </a:lnTo>
                  <a:lnTo>
                    <a:pt x="1576070" y="523635"/>
                  </a:lnTo>
                  <a:lnTo>
                    <a:pt x="0" y="523635"/>
                  </a:lnTo>
                  <a:close/>
                </a:path>
              </a:pathLst>
            </a:custGeom>
            <a:solidFill>
              <a:srgbClr val="77838D"/>
            </a:solidFill>
          </p:spPr>
        </p:sp>
        <p:sp>
          <p:nvSpPr>
            <p:cNvPr id="13" name="Freeform 13"/>
            <p:cNvSpPr/>
            <p:nvPr/>
          </p:nvSpPr>
          <p:spPr>
            <a:xfrm>
              <a:off x="35560" y="35560"/>
              <a:ext cx="1588770" cy="536335"/>
            </a:xfrm>
            <a:custGeom>
              <a:avLst/>
              <a:gdLst/>
              <a:ahLst/>
              <a:cxnLst/>
              <a:rect l="l" t="t" r="r" b="b"/>
              <a:pathLst>
                <a:path w="1588770" h="536335">
                  <a:moveTo>
                    <a:pt x="1588770" y="536335"/>
                  </a:moveTo>
                  <a:lnTo>
                    <a:pt x="0" y="536335"/>
                  </a:lnTo>
                  <a:lnTo>
                    <a:pt x="0" y="0"/>
                  </a:lnTo>
                  <a:lnTo>
                    <a:pt x="1588770" y="0"/>
                  </a:lnTo>
                  <a:lnTo>
                    <a:pt x="1588770" y="536335"/>
                  </a:lnTo>
                  <a:close/>
                  <a:moveTo>
                    <a:pt x="12700" y="523635"/>
                  </a:moveTo>
                  <a:lnTo>
                    <a:pt x="1576070" y="523635"/>
                  </a:lnTo>
                  <a:lnTo>
                    <a:pt x="1576070" y="12700"/>
                  </a:lnTo>
                  <a:lnTo>
                    <a:pt x="12700" y="12700"/>
                  </a:lnTo>
                  <a:lnTo>
                    <a:pt x="12700" y="523635"/>
                  </a:lnTo>
                  <a:close/>
                </a:path>
              </a:pathLst>
            </a:custGeom>
            <a:solidFill>
              <a:srgbClr val="FFFFFF"/>
            </a:solidFill>
          </p:spPr>
        </p:sp>
        <p:sp>
          <p:nvSpPr>
            <p:cNvPr id="14" name="Freeform 14"/>
            <p:cNvSpPr/>
            <p:nvPr/>
          </p:nvSpPr>
          <p:spPr>
            <a:xfrm>
              <a:off x="0" y="0"/>
              <a:ext cx="1576070" cy="523635"/>
            </a:xfrm>
            <a:custGeom>
              <a:avLst/>
              <a:gdLst/>
              <a:ahLst/>
              <a:cxnLst/>
              <a:rect l="l" t="t" r="r" b="b"/>
              <a:pathLst>
                <a:path w="1576070" h="523635">
                  <a:moveTo>
                    <a:pt x="0" y="0"/>
                  </a:moveTo>
                  <a:lnTo>
                    <a:pt x="1576070" y="0"/>
                  </a:lnTo>
                  <a:lnTo>
                    <a:pt x="1576070" y="523635"/>
                  </a:lnTo>
                  <a:lnTo>
                    <a:pt x="0" y="523635"/>
                  </a:lnTo>
                  <a:close/>
                </a:path>
              </a:pathLst>
            </a:custGeom>
            <a:solidFill>
              <a:srgbClr val="FDFDFD"/>
            </a:solidFill>
          </p:spPr>
        </p:sp>
      </p:grpSp>
      <p:sp>
        <p:nvSpPr>
          <p:cNvPr id="15" name="TextBox 15"/>
          <p:cNvSpPr txBox="1"/>
          <p:nvPr/>
        </p:nvSpPr>
        <p:spPr>
          <a:xfrm>
            <a:off x="1458304" y="5006142"/>
            <a:ext cx="3816572" cy="824865"/>
          </a:xfrm>
          <a:prstGeom prst="rect">
            <a:avLst/>
          </a:prstGeom>
        </p:spPr>
        <p:txBody>
          <a:bodyPr lIns="0" tIns="0" rIns="0" bIns="0" rtlCol="0" anchor="t">
            <a:spAutoFit/>
          </a:bodyPr>
          <a:lstStyle/>
          <a:p>
            <a:pPr algn="l">
              <a:lnSpc>
                <a:spcPts val="3359"/>
              </a:lnSpc>
            </a:pPr>
            <a:r>
              <a:rPr lang="en-US" sz="2400">
                <a:solidFill>
                  <a:srgbClr val="2D262A"/>
                </a:solidFill>
                <a:latin typeface="Comfortaa"/>
                <a:ea typeface="Comfortaa"/>
                <a:cs typeface="Comfortaa"/>
                <a:sym typeface="Comfortaa"/>
              </a:rPr>
              <a:t>Dữ liệu bao gồm 9 cột và 9000 dòng.</a:t>
            </a:r>
          </a:p>
        </p:txBody>
      </p:sp>
      <p:sp>
        <p:nvSpPr>
          <p:cNvPr id="16" name="Freeform 16"/>
          <p:cNvSpPr/>
          <p:nvPr/>
        </p:nvSpPr>
        <p:spPr>
          <a:xfrm>
            <a:off x="6560192" y="2881941"/>
            <a:ext cx="8193058" cy="5729703"/>
          </a:xfrm>
          <a:custGeom>
            <a:avLst/>
            <a:gdLst/>
            <a:ahLst/>
            <a:cxnLst/>
            <a:rect l="l" t="t" r="r" b="b"/>
            <a:pathLst>
              <a:path w="8193058" h="5729703">
                <a:moveTo>
                  <a:pt x="0" y="0"/>
                </a:moveTo>
                <a:lnTo>
                  <a:pt x="8193059" y="0"/>
                </a:lnTo>
                <a:lnTo>
                  <a:pt x="8193059" y="5729702"/>
                </a:lnTo>
                <a:lnTo>
                  <a:pt x="0" y="5729702"/>
                </a:lnTo>
                <a:lnTo>
                  <a:pt x="0" y="0"/>
                </a:lnTo>
                <a:close/>
              </a:path>
            </a:pathLst>
          </a:custGeom>
          <a:blipFill>
            <a:blip r:embed="rId3"/>
            <a:stretch>
              <a:fillRect r="-1337"/>
            </a:stretch>
          </a:blipFill>
        </p:spPr>
      </p:sp>
      <p:grpSp>
        <p:nvGrpSpPr>
          <p:cNvPr id="17" name="Group 17"/>
          <p:cNvGrpSpPr/>
          <p:nvPr/>
        </p:nvGrpSpPr>
        <p:grpSpPr>
          <a:xfrm>
            <a:off x="1028700" y="3058120"/>
            <a:ext cx="2861855" cy="1368379"/>
            <a:chOff x="0" y="0"/>
            <a:chExt cx="3815807" cy="1824505"/>
          </a:xfrm>
        </p:grpSpPr>
        <p:sp>
          <p:nvSpPr>
            <p:cNvPr id="18" name="TextBox 18"/>
            <p:cNvSpPr txBox="1"/>
            <p:nvPr/>
          </p:nvSpPr>
          <p:spPr>
            <a:xfrm>
              <a:off x="0" y="95250"/>
              <a:ext cx="2001644" cy="750062"/>
            </a:xfrm>
            <a:prstGeom prst="rect">
              <a:avLst/>
            </a:prstGeom>
          </p:spPr>
          <p:txBody>
            <a:bodyPr lIns="0" tIns="0" rIns="0" bIns="0" rtlCol="0" anchor="t">
              <a:spAutoFit/>
            </a:bodyPr>
            <a:lstStyle/>
            <a:p>
              <a:pPr algn="l">
                <a:lnSpc>
                  <a:spcPts val="3947"/>
                </a:lnSpc>
              </a:pPr>
              <a:r>
                <a:rPr lang="en-US" sz="4200" b="1">
                  <a:solidFill>
                    <a:srgbClr val="B31A15"/>
                  </a:solidFill>
                  <a:latin typeface="Comfortaa Bold"/>
                  <a:ea typeface="Comfortaa Bold"/>
                  <a:cs typeface="Comfortaa Bold"/>
                  <a:sym typeface="Comfortaa Bold"/>
                </a:rPr>
                <a:t>Data </a:t>
              </a:r>
            </a:p>
          </p:txBody>
        </p:sp>
        <p:sp>
          <p:nvSpPr>
            <p:cNvPr id="19" name="TextBox 19"/>
            <p:cNvSpPr txBox="1"/>
            <p:nvPr/>
          </p:nvSpPr>
          <p:spPr>
            <a:xfrm>
              <a:off x="0" y="1074443"/>
              <a:ext cx="3815807" cy="750062"/>
            </a:xfrm>
            <a:prstGeom prst="rect">
              <a:avLst/>
            </a:prstGeom>
          </p:spPr>
          <p:txBody>
            <a:bodyPr lIns="0" tIns="0" rIns="0" bIns="0" rtlCol="0" anchor="t">
              <a:spAutoFit/>
            </a:bodyPr>
            <a:lstStyle/>
            <a:p>
              <a:pPr algn="l">
                <a:lnSpc>
                  <a:spcPts val="3947"/>
                </a:lnSpc>
              </a:pPr>
              <a:r>
                <a:rPr lang="en-US" sz="4200" b="1">
                  <a:solidFill>
                    <a:srgbClr val="F9B314"/>
                  </a:solidFill>
                  <a:latin typeface="Comfortaa Bold"/>
                  <a:ea typeface="Comfortaa Bold"/>
                  <a:cs typeface="Comfortaa Bold"/>
                  <a:sym typeface="Comfortaa Bold"/>
                </a:rPr>
                <a:t>Overview</a:t>
              </a:r>
            </a:p>
          </p:txBody>
        </p:sp>
      </p:grpSp>
      <p:sp>
        <p:nvSpPr>
          <p:cNvPr id="20" name="TextBox 20"/>
          <p:cNvSpPr txBox="1"/>
          <p:nvPr/>
        </p:nvSpPr>
        <p:spPr>
          <a:xfrm>
            <a:off x="1458304" y="7045946"/>
            <a:ext cx="3816572" cy="1243965"/>
          </a:xfrm>
          <a:prstGeom prst="rect">
            <a:avLst/>
          </a:prstGeom>
        </p:spPr>
        <p:txBody>
          <a:bodyPr lIns="0" tIns="0" rIns="0" bIns="0" rtlCol="0" anchor="t">
            <a:spAutoFit/>
          </a:bodyPr>
          <a:lstStyle/>
          <a:p>
            <a:pPr algn="l">
              <a:lnSpc>
                <a:spcPts val="3359"/>
              </a:lnSpc>
            </a:pPr>
            <a:r>
              <a:rPr lang="en-US" sz="2400">
                <a:solidFill>
                  <a:srgbClr val="2D262A"/>
                </a:solidFill>
                <a:latin typeface="Comfortaa"/>
                <a:ea typeface="Comfortaa"/>
                <a:cs typeface="Comfortaa"/>
                <a:sym typeface="Comfortaa"/>
              </a:rPr>
              <a:t>Số liệu chính: </a:t>
            </a:r>
            <a:r>
              <a:rPr lang="en-US" sz="2400" b="1">
                <a:solidFill>
                  <a:srgbClr val="2D262A"/>
                </a:solidFill>
                <a:latin typeface="Comfortaa Bold"/>
                <a:ea typeface="Comfortaa Bold"/>
                <a:cs typeface="Comfortaa Bold"/>
                <a:sym typeface="Comfortaa Bold"/>
              </a:rPr>
              <a:t>CourseCompletion </a:t>
            </a:r>
          </a:p>
          <a:p>
            <a:pPr algn="l">
              <a:lnSpc>
                <a:spcPts val="3359"/>
              </a:lnSpc>
            </a:pPr>
            <a:r>
              <a:rPr lang="en-US" sz="2400" i="1">
                <a:solidFill>
                  <a:srgbClr val="2D262A"/>
                </a:solidFill>
                <a:latin typeface="Comfortaa"/>
                <a:ea typeface="Comfortaa"/>
                <a:cs typeface="Comfortaa"/>
                <a:sym typeface="Comfortaa"/>
              </a:rPr>
              <a:t>(Hoàn thành khóa học)</a:t>
            </a:r>
          </a:p>
        </p:txBody>
      </p:sp>
      <p:grpSp>
        <p:nvGrpSpPr>
          <p:cNvPr id="21" name="Group 21"/>
          <p:cNvGrpSpPr/>
          <p:nvPr/>
        </p:nvGrpSpPr>
        <p:grpSpPr>
          <a:xfrm>
            <a:off x="14909450" y="7627494"/>
            <a:ext cx="2349850" cy="1630806"/>
            <a:chOff x="0" y="0"/>
            <a:chExt cx="3133133" cy="2174408"/>
          </a:xfrm>
        </p:grpSpPr>
        <p:grpSp>
          <p:nvGrpSpPr>
            <p:cNvPr id="22" name="Group 22"/>
            <p:cNvGrpSpPr/>
            <p:nvPr/>
          </p:nvGrpSpPr>
          <p:grpSpPr>
            <a:xfrm>
              <a:off x="0" y="1846580"/>
              <a:ext cx="3133133" cy="327828"/>
              <a:chOff x="0" y="0"/>
              <a:chExt cx="618890" cy="64756"/>
            </a:xfrm>
          </p:grpSpPr>
          <p:sp>
            <p:nvSpPr>
              <p:cNvPr id="23" name="Freeform 23"/>
              <p:cNvSpPr/>
              <p:nvPr/>
            </p:nvSpPr>
            <p:spPr>
              <a:xfrm>
                <a:off x="0" y="0"/>
                <a:ext cx="618890" cy="64756"/>
              </a:xfrm>
              <a:custGeom>
                <a:avLst/>
                <a:gdLst/>
                <a:ahLst/>
                <a:cxnLst/>
                <a:rect l="l" t="t" r="r" b="b"/>
                <a:pathLst>
                  <a:path w="618890" h="64756">
                    <a:moveTo>
                      <a:pt x="0" y="0"/>
                    </a:moveTo>
                    <a:lnTo>
                      <a:pt x="618890" y="0"/>
                    </a:lnTo>
                    <a:lnTo>
                      <a:pt x="618890" y="64756"/>
                    </a:lnTo>
                    <a:lnTo>
                      <a:pt x="0" y="64756"/>
                    </a:lnTo>
                    <a:close/>
                  </a:path>
                </a:pathLst>
              </a:custGeom>
              <a:solidFill>
                <a:srgbClr val="F9B314"/>
              </a:solidFill>
            </p:spPr>
          </p:sp>
          <p:sp>
            <p:nvSpPr>
              <p:cNvPr id="24" name="TextBox 24"/>
              <p:cNvSpPr txBox="1"/>
              <p:nvPr/>
            </p:nvSpPr>
            <p:spPr>
              <a:xfrm>
                <a:off x="0" y="-38100"/>
                <a:ext cx="618890" cy="102856"/>
              </a:xfrm>
              <a:prstGeom prst="rect">
                <a:avLst/>
              </a:prstGeom>
            </p:spPr>
            <p:txBody>
              <a:bodyPr lIns="50800" tIns="50800" rIns="50800" bIns="50800" rtlCol="0" anchor="ctr"/>
              <a:lstStyle/>
              <a:p>
                <a:pPr algn="ctr">
                  <a:lnSpc>
                    <a:spcPts val="2659"/>
                  </a:lnSpc>
                  <a:spcBef>
                    <a:spcPct val="0"/>
                  </a:spcBef>
                </a:pPr>
                <a:endParaRPr/>
              </a:p>
            </p:txBody>
          </p:sp>
        </p:grpSp>
        <p:sp>
          <p:nvSpPr>
            <p:cNvPr id="25" name="TextBox 25"/>
            <p:cNvSpPr txBox="1"/>
            <p:nvPr/>
          </p:nvSpPr>
          <p:spPr>
            <a:xfrm>
              <a:off x="0" y="-76200"/>
              <a:ext cx="3133133" cy="1656080"/>
            </a:xfrm>
            <a:prstGeom prst="rect">
              <a:avLst/>
            </a:prstGeom>
          </p:spPr>
          <p:txBody>
            <a:bodyPr lIns="0" tIns="0" rIns="0" bIns="0" rtlCol="0" anchor="t">
              <a:spAutoFit/>
            </a:bodyPr>
            <a:lstStyle/>
            <a:p>
              <a:pPr algn="r">
                <a:lnSpc>
                  <a:spcPts val="5040"/>
                </a:lnSpc>
              </a:pPr>
              <a:r>
                <a:rPr lang="en-US" sz="3600">
                  <a:solidFill>
                    <a:srgbClr val="101010"/>
                  </a:solidFill>
                  <a:latin typeface="Comfortaa"/>
                  <a:ea typeface="Comfortaa"/>
                  <a:cs typeface="Comfortaa"/>
                  <a:sym typeface="Comfortaa"/>
                </a:rPr>
                <a:t>Project Proposal</a:t>
              </a: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868578" y="1536775"/>
            <a:ext cx="3888837" cy="176445"/>
            <a:chOff x="0" y="0"/>
            <a:chExt cx="1024220" cy="46471"/>
          </a:xfrm>
        </p:grpSpPr>
        <p:sp>
          <p:nvSpPr>
            <p:cNvPr id="3" name="Freeform 3"/>
            <p:cNvSpPr/>
            <p:nvPr/>
          </p:nvSpPr>
          <p:spPr>
            <a:xfrm>
              <a:off x="0" y="0"/>
              <a:ext cx="1024220" cy="46471"/>
            </a:xfrm>
            <a:custGeom>
              <a:avLst/>
              <a:gdLst/>
              <a:ahLst/>
              <a:cxnLst/>
              <a:rect l="l" t="t" r="r" b="b"/>
              <a:pathLst>
                <a:path w="1024220" h="46471">
                  <a:moveTo>
                    <a:pt x="0" y="0"/>
                  </a:moveTo>
                  <a:lnTo>
                    <a:pt x="1024220" y="0"/>
                  </a:lnTo>
                  <a:lnTo>
                    <a:pt x="1024220" y="46471"/>
                  </a:lnTo>
                  <a:lnTo>
                    <a:pt x="0" y="46471"/>
                  </a:lnTo>
                  <a:close/>
                </a:path>
              </a:pathLst>
            </a:custGeom>
            <a:solidFill>
              <a:srgbClr val="F9B314"/>
            </a:solidFill>
          </p:spPr>
        </p:sp>
        <p:sp>
          <p:nvSpPr>
            <p:cNvPr id="4" name="TextBox 4"/>
            <p:cNvSpPr txBox="1"/>
            <p:nvPr/>
          </p:nvSpPr>
          <p:spPr>
            <a:xfrm>
              <a:off x="0" y="-38100"/>
              <a:ext cx="1024220" cy="84571"/>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028700" y="1028700"/>
            <a:ext cx="712706" cy="684520"/>
          </a:xfrm>
          <a:custGeom>
            <a:avLst/>
            <a:gdLst/>
            <a:ahLst/>
            <a:cxnLst/>
            <a:rect l="l" t="t" r="r" b="b"/>
            <a:pathLst>
              <a:path w="712706" h="684520">
                <a:moveTo>
                  <a:pt x="0" y="0"/>
                </a:moveTo>
                <a:lnTo>
                  <a:pt x="712706" y="0"/>
                </a:lnTo>
                <a:lnTo>
                  <a:pt x="712706" y="684520"/>
                </a:lnTo>
                <a:lnTo>
                  <a:pt x="0" y="684520"/>
                </a:lnTo>
                <a:lnTo>
                  <a:pt x="0" y="0"/>
                </a:lnTo>
                <a:close/>
              </a:path>
            </a:pathLst>
          </a:custGeom>
          <a:blipFill>
            <a:blip r:embed="rId2"/>
            <a:stretch>
              <a:fillRect l="-23510" t="-23166" r="-22315" b="-28663"/>
            </a:stretch>
          </a:blipFill>
        </p:spPr>
      </p:sp>
      <p:sp>
        <p:nvSpPr>
          <p:cNvPr id="6" name="TextBox 6"/>
          <p:cNvSpPr txBox="1"/>
          <p:nvPr/>
        </p:nvSpPr>
        <p:spPr>
          <a:xfrm>
            <a:off x="1741406" y="971550"/>
            <a:ext cx="4016009" cy="431799"/>
          </a:xfrm>
          <a:prstGeom prst="rect">
            <a:avLst/>
          </a:prstGeom>
        </p:spPr>
        <p:txBody>
          <a:bodyPr lIns="0" tIns="0" rIns="0" bIns="0" rtlCol="0" anchor="t">
            <a:spAutoFit/>
          </a:bodyPr>
          <a:lstStyle/>
          <a:p>
            <a:pPr algn="r">
              <a:lnSpc>
                <a:spcPts val="3500"/>
              </a:lnSpc>
            </a:pPr>
            <a:r>
              <a:rPr lang="en-US" sz="2500" b="1">
                <a:solidFill>
                  <a:srgbClr val="101010"/>
                </a:solidFill>
                <a:latin typeface="Comfortaa Bold"/>
                <a:ea typeface="Comfortaa Bold"/>
                <a:cs typeface="Comfortaa Bold"/>
                <a:sym typeface="Comfortaa Bold"/>
              </a:rPr>
              <a:t>Swiss Coding Academic</a:t>
            </a:r>
          </a:p>
        </p:txBody>
      </p:sp>
      <p:grpSp>
        <p:nvGrpSpPr>
          <p:cNvPr id="7" name="Group 7"/>
          <p:cNvGrpSpPr/>
          <p:nvPr/>
        </p:nvGrpSpPr>
        <p:grpSpPr>
          <a:xfrm>
            <a:off x="14909450" y="1028700"/>
            <a:ext cx="2349850" cy="1630806"/>
            <a:chOff x="0" y="0"/>
            <a:chExt cx="3133133" cy="2174408"/>
          </a:xfrm>
        </p:grpSpPr>
        <p:grpSp>
          <p:nvGrpSpPr>
            <p:cNvPr id="8" name="Group 8"/>
            <p:cNvGrpSpPr/>
            <p:nvPr/>
          </p:nvGrpSpPr>
          <p:grpSpPr>
            <a:xfrm>
              <a:off x="0" y="1846580"/>
              <a:ext cx="3133133" cy="327828"/>
              <a:chOff x="0" y="0"/>
              <a:chExt cx="618890" cy="64756"/>
            </a:xfrm>
          </p:grpSpPr>
          <p:sp>
            <p:nvSpPr>
              <p:cNvPr id="9" name="Freeform 9"/>
              <p:cNvSpPr/>
              <p:nvPr/>
            </p:nvSpPr>
            <p:spPr>
              <a:xfrm>
                <a:off x="0" y="0"/>
                <a:ext cx="618890" cy="64756"/>
              </a:xfrm>
              <a:custGeom>
                <a:avLst/>
                <a:gdLst/>
                <a:ahLst/>
                <a:cxnLst/>
                <a:rect l="l" t="t" r="r" b="b"/>
                <a:pathLst>
                  <a:path w="618890" h="64756">
                    <a:moveTo>
                      <a:pt x="0" y="0"/>
                    </a:moveTo>
                    <a:lnTo>
                      <a:pt x="618890" y="0"/>
                    </a:lnTo>
                    <a:lnTo>
                      <a:pt x="618890" y="64756"/>
                    </a:lnTo>
                    <a:lnTo>
                      <a:pt x="0" y="64756"/>
                    </a:lnTo>
                    <a:close/>
                  </a:path>
                </a:pathLst>
              </a:custGeom>
              <a:solidFill>
                <a:srgbClr val="F9B314"/>
              </a:solidFill>
            </p:spPr>
          </p:sp>
          <p:sp>
            <p:nvSpPr>
              <p:cNvPr id="10" name="TextBox 10"/>
              <p:cNvSpPr txBox="1"/>
              <p:nvPr/>
            </p:nvSpPr>
            <p:spPr>
              <a:xfrm>
                <a:off x="0" y="-38100"/>
                <a:ext cx="618890" cy="102856"/>
              </a:xfrm>
              <a:prstGeom prst="rect">
                <a:avLst/>
              </a:prstGeom>
            </p:spPr>
            <p:txBody>
              <a:bodyPr lIns="50800" tIns="50800" rIns="50800" bIns="50800" rtlCol="0" anchor="ctr"/>
              <a:lstStyle/>
              <a:p>
                <a:pPr algn="ctr">
                  <a:lnSpc>
                    <a:spcPts val="2659"/>
                  </a:lnSpc>
                  <a:spcBef>
                    <a:spcPct val="0"/>
                  </a:spcBef>
                </a:pPr>
                <a:endParaRPr/>
              </a:p>
            </p:txBody>
          </p:sp>
        </p:grpSp>
        <p:sp>
          <p:nvSpPr>
            <p:cNvPr id="11" name="TextBox 11"/>
            <p:cNvSpPr txBox="1"/>
            <p:nvPr/>
          </p:nvSpPr>
          <p:spPr>
            <a:xfrm>
              <a:off x="0" y="-76200"/>
              <a:ext cx="3133133" cy="1656080"/>
            </a:xfrm>
            <a:prstGeom prst="rect">
              <a:avLst/>
            </a:prstGeom>
          </p:spPr>
          <p:txBody>
            <a:bodyPr lIns="0" tIns="0" rIns="0" bIns="0" rtlCol="0" anchor="t">
              <a:spAutoFit/>
            </a:bodyPr>
            <a:lstStyle/>
            <a:p>
              <a:pPr algn="r">
                <a:lnSpc>
                  <a:spcPts val="5040"/>
                </a:lnSpc>
              </a:pPr>
              <a:r>
                <a:rPr lang="en-US" sz="3600">
                  <a:solidFill>
                    <a:srgbClr val="101010"/>
                  </a:solidFill>
                  <a:latin typeface="Comfortaa"/>
                  <a:ea typeface="Comfortaa"/>
                  <a:cs typeface="Comfortaa"/>
                  <a:sym typeface="Comfortaa"/>
                </a:rPr>
                <a:t>Project Proposal</a:t>
              </a:r>
            </a:p>
          </p:txBody>
        </p:sp>
      </p:grpSp>
      <p:graphicFrame>
        <p:nvGraphicFramePr>
          <p:cNvPr id="12" name="Table 12"/>
          <p:cNvGraphicFramePr>
            <a:graphicFrameLocks noGrp="1"/>
          </p:cNvGraphicFramePr>
          <p:nvPr>
            <p:extLst>
              <p:ext uri="{D42A27DB-BD31-4B8C-83A1-F6EECF244321}">
                <p14:modId xmlns:p14="http://schemas.microsoft.com/office/powerpoint/2010/main" val="1954336714"/>
              </p:ext>
            </p:extLst>
          </p:nvPr>
        </p:nvGraphicFramePr>
        <p:xfrm>
          <a:off x="1028700" y="3625963"/>
          <a:ext cx="16230600" cy="4918691"/>
        </p:xfrm>
        <a:graphic>
          <a:graphicData uri="http://schemas.openxmlformats.org/drawingml/2006/table">
            <a:tbl>
              <a:tblPr/>
              <a:tblGrid>
                <a:gridCol w="4318525">
                  <a:extLst>
                    <a:ext uri="{9D8B030D-6E8A-4147-A177-3AD203B41FA5}">
                      <a16:colId xmlns:a16="http://schemas.microsoft.com/office/drawing/2014/main" val="20000"/>
                    </a:ext>
                  </a:extLst>
                </a:gridCol>
                <a:gridCol w="11912075">
                  <a:extLst>
                    <a:ext uri="{9D8B030D-6E8A-4147-A177-3AD203B41FA5}">
                      <a16:colId xmlns:a16="http://schemas.microsoft.com/office/drawing/2014/main" val="20001"/>
                    </a:ext>
                  </a:extLst>
                </a:gridCol>
              </a:tblGrid>
              <a:tr h="1088497">
                <a:tc>
                  <a:txBody>
                    <a:bodyPr/>
                    <a:lstStyle/>
                    <a:p>
                      <a:pPr algn="ctr">
                        <a:lnSpc>
                          <a:spcPts val="2940"/>
                        </a:lnSpc>
                        <a:defRPr/>
                      </a:pPr>
                      <a:r>
                        <a:rPr lang="en-US" sz="2100" b="1" dirty="0" err="1">
                          <a:solidFill>
                            <a:srgbClr val="FFFFFF"/>
                          </a:solidFill>
                          <a:latin typeface="Comfortaa Bold"/>
                          <a:ea typeface="Comfortaa Bold"/>
                          <a:cs typeface="Comfortaa Bold"/>
                          <a:sym typeface="Comfortaa Bold"/>
                        </a:rPr>
                        <a:t>UserID</a:t>
                      </a:r>
                      <a:endParaRPr lang="en-US" sz="1100" dirty="0"/>
                    </a:p>
                  </a:txBody>
                  <a:tcPr marL="190500" marR="190500" marT="190500" marB="190500" anchor="ctr">
                    <a:lnL w="0" cap="flat" cmpd="sng" algn="ctr">
                      <a:solidFill>
                        <a:srgbClr val="99ACFF"/>
                      </a:solidFill>
                      <a:prstDash val="solid"/>
                      <a:round/>
                      <a:headEnd type="none" w="med" len="med"/>
                      <a:tailEnd type="none" w="med" len="med"/>
                    </a:lnL>
                    <a:lnR w="76200" cap="flat" cmpd="sng" algn="ctr">
                      <a:solidFill>
                        <a:schemeClr val="bg1"/>
                      </a:solidFill>
                      <a:prstDash val="solid"/>
                      <a:round/>
                      <a:headEnd type="none" w="med" len="med"/>
                      <a:tailEnd type="none" w="med" len="med"/>
                    </a:lnR>
                    <a:lnT w="0" cap="flat" cmpd="sng" algn="ctr">
                      <a:solidFill>
                        <a:srgbClr val="99ACFF"/>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E00301"/>
                    </a:solidFill>
                  </a:tcPr>
                </a:tc>
                <a:tc>
                  <a:txBody>
                    <a:bodyPr/>
                    <a:lstStyle/>
                    <a:p>
                      <a:pPr algn="l">
                        <a:lnSpc>
                          <a:spcPts val="2940"/>
                        </a:lnSpc>
                        <a:defRPr/>
                      </a:pPr>
                      <a:r>
                        <a:rPr lang="en-US" sz="2100" dirty="0" err="1">
                          <a:solidFill>
                            <a:srgbClr val="FFFFFF"/>
                          </a:solidFill>
                          <a:latin typeface="Comfortaa"/>
                          <a:ea typeface="Comfortaa"/>
                          <a:cs typeface="Comfortaa"/>
                          <a:sym typeface="Comfortaa"/>
                        </a:rPr>
                        <a:t>Mã</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định</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danh</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duy</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nhất</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cho</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mỗi</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người</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dùng</a:t>
                      </a:r>
                      <a:endParaRPr lang="en-US" sz="1100" dirty="0"/>
                    </a:p>
                  </a:txBody>
                  <a:tcPr marL="190500" marR="190500" marT="190500" marB="190500" anchor="ctr">
                    <a:lnL w="76200" cap="flat" cmpd="sng" algn="ctr">
                      <a:solidFill>
                        <a:schemeClr val="bg1"/>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F5C02E"/>
                    </a:solidFill>
                  </a:tcPr>
                </a:tc>
                <a:extLst>
                  <a:ext uri="{0D108BD9-81ED-4DB2-BD59-A6C34878D82A}">
                    <a16:rowId xmlns:a16="http://schemas.microsoft.com/office/drawing/2014/main" val="10000"/>
                  </a:ext>
                </a:extLst>
              </a:tr>
              <a:tr h="1390258">
                <a:tc>
                  <a:txBody>
                    <a:bodyPr/>
                    <a:lstStyle/>
                    <a:p>
                      <a:pPr algn="ctr">
                        <a:lnSpc>
                          <a:spcPts val="2940"/>
                        </a:lnSpc>
                        <a:defRPr/>
                      </a:pPr>
                      <a:r>
                        <a:rPr lang="en-US" sz="2100" b="1" dirty="0" err="1">
                          <a:solidFill>
                            <a:srgbClr val="FFFFFF"/>
                          </a:solidFill>
                          <a:latin typeface="Comfortaa Bold"/>
                          <a:ea typeface="Comfortaa Bold"/>
                          <a:cs typeface="Comfortaa Bold"/>
                          <a:sym typeface="Comfortaa Bold"/>
                        </a:rPr>
                        <a:t>CourseCategory</a:t>
                      </a:r>
                      <a:endParaRPr lang="en-US" sz="1100" dirty="0"/>
                    </a:p>
                  </a:txBody>
                  <a:tcPr marL="190500" marR="190500" marT="190500" marB="190500" anchor="ctr">
                    <a:lnL w="0" cap="flat" cmpd="sng" algn="ctr">
                      <a:solidFill>
                        <a:srgbClr val="99ACFF"/>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E00301"/>
                    </a:solidFill>
                  </a:tcPr>
                </a:tc>
                <a:tc>
                  <a:txBody>
                    <a:bodyPr/>
                    <a:lstStyle/>
                    <a:p>
                      <a:pPr algn="l">
                        <a:lnSpc>
                          <a:spcPts val="2940"/>
                        </a:lnSpc>
                        <a:defRPr/>
                      </a:pPr>
                      <a:r>
                        <a:rPr lang="en-US" sz="2100" dirty="0" err="1">
                          <a:solidFill>
                            <a:srgbClr val="FFFFFF"/>
                          </a:solidFill>
                          <a:latin typeface="Comfortaa"/>
                          <a:ea typeface="Comfortaa"/>
                          <a:cs typeface="Comfortaa"/>
                          <a:sym typeface="Comfortaa"/>
                        </a:rPr>
                        <a:t>Danh</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mục</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khóa</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học</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mà</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người</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dùng</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đã</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tham</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gia</a:t>
                      </a:r>
                      <a:r>
                        <a:rPr lang="en-US" sz="2100" dirty="0">
                          <a:solidFill>
                            <a:srgbClr val="FFFFFF"/>
                          </a:solidFill>
                          <a:latin typeface="Comfortaa"/>
                          <a:ea typeface="Comfortaa"/>
                          <a:cs typeface="Comfortaa"/>
                          <a:sym typeface="Comfortaa"/>
                        </a:rPr>
                        <a:t> </a:t>
                      </a:r>
                      <a:endParaRPr lang="en-US" sz="1100" dirty="0"/>
                    </a:p>
                    <a:p>
                      <a:pPr algn="l">
                        <a:lnSpc>
                          <a:spcPts val="2940"/>
                        </a:lnSpc>
                      </a:pPr>
                      <a:r>
                        <a:rPr lang="en-US" sz="2100" i="1" dirty="0">
                          <a:solidFill>
                            <a:srgbClr val="FFFFFF"/>
                          </a:solidFill>
                          <a:latin typeface="Comfortaa"/>
                          <a:ea typeface="Comfortaa"/>
                          <a:cs typeface="Comfortaa"/>
                          <a:sym typeface="Comfortaa"/>
                        </a:rPr>
                        <a:t>(</a:t>
                      </a:r>
                      <a:r>
                        <a:rPr lang="en-US" sz="2100" i="1" dirty="0" err="1">
                          <a:solidFill>
                            <a:srgbClr val="FFFFFF"/>
                          </a:solidFill>
                          <a:latin typeface="Comfortaa"/>
                          <a:ea typeface="Comfortaa"/>
                          <a:cs typeface="Comfortaa"/>
                          <a:sym typeface="Comfortaa"/>
                        </a:rPr>
                        <a:t>Lập</a:t>
                      </a:r>
                      <a:r>
                        <a:rPr lang="en-US" sz="2100" i="1" dirty="0">
                          <a:solidFill>
                            <a:srgbClr val="FFFFFF"/>
                          </a:solidFill>
                          <a:latin typeface="Comfortaa"/>
                          <a:ea typeface="Comfortaa"/>
                          <a:cs typeface="Comfortaa"/>
                          <a:sym typeface="Comfortaa"/>
                        </a:rPr>
                        <a:t> </a:t>
                      </a:r>
                      <a:r>
                        <a:rPr lang="en-US" sz="2100" i="1" dirty="0" err="1">
                          <a:solidFill>
                            <a:srgbClr val="FFFFFF"/>
                          </a:solidFill>
                          <a:latin typeface="Comfortaa"/>
                          <a:ea typeface="Comfortaa"/>
                          <a:cs typeface="Comfortaa"/>
                          <a:sym typeface="Comfortaa"/>
                        </a:rPr>
                        <a:t>trình</a:t>
                      </a:r>
                      <a:r>
                        <a:rPr lang="en-US" sz="2100" i="1" dirty="0">
                          <a:solidFill>
                            <a:srgbClr val="FFFFFF"/>
                          </a:solidFill>
                          <a:latin typeface="Comfortaa"/>
                          <a:ea typeface="Comfortaa"/>
                          <a:cs typeface="Comfortaa"/>
                          <a:sym typeface="Comfortaa"/>
                        </a:rPr>
                        <a:t>, </a:t>
                      </a:r>
                      <a:r>
                        <a:rPr lang="en-US" sz="2100" i="1" dirty="0" err="1">
                          <a:solidFill>
                            <a:srgbClr val="FFFFFF"/>
                          </a:solidFill>
                          <a:latin typeface="Comfortaa"/>
                          <a:ea typeface="Comfortaa"/>
                          <a:cs typeface="Comfortaa"/>
                          <a:sym typeface="Comfortaa"/>
                        </a:rPr>
                        <a:t>Kinh</a:t>
                      </a:r>
                      <a:r>
                        <a:rPr lang="en-US" sz="2100" i="1" dirty="0">
                          <a:solidFill>
                            <a:srgbClr val="FFFFFF"/>
                          </a:solidFill>
                          <a:latin typeface="Comfortaa"/>
                          <a:ea typeface="Comfortaa"/>
                          <a:cs typeface="Comfortaa"/>
                          <a:sym typeface="Comfortaa"/>
                        </a:rPr>
                        <a:t> </a:t>
                      </a:r>
                      <a:r>
                        <a:rPr lang="en-US" sz="2100" i="1" dirty="0" err="1">
                          <a:solidFill>
                            <a:srgbClr val="FFFFFF"/>
                          </a:solidFill>
                          <a:latin typeface="Comfortaa"/>
                          <a:ea typeface="Comfortaa"/>
                          <a:cs typeface="Comfortaa"/>
                          <a:sym typeface="Comfortaa"/>
                        </a:rPr>
                        <a:t>doanh</a:t>
                      </a:r>
                      <a:r>
                        <a:rPr lang="en-US" sz="2100" i="1" dirty="0">
                          <a:solidFill>
                            <a:srgbClr val="FFFFFF"/>
                          </a:solidFill>
                          <a:latin typeface="Comfortaa"/>
                          <a:ea typeface="Comfortaa"/>
                          <a:cs typeface="Comfortaa"/>
                          <a:sym typeface="Comfortaa"/>
                        </a:rPr>
                        <a:t>, </a:t>
                      </a:r>
                      <a:r>
                        <a:rPr lang="en-US" sz="2100" i="1" dirty="0" err="1">
                          <a:solidFill>
                            <a:srgbClr val="FFFFFF"/>
                          </a:solidFill>
                          <a:latin typeface="Comfortaa"/>
                          <a:ea typeface="Comfortaa"/>
                          <a:cs typeface="Comfortaa"/>
                          <a:sym typeface="Comfortaa"/>
                        </a:rPr>
                        <a:t>Nghệ</a:t>
                      </a:r>
                      <a:r>
                        <a:rPr lang="en-US" sz="2100" i="1" dirty="0">
                          <a:solidFill>
                            <a:srgbClr val="FFFFFF"/>
                          </a:solidFill>
                          <a:latin typeface="Comfortaa"/>
                          <a:ea typeface="Comfortaa"/>
                          <a:cs typeface="Comfortaa"/>
                          <a:sym typeface="Comfortaa"/>
                        </a:rPr>
                        <a:t> </a:t>
                      </a:r>
                      <a:r>
                        <a:rPr lang="en-US" sz="2100" i="1" dirty="0" err="1">
                          <a:solidFill>
                            <a:srgbClr val="FFFFFF"/>
                          </a:solidFill>
                          <a:latin typeface="Comfortaa"/>
                          <a:ea typeface="Comfortaa"/>
                          <a:cs typeface="Comfortaa"/>
                          <a:sym typeface="Comfortaa"/>
                        </a:rPr>
                        <a:t>thuật</a:t>
                      </a:r>
                      <a:r>
                        <a:rPr lang="en-US" sz="2100" i="1" dirty="0">
                          <a:solidFill>
                            <a:srgbClr val="FFFFFF"/>
                          </a:solidFill>
                          <a:latin typeface="Comfortaa"/>
                          <a:ea typeface="Comfortaa"/>
                          <a:cs typeface="Comfortaa"/>
                          <a:sym typeface="Comfortaa"/>
                        </a:rPr>
                        <a:t>, </a:t>
                      </a:r>
                      <a:r>
                        <a:rPr lang="en-US" sz="2100" i="1" dirty="0" err="1">
                          <a:solidFill>
                            <a:srgbClr val="FFFFFF"/>
                          </a:solidFill>
                          <a:latin typeface="Comfortaa"/>
                          <a:ea typeface="Comfortaa"/>
                          <a:cs typeface="Comfortaa"/>
                          <a:sym typeface="Comfortaa"/>
                        </a:rPr>
                        <a:t>Sức</a:t>
                      </a:r>
                      <a:r>
                        <a:rPr lang="en-US" sz="2100" i="1" dirty="0">
                          <a:solidFill>
                            <a:srgbClr val="FFFFFF"/>
                          </a:solidFill>
                          <a:latin typeface="Comfortaa"/>
                          <a:ea typeface="Comfortaa"/>
                          <a:cs typeface="Comfortaa"/>
                          <a:sym typeface="Comfortaa"/>
                        </a:rPr>
                        <a:t> </a:t>
                      </a:r>
                      <a:r>
                        <a:rPr lang="en-US" sz="2100" i="1" dirty="0" err="1">
                          <a:solidFill>
                            <a:srgbClr val="FFFFFF"/>
                          </a:solidFill>
                          <a:latin typeface="Comfortaa"/>
                          <a:ea typeface="Comfortaa"/>
                          <a:cs typeface="Comfortaa"/>
                          <a:sym typeface="Comfortaa"/>
                        </a:rPr>
                        <a:t>khỏe</a:t>
                      </a:r>
                      <a:r>
                        <a:rPr lang="en-US" sz="2100" i="1" dirty="0">
                          <a:solidFill>
                            <a:srgbClr val="FFFFFF"/>
                          </a:solidFill>
                          <a:latin typeface="Comfortaa"/>
                          <a:ea typeface="Comfortaa"/>
                          <a:cs typeface="Comfortaa"/>
                          <a:sym typeface="Comfortaa"/>
                        </a:rPr>
                        <a:t>, </a:t>
                      </a:r>
                      <a:r>
                        <a:rPr lang="en-US" sz="2100" i="1" dirty="0" err="1">
                          <a:solidFill>
                            <a:srgbClr val="FFFFFF"/>
                          </a:solidFill>
                          <a:latin typeface="Comfortaa"/>
                          <a:ea typeface="Comfortaa"/>
                          <a:cs typeface="Comfortaa"/>
                          <a:sym typeface="Comfortaa"/>
                        </a:rPr>
                        <a:t>Khoa</a:t>
                      </a:r>
                      <a:r>
                        <a:rPr lang="en-US" sz="2100" i="1" dirty="0">
                          <a:solidFill>
                            <a:srgbClr val="FFFFFF"/>
                          </a:solidFill>
                          <a:latin typeface="Comfortaa"/>
                          <a:ea typeface="Comfortaa"/>
                          <a:cs typeface="Comfortaa"/>
                          <a:sym typeface="Comfortaa"/>
                        </a:rPr>
                        <a:t> </a:t>
                      </a:r>
                      <a:r>
                        <a:rPr lang="en-US" sz="2100" i="1" dirty="0" err="1">
                          <a:solidFill>
                            <a:srgbClr val="FFFFFF"/>
                          </a:solidFill>
                          <a:latin typeface="Comfortaa"/>
                          <a:ea typeface="Comfortaa"/>
                          <a:cs typeface="Comfortaa"/>
                          <a:sym typeface="Comfortaa"/>
                        </a:rPr>
                        <a:t>học</a:t>
                      </a:r>
                      <a:r>
                        <a:rPr lang="en-US" sz="2100" i="1" dirty="0">
                          <a:solidFill>
                            <a:srgbClr val="FFFFFF"/>
                          </a:solidFill>
                          <a:latin typeface="Comfortaa"/>
                          <a:ea typeface="Comfortaa"/>
                          <a:cs typeface="Comfortaa"/>
                          <a:sym typeface="Comfortaa"/>
                        </a:rPr>
                        <a:t>)</a:t>
                      </a:r>
                    </a:p>
                  </a:txBody>
                  <a:tcPr marL="190500" marR="190500" marT="190500" marB="190500" anchor="ctr">
                    <a:lnL w="76200" cap="flat" cmpd="sng" algn="ctr">
                      <a:solidFill>
                        <a:schemeClr val="bg1"/>
                      </a:solidFill>
                      <a:prstDash val="solid"/>
                      <a:round/>
                      <a:headEnd type="none" w="med" len="med"/>
                      <a:tailEnd type="none" w="med" len="med"/>
                    </a:lnL>
                    <a:lnR w="0" cap="flat" cmpd="sng" algn="ctr">
                      <a:solidFill>
                        <a:srgbClr val="99ACFF"/>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F5C02E"/>
                    </a:solidFill>
                  </a:tcPr>
                </a:tc>
                <a:extLst>
                  <a:ext uri="{0D108BD9-81ED-4DB2-BD59-A6C34878D82A}">
                    <a16:rowId xmlns:a16="http://schemas.microsoft.com/office/drawing/2014/main" val="10001"/>
                  </a:ext>
                </a:extLst>
              </a:tr>
              <a:tr h="1137089">
                <a:tc>
                  <a:txBody>
                    <a:bodyPr/>
                    <a:lstStyle/>
                    <a:p>
                      <a:pPr algn="ctr">
                        <a:lnSpc>
                          <a:spcPts val="2940"/>
                        </a:lnSpc>
                        <a:defRPr/>
                      </a:pPr>
                      <a:r>
                        <a:rPr lang="en-US" sz="2100" b="1" dirty="0" err="1">
                          <a:solidFill>
                            <a:srgbClr val="FFFFFF"/>
                          </a:solidFill>
                          <a:latin typeface="Comfortaa Bold"/>
                          <a:ea typeface="Comfortaa Bold"/>
                          <a:cs typeface="Comfortaa Bold"/>
                          <a:sym typeface="Comfortaa Bold"/>
                        </a:rPr>
                        <a:t>TimeSpentOnCourse</a:t>
                      </a:r>
                      <a:endParaRPr lang="en-US" sz="1100" dirty="0"/>
                    </a:p>
                  </a:txBody>
                  <a:tcPr marL="190500" marR="190500" marT="190500" marB="190500" anchor="ctr">
                    <a:lnL w="0" cap="flat" cmpd="sng" algn="ctr">
                      <a:solidFill>
                        <a:srgbClr val="99ACFF"/>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E00301"/>
                    </a:solidFill>
                  </a:tcPr>
                </a:tc>
                <a:tc>
                  <a:txBody>
                    <a:bodyPr/>
                    <a:lstStyle/>
                    <a:p>
                      <a:pPr algn="l">
                        <a:lnSpc>
                          <a:spcPts val="2940"/>
                        </a:lnSpc>
                        <a:defRPr/>
                      </a:pPr>
                      <a:r>
                        <a:rPr lang="en-US" sz="2100" dirty="0" err="1">
                          <a:solidFill>
                            <a:srgbClr val="FFFFFF"/>
                          </a:solidFill>
                          <a:latin typeface="Comfortaa"/>
                          <a:ea typeface="Comfortaa"/>
                          <a:cs typeface="Comfortaa"/>
                          <a:sym typeface="Comfortaa"/>
                        </a:rPr>
                        <a:t>Tổng</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thời</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gian</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người</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dùng</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dành</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cho</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khóa</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học</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tính</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bằng</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giờ</a:t>
                      </a:r>
                      <a:endParaRPr lang="en-US" sz="1100" dirty="0"/>
                    </a:p>
                  </a:txBody>
                  <a:tcPr marL="190500" marR="190500" marT="190500" marB="190500" anchor="ctr">
                    <a:lnL w="76200" cap="flat" cmpd="sng" algn="ctr">
                      <a:solidFill>
                        <a:schemeClr val="bg1"/>
                      </a:solidFill>
                      <a:prstDash val="solid"/>
                      <a:round/>
                      <a:headEnd type="none" w="med" len="med"/>
                      <a:tailEnd type="none" w="med" len="med"/>
                    </a:lnL>
                    <a:lnR w="0" cap="flat" cmpd="sng" algn="ctr">
                      <a:solidFill>
                        <a:srgbClr val="99ACFF"/>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F5C02E"/>
                    </a:solidFill>
                  </a:tcPr>
                </a:tc>
                <a:extLst>
                  <a:ext uri="{0D108BD9-81ED-4DB2-BD59-A6C34878D82A}">
                    <a16:rowId xmlns:a16="http://schemas.microsoft.com/office/drawing/2014/main" val="10002"/>
                  </a:ext>
                </a:extLst>
              </a:tr>
              <a:tr h="1302847">
                <a:tc>
                  <a:txBody>
                    <a:bodyPr/>
                    <a:lstStyle/>
                    <a:p>
                      <a:pPr algn="ctr">
                        <a:lnSpc>
                          <a:spcPts val="2940"/>
                        </a:lnSpc>
                        <a:defRPr/>
                      </a:pPr>
                      <a:r>
                        <a:rPr lang="en-US" sz="2100" b="1" dirty="0" err="1">
                          <a:solidFill>
                            <a:srgbClr val="FFFFFF"/>
                          </a:solidFill>
                          <a:latin typeface="Comfortaa Bold"/>
                          <a:ea typeface="Comfortaa Bold"/>
                          <a:cs typeface="Comfortaa Bold"/>
                          <a:sym typeface="Comfortaa Bold"/>
                        </a:rPr>
                        <a:t>NumberOfVideosWatched</a:t>
                      </a:r>
                      <a:endParaRPr lang="en-US" sz="1100" dirty="0"/>
                    </a:p>
                  </a:txBody>
                  <a:tcPr marL="190500" marR="190500" marT="190500" marB="190500" anchor="ctr">
                    <a:lnL w="0" cap="flat" cmpd="sng" algn="ctr">
                      <a:solidFill>
                        <a:srgbClr val="99ACFF"/>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E00301"/>
                    </a:solidFill>
                  </a:tcPr>
                </a:tc>
                <a:tc>
                  <a:txBody>
                    <a:bodyPr/>
                    <a:lstStyle/>
                    <a:p>
                      <a:pPr algn="l">
                        <a:lnSpc>
                          <a:spcPts val="2940"/>
                        </a:lnSpc>
                        <a:defRPr/>
                      </a:pPr>
                      <a:r>
                        <a:rPr lang="en-US" sz="2100" dirty="0" err="1">
                          <a:solidFill>
                            <a:srgbClr val="FFFFFF"/>
                          </a:solidFill>
                          <a:latin typeface="Comfortaa"/>
                          <a:ea typeface="Comfortaa"/>
                          <a:cs typeface="Comfortaa"/>
                          <a:sym typeface="Comfortaa"/>
                        </a:rPr>
                        <a:t>Tổng</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số</a:t>
                      </a:r>
                      <a:r>
                        <a:rPr lang="en-US" sz="2100" dirty="0">
                          <a:solidFill>
                            <a:srgbClr val="FFFFFF"/>
                          </a:solidFill>
                          <a:latin typeface="Comfortaa"/>
                          <a:ea typeface="Comfortaa"/>
                          <a:cs typeface="Comfortaa"/>
                          <a:sym typeface="Comfortaa"/>
                        </a:rPr>
                        <a:t> video </a:t>
                      </a:r>
                      <a:r>
                        <a:rPr lang="en-US" sz="2100" dirty="0" err="1">
                          <a:solidFill>
                            <a:srgbClr val="FFFFFF"/>
                          </a:solidFill>
                          <a:latin typeface="Comfortaa"/>
                          <a:ea typeface="Comfortaa"/>
                          <a:cs typeface="Comfortaa"/>
                          <a:sym typeface="Comfortaa"/>
                        </a:rPr>
                        <a:t>người</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dùng</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đã</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xem</a:t>
                      </a:r>
                      <a:endParaRPr lang="en-US" sz="1100" dirty="0"/>
                    </a:p>
                  </a:txBody>
                  <a:tcPr marL="190500" marR="190500" marT="190500" marB="190500" anchor="ctr">
                    <a:lnL w="76200" cap="flat" cmpd="sng" algn="ctr">
                      <a:solidFill>
                        <a:schemeClr val="bg1"/>
                      </a:solidFill>
                      <a:prstDash val="solid"/>
                      <a:round/>
                      <a:headEnd type="none" w="med" len="med"/>
                      <a:tailEnd type="none" w="med" len="med"/>
                    </a:lnL>
                    <a:lnR w="0" cap="flat" cmpd="sng" algn="ctr">
                      <a:solidFill>
                        <a:srgbClr val="99ACFF"/>
                      </a:solidFill>
                      <a:prstDash val="solid"/>
                      <a:round/>
                      <a:headEnd type="none" w="med" len="med"/>
                      <a:tailEnd type="none" w="med" len="med"/>
                    </a:lnR>
                    <a:lnT w="76200" cap="flat" cmpd="sng" algn="ctr">
                      <a:solidFill>
                        <a:schemeClr val="bg1"/>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F5C02E"/>
                    </a:solidFill>
                  </a:tcPr>
                </a:tc>
                <a:extLst>
                  <a:ext uri="{0D108BD9-81ED-4DB2-BD59-A6C34878D82A}">
                    <a16:rowId xmlns:a16="http://schemas.microsoft.com/office/drawing/2014/main" val="10003"/>
                  </a:ext>
                </a:extLst>
              </a:tr>
            </a:tbl>
          </a:graphicData>
        </a:graphic>
      </p:graphicFrame>
      <p:grpSp>
        <p:nvGrpSpPr>
          <p:cNvPr id="13" name="Group 13"/>
          <p:cNvGrpSpPr/>
          <p:nvPr/>
        </p:nvGrpSpPr>
        <p:grpSpPr>
          <a:xfrm>
            <a:off x="1028700" y="2342514"/>
            <a:ext cx="4363088" cy="633984"/>
            <a:chOff x="0" y="0"/>
            <a:chExt cx="5817450" cy="845312"/>
          </a:xfrm>
        </p:grpSpPr>
        <p:sp>
          <p:nvSpPr>
            <p:cNvPr id="14" name="TextBox 14"/>
            <p:cNvSpPr txBox="1"/>
            <p:nvPr/>
          </p:nvSpPr>
          <p:spPr>
            <a:xfrm>
              <a:off x="0" y="95250"/>
              <a:ext cx="2001644" cy="750062"/>
            </a:xfrm>
            <a:prstGeom prst="rect">
              <a:avLst/>
            </a:prstGeom>
          </p:spPr>
          <p:txBody>
            <a:bodyPr lIns="0" tIns="0" rIns="0" bIns="0" rtlCol="0" anchor="t">
              <a:spAutoFit/>
            </a:bodyPr>
            <a:lstStyle/>
            <a:p>
              <a:pPr algn="l">
                <a:lnSpc>
                  <a:spcPts val="3947"/>
                </a:lnSpc>
              </a:pPr>
              <a:r>
                <a:rPr lang="en-US" sz="4200" b="1">
                  <a:solidFill>
                    <a:srgbClr val="B31A15"/>
                  </a:solidFill>
                  <a:latin typeface="Comfortaa Bold"/>
                  <a:ea typeface="Comfortaa Bold"/>
                  <a:cs typeface="Comfortaa Bold"/>
                  <a:sym typeface="Comfortaa Bold"/>
                </a:rPr>
                <a:t>Data </a:t>
              </a:r>
            </a:p>
          </p:txBody>
        </p:sp>
        <p:sp>
          <p:nvSpPr>
            <p:cNvPr id="15" name="TextBox 15"/>
            <p:cNvSpPr txBox="1"/>
            <p:nvPr/>
          </p:nvSpPr>
          <p:spPr>
            <a:xfrm>
              <a:off x="2001644" y="95250"/>
              <a:ext cx="3815807" cy="750062"/>
            </a:xfrm>
            <a:prstGeom prst="rect">
              <a:avLst/>
            </a:prstGeom>
          </p:spPr>
          <p:txBody>
            <a:bodyPr lIns="0" tIns="0" rIns="0" bIns="0" rtlCol="0" anchor="t">
              <a:spAutoFit/>
            </a:bodyPr>
            <a:lstStyle/>
            <a:p>
              <a:pPr algn="l">
                <a:lnSpc>
                  <a:spcPts val="3947"/>
                </a:lnSpc>
              </a:pPr>
              <a:r>
                <a:rPr lang="en-US" sz="4200" b="1">
                  <a:solidFill>
                    <a:srgbClr val="F9B314"/>
                  </a:solidFill>
                  <a:latin typeface="Comfortaa Bold"/>
                  <a:ea typeface="Comfortaa Bold"/>
                  <a:cs typeface="Comfortaa Bold"/>
                  <a:sym typeface="Comfortaa Bold"/>
                </a:rPr>
                <a:t>Structure</a:t>
              </a: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686440"/>
            <a:ext cx="4728715" cy="684520"/>
            <a:chOff x="0" y="0"/>
            <a:chExt cx="6304954" cy="912694"/>
          </a:xfrm>
        </p:grpSpPr>
        <p:grpSp>
          <p:nvGrpSpPr>
            <p:cNvPr id="3" name="Group 3"/>
            <p:cNvGrpSpPr/>
            <p:nvPr/>
          </p:nvGrpSpPr>
          <p:grpSpPr>
            <a:xfrm>
              <a:off x="1119838" y="677433"/>
              <a:ext cx="5185116" cy="235260"/>
              <a:chOff x="0" y="0"/>
              <a:chExt cx="1024220" cy="46471"/>
            </a:xfrm>
          </p:grpSpPr>
          <p:sp>
            <p:nvSpPr>
              <p:cNvPr id="4" name="Freeform 4"/>
              <p:cNvSpPr/>
              <p:nvPr/>
            </p:nvSpPr>
            <p:spPr>
              <a:xfrm>
                <a:off x="0" y="0"/>
                <a:ext cx="1024220" cy="46471"/>
              </a:xfrm>
              <a:custGeom>
                <a:avLst/>
                <a:gdLst/>
                <a:ahLst/>
                <a:cxnLst/>
                <a:rect l="l" t="t" r="r" b="b"/>
                <a:pathLst>
                  <a:path w="1024220" h="46471">
                    <a:moveTo>
                      <a:pt x="0" y="0"/>
                    </a:moveTo>
                    <a:lnTo>
                      <a:pt x="1024220" y="0"/>
                    </a:lnTo>
                    <a:lnTo>
                      <a:pt x="1024220" y="46471"/>
                    </a:lnTo>
                    <a:lnTo>
                      <a:pt x="0" y="46471"/>
                    </a:lnTo>
                    <a:close/>
                  </a:path>
                </a:pathLst>
              </a:custGeom>
              <a:solidFill>
                <a:srgbClr val="F9B314"/>
              </a:solidFill>
            </p:spPr>
          </p:sp>
          <p:sp>
            <p:nvSpPr>
              <p:cNvPr id="5" name="TextBox 5"/>
              <p:cNvSpPr txBox="1"/>
              <p:nvPr/>
            </p:nvSpPr>
            <p:spPr>
              <a:xfrm>
                <a:off x="0" y="-38100"/>
                <a:ext cx="1024220" cy="84571"/>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0" y="0"/>
              <a:ext cx="950275" cy="912694"/>
            </a:xfrm>
            <a:custGeom>
              <a:avLst/>
              <a:gdLst/>
              <a:ahLst/>
              <a:cxnLst/>
              <a:rect l="l" t="t" r="r" b="b"/>
              <a:pathLst>
                <a:path w="950275" h="912694">
                  <a:moveTo>
                    <a:pt x="0" y="0"/>
                  </a:moveTo>
                  <a:lnTo>
                    <a:pt x="950275" y="0"/>
                  </a:lnTo>
                  <a:lnTo>
                    <a:pt x="950275" y="912694"/>
                  </a:lnTo>
                  <a:lnTo>
                    <a:pt x="0" y="912694"/>
                  </a:lnTo>
                  <a:lnTo>
                    <a:pt x="0" y="0"/>
                  </a:lnTo>
                  <a:close/>
                </a:path>
              </a:pathLst>
            </a:custGeom>
            <a:blipFill>
              <a:blip r:embed="rId2"/>
              <a:stretch>
                <a:fillRect l="-23510" t="-23166" r="-22315" b="-28663"/>
              </a:stretch>
            </a:blipFill>
          </p:spPr>
        </p:sp>
        <p:sp>
          <p:nvSpPr>
            <p:cNvPr id="7" name="TextBox 7"/>
            <p:cNvSpPr txBox="1"/>
            <p:nvPr/>
          </p:nvSpPr>
          <p:spPr>
            <a:xfrm>
              <a:off x="950275" y="-57150"/>
              <a:ext cx="5354679" cy="556682"/>
            </a:xfrm>
            <a:prstGeom prst="rect">
              <a:avLst/>
            </a:prstGeom>
          </p:spPr>
          <p:txBody>
            <a:bodyPr lIns="0" tIns="0" rIns="0" bIns="0" rtlCol="0" anchor="t">
              <a:spAutoFit/>
            </a:bodyPr>
            <a:lstStyle/>
            <a:p>
              <a:pPr algn="r">
                <a:lnSpc>
                  <a:spcPts val="3500"/>
                </a:lnSpc>
              </a:pPr>
              <a:r>
                <a:rPr lang="en-US" sz="2500">
                  <a:solidFill>
                    <a:srgbClr val="101010"/>
                  </a:solidFill>
                  <a:latin typeface="Comfortaa"/>
                  <a:ea typeface="Comfortaa"/>
                  <a:cs typeface="Comfortaa"/>
                  <a:sym typeface="Comfortaa"/>
                </a:rPr>
                <a:t>Swiss Coding Academic</a:t>
              </a:r>
            </a:p>
          </p:txBody>
        </p:sp>
      </p:grpSp>
      <p:grpSp>
        <p:nvGrpSpPr>
          <p:cNvPr id="8" name="Group 8"/>
          <p:cNvGrpSpPr/>
          <p:nvPr/>
        </p:nvGrpSpPr>
        <p:grpSpPr>
          <a:xfrm>
            <a:off x="14909450" y="555557"/>
            <a:ext cx="2349850" cy="1630806"/>
            <a:chOff x="0" y="0"/>
            <a:chExt cx="3133133" cy="2174408"/>
          </a:xfrm>
        </p:grpSpPr>
        <p:grpSp>
          <p:nvGrpSpPr>
            <p:cNvPr id="9" name="Group 9"/>
            <p:cNvGrpSpPr/>
            <p:nvPr/>
          </p:nvGrpSpPr>
          <p:grpSpPr>
            <a:xfrm>
              <a:off x="0" y="1846580"/>
              <a:ext cx="3133133" cy="327828"/>
              <a:chOff x="0" y="0"/>
              <a:chExt cx="618890" cy="64756"/>
            </a:xfrm>
          </p:grpSpPr>
          <p:sp>
            <p:nvSpPr>
              <p:cNvPr id="10" name="Freeform 10"/>
              <p:cNvSpPr/>
              <p:nvPr/>
            </p:nvSpPr>
            <p:spPr>
              <a:xfrm>
                <a:off x="0" y="0"/>
                <a:ext cx="618890" cy="64756"/>
              </a:xfrm>
              <a:custGeom>
                <a:avLst/>
                <a:gdLst/>
                <a:ahLst/>
                <a:cxnLst/>
                <a:rect l="l" t="t" r="r" b="b"/>
                <a:pathLst>
                  <a:path w="618890" h="64756">
                    <a:moveTo>
                      <a:pt x="0" y="0"/>
                    </a:moveTo>
                    <a:lnTo>
                      <a:pt x="618890" y="0"/>
                    </a:lnTo>
                    <a:lnTo>
                      <a:pt x="618890" y="64756"/>
                    </a:lnTo>
                    <a:lnTo>
                      <a:pt x="0" y="64756"/>
                    </a:lnTo>
                    <a:close/>
                  </a:path>
                </a:pathLst>
              </a:custGeom>
              <a:solidFill>
                <a:srgbClr val="F9B314"/>
              </a:solidFill>
            </p:spPr>
          </p:sp>
          <p:sp>
            <p:nvSpPr>
              <p:cNvPr id="11" name="TextBox 11"/>
              <p:cNvSpPr txBox="1"/>
              <p:nvPr/>
            </p:nvSpPr>
            <p:spPr>
              <a:xfrm>
                <a:off x="0" y="-38100"/>
                <a:ext cx="618890" cy="102856"/>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2"/>
            <p:cNvSpPr txBox="1"/>
            <p:nvPr/>
          </p:nvSpPr>
          <p:spPr>
            <a:xfrm>
              <a:off x="0" y="-76200"/>
              <a:ext cx="3133133" cy="1656080"/>
            </a:xfrm>
            <a:prstGeom prst="rect">
              <a:avLst/>
            </a:prstGeom>
          </p:spPr>
          <p:txBody>
            <a:bodyPr lIns="0" tIns="0" rIns="0" bIns="0" rtlCol="0" anchor="t">
              <a:spAutoFit/>
            </a:bodyPr>
            <a:lstStyle/>
            <a:p>
              <a:pPr algn="r">
                <a:lnSpc>
                  <a:spcPts val="5040"/>
                </a:lnSpc>
              </a:pPr>
              <a:r>
                <a:rPr lang="en-US" sz="3600">
                  <a:solidFill>
                    <a:srgbClr val="101010"/>
                  </a:solidFill>
                  <a:latin typeface="Comfortaa"/>
                  <a:ea typeface="Comfortaa"/>
                  <a:cs typeface="Comfortaa"/>
                  <a:sym typeface="Comfortaa"/>
                </a:rPr>
                <a:t>Project Proposal</a:t>
              </a:r>
            </a:p>
          </p:txBody>
        </p:sp>
      </p:grpSp>
      <p:graphicFrame>
        <p:nvGraphicFramePr>
          <p:cNvPr id="13" name="Table 13"/>
          <p:cNvGraphicFramePr>
            <a:graphicFrameLocks noGrp="1"/>
          </p:cNvGraphicFramePr>
          <p:nvPr>
            <p:extLst>
              <p:ext uri="{D42A27DB-BD31-4B8C-83A1-F6EECF244321}">
                <p14:modId xmlns:p14="http://schemas.microsoft.com/office/powerpoint/2010/main" val="3880212401"/>
              </p:ext>
            </p:extLst>
          </p:nvPr>
        </p:nvGraphicFramePr>
        <p:xfrm>
          <a:off x="1028700" y="2562225"/>
          <a:ext cx="16230600" cy="6934199"/>
        </p:xfrm>
        <a:graphic>
          <a:graphicData uri="http://schemas.openxmlformats.org/drawingml/2006/table">
            <a:tbl>
              <a:tblPr/>
              <a:tblGrid>
                <a:gridCol w="4015987">
                  <a:extLst>
                    <a:ext uri="{9D8B030D-6E8A-4147-A177-3AD203B41FA5}">
                      <a16:colId xmlns:a16="http://schemas.microsoft.com/office/drawing/2014/main" val="20000"/>
                    </a:ext>
                  </a:extLst>
                </a:gridCol>
                <a:gridCol w="12214613">
                  <a:extLst>
                    <a:ext uri="{9D8B030D-6E8A-4147-A177-3AD203B41FA5}">
                      <a16:colId xmlns:a16="http://schemas.microsoft.com/office/drawing/2014/main" val="20001"/>
                    </a:ext>
                  </a:extLst>
                </a:gridCol>
              </a:tblGrid>
              <a:tr h="963083">
                <a:tc>
                  <a:txBody>
                    <a:bodyPr/>
                    <a:lstStyle/>
                    <a:p>
                      <a:pPr algn="ctr">
                        <a:lnSpc>
                          <a:spcPts val="2940"/>
                        </a:lnSpc>
                        <a:defRPr/>
                      </a:pPr>
                      <a:r>
                        <a:rPr lang="en-US" sz="2100" b="1" dirty="0" err="1">
                          <a:solidFill>
                            <a:srgbClr val="FFFFFF"/>
                          </a:solidFill>
                          <a:latin typeface="Comfortaa Bold"/>
                          <a:ea typeface="Comfortaa Bold"/>
                          <a:cs typeface="Comfortaa Bold"/>
                          <a:sym typeface="Comfortaa Bold"/>
                        </a:rPr>
                        <a:t>NumberOfQuizzesTaken</a:t>
                      </a:r>
                      <a:endParaRPr lang="en-US" sz="1100" dirty="0"/>
                    </a:p>
                  </a:txBody>
                  <a:tcPr marL="190500" marR="190500" marT="190500" marB="190500" anchor="ctr">
                    <a:lnL w="0" cap="flat" cmpd="sng" algn="ctr">
                      <a:solidFill>
                        <a:srgbClr val="99ACFF"/>
                      </a:solidFill>
                      <a:prstDash val="solid"/>
                      <a:round/>
                      <a:headEnd type="none" w="med" len="med"/>
                      <a:tailEnd type="none" w="med" len="med"/>
                    </a:lnL>
                    <a:lnR w="76200" cap="flat" cmpd="sng" algn="ctr">
                      <a:solidFill>
                        <a:schemeClr val="bg1"/>
                      </a:solidFill>
                      <a:prstDash val="solid"/>
                      <a:round/>
                      <a:headEnd type="none" w="med" len="med"/>
                      <a:tailEnd type="none" w="med" len="med"/>
                    </a:lnR>
                    <a:lnT w="0" cap="flat" cmpd="sng" algn="ctr">
                      <a:solidFill>
                        <a:srgbClr val="99ACFF"/>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E00301"/>
                    </a:solidFill>
                  </a:tcPr>
                </a:tc>
                <a:tc>
                  <a:txBody>
                    <a:bodyPr/>
                    <a:lstStyle/>
                    <a:p>
                      <a:pPr algn="l">
                        <a:lnSpc>
                          <a:spcPts val="2940"/>
                        </a:lnSpc>
                        <a:defRPr/>
                      </a:pPr>
                      <a:r>
                        <a:rPr lang="en-US" sz="2100" u="none" strike="noStrike" dirty="0" err="1">
                          <a:solidFill>
                            <a:srgbClr val="FFFFFF"/>
                          </a:solidFill>
                          <a:latin typeface="Comfortaa"/>
                          <a:ea typeface="Comfortaa"/>
                          <a:cs typeface="Comfortaa"/>
                          <a:sym typeface="Comfortaa"/>
                        </a:rPr>
                        <a:t>Tổng</a:t>
                      </a:r>
                      <a:r>
                        <a:rPr lang="en-US" sz="2100" u="none" strike="noStrike" dirty="0">
                          <a:solidFill>
                            <a:srgbClr val="FFFFFF"/>
                          </a:solidFill>
                          <a:latin typeface="Comfortaa"/>
                          <a:ea typeface="Comfortaa"/>
                          <a:cs typeface="Comfortaa"/>
                          <a:sym typeface="Comfortaa"/>
                        </a:rPr>
                        <a:t> </a:t>
                      </a:r>
                      <a:r>
                        <a:rPr lang="en-US" sz="2100" u="none" strike="noStrike" dirty="0" err="1">
                          <a:solidFill>
                            <a:srgbClr val="FFFFFF"/>
                          </a:solidFill>
                          <a:latin typeface="Comfortaa"/>
                          <a:ea typeface="Comfortaa"/>
                          <a:cs typeface="Comfortaa"/>
                          <a:sym typeface="Comfortaa"/>
                        </a:rPr>
                        <a:t>số</a:t>
                      </a:r>
                      <a:r>
                        <a:rPr lang="en-US" sz="2100" u="none" strike="noStrike" dirty="0">
                          <a:solidFill>
                            <a:srgbClr val="FFFFFF"/>
                          </a:solidFill>
                          <a:latin typeface="Comfortaa"/>
                          <a:ea typeface="Comfortaa"/>
                          <a:cs typeface="Comfortaa"/>
                          <a:sym typeface="Comfortaa"/>
                        </a:rPr>
                        <a:t> </a:t>
                      </a:r>
                      <a:r>
                        <a:rPr lang="en-US" sz="2100" u="none" strike="noStrike" dirty="0" err="1">
                          <a:solidFill>
                            <a:srgbClr val="FFFFFF"/>
                          </a:solidFill>
                          <a:latin typeface="Comfortaa"/>
                          <a:ea typeface="Comfortaa"/>
                          <a:cs typeface="Comfortaa"/>
                          <a:sym typeface="Comfortaa"/>
                        </a:rPr>
                        <a:t>bài</a:t>
                      </a:r>
                      <a:r>
                        <a:rPr lang="en-US" sz="2100" u="none" strike="noStrike" dirty="0">
                          <a:solidFill>
                            <a:srgbClr val="FFFFFF"/>
                          </a:solidFill>
                          <a:latin typeface="Comfortaa"/>
                          <a:ea typeface="Comfortaa"/>
                          <a:cs typeface="Comfortaa"/>
                          <a:sym typeface="Comfortaa"/>
                        </a:rPr>
                        <a:t> </a:t>
                      </a:r>
                      <a:r>
                        <a:rPr lang="en-US" sz="2100" u="none" strike="noStrike" dirty="0" err="1">
                          <a:solidFill>
                            <a:srgbClr val="FFFFFF"/>
                          </a:solidFill>
                          <a:latin typeface="Comfortaa"/>
                          <a:ea typeface="Comfortaa"/>
                          <a:cs typeface="Comfortaa"/>
                          <a:sym typeface="Comfortaa"/>
                        </a:rPr>
                        <a:t>kiểm</a:t>
                      </a:r>
                      <a:r>
                        <a:rPr lang="en-US" sz="2100" u="none" strike="noStrike" dirty="0">
                          <a:solidFill>
                            <a:srgbClr val="FFFFFF"/>
                          </a:solidFill>
                          <a:latin typeface="Comfortaa"/>
                          <a:ea typeface="Comfortaa"/>
                          <a:cs typeface="Comfortaa"/>
                          <a:sym typeface="Comfortaa"/>
                        </a:rPr>
                        <a:t> </a:t>
                      </a:r>
                      <a:r>
                        <a:rPr lang="en-US" sz="2100" u="none" strike="noStrike" dirty="0" err="1">
                          <a:solidFill>
                            <a:srgbClr val="FFFFFF"/>
                          </a:solidFill>
                          <a:latin typeface="Comfortaa"/>
                          <a:ea typeface="Comfortaa"/>
                          <a:cs typeface="Comfortaa"/>
                          <a:sym typeface="Comfortaa"/>
                        </a:rPr>
                        <a:t>tra</a:t>
                      </a:r>
                      <a:r>
                        <a:rPr lang="en-US" sz="2100" u="none" strike="noStrike" dirty="0">
                          <a:solidFill>
                            <a:srgbClr val="FFFFFF"/>
                          </a:solidFill>
                          <a:latin typeface="Comfortaa"/>
                          <a:ea typeface="Comfortaa"/>
                          <a:cs typeface="Comfortaa"/>
                          <a:sym typeface="Comfortaa"/>
                        </a:rPr>
                        <a:t> </a:t>
                      </a:r>
                      <a:r>
                        <a:rPr lang="en-US" sz="2100" u="none" strike="noStrike" dirty="0" err="1">
                          <a:solidFill>
                            <a:srgbClr val="FFFFFF"/>
                          </a:solidFill>
                          <a:latin typeface="Comfortaa"/>
                          <a:ea typeface="Comfortaa"/>
                          <a:cs typeface="Comfortaa"/>
                          <a:sym typeface="Comfortaa"/>
                        </a:rPr>
                        <a:t>người</a:t>
                      </a:r>
                      <a:r>
                        <a:rPr lang="en-US" sz="2100" u="none" strike="noStrike" dirty="0">
                          <a:solidFill>
                            <a:srgbClr val="FFFFFF"/>
                          </a:solidFill>
                          <a:latin typeface="Comfortaa"/>
                          <a:ea typeface="Comfortaa"/>
                          <a:cs typeface="Comfortaa"/>
                          <a:sym typeface="Comfortaa"/>
                        </a:rPr>
                        <a:t> </a:t>
                      </a:r>
                      <a:r>
                        <a:rPr lang="en-US" sz="2100" u="none" strike="noStrike" dirty="0" err="1">
                          <a:solidFill>
                            <a:srgbClr val="FFFFFF"/>
                          </a:solidFill>
                          <a:latin typeface="Comfortaa"/>
                          <a:ea typeface="Comfortaa"/>
                          <a:cs typeface="Comfortaa"/>
                          <a:sym typeface="Comfortaa"/>
                        </a:rPr>
                        <a:t>dùng</a:t>
                      </a:r>
                      <a:r>
                        <a:rPr lang="en-US" sz="2100" u="none" strike="noStrike" dirty="0">
                          <a:solidFill>
                            <a:srgbClr val="FFFFFF"/>
                          </a:solidFill>
                          <a:latin typeface="Comfortaa"/>
                          <a:ea typeface="Comfortaa"/>
                          <a:cs typeface="Comfortaa"/>
                          <a:sym typeface="Comfortaa"/>
                        </a:rPr>
                        <a:t> </a:t>
                      </a:r>
                      <a:r>
                        <a:rPr lang="en-US" sz="2100" u="none" strike="noStrike" dirty="0" err="1">
                          <a:solidFill>
                            <a:srgbClr val="FFFFFF"/>
                          </a:solidFill>
                          <a:latin typeface="Comfortaa"/>
                          <a:ea typeface="Comfortaa"/>
                          <a:cs typeface="Comfortaa"/>
                          <a:sym typeface="Comfortaa"/>
                        </a:rPr>
                        <a:t>đã</a:t>
                      </a:r>
                      <a:r>
                        <a:rPr lang="en-US" sz="2100" u="none" strike="noStrike" dirty="0">
                          <a:solidFill>
                            <a:srgbClr val="FFFFFF"/>
                          </a:solidFill>
                          <a:latin typeface="Comfortaa"/>
                          <a:ea typeface="Comfortaa"/>
                          <a:cs typeface="Comfortaa"/>
                          <a:sym typeface="Comfortaa"/>
                        </a:rPr>
                        <a:t> </a:t>
                      </a:r>
                      <a:r>
                        <a:rPr lang="en-US" sz="2100" u="none" strike="noStrike" dirty="0" err="1">
                          <a:solidFill>
                            <a:srgbClr val="FFFFFF"/>
                          </a:solidFill>
                          <a:latin typeface="Comfortaa"/>
                          <a:ea typeface="Comfortaa"/>
                          <a:cs typeface="Comfortaa"/>
                          <a:sym typeface="Comfortaa"/>
                        </a:rPr>
                        <a:t>làm</a:t>
                      </a:r>
                      <a:endParaRPr lang="en-US" sz="1100" dirty="0"/>
                    </a:p>
                  </a:txBody>
                  <a:tcPr marL="190500" marR="190500" marT="190500" marB="190500" anchor="ctr">
                    <a:lnL w="76200" cap="flat" cmpd="sng" algn="ctr">
                      <a:solidFill>
                        <a:schemeClr val="bg1"/>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FEBC04"/>
                    </a:solidFill>
                  </a:tcPr>
                </a:tc>
                <a:extLst>
                  <a:ext uri="{0D108BD9-81ED-4DB2-BD59-A6C34878D82A}">
                    <a16:rowId xmlns:a16="http://schemas.microsoft.com/office/drawing/2014/main" val="10000"/>
                  </a:ext>
                </a:extLst>
              </a:tr>
              <a:tr h="963083">
                <a:tc>
                  <a:txBody>
                    <a:bodyPr/>
                    <a:lstStyle/>
                    <a:p>
                      <a:pPr algn="ctr">
                        <a:lnSpc>
                          <a:spcPts val="2940"/>
                        </a:lnSpc>
                        <a:defRPr/>
                      </a:pPr>
                      <a:r>
                        <a:rPr lang="en-US" sz="2100" b="1" dirty="0" err="1">
                          <a:solidFill>
                            <a:srgbClr val="FFFFFF"/>
                          </a:solidFill>
                          <a:latin typeface="Comfortaa Bold"/>
                          <a:ea typeface="Comfortaa Bold"/>
                          <a:cs typeface="Comfortaa Bold"/>
                          <a:sym typeface="Comfortaa Bold"/>
                        </a:rPr>
                        <a:t>QuizScores</a:t>
                      </a:r>
                      <a:endParaRPr lang="en-US" sz="1100" dirty="0"/>
                    </a:p>
                  </a:txBody>
                  <a:tcPr marL="190500" marR="190500" marT="190500" marB="190500" anchor="ctr">
                    <a:lnL w="0" cap="flat" cmpd="sng" algn="ctr">
                      <a:solidFill>
                        <a:srgbClr val="99ACFF"/>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E00301"/>
                    </a:solidFill>
                  </a:tcPr>
                </a:tc>
                <a:tc>
                  <a:txBody>
                    <a:bodyPr/>
                    <a:lstStyle/>
                    <a:p>
                      <a:pPr algn="l">
                        <a:lnSpc>
                          <a:spcPts val="2940"/>
                        </a:lnSpc>
                        <a:defRPr/>
                      </a:pPr>
                      <a:r>
                        <a:rPr lang="en-US" sz="2100" dirty="0" err="1">
                          <a:solidFill>
                            <a:srgbClr val="FFFFFF"/>
                          </a:solidFill>
                          <a:latin typeface="Comfortaa"/>
                          <a:ea typeface="Comfortaa"/>
                          <a:cs typeface="Comfortaa"/>
                          <a:sym typeface="Comfortaa"/>
                        </a:rPr>
                        <a:t>Điểm</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trung</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bình</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người</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dùng</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đạt</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được</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trong</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các</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bài</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kiểm</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tra</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tính</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theo</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phần</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trăm</a:t>
                      </a:r>
                      <a:r>
                        <a:rPr lang="en-US" sz="2100" dirty="0">
                          <a:solidFill>
                            <a:srgbClr val="FFFFFF"/>
                          </a:solidFill>
                          <a:latin typeface="Comfortaa"/>
                          <a:ea typeface="Comfortaa"/>
                          <a:cs typeface="Comfortaa"/>
                          <a:sym typeface="Comfortaa"/>
                        </a:rPr>
                        <a:t>)</a:t>
                      </a:r>
                      <a:endParaRPr lang="en-US" sz="1100" dirty="0"/>
                    </a:p>
                  </a:txBody>
                  <a:tcPr marL="190500" marR="190500" marT="190500" marB="190500" anchor="ctr">
                    <a:lnL w="76200" cap="flat" cmpd="sng" algn="ctr">
                      <a:solidFill>
                        <a:schemeClr val="bg1"/>
                      </a:solidFill>
                      <a:prstDash val="solid"/>
                      <a:round/>
                      <a:headEnd type="none" w="med" len="med"/>
                      <a:tailEnd type="none" w="med" len="med"/>
                    </a:lnL>
                    <a:lnR w="0" cap="flat" cmpd="sng" algn="ctr">
                      <a:solidFill>
                        <a:srgbClr val="99ACFF"/>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FEBC04"/>
                    </a:solidFill>
                  </a:tcPr>
                </a:tc>
                <a:extLst>
                  <a:ext uri="{0D108BD9-81ED-4DB2-BD59-A6C34878D82A}">
                    <a16:rowId xmlns:a16="http://schemas.microsoft.com/office/drawing/2014/main" val="10001"/>
                  </a:ext>
                </a:extLst>
              </a:tr>
              <a:tr h="963083">
                <a:tc>
                  <a:txBody>
                    <a:bodyPr/>
                    <a:lstStyle/>
                    <a:p>
                      <a:pPr algn="ctr">
                        <a:lnSpc>
                          <a:spcPts val="2940"/>
                        </a:lnSpc>
                        <a:defRPr/>
                      </a:pPr>
                      <a:r>
                        <a:rPr lang="en-US" sz="2100" b="1" dirty="0" err="1">
                          <a:solidFill>
                            <a:srgbClr val="FFFFFF"/>
                          </a:solidFill>
                          <a:latin typeface="Comfortaa Bold"/>
                          <a:ea typeface="Comfortaa Bold"/>
                          <a:cs typeface="Comfortaa Bold"/>
                          <a:sym typeface="Comfortaa Bold"/>
                        </a:rPr>
                        <a:t>CompletionRate</a:t>
                      </a:r>
                      <a:endParaRPr lang="en-US" sz="1100" dirty="0"/>
                    </a:p>
                  </a:txBody>
                  <a:tcPr marL="190500" marR="190500" marT="190500" marB="190500" anchor="ctr">
                    <a:lnL w="0" cap="flat" cmpd="sng" algn="ctr">
                      <a:solidFill>
                        <a:srgbClr val="99ACFF"/>
                      </a:solidFill>
                      <a:prstDash val="solid"/>
                      <a:round/>
                      <a:headEnd type="none" w="med" len="med"/>
                      <a:tailEnd type="none" w="med" len="med"/>
                    </a:lnL>
                    <a:lnR w="5715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E00301"/>
                    </a:solidFill>
                  </a:tcPr>
                </a:tc>
                <a:tc>
                  <a:txBody>
                    <a:bodyPr/>
                    <a:lstStyle/>
                    <a:p>
                      <a:pPr algn="just">
                        <a:lnSpc>
                          <a:spcPts val="3780"/>
                        </a:lnSpc>
                        <a:defRPr/>
                      </a:pPr>
                      <a:r>
                        <a:rPr lang="en-US" sz="2100" u="none" strike="noStrike" dirty="0" err="1">
                          <a:solidFill>
                            <a:srgbClr val="FFFFFF"/>
                          </a:solidFill>
                          <a:latin typeface="Comfortaa"/>
                          <a:ea typeface="Comfortaa"/>
                          <a:cs typeface="Comfortaa"/>
                          <a:sym typeface="Comfortaa"/>
                        </a:rPr>
                        <a:t>Tỷ</a:t>
                      </a:r>
                      <a:r>
                        <a:rPr lang="en-US" sz="2100" u="none" strike="noStrike" dirty="0">
                          <a:solidFill>
                            <a:srgbClr val="FFFFFF"/>
                          </a:solidFill>
                          <a:latin typeface="Comfortaa"/>
                          <a:ea typeface="Comfortaa"/>
                          <a:cs typeface="Comfortaa"/>
                          <a:sym typeface="Comfortaa"/>
                        </a:rPr>
                        <a:t> </a:t>
                      </a:r>
                      <a:r>
                        <a:rPr lang="en-US" sz="2100" u="none" strike="noStrike" dirty="0" err="1">
                          <a:solidFill>
                            <a:srgbClr val="FFFFFF"/>
                          </a:solidFill>
                          <a:latin typeface="Comfortaa"/>
                          <a:ea typeface="Comfortaa"/>
                          <a:cs typeface="Comfortaa"/>
                          <a:sym typeface="Comfortaa"/>
                        </a:rPr>
                        <a:t>lệ</a:t>
                      </a:r>
                      <a:r>
                        <a:rPr lang="en-US" sz="2100" u="none" strike="noStrike" dirty="0">
                          <a:solidFill>
                            <a:srgbClr val="FFFFFF"/>
                          </a:solidFill>
                          <a:latin typeface="Comfortaa"/>
                          <a:ea typeface="Comfortaa"/>
                          <a:cs typeface="Comfortaa"/>
                          <a:sym typeface="Comfortaa"/>
                        </a:rPr>
                        <a:t> </a:t>
                      </a:r>
                      <a:r>
                        <a:rPr lang="en-US" sz="2100" u="none" strike="noStrike" dirty="0" err="1">
                          <a:solidFill>
                            <a:srgbClr val="FFFFFF"/>
                          </a:solidFill>
                          <a:latin typeface="Comfortaa"/>
                          <a:ea typeface="Comfortaa"/>
                          <a:cs typeface="Comfortaa"/>
                          <a:sym typeface="Comfortaa"/>
                        </a:rPr>
                        <a:t>phần</a:t>
                      </a:r>
                      <a:r>
                        <a:rPr lang="en-US" sz="2100" u="none" strike="noStrike" dirty="0">
                          <a:solidFill>
                            <a:srgbClr val="FFFFFF"/>
                          </a:solidFill>
                          <a:latin typeface="Comfortaa"/>
                          <a:ea typeface="Comfortaa"/>
                          <a:cs typeface="Comfortaa"/>
                          <a:sym typeface="Comfortaa"/>
                        </a:rPr>
                        <a:t> </a:t>
                      </a:r>
                      <a:r>
                        <a:rPr lang="en-US" sz="2100" u="none" strike="noStrike" dirty="0" err="1">
                          <a:solidFill>
                            <a:srgbClr val="FFFFFF"/>
                          </a:solidFill>
                          <a:latin typeface="Comfortaa"/>
                          <a:ea typeface="Comfortaa"/>
                          <a:cs typeface="Comfortaa"/>
                          <a:sym typeface="Comfortaa"/>
                        </a:rPr>
                        <a:t>trăm</a:t>
                      </a:r>
                      <a:r>
                        <a:rPr lang="en-US" sz="2100" u="none" strike="noStrike" dirty="0">
                          <a:solidFill>
                            <a:srgbClr val="FFFFFF"/>
                          </a:solidFill>
                          <a:latin typeface="Comfortaa"/>
                          <a:ea typeface="Comfortaa"/>
                          <a:cs typeface="Comfortaa"/>
                          <a:sym typeface="Comfortaa"/>
                        </a:rPr>
                        <a:t> </a:t>
                      </a:r>
                      <a:r>
                        <a:rPr lang="en-US" sz="2100" u="none" strike="noStrike" dirty="0" err="1">
                          <a:solidFill>
                            <a:srgbClr val="FFFFFF"/>
                          </a:solidFill>
                          <a:latin typeface="Comfortaa"/>
                          <a:ea typeface="Comfortaa"/>
                          <a:cs typeface="Comfortaa"/>
                          <a:sym typeface="Comfortaa"/>
                        </a:rPr>
                        <a:t>nội</a:t>
                      </a:r>
                      <a:r>
                        <a:rPr lang="en-US" sz="2100" u="none" strike="noStrike" dirty="0">
                          <a:solidFill>
                            <a:srgbClr val="FFFFFF"/>
                          </a:solidFill>
                          <a:latin typeface="Comfortaa"/>
                          <a:ea typeface="Comfortaa"/>
                          <a:cs typeface="Comfortaa"/>
                          <a:sym typeface="Comfortaa"/>
                        </a:rPr>
                        <a:t> dung </a:t>
                      </a:r>
                      <a:r>
                        <a:rPr lang="en-US" sz="2100" u="none" strike="noStrike" dirty="0" err="1">
                          <a:solidFill>
                            <a:srgbClr val="FFFFFF"/>
                          </a:solidFill>
                          <a:latin typeface="Comfortaa"/>
                          <a:ea typeface="Comfortaa"/>
                          <a:cs typeface="Comfortaa"/>
                          <a:sym typeface="Comfortaa"/>
                        </a:rPr>
                        <a:t>khóa</a:t>
                      </a:r>
                      <a:r>
                        <a:rPr lang="en-US" sz="2100" u="none" strike="noStrike" dirty="0">
                          <a:solidFill>
                            <a:srgbClr val="FFFFFF"/>
                          </a:solidFill>
                          <a:latin typeface="Comfortaa"/>
                          <a:ea typeface="Comfortaa"/>
                          <a:cs typeface="Comfortaa"/>
                          <a:sym typeface="Comfortaa"/>
                        </a:rPr>
                        <a:t> </a:t>
                      </a:r>
                      <a:r>
                        <a:rPr lang="en-US" sz="2100" u="none" strike="noStrike" dirty="0" err="1">
                          <a:solidFill>
                            <a:srgbClr val="FFFFFF"/>
                          </a:solidFill>
                          <a:latin typeface="Comfortaa"/>
                          <a:ea typeface="Comfortaa"/>
                          <a:cs typeface="Comfortaa"/>
                          <a:sym typeface="Comfortaa"/>
                        </a:rPr>
                        <a:t>học</a:t>
                      </a:r>
                      <a:r>
                        <a:rPr lang="en-US" sz="2100" u="none" strike="noStrike" dirty="0">
                          <a:solidFill>
                            <a:srgbClr val="FFFFFF"/>
                          </a:solidFill>
                          <a:latin typeface="Comfortaa"/>
                          <a:ea typeface="Comfortaa"/>
                          <a:cs typeface="Comfortaa"/>
                          <a:sym typeface="Comfortaa"/>
                        </a:rPr>
                        <a:t> </a:t>
                      </a:r>
                      <a:r>
                        <a:rPr lang="en-US" sz="2100" u="none" strike="noStrike" dirty="0" err="1">
                          <a:solidFill>
                            <a:srgbClr val="FFFFFF"/>
                          </a:solidFill>
                          <a:latin typeface="Comfortaa"/>
                          <a:ea typeface="Comfortaa"/>
                          <a:cs typeface="Comfortaa"/>
                          <a:sym typeface="Comfortaa"/>
                        </a:rPr>
                        <a:t>người</a:t>
                      </a:r>
                      <a:r>
                        <a:rPr lang="en-US" sz="2100" u="none" strike="noStrike" dirty="0">
                          <a:solidFill>
                            <a:srgbClr val="FFFFFF"/>
                          </a:solidFill>
                          <a:latin typeface="Comfortaa"/>
                          <a:ea typeface="Comfortaa"/>
                          <a:cs typeface="Comfortaa"/>
                          <a:sym typeface="Comfortaa"/>
                        </a:rPr>
                        <a:t> </a:t>
                      </a:r>
                      <a:r>
                        <a:rPr lang="en-US" sz="2100" u="none" strike="noStrike" dirty="0" err="1">
                          <a:solidFill>
                            <a:srgbClr val="FFFFFF"/>
                          </a:solidFill>
                          <a:latin typeface="Comfortaa"/>
                          <a:ea typeface="Comfortaa"/>
                          <a:cs typeface="Comfortaa"/>
                          <a:sym typeface="Comfortaa"/>
                        </a:rPr>
                        <a:t>dùng</a:t>
                      </a:r>
                      <a:r>
                        <a:rPr lang="en-US" sz="2100" u="none" strike="noStrike" dirty="0">
                          <a:solidFill>
                            <a:srgbClr val="FFFFFF"/>
                          </a:solidFill>
                          <a:latin typeface="Comfortaa"/>
                          <a:ea typeface="Comfortaa"/>
                          <a:cs typeface="Comfortaa"/>
                          <a:sym typeface="Comfortaa"/>
                        </a:rPr>
                        <a:t> </a:t>
                      </a:r>
                      <a:r>
                        <a:rPr lang="en-US" sz="2100" u="none" strike="noStrike" dirty="0" err="1">
                          <a:solidFill>
                            <a:srgbClr val="FFFFFF"/>
                          </a:solidFill>
                          <a:latin typeface="Comfortaa"/>
                          <a:ea typeface="Comfortaa"/>
                          <a:cs typeface="Comfortaa"/>
                          <a:sym typeface="Comfortaa"/>
                        </a:rPr>
                        <a:t>đã</a:t>
                      </a:r>
                      <a:r>
                        <a:rPr lang="en-US" sz="2100" u="none" strike="noStrike" dirty="0">
                          <a:solidFill>
                            <a:srgbClr val="FFFFFF"/>
                          </a:solidFill>
                          <a:latin typeface="Comfortaa"/>
                          <a:ea typeface="Comfortaa"/>
                          <a:cs typeface="Comfortaa"/>
                          <a:sym typeface="Comfortaa"/>
                        </a:rPr>
                        <a:t> </a:t>
                      </a:r>
                      <a:r>
                        <a:rPr lang="en-US" sz="2100" u="none" strike="noStrike" dirty="0" err="1">
                          <a:solidFill>
                            <a:srgbClr val="FFFFFF"/>
                          </a:solidFill>
                          <a:latin typeface="Comfortaa"/>
                          <a:ea typeface="Comfortaa"/>
                          <a:cs typeface="Comfortaa"/>
                          <a:sym typeface="Comfortaa"/>
                        </a:rPr>
                        <a:t>hoàn</a:t>
                      </a:r>
                      <a:r>
                        <a:rPr lang="en-US" sz="2100" u="none" strike="noStrike" dirty="0">
                          <a:solidFill>
                            <a:srgbClr val="FFFFFF"/>
                          </a:solidFill>
                          <a:latin typeface="Comfortaa"/>
                          <a:ea typeface="Comfortaa"/>
                          <a:cs typeface="Comfortaa"/>
                          <a:sym typeface="Comfortaa"/>
                        </a:rPr>
                        <a:t> </a:t>
                      </a:r>
                      <a:r>
                        <a:rPr lang="en-US" sz="2100" u="none" strike="noStrike" dirty="0" err="1">
                          <a:solidFill>
                            <a:srgbClr val="FFFFFF"/>
                          </a:solidFill>
                          <a:latin typeface="Comfortaa"/>
                          <a:ea typeface="Comfortaa"/>
                          <a:cs typeface="Comfortaa"/>
                          <a:sym typeface="Comfortaa"/>
                        </a:rPr>
                        <a:t>thành</a:t>
                      </a:r>
                      <a:endParaRPr lang="en-US" sz="1100" dirty="0"/>
                    </a:p>
                  </a:txBody>
                  <a:tcPr marL="190500" marR="190500" marT="190500" marB="190500" anchor="ctr">
                    <a:lnL w="57150" cap="flat" cmpd="sng" algn="ctr">
                      <a:solidFill>
                        <a:schemeClr val="bg1"/>
                      </a:solidFill>
                      <a:prstDash val="solid"/>
                      <a:round/>
                      <a:headEnd type="none" w="med" len="med"/>
                      <a:tailEnd type="none" w="med" len="med"/>
                    </a:lnL>
                    <a:lnR w="0" cap="flat" cmpd="sng" algn="ctr">
                      <a:solidFill>
                        <a:srgbClr val="99ACFF"/>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FEBC04"/>
                    </a:solidFill>
                  </a:tcPr>
                </a:tc>
                <a:extLst>
                  <a:ext uri="{0D108BD9-81ED-4DB2-BD59-A6C34878D82A}">
                    <a16:rowId xmlns:a16="http://schemas.microsoft.com/office/drawing/2014/main" val="10002"/>
                  </a:ext>
                </a:extLst>
              </a:tr>
              <a:tr h="2022475">
                <a:tc>
                  <a:txBody>
                    <a:bodyPr/>
                    <a:lstStyle/>
                    <a:p>
                      <a:pPr algn="ctr">
                        <a:lnSpc>
                          <a:spcPts val="2940"/>
                        </a:lnSpc>
                        <a:defRPr/>
                      </a:pPr>
                      <a:r>
                        <a:rPr lang="en-US" sz="2100" b="1" dirty="0" err="1">
                          <a:solidFill>
                            <a:srgbClr val="FFFFFF"/>
                          </a:solidFill>
                          <a:latin typeface="Comfortaa Bold"/>
                          <a:ea typeface="Comfortaa Bold"/>
                          <a:cs typeface="Comfortaa Bold"/>
                          <a:sym typeface="Comfortaa Bold"/>
                        </a:rPr>
                        <a:t>DeviceType</a:t>
                      </a:r>
                      <a:endParaRPr lang="en-US" sz="1100" dirty="0"/>
                    </a:p>
                  </a:txBody>
                  <a:tcPr marL="190500" marR="190500" marT="190500" marB="190500" anchor="ctr">
                    <a:lnL w="0" cap="flat" cmpd="sng" algn="ctr">
                      <a:solidFill>
                        <a:srgbClr val="99ACFF"/>
                      </a:solidFill>
                      <a:prstDash val="solid"/>
                      <a:round/>
                      <a:headEnd type="none" w="med" len="med"/>
                      <a:tailEnd type="none" w="med" len="med"/>
                    </a:lnL>
                    <a:lnR w="5715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E00301"/>
                    </a:solidFill>
                  </a:tcPr>
                </a:tc>
                <a:tc>
                  <a:txBody>
                    <a:bodyPr/>
                    <a:lstStyle/>
                    <a:p>
                      <a:pPr algn="just">
                        <a:lnSpc>
                          <a:spcPts val="3780"/>
                        </a:lnSpc>
                        <a:defRPr/>
                      </a:pPr>
                      <a:r>
                        <a:rPr lang="en-US" sz="2100" dirty="0" err="1">
                          <a:solidFill>
                            <a:srgbClr val="FFFFFF"/>
                          </a:solidFill>
                          <a:latin typeface="Comfortaa"/>
                          <a:ea typeface="Comfortaa"/>
                          <a:cs typeface="Comfortaa"/>
                          <a:sym typeface="Comfortaa"/>
                        </a:rPr>
                        <a:t>Loại</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thiết</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bị</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người</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dùng</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sử</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dụng</a:t>
                      </a:r>
                      <a:r>
                        <a:rPr lang="en-US" sz="2100" dirty="0">
                          <a:solidFill>
                            <a:srgbClr val="FFFFFF"/>
                          </a:solidFill>
                          <a:latin typeface="Comfortaa"/>
                          <a:ea typeface="Comfortaa"/>
                          <a:cs typeface="Comfortaa"/>
                          <a:sym typeface="Comfortaa"/>
                        </a:rPr>
                        <a:t>:</a:t>
                      </a:r>
                      <a:endParaRPr lang="en-US" sz="1100" dirty="0"/>
                    </a:p>
                    <a:p>
                      <a:pPr marL="453390" lvl="1" indent="-226695" algn="just">
                        <a:lnSpc>
                          <a:spcPts val="3780"/>
                        </a:lnSpc>
                        <a:buFont typeface="Arial"/>
                        <a:buChar char="•"/>
                      </a:pPr>
                      <a:r>
                        <a:rPr lang="en-US" sz="2100" b="1" dirty="0">
                          <a:solidFill>
                            <a:srgbClr val="FFFFFF"/>
                          </a:solidFill>
                          <a:latin typeface="Comfortaa Bold"/>
                          <a:ea typeface="Comfortaa Bold"/>
                          <a:cs typeface="Comfortaa Bold"/>
                          <a:sym typeface="Comfortaa Bold"/>
                        </a:rPr>
                        <a:t>(0)</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Máy</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tính</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để</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bàn</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hoặc</a:t>
                      </a:r>
                      <a:r>
                        <a:rPr lang="en-US" sz="2100" dirty="0">
                          <a:solidFill>
                            <a:srgbClr val="FFFFFF"/>
                          </a:solidFill>
                          <a:latin typeface="Comfortaa"/>
                          <a:ea typeface="Comfortaa"/>
                          <a:cs typeface="Comfortaa"/>
                          <a:sym typeface="Comfortaa"/>
                        </a:rPr>
                        <a:t> </a:t>
                      </a:r>
                    </a:p>
                    <a:p>
                      <a:pPr marL="453390" lvl="1" indent="-226695" algn="just">
                        <a:lnSpc>
                          <a:spcPts val="3780"/>
                        </a:lnSpc>
                        <a:buFont typeface="Arial"/>
                        <a:buChar char="•"/>
                      </a:pPr>
                      <a:r>
                        <a:rPr lang="en-US" sz="2100" b="1" dirty="0">
                          <a:solidFill>
                            <a:srgbClr val="FFFFFF"/>
                          </a:solidFill>
                          <a:latin typeface="Comfortaa Bold"/>
                          <a:ea typeface="Comfortaa Bold"/>
                          <a:cs typeface="Comfortaa Bold"/>
                          <a:sym typeface="Comfortaa Bold"/>
                        </a:rPr>
                        <a:t>(1)</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Điện</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thoại</a:t>
                      </a:r>
                      <a:r>
                        <a:rPr lang="en-US" sz="2100" dirty="0">
                          <a:solidFill>
                            <a:srgbClr val="FFFFFF"/>
                          </a:solidFill>
                          <a:latin typeface="Comfortaa"/>
                          <a:ea typeface="Comfortaa"/>
                          <a:cs typeface="Comfortaa"/>
                          <a:sym typeface="Comfortaa"/>
                        </a:rPr>
                        <a:t> di </a:t>
                      </a:r>
                      <a:r>
                        <a:rPr lang="en-US" sz="2100" dirty="0" err="1">
                          <a:solidFill>
                            <a:srgbClr val="FFFFFF"/>
                          </a:solidFill>
                          <a:latin typeface="Comfortaa"/>
                          <a:ea typeface="Comfortaa"/>
                          <a:cs typeface="Comfortaa"/>
                          <a:sym typeface="Comfortaa"/>
                        </a:rPr>
                        <a:t>động</a:t>
                      </a:r>
                      <a:r>
                        <a:rPr lang="en-US" sz="2100" dirty="0">
                          <a:solidFill>
                            <a:srgbClr val="FFFFFF"/>
                          </a:solidFill>
                          <a:latin typeface="Comfortaa"/>
                          <a:ea typeface="Comfortaa"/>
                          <a:cs typeface="Comfortaa"/>
                          <a:sym typeface="Comfortaa"/>
                        </a:rPr>
                        <a:t> </a:t>
                      </a:r>
                    </a:p>
                  </a:txBody>
                  <a:tcPr marL="190500" marR="190500" marT="190500" marB="190500" anchor="ctr">
                    <a:lnL w="57150" cap="flat" cmpd="sng" algn="ctr">
                      <a:solidFill>
                        <a:schemeClr val="bg1"/>
                      </a:solidFill>
                      <a:prstDash val="solid"/>
                      <a:round/>
                      <a:headEnd type="none" w="med" len="med"/>
                      <a:tailEnd type="none" w="med" len="med"/>
                    </a:lnL>
                    <a:lnR w="0" cap="flat" cmpd="sng" algn="ctr">
                      <a:solidFill>
                        <a:srgbClr val="99ACFF"/>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rgbClr val="FEBC04"/>
                    </a:solidFill>
                  </a:tcPr>
                </a:tc>
                <a:extLst>
                  <a:ext uri="{0D108BD9-81ED-4DB2-BD59-A6C34878D82A}">
                    <a16:rowId xmlns:a16="http://schemas.microsoft.com/office/drawing/2014/main" val="10003"/>
                  </a:ext>
                </a:extLst>
              </a:tr>
              <a:tr h="2022475">
                <a:tc>
                  <a:txBody>
                    <a:bodyPr/>
                    <a:lstStyle/>
                    <a:p>
                      <a:pPr algn="ctr">
                        <a:lnSpc>
                          <a:spcPts val="2940"/>
                        </a:lnSpc>
                        <a:defRPr/>
                      </a:pPr>
                      <a:r>
                        <a:rPr lang="en-US" sz="2100" b="1" i="1" dirty="0" err="1">
                          <a:solidFill>
                            <a:srgbClr val="FFFFFF"/>
                          </a:solidFill>
                          <a:latin typeface="Comfortaa Bold"/>
                          <a:ea typeface="Comfortaa Bold"/>
                          <a:cs typeface="Comfortaa Bold"/>
                          <a:sym typeface="Comfortaa Bold"/>
                        </a:rPr>
                        <a:t>CourseCompletion</a:t>
                      </a:r>
                      <a:r>
                        <a:rPr lang="en-US" sz="2100" b="1" i="1" dirty="0">
                          <a:solidFill>
                            <a:srgbClr val="FFFFFF"/>
                          </a:solidFill>
                          <a:latin typeface="Comfortaa Bold"/>
                          <a:ea typeface="Comfortaa Bold"/>
                          <a:cs typeface="Comfortaa Bold"/>
                          <a:sym typeface="Comfortaa Bold"/>
                        </a:rPr>
                        <a:t> (Target Variable)</a:t>
                      </a:r>
                      <a:r>
                        <a:rPr lang="en-US" sz="2100" b="1" dirty="0">
                          <a:solidFill>
                            <a:srgbClr val="FFFFFF"/>
                          </a:solidFill>
                          <a:latin typeface="Comfortaa Bold"/>
                          <a:ea typeface="Comfortaa Bold"/>
                          <a:cs typeface="Comfortaa Bold"/>
                          <a:sym typeface="Comfortaa Bold"/>
                        </a:rPr>
                        <a:t>:</a:t>
                      </a:r>
                      <a:endParaRPr lang="en-US" sz="1100" dirty="0"/>
                    </a:p>
                  </a:txBody>
                  <a:tcPr marL="190500" marR="190500" marT="190500" marB="190500" anchor="ctr">
                    <a:lnL w="0" cap="flat" cmpd="sng" algn="ctr">
                      <a:solidFill>
                        <a:srgbClr val="99ACFF"/>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E00301"/>
                    </a:solidFill>
                  </a:tcPr>
                </a:tc>
                <a:tc>
                  <a:txBody>
                    <a:bodyPr/>
                    <a:lstStyle/>
                    <a:p>
                      <a:pPr algn="just">
                        <a:lnSpc>
                          <a:spcPts val="3780"/>
                        </a:lnSpc>
                        <a:defRPr/>
                      </a:pPr>
                      <a:r>
                        <a:rPr lang="en-US" sz="2100" dirty="0" err="1">
                          <a:solidFill>
                            <a:srgbClr val="FFFFFF"/>
                          </a:solidFill>
                          <a:latin typeface="Comfortaa"/>
                          <a:ea typeface="Comfortaa"/>
                          <a:cs typeface="Comfortaa"/>
                          <a:sym typeface="Comfortaa"/>
                        </a:rPr>
                        <a:t>Trạng</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thái</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hoàn</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thành</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khóa</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học</a:t>
                      </a:r>
                      <a:endParaRPr lang="en-US" sz="1100" dirty="0"/>
                    </a:p>
                    <a:p>
                      <a:pPr marL="453390" lvl="1" indent="-226695" algn="just">
                        <a:lnSpc>
                          <a:spcPts val="3780"/>
                        </a:lnSpc>
                        <a:buFont typeface="Arial"/>
                        <a:buChar char="•"/>
                      </a:pPr>
                      <a:r>
                        <a:rPr lang="en-US" sz="2100" b="1" dirty="0">
                          <a:solidFill>
                            <a:srgbClr val="FFFFFF"/>
                          </a:solidFill>
                          <a:latin typeface="Comfortaa Bold"/>
                          <a:ea typeface="Comfortaa Bold"/>
                          <a:cs typeface="Comfortaa Bold"/>
                          <a:sym typeface="Comfortaa Bold"/>
                        </a:rPr>
                        <a:t>(0)</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Chưa</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hoàn</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thành</a:t>
                      </a:r>
                      <a:endParaRPr lang="en-US" sz="2100" dirty="0">
                        <a:solidFill>
                          <a:srgbClr val="FFFFFF"/>
                        </a:solidFill>
                        <a:latin typeface="Comfortaa"/>
                        <a:ea typeface="Comfortaa"/>
                        <a:cs typeface="Comfortaa"/>
                        <a:sym typeface="Comfortaa"/>
                      </a:endParaRPr>
                    </a:p>
                    <a:p>
                      <a:pPr marL="453390" lvl="1" indent="-226695" algn="just">
                        <a:lnSpc>
                          <a:spcPts val="3780"/>
                        </a:lnSpc>
                        <a:buFont typeface="Arial"/>
                        <a:buChar char="•"/>
                      </a:pPr>
                      <a:r>
                        <a:rPr lang="en-US" sz="2100" b="1" dirty="0">
                          <a:solidFill>
                            <a:srgbClr val="FFFFFF"/>
                          </a:solidFill>
                          <a:latin typeface="Comfortaa Bold"/>
                          <a:ea typeface="Comfortaa Bold"/>
                          <a:cs typeface="Comfortaa Bold"/>
                          <a:sym typeface="Comfortaa Bold"/>
                        </a:rPr>
                        <a:t>(1)</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Đã</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hoàn</a:t>
                      </a:r>
                      <a:r>
                        <a:rPr lang="en-US" sz="2100" dirty="0">
                          <a:solidFill>
                            <a:srgbClr val="FFFFFF"/>
                          </a:solidFill>
                          <a:latin typeface="Comfortaa"/>
                          <a:ea typeface="Comfortaa"/>
                          <a:cs typeface="Comfortaa"/>
                          <a:sym typeface="Comfortaa"/>
                        </a:rPr>
                        <a:t> </a:t>
                      </a:r>
                      <a:r>
                        <a:rPr lang="en-US" sz="2100" dirty="0" err="1">
                          <a:solidFill>
                            <a:srgbClr val="FFFFFF"/>
                          </a:solidFill>
                          <a:latin typeface="Comfortaa"/>
                          <a:ea typeface="Comfortaa"/>
                          <a:cs typeface="Comfortaa"/>
                          <a:sym typeface="Comfortaa"/>
                        </a:rPr>
                        <a:t>thành</a:t>
                      </a:r>
                      <a:endParaRPr lang="en-US" sz="2100" dirty="0">
                        <a:solidFill>
                          <a:srgbClr val="FFFFFF"/>
                        </a:solidFill>
                        <a:latin typeface="Comfortaa"/>
                        <a:ea typeface="Comfortaa"/>
                        <a:cs typeface="Comfortaa"/>
                        <a:sym typeface="Comfortaa"/>
                      </a:endParaRPr>
                    </a:p>
                  </a:txBody>
                  <a:tcPr marL="190500" marR="190500" marT="190500" marB="190500" anchor="ctr">
                    <a:lnL w="76200" cap="flat" cmpd="sng" algn="ctr">
                      <a:solidFill>
                        <a:schemeClr val="bg1"/>
                      </a:solidFill>
                      <a:prstDash val="solid"/>
                      <a:round/>
                      <a:headEnd type="none" w="med" len="med"/>
                      <a:tailEnd type="none" w="med" len="med"/>
                    </a:lnL>
                    <a:lnR w="0" cap="flat" cmpd="sng" algn="ctr">
                      <a:solidFill>
                        <a:srgbClr val="99ACFF"/>
                      </a:solidFill>
                      <a:prstDash val="solid"/>
                      <a:round/>
                      <a:headEnd type="none" w="med" len="med"/>
                      <a:tailEnd type="none" w="med" len="med"/>
                    </a:lnR>
                    <a:lnT w="76200" cap="flat" cmpd="sng" algn="ctr">
                      <a:solidFill>
                        <a:schemeClr val="bg1"/>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FEBC04"/>
                    </a:solidFill>
                  </a:tcPr>
                </a:tc>
                <a:extLst>
                  <a:ext uri="{0D108BD9-81ED-4DB2-BD59-A6C34878D82A}">
                    <a16:rowId xmlns:a16="http://schemas.microsoft.com/office/drawing/2014/main" val="10004"/>
                  </a:ext>
                </a:extLst>
              </a:tr>
            </a:tbl>
          </a:graphicData>
        </a:graphic>
      </p:graphicFrame>
      <p:grpSp>
        <p:nvGrpSpPr>
          <p:cNvPr id="14" name="Group 14"/>
          <p:cNvGrpSpPr/>
          <p:nvPr/>
        </p:nvGrpSpPr>
        <p:grpSpPr>
          <a:xfrm>
            <a:off x="1028700" y="1649601"/>
            <a:ext cx="4363088" cy="633984"/>
            <a:chOff x="0" y="0"/>
            <a:chExt cx="5817450" cy="845312"/>
          </a:xfrm>
        </p:grpSpPr>
        <p:sp>
          <p:nvSpPr>
            <p:cNvPr id="15" name="TextBox 15"/>
            <p:cNvSpPr txBox="1"/>
            <p:nvPr/>
          </p:nvSpPr>
          <p:spPr>
            <a:xfrm>
              <a:off x="0" y="95250"/>
              <a:ext cx="2001644" cy="750062"/>
            </a:xfrm>
            <a:prstGeom prst="rect">
              <a:avLst/>
            </a:prstGeom>
          </p:spPr>
          <p:txBody>
            <a:bodyPr lIns="0" tIns="0" rIns="0" bIns="0" rtlCol="0" anchor="t">
              <a:spAutoFit/>
            </a:bodyPr>
            <a:lstStyle/>
            <a:p>
              <a:pPr algn="l">
                <a:lnSpc>
                  <a:spcPts val="3947"/>
                </a:lnSpc>
              </a:pPr>
              <a:r>
                <a:rPr lang="en-US" sz="4200" b="1">
                  <a:solidFill>
                    <a:srgbClr val="B31A15"/>
                  </a:solidFill>
                  <a:latin typeface="Comfortaa Bold"/>
                  <a:ea typeface="Comfortaa Bold"/>
                  <a:cs typeface="Comfortaa Bold"/>
                  <a:sym typeface="Comfortaa Bold"/>
                </a:rPr>
                <a:t>Data </a:t>
              </a:r>
            </a:p>
          </p:txBody>
        </p:sp>
        <p:sp>
          <p:nvSpPr>
            <p:cNvPr id="16" name="TextBox 16"/>
            <p:cNvSpPr txBox="1"/>
            <p:nvPr/>
          </p:nvSpPr>
          <p:spPr>
            <a:xfrm>
              <a:off x="2001644" y="95250"/>
              <a:ext cx="3815807" cy="750062"/>
            </a:xfrm>
            <a:prstGeom prst="rect">
              <a:avLst/>
            </a:prstGeom>
          </p:spPr>
          <p:txBody>
            <a:bodyPr lIns="0" tIns="0" rIns="0" bIns="0" rtlCol="0" anchor="t">
              <a:spAutoFit/>
            </a:bodyPr>
            <a:lstStyle/>
            <a:p>
              <a:pPr algn="l">
                <a:lnSpc>
                  <a:spcPts val="3947"/>
                </a:lnSpc>
              </a:pPr>
              <a:r>
                <a:rPr lang="en-US" sz="4200" b="1">
                  <a:solidFill>
                    <a:srgbClr val="F9B314"/>
                  </a:solidFill>
                  <a:latin typeface="Comfortaa Bold"/>
                  <a:ea typeface="Comfortaa Bold"/>
                  <a:cs typeface="Comfortaa Bold"/>
                  <a:sym typeface="Comfortaa Bold"/>
                </a:rPr>
                <a:t>Structure</a:t>
              </a: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686440"/>
            <a:ext cx="4728715" cy="684520"/>
            <a:chOff x="0" y="0"/>
            <a:chExt cx="6304954" cy="912694"/>
          </a:xfrm>
        </p:grpSpPr>
        <p:grpSp>
          <p:nvGrpSpPr>
            <p:cNvPr id="3" name="Group 3"/>
            <p:cNvGrpSpPr/>
            <p:nvPr/>
          </p:nvGrpSpPr>
          <p:grpSpPr>
            <a:xfrm>
              <a:off x="1119838" y="677433"/>
              <a:ext cx="5185116" cy="235260"/>
              <a:chOff x="0" y="0"/>
              <a:chExt cx="1024220" cy="46471"/>
            </a:xfrm>
          </p:grpSpPr>
          <p:sp>
            <p:nvSpPr>
              <p:cNvPr id="4" name="Freeform 4"/>
              <p:cNvSpPr/>
              <p:nvPr/>
            </p:nvSpPr>
            <p:spPr>
              <a:xfrm>
                <a:off x="0" y="0"/>
                <a:ext cx="1024220" cy="46471"/>
              </a:xfrm>
              <a:custGeom>
                <a:avLst/>
                <a:gdLst/>
                <a:ahLst/>
                <a:cxnLst/>
                <a:rect l="l" t="t" r="r" b="b"/>
                <a:pathLst>
                  <a:path w="1024220" h="46471">
                    <a:moveTo>
                      <a:pt x="0" y="0"/>
                    </a:moveTo>
                    <a:lnTo>
                      <a:pt x="1024220" y="0"/>
                    </a:lnTo>
                    <a:lnTo>
                      <a:pt x="1024220" y="46471"/>
                    </a:lnTo>
                    <a:lnTo>
                      <a:pt x="0" y="46471"/>
                    </a:lnTo>
                    <a:close/>
                  </a:path>
                </a:pathLst>
              </a:custGeom>
              <a:solidFill>
                <a:srgbClr val="F9B314"/>
              </a:solidFill>
            </p:spPr>
          </p:sp>
          <p:sp>
            <p:nvSpPr>
              <p:cNvPr id="5" name="TextBox 5"/>
              <p:cNvSpPr txBox="1"/>
              <p:nvPr/>
            </p:nvSpPr>
            <p:spPr>
              <a:xfrm>
                <a:off x="0" y="-38100"/>
                <a:ext cx="1024220" cy="84571"/>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0" y="0"/>
              <a:ext cx="950275" cy="912694"/>
            </a:xfrm>
            <a:custGeom>
              <a:avLst/>
              <a:gdLst/>
              <a:ahLst/>
              <a:cxnLst/>
              <a:rect l="l" t="t" r="r" b="b"/>
              <a:pathLst>
                <a:path w="950275" h="912694">
                  <a:moveTo>
                    <a:pt x="0" y="0"/>
                  </a:moveTo>
                  <a:lnTo>
                    <a:pt x="950275" y="0"/>
                  </a:lnTo>
                  <a:lnTo>
                    <a:pt x="950275" y="912694"/>
                  </a:lnTo>
                  <a:lnTo>
                    <a:pt x="0" y="912694"/>
                  </a:lnTo>
                  <a:lnTo>
                    <a:pt x="0" y="0"/>
                  </a:lnTo>
                  <a:close/>
                </a:path>
              </a:pathLst>
            </a:custGeom>
            <a:blipFill>
              <a:blip r:embed="rId2"/>
              <a:stretch>
                <a:fillRect l="-23510" t="-23166" r="-22315" b="-28663"/>
              </a:stretch>
            </a:blipFill>
          </p:spPr>
        </p:sp>
        <p:sp>
          <p:nvSpPr>
            <p:cNvPr id="7" name="TextBox 7"/>
            <p:cNvSpPr txBox="1"/>
            <p:nvPr/>
          </p:nvSpPr>
          <p:spPr>
            <a:xfrm>
              <a:off x="950275" y="-57150"/>
              <a:ext cx="5354679" cy="556682"/>
            </a:xfrm>
            <a:prstGeom prst="rect">
              <a:avLst/>
            </a:prstGeom>
          </p:spPr>
          <p:txBody>
            <a:bodyPr lIns="0" tIns="0" rIns="0" bIns="0" rtlCol="0" anchor="t">
              <a:spAutoFit/>
            </a:bodyPr>
            <a:lstStyle/>
            <a:p>
              <a:pPr algn="r">
                <a:lnSpc>
                  <a:spcPts val="3500"/>
                </a:lnSpc>
              </a:pPr>
              <a:r>
                <a:rPr lang="en-US" sz="2500">
                  <a:solidFill>
                    <a:srgbClr val="101010"/>
                  </a:solidFill>
                  <a:latin typeface="Comfortaa"/>
                  <a:ea typeface="Comfortaa"/>
                  <a:cs typeface="Comfortaa"/>
                  <a:sym typeface="Comfortaa"/>
                </a:rPr>
                <a:t>Swiss Coding Academic</a:t>
              </a:r>
            </a:p>
          </p:txBody>
        </p:sp>
      </p:grpSp>
      <p:grpSp>
        <p:nvGrpSpPr>
          <p:cNvPr id="8" name="Group 8"/>
          <p:cNvGrpSpPr/>
          <p:nvPr/>
        </p:nvGrpSpPr>
        <p:grpSpPr>
          <a:xfrm>
            <a:off x="14909450" y="555557"/>
            <a:ext cx="2349850" cy="1630806"/>
            <a:chOff x="0" y="0"/>
            <a:chExt cx="3133133" cy="2174408"/>
          </a:xfrm>
        </p:grpSpPr>
        <p:grpSp>
          <p:nvGrpSpPr>
            <p:cNvPr id="9" name="Group 9"/>
            <p:cNvGrpSpPr/>
            <p:nvPr/>
          </p:nvGrpSpPr>
          <p:grpSpPr>
            <a:xfrm>
              <a:off x="0" y="1846580"/>
              <a:ext cx="3133133" cy="327828"/>
              <a:chOff x="0" y="0"/>
              <a:chExt cx="618890" cy="64756"/>
            </a:xfrm>
          </p:grpSpPr>
          <p:sp>
            <p:nvSpPr>
              <p:cNvPr id="10" name="Freeform 10"/>
              <p:cNvSpPr/>
              <p:nvPr/>
            </p:nvSpPr>
            <p:spPr>
              <a:xfrm>
                <a:off x="0" y="0"/>
                <a:ext cx="618890" cy="64756"/>
              </a:xfrm>
              <a:custGeom>
                <a:avLst/>
                <a:gdLst/>
                <a:ahLst/>
                <a:cxnLst/>
                <a:rect l="l" t="t" r="r" b="b"/>
                <a:pathLst>
                  <a:path w="618890" h="64756">
                    <a:moveTo>
                      <a:pt x="0" y="0"/>
                    </a:moveTo>
                    <a:lnTo>
                      <a:pt x="618890" y="0"/>
                    </a:lnTo>
                    <a:lnTo>
                      <a:pt x="618890" y="64756"/>
                    </a:lnTo>
                    <a:lnTo>
                      <a:pt x="0" y="64756"/>
                    </a:lnTo>
                    <a:close/>
                  </a:path>
                </a:pathLst>
              </a:custGeom>
              <a:solidFill>
                <a:srgbClr val="F9B314"/>
              </a:solidFill>
            </p:spPr>
          </p:sp>
          <p:sp>
            <p:nvSpPr>
              <p:cNvPr id="11" name="TextBox 11"/>
              <p:cNvSpPr txBox="1"/>
              <p:nvPr/>
            </p:nvSpPr>
            <p:spPr>
              <a:xfrm>
                <a:off x="0" y="-38100"/>
                <a:ext cx="618890" cy="102856"/>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2"/>
            <p:cNvSpPr txBox="1"/>
            <p:nvPr/>
          </p:nvSpPr>
          <p:spPr>
            <a:xfrm>
              <a:off x="0" y="-76200"/>
              <a:ext cx="3133133" cy="1656080"/>
            </a:xfrm>
            <a:prstGeom prst="rect">
              <a:avLst/>
            </a:prstGeom>
          </p:spPr>
          <p:txBody>
            <a:bodyPr lIns="0" tIns="0" rIns="0" bIns="0" rtlCol="0" anchor="t">
              <a:spAutoFit/>
            </a:bodyPr>
            <a:lstStyle/>
            <a:p>
              <a:pPr algn="r">
                <a:lnSpc>
                  <a:spcPts val="5040"/>
                </a:lnSpc>
              </a:pPr>
              <a:r>
                <a:rPr lang="en-US" sz="3600">
                  <a:solidFill>
                    <a:srgbClr val="101010"/>
                  </a:solidFill>
                  <a:latin typeface="Comfortaa"/>
                  <a:ea typeface="Comfortaa"/>
                  <a:cs typeface="Comfortaa"/>
                  <a:sym typeface="Comfortaa"/>
                </a:rPr>
                <a:t>Project Proposal</a:t>
              </a:r>
            </a:p>
          </p:txBody>
        </p:sp>
      </p:grpSp>
      <p:sp>
        <p:nvSpPr>
          <p:cNvPr id="13" name="Freeform 13"/>
          <p:cNvSpPr/>
          <p:nvPr/>
        </p:nvSpPr>
        <p:spPr>
          <a:xfrm>
            <a:off x="1028700" y="4117481"/>
            <a:ext cx="4906257" cy="5140819"/>
          </a:xfrm>
          <a:custGeom>
            <a:avLst/>
            <a:gdLst/>
            <a:ahLst/>
            <a:cxnLst/>
            <a:rect l="l" t="t" r="r" b="b"/>
            <a:pathLst>
              <a:path w="4906257" h="5140819">
                <a:moveTo>
                  <a:pt x="0" y="0"/>
                </a:moveTo>
                <a:lnTo>
                  <a:pt x="4906257" y="0"/>
                </a:lnTo>
                <a:lnTo>
                  <a:pt x="4906257" y="5140819"/>
                </a:lnTo>
                <a:lnTo>
                  <a:pt x="0" y="5140819"/>
                </a:lnTo>
                <a:lnTo>
                  <a:pt x="0" y="0"/>
                </a:lnTo>
                <a:close/>
              </a:path>
            </a:pathLst>
          </a:custGeom>
          <a:blipFill>
            <a:blip r:embed="rId3"/>
            <a:stretch>
              <a:fillRect/>
            </a:stretch>
          </a:blipFill>
        </p:spPr>
      </p:sp>
      <p:pic>
        <p:nvPicPr>
          <p:cNvPr id="14" name="Picture 14"/>
          <p:cNvPicPr>
            <a:picLocks noChangeAspect="1"/>
          </p:cNvPicPr>
          <p:nvPr/>
        </p:nvPicPr>
        <p:blipFill>
          <a:blip r:embed="rId4"/>
          <a:srcRect/>
          <a:stretch>
            <a:fillRect/>
          </a:stretch>
        </p:blipFill>
        <p:spPr>
          <a:xfrm>
            <a:off x="6081567" y="6031830"/>
            <a:ext cx="2915824" cy="1312121"/>
          </a:xfrm>
          <a:prstGeom prst="rect">
            <a:avLst/>
          </a:prstGeom>
        </p:spPr>
      </p:pic>
      <p:sp>
        <p:nvSpPr>
          <p:cNvPr id="15" name="TextBox 15"/>
          <p:cNvSpPr txBox="1"/>
          <p:nvPr/>
        </p:nvSpPr>
        <p:spPr>
          <a:xfrm>
            <a:off x="1028700" y="2281613"/>
            <a:ext cx="4201862" cy="538734"/>
          </a:xfrm>
          <a:prstGeom prst="rect">
            <a:avLst/>
          </a:prstGeom>
        </p:spPr>
        <p:txBody>
          <a:bodyPr lIns="0" tIns="0" rIns="0" bIns="0" rtlCol="0" anchor="t">
            <a:spAutoFit/>
          </a:bodyPr>
          <a:lstStyle/>
          <a:p>
            <a:pPr algn="l">
              <a:lnSpc>
                <a:spcPts val="3947"/>
              </a:lnSpc>
            </a:pPr>
            <a:r>
              <a:rPr lang="en-US" sz="4200" b="1">
                <a:solidFill>
                  <a:srgbClr val="B31A15"/>
                </a:solidFill>
                <a:latin typeface="Comfortaa Bold"/>
                <a:ea typeface="Comfortaa Bold"/>
                <a:cs typeface="Comfortaa Bold"/>
                <a:sym typeface="Comfortaa Bold"/>
              </a:rPr>
              <a:t>Data Cleaning </a:t>
            </a:r>
          </a:p>
        </p:txBody>
      </p:sp>
      <p:sp>
        <p:nvSpPr>
          <p:cNvPr id="16" name="TextBox 16"/>
          <p:cNvSpPr txBox="1"/>
          <p:nvPr/>
        </p:nvSpPr>
        <p:spPr>
          <a:xfrm>
            <a:off x="1028700" y="3282541"/>
            <a:ext cx="6737567" cy="448946"/>
          </a:xfrm>
          <a:prstGeom prst="rect">
            <a:avLst/>
          </a:prstGeom>
        </p:spPr>
        <p:txBody>
          <a:bodyPr lIns="0" tIns="0" rIns="0" bIns="0" rtlCol="0" anchor="t">
            <a:spAutoFit/>
          </a:bodyPr>
          <a:lstStyle/>
          <a:p>
            <a:pPr algn="l">
              <a:lnSpc>
                <a:spcPts val="3290"/>
              </a:lnSpc>
            </a:pPr>
            <a:r>
              <a:rPr lang="en-US" sz="3500">
                <a:solidFill>
                  <a:srgbClr val="F9B314"/>
                </a:solidFill>
                <a:latin typeface="Comfortaa"/>
                <a:ea typeface="Comfortaa"/>
                <a:cs typeface="Comfortaa"/>
                <a:sym typeface="Comfortaa"/>
              </a:rPr>
              <a:t>Handle Missing Values:</a:t>
            </a:r>
          </a:p>
        </p:txBody>
      </p:sp>
      <p:sp>
        <p:nvSpPr>
          <p:cNvPr id="17" name="TextBox 17"/>
          <p:cNvSpPr txBox="1"/>
          <p:nvPr/>
        </p:nvSpPr>
        <p:spPr>
          <a:xfrm>
            <a:off x="9144000" y="5357566"/>
            <a:ext cx="8115300" cy="3051175"/>
          </a:xfrm>
          <a:prstGeom prst="rect">
            <a:avLst/>
          </a:prstGeom>
        </p:spPr>
        <p:txBody>
          <a:bodyPr lIns="0" tIns="0" rIns="0" bIns="0" rtlCol="0" anchor="t">
            <a:spAutoFit/>
          </a:bodyPr>
          <a:lstStyle/>
          <a:p>
            <a:pPr algn="just">
              <a:lnSpc>
                <a:spcPts val="3499"/>
              </a:lnSpc>
            </a:pPr>
            <a:r>
              <a:rPr lang="en-US" sz="2499">
                <a:solidFill>
                  <a:srgbClr val="2D262A"/>
                </a:solidFill>
                <a:latin typeface="Comfortaa"/>
                <a:ea typeface="Comfortaa"/>
                <a:cs typeface="Comfortaa"/>
                <a:sym typeface="Comfortaa"/>
              </a:rPr>
              <a:t>Bởi vì bộ dữ liệu không bị missing values nên em bỏ qua bước Handle Missing Values.</a:t>
            </a:r>
          </a:p>
          <a:p>
            <a:pPr algn="just">
              <a:lnSpc>
                <a:spcPts val="3499"/>
              </a:lnSpc>
            </a:pPr>
            <a:endParaRPr lang="en-US" sz="2499">
              <a:solidFill>
                <a:srgbClr val="2D262A"/>
              </a:solidFill>
              <a:latin typeface="Comfortaa"/>
              <a:ea typeface="Comfortaa"/>
              <a:cs typeface="Comfortaa"/>
              <a:sym typeface="Comfortaa"/>
            </a:endParaRPr>
          </a:p>
          <a:p>
            <a:pPr algn="just">
              <a:lnSpc>
                <a:spcPts val="3499"/>
              </a:lnSpc>
            </a:pPr>
            <a:r>
              <a:rPr lang="en-US" sz="2499">
                <a:solidFill>
                  <a:srgbClr val="2D262A"/>
                </a:solidFill>
                <a:latin typeface="Comfortaa"/>
                <a:ea typeface="Comfortaa"/>
                <a:cs typeface="Comfortaa"/>
                <a:sym typeface="Comfortaa"/>
              </a:rPr>
              <a:t>Đồng thời bộ dữ liệu của em thuộc loại dữ liệu thống kê, phản ánh tình hình đã xảy ra. nên em bỏ qua bước check outliers trong trường hợp này.</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1143</Words>
  <Application>Microsoft Office PowerPoint</Application>
  <PresentationFormat>Custom</PresentationFormat>
  <Paragraphs>158</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Comfortaa</vt:lpstr>
      <vt:lpstr>Calibri</vt:lpstr>
      <vt:lpstr>Arial</vt:lpstr>
      <vt:lpstr>Montserrat Bold</vt:lpstr>
      <vt:lpstr>Comfortaa Bold</vt:lpstr>
      <vt:lpstr>Montserrat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dc:title>
  <cp:lastModifiedBy>Đặng Nhật Tú</cp:lastModifiedBy>
  <cp:revision>3</cp:revision>
  <dcterms:created xsi:type="dcterms:W3CDTF">2006-08-16T00:00:00Z</dcterms:created>
  <dcterms:modified xsi:type="dcterms:W3CDTF">2025-03-23T09:45:44Z</dcterms:modified>
  <dc:identifier>DAGibPEKRDI</dc:identifier>
</cp:coreProperties>
</file>