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8" r:id="rId11"/>
    <p:sldId id="264" r:id="rId12"/>
    <p:sldId id="261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9C"/>
    <a:srgbClr val="30415A"/>
    <a:srgbClr val="EFBA3A"/>
    <a:srgbClr val="4472C4"/>
    <a:srgbClr val="91ACB0"/>
    <a:srgbClr val="91A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62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1AE28F-25FA-B3AF-5201-F23026D3DE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9B7A-3CDC-1D7D-4154-392AF27DFD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648F4-2CAD-4092-BC2E-A1F0480246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7D439-21B3-180A-1D6A-1DA67E1E4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0087-9A04-9D79-C7DF-B2EE4A4191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5436D-CBBD-40BC-9628-9567C454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3006-F133-CED4-C44C-56D6C1FB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60DCC-6B4C-9562-95F5-0969388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FF54-895E-29BD-D7D9-3BAC2BD1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Graphic with the outline of France in yellow and cyclists drawn above it">
            <a:extLst>
              <a:ext uri="{FF2B5EF4-FFF2-40B4-BE49-F238E27FC236}">
                <a16:creationId xmlns:a16="http://schemas.microsoft.com/office/drawing/2014/main" id="{C61C07B6-35DA-020B-0945-CC199B8A424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"/>
          <a:stretch/>
        </p:blipFill>
        <p:spPr bwMode="auto">
          <a:xfrm>
            <a:off x="838200" y="0"/>
            <a:ext cx="11353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7468F1-0411-1B99-06E4-D063A6C8425C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rgbClr val="91A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ACA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0EC95-44AF-ED37-D486-B6AAC893369F}"/>
              </a:ext>
            </a:extLst>
          </p:cNvPr>
          <p:cNvSpPr txBox="1"/>
          <p:nvPr userDrawn="1"/>
        </p:nvSpPr>
        <p:spPr>
          <a:xfrm>
            <a:off x="217876" y="136525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err="1">
                <a:solidFill>
                  <a:schemeClr val="bg1"/>
                </a:solidFill>
                <a:latin typeface="Amasis MT Pro Black" panose="020F0502020204030204" pitchFamily="18" charset="0"/>
              </a:rPr>
              <a:t>BikeProteKt</a:t>
            </a:r>
            <a:endParaRPr lang="en-US" sz="5400" b="1" dirty="0"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32442-3CC5-9098-365B-F60C160C78FA}"/>
              </a:ext>
            </a:extLst>
          </p:cNvPr>
          <p:cNvSpPr txBox="1"/>
          <p:nvPr userDrawn="1"/>
        </p:nvSpPr>
        <p:spPr>
          <a:xfrm>
            <a:off x="100470" y="4933495"/>
            <a:ext cx="3436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800" b="0" dirty="0">
                <a:solidFill>
                  <a:schemeClr val="bg1"/>
                </a:solidFill>
                <a:latin typeface="Georgia" panose="02040502050405020303" pitchFamily="18" charset="0"/>
              </a:rPr>
              <a:t>Bike Insurance – </a:t>
            </a:r>
            <a:r>
              <a:rPr lang="de-DE" sz="2800" b="0" dirty="0" err="1">
                <a:solidFill>
                  <a:schemeClr val="bg1"/>
                </a:solidFill>
                <a:latin typeface="Georgia" panose="02040502050405020303" pitchFamily="18" charset="0"/>
              </a:rPr>
              <a:t>Competitor</a:t>
            </a:r>
            <a:r>
              <a:rPr lang="de-DE" sz="2800" b="0" dirty="0">
                <a:solidFill>
                  <a:schemeClr val="bg1"/>
                </a:solidFill>
                <a:latin typeface="Georgia" panose="02040502050405020303" pitchFamily="18" charset="0"/>
              </a:rPr>
              <a:t> Analysis Germany</a:t>
            </a:r>
            <a:endParaRPr lang="en-US" sz="2800" b="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84BF-B9D0-7EF1-E25D-DF0C48D0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4561D-9B44-36B3-3FD6-3062A68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DB68-5515-9773-0614-AB741A9B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D506-F401-DBCC-6E52-9E86EF47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B9D3-B7DF-CDB8-C7B4-9628F30A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D8135-59D6-4B0D-CADC-F4CCC7D02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5A0C7-5357-59FA-C4F9-8A87EDE3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F094-59BF-1D5C-2AEC-0B0B814E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DC03-67A1-E1DE-7B4E-6DE9D678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69F5-F090-C0DA-83C9-5178FAAA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3D09-CE91-5D9E-C576-C9BBE09F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19" y="365125"/>
            <a:ext cx="10894181" cy="670227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9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3BB4-8428-9543-C806-9FB39BE7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DDAD2-55EC-43C9-CB96-3DE588EF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C4CAB-B5FE-26FC-C184-FC2079DE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6443-5A2D-7B1A-3EBD-08A0CF83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6537-4044-F67A-E75B-3ED0A30D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8BD1-F60E-355F-E4B9-29F67FE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13D0-6F1C-65AA-0355-4E0038C98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983A4-27F9-6491-3B70-2D7EDA77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E09C-14B1-23AF-EACB-C146DB28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1F79-6DFE-DBD0-9E27-1848A360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82D6-CC13-27BD-6FB4-CDFBB64F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B21F-7DF6-3508-0603-8D1F0C39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4841-3CD8-7E32-9201-4B974448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3D07-A9CC-F917-EEE8-BC78D5F6A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9BDDE-CC07-69DC-7260-A59E07BE1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BAC6C-C88B-C028-E702-CFDEBA528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1252F-66C5-B19F-9678-52441F66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66758-E8A3-D000-A6F6-5D83EEC0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89B37-C8FA-027A-F839-3E53E59A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D6B1-5BFF-B1DD-CF13-FD5E51D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F47E3-803C-FFA5-A923-6635C0E2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E7200-E08B-9D3F-52B0-F0C92B84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AFF5A-B6CF-3BF6-DF83-58767CEC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DF843-399D-507E-A7D2-7F409175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18782-F22A-5513-7433-9C8847F6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FE3D0-D90B-167F-7D5B-E453C113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628A-342F-1D55-0DBE-5010576B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7F56-B5CA-8924-8B48-16593CEA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D0315-081C-03D6-3437-024EE27A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4BEBF-CC8E-B5D5-550A-86CD99DC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4B9A1-C701-FC47-0BF6-ADDBC35D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22F0-A7F8-8594-FAE2-1E7C6D58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1E9E-855D-264D-2756-C4E11279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20B98-0E11-4B2C-3DC7-A097A0C0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AC76F-EB7A-D9DC-4FF1-C94C52B9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991C-B193-66C1-60CA-7803C01E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D040-E4D4-D0AA-7B25-C1F59DFE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114A-796D-697B-D2BD-C6A9A7E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0564F-0ED7-6761-832A-C56D3BB8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0DA3-E82E-A065-E9F3-C3008A243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7E49-28B2-05A3-697A-2386A00A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F7C2-E06F-494A-BB23-207B9A92F4A4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E2EC-82A0-D0EA-11EB-8F1E8CD7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3320-9620-9320-4545-EC6570ACD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654B-11BD-4B4A-A31D-C7A0C557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79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FA75-AB6C-9CC6-2C98-DB05206F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090" y="776605"/>
            <a:ext cx="2776728" cy="670227"/>
          </a:xfrm>
        </p:spPr>
        <p:txBody>
          <a:bodyPr>
            <a:normAutofit/>
          </a:bodyPr>
          <a:lstStyle/>
          <a:p>
            <a:r>
              <a:rPr lang="en-US" b="0" dirty="0">
                <a:latin typeface="Amasis MT Pro Black" panose="02040A04050005020304" pitchFamily="18" charset="0"/>
              </a:rPr>
              <a:t>Models:</a:t>
            </a:r>
            <a:endParaRPr lang="en-DE" b="0" dirty="0">
              <a:latin typeface="Amasis MT Pro Black" panose="02040A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677F9-53C6-F2CD-4B40-A8A6B8A9F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40"/>
          <a:stretch/>
        </p:blipFill>
        <p:spPr>
          <a:xfrm>
            <a:off x="0" y="0"/>
            <a:ext cx="67116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B3B072-9FAB-28F3-AA66-DA8450E5293D}"/>
              </a:ext>
            </a:extLst>
          </p:cNvPr>
          <p:cNvSpPr txBox="1"/>
          <p:nvPr/>
        </p:nvSpPr>
        <p:spPr>
          <a:xfrm>
            <a:off x="7197090" y="2183630"/>
            <a:ext cx="2559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Linear Regression</a:t>
            </a: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KNN Regression</a:t>
            </a: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Random Forest</a:t>
            </a:r>
            <a:endParaRPr lang="en-DE" sz="2000" b="1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2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524D-5207-AA2B-E208-8EE09746B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664F-90CD-CBED-CB6F-F6060BF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variants</a:t>
            </a:r>
            <a:r>
              <a:rPr lang="de-DE" dirty="0"/>
              <a:t> and </a:t>
            </a:r>
            <a:r>
              <a:rPr lang="de-DE" dirty="0" err="1"/>
              <a:t>prices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6F4D-B5BB-1F21-78EB-09910AFB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47" y="1290428"/>
            <a:ext cx="8200879" cy="4723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14FC2-2C28-6F34-902C-03944A875A69}"/>
              </a:ext>
            </a:extLst>
          </p:cNvPr>
          <p:cNvSpPr txBox="1"/>
          <p:nvPr/>
        </p:nvSpPr>
        <p:spPr>
          <a:xfrm>
            <a:off x="8925339" y="2143748"/>
            <a:ext cx="30513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2"/>
                </a:solidFill>
              </a:rPr>
              <a:t>Recommending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to</a:t>
            </a:r>
            <a:r>
              <a:rPr lang="de-DE" sz="2800" dirty="0">
                <a:solidFill>
                  <a:schemeClr val="tx2"/>
                </a:solidFill>
              </a:rPr>
              <a:t> launch 3 </a:t>
            </a:r>
            <a:r>
              <a:rPr lang="de-DE" sz="2800" dirty="0" err="1">
                <a:solidFill>
                  <a:schemeClr val="tx2"/>
                </a:solidFill>
              </a:rPr>
              <a:t>products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with</a:t>
            </a:r>
            <a:r>
              <a:rPr lang="de-DE" sz="2800" dirty="0">
                <a:solidFill>
                  <a:schemeClr val="tx2"/>
                </a:solidFill>
              </a:rPr>
              <a:t> a </a:t>
            </a:r>
            <a:r>
              <a:rPr lang="de-DE" sz="2800" dirty="0" err="1">
                <a:solidFill>
                  <a:schemeClr val="tx2"/>
                </a:solidFill>
              </a:rPr>
              <a:t>price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3200" b="1" dirty="0">
                <a:solidFill>
                  <a:schemeClr val="tx2"/>
                </a:solidFill>
              </a:rPr>
              <a:t>5% </a:t>
            </a:r>
            <a:r>
              <a:rPr lang="de-DE" sz="2800" dirty="0" err="1">
                <a:solidFill>
                  <a:schemeClr val="tx2"/>
                </a:solidFill>
              </a:rPr>
              <a:t>less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than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the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competitors</a:t>
            </a:r>
            <a:r>
              <a:rPr lang="de-DE" sz="2800" dirty="0">
                <a:solidFill>
                  <a:schemeClr val="tx2"/>
                </a:solidFill>
              </a:rPr>
              <a:t>‘ </a:t>
            </a:r>
            <a:r>
              <a:rPr lang="de-DE" sz="2800" dirty="0" err="1">
                <a:solidFill>
                  <a:schemeClr val="tx2"/>
                </a:solidFill>
              </a:rPr>
              <a:t>price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sz="2800" dirty="0" err="1">
                <a:solidFill>
                  <a:schemeClr val="tx2"/>
                </a:solidFill>
              </a:rPr>
              <a:t>across</a:t>
            </a:r>
            <a:r>
              <a:rPr lang="de-DE" sz="2800" dirty="0">
                <a:solidFill>
                  <a:schemeClr val="tx2"/>
                </a:solidFill>
              </a:rPr>
              <a:t> Bike and E-Bike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B3BB-2784-63D2-9EEB-1243C048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EFD7-E0E8-C593-FB9D-8CD8A08C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Conclusion</a:t>
            </a:r>
            <a:r>
              <a:rPr lang="de-DE" sz="3200" dirty="0"/>
              <a:t>: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077A1-B1A0-A82F-F044-4A666D2E401F}"/>
              </a:ext>
            </a:extLst>
          </p:cNvPr>
          <p:cNvSpPr txBox="1"/>
          <p:nvPr/>
        </p:nvSpPr>
        <p:spPr>
          <a:xfrm>
            <a:off x="459619" y="1872734"/>
            <a:ext cx="26767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Identified top providers:</a:t>
            </a: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Notable changes in ranking:</a:t>
            </a: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Strategic market entry:</a:t>
            </a: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Key takeaway:</a:t>
            </a:r>
            <a:endParaRPr lang="en-US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458223E-06E4-05DF-C3C7-C5D68ECC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92" y="1"/>
            <a:ext cx="905560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91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D701-343F-8A2C-6FB2-C65B5886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Steps:</a:t>
            </a:r>
            <a:endParaRPr lang="en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DB886-3869-C508-4B1B-A4BAD48944B1}"/>
              </a:ext>
            </a:extLst>
          </p:cNvPr>
          <p:cNvSpPr txBox="1"/>
          <p:nvPr/>
        </p:nvSpPr>
        <p:spPr>
          <a:xfrm>
            <a:off x="459619" y="1516118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Further Analysis Required:</a:t>
            </a: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Crucial Strategy Refinement:</a:t>
            </a: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endParaRPr lang="en-US" sz="2000" b="1" dirty="0">
              <a:solidFill>
                <a:srgbClr val="374151"/>
              </a:solidFill>
              <a:latin typeface="Amasis MT Pro Black" panose="02040A04050005020304" pitchFamily="18" charset="0"/>
            </a:endParaRPr>
          </a:p>
          <a:p>
            <a:r>
              <a:rPr lang="en-US" sz="2000" b="1" i="0" dirty="0">
                <a:solidFill>
                  <a:srgbClr val="374151"/>
                </a:solidFill>
                <a:effectLst/>
                <a:latin typeface="Amasis MT Pro Black" panose="02040A04050005020304" pitchFamily="18" charset="0"/>
              </a:rPr>
              <a:t>Implementation Plans:</a:t>
            </a:r>
            <a:endParaRPr lang="en-DE" sz="2000" b="1" dirty="0">
              <a:latin typeface="Amasis MT Pro Black" panose="02040A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4B6BA-35CA-3E12-896E-A1D15FC82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7" y="0"/>
            <a:ext cx="7834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7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68BCFD-83F6-862A-35D1-3D1734E4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7EF6-F570-BE7F-32CC-2D3E212E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Bike </a:t>
            </a:r>
            <a:r>
              <a:rPr lang="en-US" dirty="0" err="1"/>
              <a:t>ProteKt’s</a:t>
            </a:r>
            <a:r>
              <a:rPr lang="en-US" dirty="0"/>
              <a:t> Strategic Entry into Germany’s Online Insurance Sector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E10C88-DC37-C32C-F31F-D6110E66EFF7}"/>
              </a:ext>
            </a:extLst>
          </p:cNvPr>
          <p:cNvGrpSpPr/>
          <p:nvPr/>
        </p:nvGrpSpPr>
        <p:grpSpPr>
          <a:xfrm>
            <a:off x="508291" y="1508889"/>
            <a:ext cx="3657600" cy="4220612"/>
            <a:chOff x="537319" y="1228122"/>
            <a:chExt cx="2756094" cy="42206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313B32-571C-7E21-5722-BBD278D177C7}"/>
                </a:ext>
              </a:extLst>
            </p:cNvPr>
            <p:cNvSpPr/>
            <p:nvPr/>
          </p:nvSpPr>
          <p:spPr>
            <a:xfrm>
              <a:off x="1800862" y="3553019"/>
              <a:ext cx="1492551" cy="1895715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C91F15-3EAA-7A3F-4ED0-9F2AE401A385}"/>
                </a:ext>
              </a:extLst>
            </p:cNvPr>
            <p:cNvSpPr/>
            <p:nvPr/>
          </p:nvSpPr>
          <p:spPr>
            <a:xfrm>
              <a:off x="537319" y="1228122"/>
              <a:ext cx="2675466" cy="41329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- </a:t>
              </a:r>
              <a:r>
                <a:rPr lang="de-DE" b="1" dirty="0" err="1">
                  <a:solidFill>
                    <a:schemeClr val="tx2"/>
                  </a:solidFill>
                </a:rPr>
                <a:t>BikeProtekt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de-DE" b="1" dirty="0" err="1">
                  <a:solidFill>
                    <a:schemeClr val="tx2"/>
                  </a:solidFill>
                </a:rPr>
                <a:t>is</a:t>
              </a:r>
              <a:r>
                <a:rPr lang="de-DE" b="1" dirty="0">
                  <a:solidFill>
                    <a:schemeClr val="tx2"/>
                  </a:solidFill>
                </a:rPr>
                <a:t> a </a:t>
              </a:r>
              <a:r>
                <a:rPr lang="de-DE" b="1" dirty="0" err="1">
                  <a:solidFill>
                    <a:schemeClr val="tx2"/>
                  </a:solidFill>
                </a:rPr>
                <a:t>start-up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de-DE" b="1" dirty="0" err="1">
                  <a:solidFill>
                    <a:schemeClr val="tx2"/>
                  </a:solidFill>
                </a:rPr>
                <a:t>based</a:t>
              </a:r>
              <a:r>
                <a:rPr lang="de-DE" b="1" dirty="0">
                  <a:solidFill>
                    <a:schemeClr val="tx2"/>
                  </a:solidFill>
                </a:rPr>
                <a:t> out </a:t>
              </a:r>
              <a:r>
                <a:rPr lang="de-DE" b="1" dirty="0" err="1">
                  <a:solidFill>
                    <a:schemeClr val="tx2"/>
                  </a:solidFill>
                </a:rPr>
                <a:t>of</a:t>
              </a:r>
              <a:r>
                <a:rPr lang="de-DE" b="1" dirty="0">
                  <a:solidFill>
                    <a:schemeClr val="tx2"/>
                  </a:solidFill>
                </a:rPr>
                <a:t> Germany.</a:t>
              </a:r>
            </a:p>
            <a:p>
              <a:pPr algn="ctr"/>
              <a:endParaRPr lang="de-DE" b="1" dirty="0">
                <a:solidFill>
                  <a:schemeClr val="tx2"/>
                </a:solidFill>
              </a:endParaRPr>
            </a:p>
            <a:p>
              <a:pPr algn="ctr"/>
              <a:endParaRPr lang="de-DE" b="1" dirty="0">
                <a:solidFill>
                  <a:schemeClr val="tx2"/>
                </a:solidFill>
              </a:endParaRPr>
            </a:p>
            <a:p>
              <a:pPr algn="ctr"/>
              <a:r>
                <a:rPr lang="de-DE" b="1" dirty="0">
                  <a:solidFill>
                    <a:schemeClr val="tx2"/>
                  </a:solidFill>
                </a:rPr>
                <a:t>- </a:t>
              </a:r>
              <a:r>
                <a:rPr lang="de-DE" b="1" dirty="0" err="1">
                  <a:solidFill>
                    <a:schemeClr val="tx2"/>
                  </a:solidFill>
                </a:rPr>
                <a:t>Aspires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de-DE" b="1" dirty="0" err="1">
                  <a:solidFill>
                    <a:schemeClr val="tx2"/>
                  </a:solidFill>
                </a:rPr>
                <a:t>to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de-DE" b="1" dirty="0" err="1">
                  <a:solidFill>
                    <a:schemeClr val="tx2"/>
                  </a:solidFill>
                </a:rPr>
                <a:t>enter</a:t>
              </a:r>
              <a:r>
                <a:rPr lang="de-DE" b="1" dirty="0">
                  <a:solidFill>
                    <a:schemeClr val="tx2"/>
                  </a:solidFill>
                </a:rPr>
                <a:t> </a:t>
              </a:r>
              <a:r>
                <a:rPr lang="de-DE" b="1" dirty="0" err="1">
                  <a:solidFill>
                    <a:schemeClr val="tx2"/>
                  </a:solidFill>
                </a:rPr>
                <a:t>the</a:t>
              </a:r>
              <a:r>
                <a:rPr lang="de-DE" b="1" dirty="0">
                  <a:solidFill>
                    <a:schemeClr val="tx2"/>
                  </a:solidFill>
                </a:rPr>
                <a:t> Bike Insurance Market. 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CE59C-9805-479E-A717-FC25DC09D162}"/>
                </a:ext>
              </a:extLst>
            </p:cNvPr>
            <p:cNvSpPr/>
            <p:nvPr/>
          </p:nvSpPr>
          <p:spPr>
            <a:xfrm>
              <a:off x="537319" y="1367552"/>
              <a:ext cx="2675466" cy="477421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Company Background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5AE42-28EA-780C-47AA-0AF24A3FB268}"/>
              </a:ext>
            </a:extLst>
          </p:cNvPr>
          <p:cNvGrpSpPr/>
          <p:nvPr/>
        </p:nvGrpSpPr>
        <p:grpSpPr>
          <a:xfrm>
            <a:off x="4512080" y="1508889"/>
            <a:ext cx="3660027" cy="4220612"/>
            <a:chOff x="4106584" y="1239914"/>
            <a:chExt cx="2756094" cy="4220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A65EBC-4F67-37E9-219E-DE7575AF2109}"/>
                </a:ext>
              </a:extLst>
            </p:cNvPr>
            <p:cNvSpPr/>
            <p:nvPr/>
          </p:nvSpPr>
          <p:spPr>
            <a:xfrm>
              <a:off x="5370127" y="3564811"/>
              <a:ext cx="1492551" cy="1895715"/>
            </a:xfrm>
            <a:prstGeom prst="rect">
              <a:avLst/>
            </a:prstGeom>
            <a:solidFill>
              <a:srgbClr val="EFBA3A"/>
            </a:solidFill>
            <a:ln>
              <a:solidFill>
                <a:srgbClr val="EFBA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CEE92F-FB72-7B86-74CB-32DCA23650C9}"/>
                </a:ext>
              </a:extLst>
            </p:cNvPr>
            <p:cNvSpPr/>
            <p:nvPr/>
          </p:nvSpPr>
          <p:spPr>
            <a:xfrm>
              <a:off x="4106584" y="1239914"/>
              <a:ext cx="2675466" cy="41329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FBA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2"/>
                  </a:solidFill>
                </a:rPr>
                <a:t>- Bike </a:t>
              </a:r>
              <a:r>
                <a:rPr lang="en-US" sz="1600" b="1" dirty="0" err="1">
                  <a:solidFill>
                    <a:schemeClr val="tx2"/>
                  </a:solidFill>
                </a:rPr>
                <a:t>ProteKt</a:t>
              </a:r>
              <a:r>
                <a:rPr lang="en-US" sz="1600" b="1" dirty="0">
                  <a:solidFill>
                    <a:schemeClr val="tx2"/>
                  </a:solidFill>
                </a:rPr>
                <a:t> would like to conduct a competitor analysis on Check24.com </a:t>
              </a:r>
            </a:p>
            <a:p>
              <a:endParaRPr lang="en-US" sz="1600" b="1" dirty="0">
                <a:solidFill>
                  <a:schemeClr val="tx2"/>
                </a:solidFill>
              </a:endParaRPr>
            </a:p>
            <a:p>
              <a:endParaRPr lang="en-US" sz="1600" b="1" dirty="0">
                <a:solidFill>
                  <a:schemeClr val="tx2"/>
                </a:solidFill>
              </a:endParaRPr>
            </a:p>
            <a:p>
              <a:r>
                <a:rPr lang="en-US" sz="1600" b="1" dirty="0">
                  <a:solidFill>
                    <a:schemeClr val="tx2"/>
                  </a:solidFill>
                </a:rPr>
                <a:t>- The goal is to study competitors and inform the development of competitive insurance products.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9999D2-9685-0E50-21FF-446FAF9AC5ED}"/>
                </a:ext>
              </a:extLst>
            </p:cNvPr>
            <p:cNvSpPr/>
            <p:nvPr/>
          </p:nvSpPr>
          <p:spPr>
            <a:xfrm>
              <a:off x="4106584" y="1379344"/>
              <a:ext cx="2675466" cy="477421"/>
            </a:xfrm>
            <a:prstGeom prst="rect">
              <a:avLst/>
            </a:prstGeom>
            <a:solidFill>
              <a:srgbClr val="EFBA3A"/>
            </a:solidFill>
            <a:ln>
              <a:solidFill>
                <a:srgbClr val="EFBA3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Project </a:t>
              </a:r>
              <a:r>
                <a:rPr lang="de-DE" b="1" dirty="0" err="1">
                  <a:solidFill>
                    <a:schemeClr val="bg1"/>
                  </a:solidFill>
                </a:rPr>
                <a:t>Objectives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232D29-7975-3531-2A6B-BDEB4EA906DA}"/>
              </a:ext>
            </a:extLst>
          </p:cNvPr>
          <p:cNvGrpSpPr/>
          <p:nvPr/>
        </p:nvGrpSpPr>
        <p:grpSpPr>
          <a:xfrm>
            <a:off x="8413448" y="1508889"/>
            <a:ext cx="3658945" cy="4220612"/>
            <a:chOff x="7295848" y="1228122"/>
            <a:chExt cx="2952583" cy="42206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84E4D9-C09D-42FE-4A75-319A55F53E4F}"/>
                </a:ext>
              </a:extLst>
            </p:cNvPr>
            <p:cNvSpPr/>
            <p:nvPr/>
          </p:nvSpPr>
          <p:spPr>
            <a:xfrm>
              <a:off x="8755880" y="3553019"/>
              <a:ext cx="1492551" cy="1895715"/>
            </a:xfrm>
            <a:prstGeom prst="rect">
              <a:avLst/>
            </a:prstGeom>
            <a:solidFill>
              <a:srgbClr val="30415A"/>
            </a:solidFill>
            <a:ln>
              <a:solidFill>
                <a:srgbClr val="3041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25D404-670A-E5D1-7691-00136006DF8D}"/>
                </a:ext>
              </a:extLst>
            </p:cNvPr>
            <p:cNvSpPr/>
            <p:nvPr/>
          </p:nvSpPr>
          <p:spPr>
            <a:xfrm>
              <a:off x="7295848" y="1228122"/>
              <a:ext cx="2871955" cy="41329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041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-Criteria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-Cost of Bike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-Assistance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-Segment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-Rating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-Price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-Provider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-Location</a:t>
              </a: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</a:t>
              </a:r>
              <a:r>
                <a:rPr lang="en-US" sz="1600" b="1" dirty="0" err="1">
                  <a:solidFill>
                    <a:schemeClr val="tx2"/>
                  </a:solidFill>
                </a:rPr>
                <a:t>Product_Variant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</a:t>
              </a:r>
              <a:r>
                <a:rPr lang="en-US" sz="1600" b="1" dirty="0" err="1">
                  <a:solidFill>
                    <a:schemeClr val="tx2"/>
                  </a:solidFill>
                </a:rPr>
                <a:t>Product_category</a:t>
              </a:r>
              <a:endParaRPr lang="en-US" sz="1600" b="1" dirty="0">
                <a:solidFill>
                  <a:schemeClr val="tx2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-Month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A435B0-BCEF-D1C4-E072-5C626D6891C3}"/>
                </a:ext>
              </a:extLst>
            </p:cNvPr>
            <p:cNvSpPr/>
            <p:nvPr/>
          </p:nvSpPr>
          <p:spPr>
            <a:xfrm>
              <a:off x="7295848" y="1367552"/>
              <a:ext cx="2871955" cy="477421"/>
            </a:xfrm>
            <a:prstGeom prst="rect">
              <a:avLst/>
            </a:prstGeom>
            <a:solidFill>
              <a:srgbClr val="30415A"/>
            </a:solidFill>
            <a:ln>
              <a:solidFill>
                <a:srgbClr val="3041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Data Parameters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09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B557-E3AF-59F2-EE34-5929DEBC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2C86-96FE-15AA-5E28-B9D54CD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Check24.com – The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portal</a:t>
            </a:r>
            <a:r>
              <a:rPr lang="de-DE" dirty="0"/>
              <a:t> in Germany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C48CA-0899-B5BB-79EC-91AA4877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0" y="866448"/>
            <a:ext cx="10473825" cy="5935913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B12A492-083E-5634-3884-C84F04E5F0D1}"/>
              </a:ext>
            </a:extLst>
          </p:cNvPr>
          <p:cNvSpPr/>
          <p:nvPr/>
        </p:nvSpPr>
        <p:spPr>
          <a:xfrm>
            <a:off x="7532914" y="1536674"/>
            <a:ext cx="1078895" cy="417917"/>
          </a:xfrm>
          <a:prstGeom prst="wedgeRoundRectCallout">
            <a:avLst>
              <a:gd name="adj1" fmla="val -57870"/>
              <a:gd name="adj2" fmla="val 1109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 err="1">
                <a:solidFill>
                  <a:schemeClr val="tx2"/>
                </a:solidFill>
              </a:rPr>
              <a:t>For</a:t>
            </a:r>
            <a:r>
              <a:rPr lang="de-DE" sz="1200" b="1" i="1" dirty="0">
                <a:solidFill>
                  <a:schemeClr val="tx2"/>
                </a:solidFill>
              </a:rPr>
              <a:t> high-end </a:t>
            </a:r>
            <a:r>
              <a:rPr lang="de-DE" sz="1200" b="1" i="1" dirty="0" err="1">
                <a:solidFill>
                  <a:schemeClr val="tx2"/>
                </a:solidFill>
              </a:rPr>
              <a:t>customers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BC13AC0-B1A5-34E5-C48E-6D314B11DB61}"/>
              </a:ext>
            </a:extLst>
          </p:cNvPr>
          <p:cNvSpPr/>
          <p:nvPr/>
        </p:nvSpPr>
        <p:spPr>
          <a:xfrm>
            <a:off x="5041294" y="1638274"/>
            <a:ext cx="1531257" cy="417917"/>
          </a:xfrm>
          <a:prstGeom prst="wedgeRoundRectCallout">
            <a:avLst>
              <a:gd name="adj1" fmla="val -57870"/>
              <a:gd name="adj2" fmla="val 831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 err="1">
                <a:solidFill>
                  <a:schemeClr val="tx2"/>
                </a:solidFill>
              </a:rPr>
              <a:t>For</a:t>
            </a:r>
            <a:r>
              <a:rPr lang="de-DE" sz="1200" b="1" i="1" dirty="0">
                <a:solidFill>
                  <a:schemeClr val="tx2"/>
                </a:solidFill>
              </a:rPr>
              <a:t> budget-</a:t>
            </a:r>
            <a:r>
              <a:rPr lang="de-DE" sz="1200" b="1" i="1" dirty="0" err="1">
                <a:solidFill>
                  <a:schemeClr val="tx2"/>
                </a:solidFill>
              </a:rPr>
              <a:t>conscious</a:t>
            </a:r>
            <a:r>
              <a:rPr lang="de-DE" sz="1200" b="1" i="1" dirty="0">
                <a:solidFill>
                  <a:schemeClr val="tx2"/>
                </a:solidFill>
              </a:rPr>
              <a:t> </a:t>
            </a:r>
            <a:r>
              <a:rPr lang="de-DE" sz="1200" b="1" i="1" dirty="0" err="1">
                <a:solidFill>
                  <a:schemeClr val="tx2"/>
                </a:solidFill>
              </a:rPr>
              <a:t>customers</a:t>
            </a:r>
            <a:endParaRPr lang="en-US" sz="1200" b="1" i="1" dirty="0">
              <a:solidFill>
                <a:schemeClr val="tx2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83311B18-8171-8889-EB7C-CA3987455638}"/>
              </a:ext>
            </a:extLst>
          </p:cNvPr>
          <p:cNvSpPr/>
          <p:nvPr/>
        </p:nvSpPr>
        <p:spPr>
          <a:xfrm>
            <a:off x="9939867" y="5075741"/>
            <a:ext cx="1497390" cy="417917"/>
          </a:xfrm>
          <a:prstGeom prst="wedgeRoundRectCallout">
            <a:avLst>
              <a:gd name="adj1" fmla="val -57870"/>
              <a:gd name="adj2" fmla="val 1109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i="1" dirty="0" err="1">
                <a:solidFill>
                  <a:schemeClr val="tx2"/>
                </a:solidFill>
              </a:rPr>
              <a:t>For</a:t>
            </a:r>
            <a:r>
              <a:rPr lang="de-DE" sz="1200" b="1" i="1" dirty="0">
                <a:solidFill>
                  <a:schemeClr val="tx2"/>
                </a:solidFill>
              </a:rPr>
              <a:t> </a:t>
            </a:r>
            <a:r>
              <a:rPr lang="de-DE" sz="1200" b="1" i="1" dirty="0" err="1">
                <a:solidFill>
                  <a:schemeClr val="tx2"/>
                </a:solidFill>
              </a:rPr>
              <a:t>price</a:t>
            </a:r>
            <a:r>
              <a:rPr lang="de-DE" sz="1200" b="1" i="1" dirty="0">
                <a:solidFill>
                  <a:schemeClr val="tx2"/>
                </a:solidFill>
              </a:rPr>
              <a:t>-sensitive </a:t>
            </a:r>
            <a:r>
              <a:rPr lang="de-DE" sz="1200" b="1" i="1" dirty="0" err="1">
                <a:solidFill>
                  <a:schemeClr val="tx2"/>
                </a:solidFill>
              </a:rPr>
              <a:t>customers</a:t>
            </a:r>
            <a:endParaRPr lang="en-US" sz="1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5DB9-442D-5A71-A531-A1B379F24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map of germany with red and blue colors&#10;&#10;Description automatically generated">
            <a:extLst>
              <a:ext uri="{FF2B5EF4-FFF2-40B4-BE49-F238E27FC236}">
                <a16:creationId xmlns:a16="http://schemas.microsoft.com/office/drawing/2014/main" id="{0966F80F-DA13-368B-9AFE-B61CAD711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29" y="0"/>
            <a:ext cx="4130471" cy="5215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AB9F6-69E1-1E00-54DE-2BAD1537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Analysis approach that led to conclusion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B19240-FFE4-97F9-3350-E3D3B8520ACD}"/>
              </a:ext>
            </a:extLst>
          </p:cNvPr>
          <p:cNvCxnSpPr/>
          <p:nvPr/>
        </p:nvCxnSpPr>
        <p:spPr>
          <a:xfrm>
            <a:off x="1029059" y="4117211"/>
            <a:ext cx="8595360" cy="0"/>
          </a:xfrm>
          <a:prstGeom prst="line">
            <a:avLst/>
          </a:prstGeom>
          <a:ln w="76200">
            <a:solidFill>
              <a:schemeClr val="tx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0DF01-3E65-FC8A-32C3-BB5B81DB8C57}"/>
              </a:ext>
            </a:extLst>
          </p:cNvPr>
          <p:cNvCxnSpPr>
            <a:cxnSpLocks/>
          </p:cNvCxnSpPr>
          <p:nvPr/>
        </p:nvCxnSpPr>
        <p:spPr>
          <a:xfrm>
            <a:off x="1403043" y="4254370"/>
            <a:ext cx="0" cy="724021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043A1-5E9A-B96D-C00A-5A7762F0957F}"/>
              </a:ext>
            </a:extLst>
          </p:cNvPr>
          <p:cNvCxnSpPr>
            <a:cxnSpLocks/>
          </p:cNvCxnSpPr>
          <p:nvPr/>
        </p:nvCxnSpPr>
        <p:spPr>
          <a:xfrm>
            <a:off x="3210071" y="3260868"/>
            <a:ext cx="0" cy="724021"/>
          </a:xfrm>
          <a:prstGeom prst="line">
            <a:avLst/>
          </a:prstGeom>
          <a:ln w="12700"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7ECD2-15E2-2F26-3DC6-FF4D07E3FC81}"/>
              </a:ext>
            </a:extLst>
          </p:cNvPr>
          <p:cNvSpPr txBox="1"/>
          <p:nvPr/>
        </p:nvSpPr>
        <p:spPr>
          <a:xfrm>
            <a:off x="198360" y="5175659"/>
            <a:ext cx="250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Extract Data</a:t>
            </a:r>
            <a:endParaRPr lang="en-US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B0314-1B25-5B54-7ECC-DA7FE51BA235}"/>
              </a:ext>
            </a:extLst>
          </p:cNvPr>
          <p:cNvSpPr txBox="1"/>
          <p:nvPr/>
        </p:nvSpPr>
        <p:spPr>
          <a:xfrm>
            <a:off x="2106988" y="2472114"/>
            <a:ext cx="213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Clean/</a:t>
            </a:r>
            <a:r>
              <a:rPr lang="de-DE" b="1" dirty="0" err="1">
                <a:solidFill>
                  <a:schemeClr val="tx2"/>
                </a:solidFill>
                <a:latin typeface="Amasis MT Pro Black" panose="02040A04050005020304" pitchFamily="18" charset="0"/>
              </a:rPr>
              <a:t>Structure</a:t>
            </a:r>
            <a:endParaRPr lang="en-US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A5A1AC-27BE-DAE0-EEBA-5ED45085573B}"/>
              </a:ext>
            </a:extLst>
          </p:cNvPr>
          <p:cNvCxnSpPr>
            <a:cxnSpLocks/>
          </p:cNvCxnSpPr>
          <p:nvPr/>
        </p:nvCxnSpPr>
        <p:spPr>
          <a:xfrm>
            <a:off x="4842204" y="4254370"/>
            <a:ext cx="0" cy="724021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0644E4-932F-6C17-9226-76FC374A3F80}"/>
              </a:ext>
            </a:extLst>
          </p:cNvPr>
          <p:cNvCxnSpPr>
            <a:cxnSpLocks/>
          </p:cNvCxnSpPr>
          <p:nvPr/>
        </p:nvCxnSpPr>
        <p:spPr>
          <a:xfrm>
            <a:off x="8319827" y="4254370"/>
            <a:ext cx="0" cy="724021"/>
          </a:xfrm>
          <a:prstGeom prst="line">
            <a:avLst/>
          </a:prstGeom>
          <a:ln w="127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251E6C-3157-8F90-1B27-7CBA64623B70}"/>
              </a:ext>
            </a:extLst>
          </p:cNvPr>
          <p:cNvCxnSpPr>
            <a:cxnSpLocks/>
          </p:cNvCxnSpPr>
          <p:nvPr/>
        </p:nvCxnSpPr>
        <p:spPr>
          <a:xfrm>
            <a:off x="6587062" y="3260868"/>
            <a:ext cx="0" cy="724021"/>
          </a:xfrm>
          <a:prstGeom prst="line">
            <a:avLst/>
          </a:prstGeom>
          <a:ln w="12700"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3872E9-7064-C220-9E7C-2A6361CE6574}"/>
              </a:ext>
            </a:extLst>
          </p:cNvPr>
          <p:cNvSpPr/>
          <p:nvPr/>
        </p:nvSpPr>
        <p:spPr>
          <a:xfrm>
            <a:off x="1267577" y="3980051"/>
            <a:ext cx="274320" cy="274320"/>
          </a:xfrm>
          <a:prstGeom prst="ellipse">
            <a:avLst/>
          </a:prstGeom>
          <a:solidFill>
            <a:srgbClr val="FFC8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A22CE7-F95F-AA2C-5129-475AF03B4802}"/>
              </a:ext>
            </a:extLst>
          </p:cNvPr>
          <p:cNvSpPr/>
          <p:nvPr/>
        </p:nvSpPr>
        <p:spPr>
          <a:xfrm>
            <a:off x="3069768" y="3980051"/>
            <a:ext cx="274320" cy="274320"/>
          </a:xfrm>
          <a:prstGeom prst="ellipse">
            <a:avLst/>
          </a:prstGeom>
          <a:solidFill>
            <a:srgbClr val="FFC8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9E6F16-62E8-4A3C-A93E-68DB5CB4C681}"/>
              </a:ext>
            </a:extLst>
          </p:cNvPr>
          <p:cNvSpPr/>
          <p:nvPr/>
        </p:nvSpPr>
        <p:spPr>
          <a:xfrm>
            <a:off x="4707463" y="3996216"/>
            <a:ext cx="274320" cy="274320"/>
          </a:xfrm>
          <a:prstGeom prst="ellipse">
            <a:avLst/>
          </a:prstGeom>
          <a:solidFill>
            <a:srgbClr val="FFC8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AC7A94-35A7-FFC6-4051-E705DE4C8A98}"/>
              </a:ext>
            </a:extLst>
          </p:cNvPr>
          <p:cNvSpPr/>
          <p:nvPr/>
        </p:nvSpPr>
        <p:spPr>
          <a:xfrm>
            <a:off x="6445065" y="3996216"/>
            <a:ext cx="274320" cy="274320"/>
          </a:xfrm>
          <a:prstGeom prst="ellipse">
            <a:avLst/>
          </a:prstGeom>
          <a:solidFill>
            <a:srgbClr val="FFC8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F42B2-F67D-4D1D-BEF8-EB3CA2AE4E26}"/>
              </a:ext>
            </a:extLst>
          </p:cNvPr>
          <p:cNvSpPr/>
          <p:nvPr/>
        </p:nvSpPr>
        <p:spPr>
          <a:xfrm>
            <a:off x="8182667" y="3980051"/>
            <a:ext cx="274320" cy="274320"/>
          </a:xfrm>
          <a:prstGeom prst="ellipse">
            <a:avLst/>
          </a:prstGeom>
          <a:solidFill>
            <a:srgbClr val="FFC8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0A8D8-8282-ED58-177B-7F301E8E3F81}"/>
              </a:ext>
            </a:extLst>
          </p:cNvPr>
          <p:cNvSpPr txBox="1"/>
          <p:nvPr/>
        </p:nvSpPr>
        <p:spPr>
          <a:xfrm>
            <a:off x="5334963" y="2356698"/>
            <a:ext cx="250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tx2"/>
                </a:solidFill>
                <a:latin typeface="Amasis MT Pro Black" panose="02040A04050005020304" pitchFamily="18" charset="0"/>
              </a:rPr>
              <a:t>Conclude</a:t>
            </a:r>
            <a:r>
              <a:rPr lang="de-DE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/</a:t>
            </a:r>
          </a:p>
          <a:p>
            <a:pPr algn="ctr"/>
            <a:r>
              <a:rPr lang="de-DE" b="1" dirty="0" err="1">
                <a:solidFill>
                  <a:schemeClr val="tx2"/>
                </a:solidFill>
                <a:latin typeface="Amasis MT Pro Black" panose="02040A04050005020304" pitchFamily="18" charset="0"/>
              </a:rPr>
              <a:t>Recommend</a:t>
            </a:r>
            <a:endParaRPr lang="en-US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109C2D-E92C-398C-A7B6-FFE4140166FE}"/>
              </a:ext>
            </a:extLst>
          </p:cNvPr>
          <p:cNvSpPr txBox="1"/>
          <p:nvPr/>
        </p:nvSpPr>
        <p:spPr>
          <a:xfrm>
            <a:off x="3612119" y="5175659"/>
            <a:ext cx="250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tx2"/>
                </a:solidFill>
                <a:latin typeface="Amasis MT Pro Black" panose="02040A04050005020304" pitchFamily="18" charset="0"/>
              </a:rPr>
              <a:t>Visualize</a:t>
            </a:r>
            <a:r>
              <a:rPr lang="de-DE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 Data/</a:t>
            </a:r>
          </a:p>
          <a:p>
            <a:pPr algn="ctr"/>
            <a:r>
              <a:rPr lang="de-DE" b="1" dirty="0">
                <a:solidFill>
                  <a:schemeClr val="tx2"/>
                </a:solidFill>
                <a:latin typeface="Amasis MT Pro Black" panose="02040A04050005020304" pitchFamily="18" charset="0"/>
              </a:rPr>
              <a:t>Models</a:t>
            </a:r>
            <a:endParaRPr lang="en-US" b="1" dirty="0">
              <a:solidFill>
                <a:schemeClr val="tx2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01D29-92F9-BD3B-E706-40B25592897E}"/>
              </a:ext>
            </a:extLst>
          </p:cNvPr>
          <p:cNvSpPr txBox="1"/>
          <p:nvPr/>
        </p:nvSpPr>
        <p:spPr>
          <a:xfrm>
            <a:off x="7025878" y="5175659"/>
            <a:ext cx="250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tx2"/>
                </a:solidFill>
                <a:latin typeface="Amasis MT Pro Black" panose="02040A04050005020304" pitchFamily="18" charset="0"/>
              </a:rPr>
              <a:t>Predict</a:t>
            </a: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2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F4350-3B6A-3AA1-9825-7C3B3152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9D4B-E1A6-5AAA-417B-9B7EEBF4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 5 </a:t>
            </a:r>
            <a:r>
              <a:rPr lang="de-DE" dirty="0" err="1"/>
              <a:t>competitors</a:t>
            </a:r>
            <a:endParaRPr lang="en-US" dirty="0"/>
          </a:p>
        </p:txBody>
      </p:sp>
      <p:pic>
        <p:nvPicPr>
          <p:cNvPr id="4" name="Picture 3" descr="A graph of a number of companies&#10;&#10;Description automatically generated">
            <a:extLst>
              <a:ext uri="{FF2B5EF4-FFF2-40B4-BE49-F238E27FC236}">
                <a16:creationId xmlns:a16="http://schemas.microsoft.com/office/drawing/2014/main" id="{DECF2DDF-43BE-A041-B46A-C417B00C0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2" y="1184722"/>
            <a:ext cx="5385289" cy="43832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BCE388-D24E-F093-6078-9F9E57A42F32}"/>
              </a:ext>
            </a:extLst>
          </p:cNvPr>
          <p:cNvGrpSpPr/>
          <p:nvPr/>
        </p:nvGrpSpPr>
        <p:grpSpPr>
          <a:xfrm>
            <a:off x="6171048" y="1184723"/>
            <a:ext cx="5459724" cy="4379081"/>
            <a:chOff x="5440504" y="1054100"/>
            <a:chExt cx="4602987" cy="3886624"/>
          </a:xfrm>
        </p:grpSpPr>
        <p:pic>
          <p:nvPicPr>
            <p:cNvPr id="6" name="Picture 5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04BD17F9-42B0-DD4D-28D9-63A4C1481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031"/>
            <a:stretch/>
          </p:blipFill>
          <p:spPr>
            <a:xfrm>
              <a:off x="5440504" y="1054100"/>
              <a:ext cx="4602987" cy="388662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 descr="A graph of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01F81D5F-224C-AB23-BB66-66FC8A6E10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78" t="3225" b="74782"/>
            <a:stretch/>
          </p:blipFill>
          <p:spPr>
            <a:xfrm>
              <a:off x="7707795" y="1302026"/>
              <a:ext cx="2080247" cy="72488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2357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65DB2-5B42-F5B8-6A79-27EB3AA6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9EDA-0476-B601-B0CE-C1A0132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Competitors</a:t>
            </a:r>
            <a:r>
              <a:rPr lang="de-DE" dirty="0"/>
              <a:t> shift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(Bikes vs. E-Bikes)</a:t>
            </a:r>
            <a:endParaRPr lang="en-US" dirty="0"/>
          </a:p>
        </p:txBody>
      </p:sp>
      <p:pic>
        <p:nvPicPr>
          <p:cNvPr id="4" name="Picture 3" descr="A graph of number of companies&#10;&#10;Description automatically generated">
            <a:extLst>
              <a:ext uri="{FF2B5EF4-FFF2-40B4-BE49-F238E27FC236}">
                <a16:creationId xmlns:a16="http://schemas.microsoft.com/office/drawing/2014/main" id="{88039466-7DE3-5C7F-5E74-EB368684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1" y="1178077"/>
            <a:ext cx="5172022" cy="43730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C713D688-C158-9D91-0FD7-E7DCADC3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77" y="1178077"/>
            <a:ext cx="5151632" cy="43730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620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D7A86-BAD7-F231-6148-53E7C332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F376-11FE-D830-A450-868194B5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Competitors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different </a:t>
            </a:r>
            <a:r>
              <a:rPr lang="de-DE" dirty="0" err="1"/>
              <a:t>location</a:t>
            </a:r>
            <a:endParaRPr lang="en-US" dirty="0"/>
          </a:p>
        </p:txBody>
      </p:sp>
      <p:pic>
        <p:nvPicPr>
          <p:cNvPr id="4" name="Picture 3" descr="A graph showing the number of companies&#10;&#10;Description automatically generated">
            <a:extLst>
              <a:ext uri="{FF2B5EF4-FFF2-40B4-BE49-F238E27FC236}">
                <a16:creationId xmlns:a16="http://schemas.microsoft.com/office/drawing/2014/main" id="{ADB57D75-9439-CB59-0353-17306E1A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91" y="989836"/>
            <a:ext cx="10266874" cy="57060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89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BEC19-6F9A-68E6-47DE-67DAEF74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D57A96E-8ED9-DD11-FC26-5B5B96E0A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 b="49289"/>
          <a:stretch/>
        </p:blipFill>
        <p:spPr>
          <a:xfrm>
            <a:off x="0" y="24190"/>
            <a:ext cx="12161476" cy="28109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A8A119C-2CF3-056D-6763-523BA1F5C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 b="29301"/>
          <a:stretch/>
        </p:blipFill>
        <p:spPr>
          <a:xfrm>
            <a:off x="0" y="2874398"/>
            <a:ext cx="12161476" cy="39836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254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EC81-234D-DB34-31B3-986F861B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3 </a:t>
            </a:r>
            <a:r>
              <a:rPr lang="de-DE" dirty="0" err="1"/>
              <a:t>competitors</a:t>
            </a:r>
            <a:r>
              <a:rPr lang="de-DE" dirty="0"/>
              <a:t>‘ M-o-M </a:t>
            </a:r>
            <a:r>
              <a:rPr lang="de-DE" dirty="0" err="1"/>
              <a:t>position</a:t>
            </a:r>
            <a:r>
              <a:rPr lang="de-DE" dirty="0"/>
              <a:t> shift </a:t>
            </a:r>
            <a:endParaRPr lang="en-US" dirty="0"/>
          </a:p>
        </p:txBody>
      </p:sp>
      <p:pic>
        <p:nvPicPr>
          <p:cNvPr id="4" name="Picture 3" descr="A graph of a number of re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08049DE2-F396-95AC-27BF-E9370E354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" b="4753"/>
          <a:stretch/>
        </p:blipFill>
        <p:spPr>
          <a:xfrm>
            <a:off x="572135" y="1096883"/>
            <a:ext cx="11160246" cy="2744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 descr="A graph of different sizes and numbers&#10;&#10;Description automatically generated with medium confidence">
            <a:extLst>
              <a:ext uri="{FF2B5EF4-FFF2-40B4-BE49-F238E27FC236}">
                <a16:creationId xmlns:a16="http://schemas.microsoft.com/office/drawing/2014/main" id="{0E6FD479-5DD3-CA70-7AA8-6023393DF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055"/>
          <a:stretch/>
        </p:blipFill>
        <p:spPr>
          <a:xfrm>
            <a:off x="572135" y="3902975"/>
            <a:ext cx="7464342" cy="27445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91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Black</vt:lpstr>
      <vt:lpstr>Arial</vt:lpstr>
      <vt:lpstr>Calibri</vt:lpstr>
      <vt:lpstr>Calibri Light</vt:lpstr>
      <vt:lpstr>Georgia</vt:lpstr>
      <vt:lpstr>Office Theme</vt:lpstr>
      <vt:lpstr>PowerPoint Presentation</vt:lpstr>
      <vt:lpstr>Bike ProteKt’s Strategic Entry into Germany’s Online Insurance Sector</vt:lpstr>
      <vt:lpstr>Check24.com – The largest comparison portal in Germany</vt:lpstr>
      <vt:lpstr>Analysis approach that led to conclusion</vt:lpstr>
      <vt:lpstr>Identification of top 5 competitors</vt:lpstr>
      <vt:lpstr>Competitors shift based on the focus area (Bikes vs. E-Bikes)</vt:lpstr>
      <vt:lpstr>Competitors present in different location</vt:lpstr>
      <vt:lpstr>PowerPoint Presentation</vt:lpstr>
      <vt:lpstr>Top 3 competitors‘ M-o-M position shift </vt:lpstr>
      <vt:lpstr>Models:</vt:lpstr>
      <vt:lpstr>Recommendation of product variants and prices</vt:lpstr>
      <vt:lpstr>Conclusion:</vt:lpstr>
      <vt:lpstr>Next Steps: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Pillai</dc:creator>
  <cp:lastModifiedBy>Priyanka Praveen</cp:lastModifiedBy>
  <cp:revision>10</cp:revision>
  <dcterms:created xsi:type="dcterms:W3CDTF">2024-02-01T18:46:06Z</dcterms:created>
  <dcterms:modified xsi:type="dcterms:W3CDTF">2024-02-02T07:41:54Z</dcterms:modified>
</cp:coreProperties>
</file>