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  <p:sldId id="264" r:id="rId9"/>
    <p:sldId id="265" r:id="rId10"/>
    <p:sldId id="266" r:id="rId11"/>
    <p:sldId id="261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2C2C"/>
    <a:srgbClr val="737373"/>
    <a:srgbClr val="1D1D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35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ar Crash PowerPoint Template">
            <a:extLst>
              <a:ext uri="{FF2B5EF4-FFF2-40B4-BE49-F238E27FC236}">
                <a16:creationId xmlns:a16="http://schemas.microsoft.com/office/drawing/2014/main" id="{7482581D-4388-284D-0A0F-7CAE0C790BA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" t="26979" r="1336" b="1445"/>
          <a:stretch/>
        </p:blipFill>
        <p:spPr bwMode="auto">
          <a:xfrm>
            <a:off x="2994568" y="0"/>
            <a:ext cx="9197432" cy="503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E5FCC00-663F-9451-F1A3-F35EB2EE9702}"/>
              </a:ext>
            </a:extLst>
          </p:cNvPr>
          <p:cNvSpPr/>
          <p:nvPr userDrawn="1"/>
        </p:nvSpPr>
        <p:spPr>
          <a:xfrm>
            <a:off x="1" y="0"/>
            <a:ext cx="2994566" cy="6858000"/>
          </a:xfrm>
          <a:prstGeom prst="rect">
            <a:avLst/>
          </a:prstGeom>
          <a:gradFill>
            <a:gsLst>
              <a:gs pos="0">
                <a:srgbClr val="1D1D1D"/>
              </a:gs>
              <a:gs pos="34000">
                <a:srgbClr val="737373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807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3F8A4-32C3-33F9-1C82-703645B0C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C7C504-557C-27AE-6AA6-345E87D2CE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C73517-22E2-591C-2C7A-81B3E303A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06794-66AD-486F-8A9A-E5346C499293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1D1DF-8018-B7CC-58C5-CE75A612D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02CD2B-A473-814E-377E-E30E2ACE6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83EF8-4AE7-42F2-8483-94EA9A37A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273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5ED4E3-41F3-BF2B-41E7-D80CD94E63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DC95B8-28FC-D9A7-C85A-78C9A369AD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72EDE-6CDE-E360-67EA-F61CBC8B3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06794-66AD-486F-8A9A-E5346C499293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ACC78-7F00-BC13-A21A-18011F016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32AF6-0FFA-00A9-52C2-E66B802CD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83EF8-4AE7-42F2-8483-94EA9A37A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095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4752A-0C0C-473C-D8F4-41BB3A25F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20246"/>
          </a:xfrm>
        </p:spPr>
        <p:txBody>
          <a:bodyPr>
            <a:noAutofit/>
          </a:bodyPr>
          <a:lstStyle>
            <a:lvl1pPr>
              <a:defRPr sz="3200" b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69069-7ECE-54F1-38E1-030B8B7D2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7924"/>
            <a:ext cx="10515600" cy="5069039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3CC8B99-5789-201A-02C9-9FEAA474641E}"/>
              </a:ext>
            </a:extLst>
          </p:cNvPr>
          <p:cNvSpPr txBox="1">
            <a:spLocks/>
          </p:cNvSpPr>
          <p:nvPr userDrawn="1"/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 err="1">
                <a:solidFill>
                  <a:schemeClr val="tx2"/>
                </a:solidFill>
              </a:rPr>
              <a:t>IronHack</a:t>
            </a:r>
            <a:r>
              <a:rPr lang="de-DE" b="1" dirty="0">
                <a:solidFill>
                  <a:schemeClr val="tx2"/>
                </a:solidFill>
              </a:rPr>
              <a:t> Mid-Project                                                                                                                                                                                                                 </a:t>
            </a:r>
            <a:r>
              <a:rPr lang="de-DE" b="1" dirty="0" err="1">
                <a:solidFill>
                  <a:schemeClr val="tx2"/>
                </a:solidFill>
              </a:rPr>
              <a:t>Presented</a:t>
            </a:r>
            <a:r>
              <a:rPr lang="de-DE" b="1" dirty="0">
                <a:solidFill>
                  <a:schemeClr val="tx2"/>
                </a:solidFill>
              </a:rPr>
              <a:t> </a:t>
            </a:r>
            <a:r>
              <a:rPr lang="de-DE" b="1" dirty="0" err="1">
                <a:solidFill>
                  <a:schemeClr val="tx2"/>
                </a:solidFill>
              </a:rPr>
              <a:t>by</a:t>
            </a:r>
            <a:r>
              <a:rPr lang="de-DE" b="1" dirty="0">
                <a:solidFill>
                  <a:schemeClr val="tx2"/>
                </a:solidFill>
              </a:rPr>
              <a:t> </a:t>
            </a:r>
            <a:r>
              <a:rPr lang="de-DE" b="1" dirty="0" err="1">
                <a:solidFill>
                  <a:schemeClr val="tx2"/>
                </a:solidFill>
              </a:rPr>
              <a:t>Senda</a:t>
            </a:r>
            <a:r>
              <a:rPr lang="de-DE" b="1" dirty="0">
                <a:solidFill>
                  <a:schemeClr val="tx2"/>
                </a:solidFill>
              </a:rPr>
              <a:t> &amp; Priyanka</a:t>
            </a:r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8869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25DB0-2DDD-CE91-1EAE-C7CFEDE8A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2323B4-7DC1-EF18-4587-BBC743A32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65B1CE-8F96-C4CE-EA68-4FD42E741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06794-66AD-486F-8A9A-E5346C499293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5A0036-8A9A-406F-BD06-47698A29C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EC7720-B84E-415C-B216-230472E25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83EF8-4AE7-42F2-8483-94EA9A37A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331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2D1F9-CBE2-68E5-EFBA-59E1556E8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9F13A-AE00-ECAF-B15B-E15E1B033F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78E599-C0C6-8681-0233-6493F9BC20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BC4A61-10B8-5E50-66D0-9CF27FA0E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06794-66AD-486F-8A9A-E5346C499293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A2B523-E660-CFCA-C541-95EC3CA98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EBD83F-A00F-25E4-4F5A-CAE7BA8A5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83EF8-4AE7-42F2-8483-94EA9A37A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852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8781E-3428-28EA-44AE-2D3209B64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63FB11-AA40-F9BC-29CA-39F2B174A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696CAD-F7B2-B695-9218-CE9D1FECF3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989DE9-AA9C-0B5D-BA28-B2A891239F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331A72-D076-5E2B-942B-B76B7A7F7E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5C0D22-C768-5D26-04E5-16CB37BA6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06794-66AD-486F-8A9A-E5346C499293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321837-D73F-B0E9-76BC-5BCD5DC99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4CCCF0-7D59-005D-3531-D58AD9121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83EF8-4AE7-42F2-8483-94EA9A37A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951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B4F25-BA22-1F86-A22E-EAC02FD9E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D34DA1-B94E-5D54-F8BA-9BBD1331C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06794-66AD-486F-8A9A-E5346C499293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682364-393E-518D-B07A-0548F57AB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303F77-9080-C36B-2A18-5433A04F9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83EF8-4AE7-42F2-8483-94EA9A37A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984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9A38D0-8AE0-DEE6-2245-6E7BA83D3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06794-66AD-486F-8A9A-E5346C499293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BFB501-451B-E6F8-9BC9-18E847D50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19F102-29F3-A6F4-D64B-E2625C167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83EF8-4AE7-42F2-8483-94EA9A37A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026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8F014-86D9-B618-5F89-D218B4B99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E298C-B22A-E38D-4AB5-D7A93EB88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B3ACC-02DC-09B6-3ACF-9A4DAD8913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663C11-F9E2-3930-296D-E7515D76A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06794-66AD-486F-8A9A-E5346C499293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567EC2-3016-249F-EC96-9520A854F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2019F0-E43F-3476-3279-8C2B64FA6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83EF8-4AE7-42F2-8483-94EA9A37A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547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B7093-F2B9-07FD-FE13-2F38BBDC1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25EBDB-DF0D-2A46-8756-0FC1D86AD1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6C01EA-0A4E-8EB0-8BE0-7E6E61DE70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E84B1E-B818-1007-A594-AB85573E5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06794-66AD-486F-8A9A-E5346C499293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F45A1D-D1C3-DCDC-3EBE-27FF0C2E9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FC3D93-988D-C50B-8E35-7007A6C79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83EF8-4AE7-42F2-8483-94EA9A37A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651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B6A1B3-48AA-7FA3-A16D-D2820D55F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CE02AB-8DDA-D41D-47F8-5284E4A4B9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F883D2-72AA-DA3B-7D7E-80DB571D4F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D06794-66AD-486F-8A9A-E5346C499293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89959-12A1-2333-D2E6-CBD8CFFF49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E809F-067E-BC7F-0565-A953C52118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383EF8-4AE7-42F2-8483-94EA9A37A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069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2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3.wdp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microsoft.com/office/2007/relationships/hdphoto" Target="../media/hdphoto4.wdp"/><Relationship Id="rId5" Type="http://schemas.openxmlformats.org/officeDocument/2006/relationships/image" Target="../media/image6.png"/><Relationship Id="rId4" Type="http://schemas.microsoft.com/office/2007/relationships/hdphoto" Target="../media/hdphoto3.wdp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FC68D65-BACE-9A9D-A31B-3C99F8167FBE}"/>
              </a:ext>
            </a:extLst>
          </p:cNvPr>
          <p:cNvSpPr txBox="1"/>
          <p:nvPr/>
        </p:nvSpPr>
        <p:spPr>
          <a:xfrm>
            <a:off x="0" y="3536648"/>
            <a:ext cx="29899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 err="1">
                <a:solidFill>
                  <a:schemeClr val="bg1"/>
                </a:solidFill>
                <a:latin typeface="Cooper Black" panose="0208090404030B020404" pitchFamily="18" charset="0"/>
                <a:cs typeface="Calibri" panose="020F0502020204030204" pitchFamily="34" charset="0"/>
              </a:rPr>
              <a:t>Accident</a:t>
            </a:r>
            <a:r>
              <a:rPr lang="de-DE" sz="3600" b="1" dirty="0">
                <a:solidFill>
                  <a:schemeClr val="bg1"/>
                </a:solidFill>
                <a:latin typeface="Cooper Black" panose="0208090404030B020404" pitchFamily="18" charset="0"/>
                <a:cs typeface="Calibri" panose="020F0502020204030204" pitchFamily="34" charset="0"/>
              </a:rPr>
              <a:t> Data Analysis</a:t>
            </a:r>
            <a:endParaRPr lang="en-US" sz="3600" b="1" dirty="0">
              <a:solidFill>
                <a:schemeClr val="bg1"/>
              </a:solidFill>
              <a:latin typeface="Cooper Black" panose="0208090404030B020404" pitchFamily="18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16904D-0DFF-D596-2FEB-2E65F9F20E18}"/>
              </a:ext>
            </a:extLst>
          </p:cNvPr>
          <p:cNvSpPr txBox="1"/>
          <p:nvPr/>
        </p:nvSpPr>
        <p:spPr>
          <a:xfrm>
            <a:off x="8190895" y="6296782"/>
            <a:ext cx="3858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>
                <a:solidFill>
                  <a:schemeClr val="tx2"/>
                </a:solidFill>
                <a:latin typeface="Magneto" panose="04030805050802020D02" pitchFamily="82" charset="0"/>
                <a:cs typeface="Calibri" panose="020F0502020204030204" pitchFamily="34" charset="0"/>
              </a:rPr>
              <a:t>by</a:t>
            </a:r>
            <a:r>
              <a:rPr lang="de-DE" sz="2400" dirty="0">
                <a:solidFill>
                  <a:schemeClr val="tx2"/>
                </a:solidFill>
                <a:latin typeface="Magneto" panose="04030805050802020D02" pitchFamily="82" charset="0"/>
                <a:cs typeface="Calibri" panose="020F0502020204030204" pitchFamily="34" charset="0"/>
              </a:rPr>
              <a:t> </a:t>
            </a:r>
            <a:r>
              <a:rPr lang="de-DE" sz="2400" dirty="0" err="1">
                <a:solidFill>
                  <a:schemeClr val="tx2"/>
                </a:solidFill>
                <a:latin typeface="Magneto" panose="04030805050802020D02" pitchFamily="82" charset="0"/>
                <a:cs typeface="Calibri" panose="020F0502020204030204" pitchFamily="34" charset="0"/>
              </a:rPr>
              <a:t>Senda</a:t>
            </a:r>
            <a:r>
              <a:rPr lang="de-DE" sz="2400" dirty="0">
                <a:solidFill>
                  <a:schemeClr val="tx2"/>
                </a:solidFill>
                <a:latin typeface="Magneto" panose="04030805050802020D02" pitchFamily="82" charset="0"/>
                <a:cs typeface="Calibri" panose="020F0502020204030204" pitchFamily="34" charset="0"/>
              </a:rPr>
              <a:t> &amp; Priyanka</a:t>
            </a:r>
            <a:endParaRPr lang="en-US" sz="2400" dirty="0">
              <a:solidFill>
                <a:schemeClr val="tx2"/>
              </a:solidFill>
              <a:latin typeface="Magneto" panose="04030805050802020D02" pitchFamily="8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7457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D95A42-C9BB-BFE4-6F18-D50D4F4D0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582" y="501651"/>
            <a:ext cx="5193577" cy="1716255"/>
          </a:xfrm>
        </p:spPr>
        <p:txBody>
          <a:bodyPr vert="horz" lIns="91440" tIns="45720" rIns="91440" bIns="45720" rtlCol="0" anchor="ctr" anchorCtr="0">
            <a:noAutofit/>
          </a:bodyPr>
          <a:lstStyle/>
          <a:p>
            <a:pPr algn="ctr"/>
            <a:r>
              <a:rPr lang="en-US" sz="4000" dirty="0">
                <a:latin typeface="Impact" panose="020B0806030902050204" pitchFamily="34" charset="0"/>
              </a:rPr>
              <a:t>Evolution of crashes per year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C6863D4-5007-95F1-229A-4EBD7877748E}"/>
              </a:ext>
            </a:extLst>
          </p:cNvPr>
          <p:cNvSpPr txBox="1">
            <a:spLocks/>
          </p:cNvSpPr>
          <p:nvPr/>
        </p:nvSpPr>
        <p:spPr>
          <a:xfrm>
            <a:off x="6392583" y="2385181"/>
            <a:ext cx="5151111" cy="31979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pPr marL="114300" indent="-342900" algn="just">
              <a:spcAft>
                <a:spcPts val="600"/>
              </a:spcAft>
              <a:buFont typeface="Calibri" panose="020F0502020204030204" pitchFamily="34" charset="0"/>
              <a:buChar char="Ξ"/>
            </a:pP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ea typeface="+mn-ea"/>
              </a:rPr>
              <a:t> The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ea typeface="+mn-ea"/>
              </a:rPr>
              <a:t>number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ea typeface="+mn-ea"/>
              </a:rPr>
              <a:t>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ea typeface="+mn-ea"/>
              </a:rPr>
              <a:t>of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ea typeface="+mn-ea"/>
              </a:rPr>
              <a:t>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ea typeface="+mn-ea"/>
              </a:rPr>
              <a:t>crashes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ea typeface="+mn-ea"/>
              </a:rPr>
              <a:t>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ea typeface="+mn-ea"/>
              </a:rPr>
              <a:t>remained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ea typeface="+mn-ea"/>
              </a:rPr>
              <a:t>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ea typeface="+mn-ea"/>
              </a:rPr>
              <a:t>almost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ea typeface="+mn-ea"/>
              </a:rPr>
              <a:t>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ea typeface="+mn-ea"/>
              </a:rPr>
              <a:t>the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ea typeface="+mn-ea"/>
              </a:rPr>
              <a:t> same from </a:t>
            </a:r>
            <a:r>
              <a:rPr lang="de-DE" sz="1800" i="1" dirty="0">
                <a:solidFill>
                  <a:schemeClr val="tx2">
                    <a:alpha val="80000"/>
                  </a:schemeClr>
                </a:solidFill>
                <a:ea typeface="+mn-ea"/>
              </a:rPr>
              <a:t>2016 </a:t>
            </a:r>
            <a:r>
              <a:rPr lang="de-DE" sz="1800" i="1" dirty="0" err="1">
                <a:solidFill>
                  <a:schemeClr val="tx2">
                    <a:alpha val="80000"/>
                  </a:schemeClr>
                </a:solidFill>
                <a:ea typeface="+mn-ea"/>
              </a:rPr>
              <a:t>to</a:t>
            </a:r>
            <a:r>
              <a:rPr lang="de-DE" sz="1800" i="1" dirty="0">
                <a:solidFill>
                  <a:schemeClr val="tx2">
                    <a:alpha val="80000"/>
                  </a:schemeClr>
                </a:solidFill>
                <a:ea typeface="+mn-ea"/>
              </a:rPr>
              <a:t> 2017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ea typeface="+mn-ea"/>
              </a:rPr>
              <a:t>.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ea typeface="+mn-ea"/>
              </a:rPr>
              <a:t>However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ea typeface="+mn-ea"/>
              </a:rPr>
              <a:t>, a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ea typeface="+mn-ea"/>
              </a:rPr>
              <a:t>decline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ea typeface="+mn-ea"/>
              </a:rPr>
              <a:t> in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ea typeface="+mn-ea"/>
              </a:rPr>
              <a:t>the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ea typeface="+mn-ea"/>
              </a:rPr>
              <a:t>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ea typeface="+mn-ea"/>
              </a:rPr>
              <a:t>number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ea typeface="+mn-ea"/>
              </a:rPr>
              <a:t>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ea typeface="+mn-ea"/>
              </a:rPr>
              <a:t>of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ea typeface="+mn-ea"/>
              </a:rPr>
              <a:t>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ea typeface="+mn-ea"/>
              </a:rPr>
              <a:t>crashes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ea typeface="+mn-ea"/>
              </a:rPr>
              <a:t>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ea typeface="+mn-ea"/>
              </a:rPr>
              <a:t>is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ea typeface="+mn-ea"/>
              </a:rPr>
              <a:t> visible from </a:t>
            </a:r>
            <a:r>
              <a:rPr lang="de-DE" sz="1800" i="1" dirty="0">
                <a:solidFill>
                  <a:schemeClr val="tx2">
                    <a:alpha val="80000"/>
                  </a:schemeClr>
                </a:solidFill>
                <a:ea typeface="+mn-ea"/>
              </a:rPr>
              <a:t>2017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ea typeface="+mn-ea"/>
              </a:rPr>
              <a:t>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ea typeface="+mn-ea"/>
              </a:rPr>
              <a:t>onwards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ea typeface="+mn-ea"/>
              </a:rPr>
              <a:t>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ea typeface="+mn-ea"/>
              </a:rPr>
              <a:t>up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ea typeface="+mn-ea"/>
              </a:rPr>
              <a:t>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ea typeface="+mn-ea"/>
              </a:rPr>
              <a:t>until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ea typeface="+mn-ea"/>
              </a:rPr>
              <a:t> </a:t>
            </a:r>
            <a:r>
              <a:rPr lang="de-DE" sz="1800" i="1" dirty="0">
                <a:solidFill>
                  <a:schemeClr val="tx2">
                    <a:alpha val="80000"/>
                  </a:schemeClr>
                </a:solidFill>
                <a:ea typeface="+mn-ea"/>
              </a:rPr>
              <a:t>2020</a:t>
            </a:r>
          </a:p>
          <a:p>
            <a:pPr marL="114300" indent="-342900" algn="just">
              <a:spcAft>
                <a:spcPts val="600"/>
              </a:spcAft>
              <a:buFont typeface="Calibri" panose="020F0502020204030204" pitchFamily="34" charset="0"/>
              <a:buChar char="Ξ"/>
            </a:pP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After a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steep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drop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in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the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number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of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accidents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from </a:t>
            </a:r>
            <a:r>
              <a:rPr lang="de-DE" sz="1800" i="1" dirty="0">
                <a:solidFill>
                  <a:schemeClr val="tx2">
                    <a:alpha val="8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2019 </a:t>
            </a:r>
            <a:r>
              <a:rPr lang="de-DE" sz="1800" i="1" dirty="0" err="1">
                <a:solidFill>
                  <a:schemeClr val="tx2">
                    <a:alpha val="8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to</a:t>
            </a:r>
            <a:r>
              <a:rPr lang="de-DE" sz="1800" i="1" dirty="0">
                <a:solidFill>
                  <a:schemeClr val="tx2">
                    <a:alpha val="8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2020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,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we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saw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another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surge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in </a:t>
            </a:r>
            <a:r>
              <a:rPr lang="de-DE" sz="1800" i="1" dirty="0">
                <a:solidFill>
                  <a:schemeClr val="tx2">
                    <a:alpha val="8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2021</a:t>
            </a:r>
          </a:p>
          <a:p>
            <a:pPr marL="114300" indent="-342900" algn="just">
              <a:spcAft>
                <a:spcPts val="600"/>
              </a:spcAft>
              <a:buFont typeface="Calibri" panose="020F0502020204030204" pitchFamily="34" charset="0"/>
              <a:buChar char="Ξ"/>
            </a:pPr>
            <a:r>
              <a:rPr lang="de-DE" sz="1800" i="1" dirty="0">
                <a:solidFill>
                  <a:schemeClr val="tx2">
                    <a:alpha val="80000"/>
                  </a:schemeClr>
                </a:solidFill>
                <a:ea typeface="+mn-ea"/>
              </a:rPr>
              <a:t>2022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ea typeface="+mn-ea"/>
              </a:rPr>
              <a:t>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ea typeface="+mn-ea"/>
              </a:rPr>
              <a:t>has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ea typeface="+mn-ea"/>
              </a:rPr>
              <a:t>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ea typeface="+mn-ea"/>
              </a:rPr>
              <a:t>been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ea typeface="+mn-ea"/>
              </a:rPr>
              <a:t>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ea typeface="+mn-ea"/>
              </a:rPr>
              <a:t>the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ea typeface="+mn-ea"/>
              </a:rPr>
              <a:t>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ea typeface="+mn-ea"/>
              </a:rPr>
              <a:t>year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ea typeface="+mn-ea"/>
              </a:rPr>
              <a:t>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ea typeface="+mn-ea"/>
              </a:rPr>
              <a:t>with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ea typeface="+mn-ea"/>
              </a:rPr>
              <a:t>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ea typeface="+mn-ea"/>
              </a:rPr>
              <a:t>the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ea typeface="+mn-ea"/>
              </a:rPr>
              <a:t>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ea typeface="+mn-ea"/>
              </a:rPr>
              <a:t>lowest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ea typeface="+mn-ea"/>
              </a:rPr>
              <a:t>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ea typeface="+mn-ea"/>
              </a:rPr>
              <a:t>crashes</a:t>
            </a:r>
            <a:endParaRPr lang="de-DE" b="0" dirty="0">
              <a:solidFill>
                <a:schemeClr val="tx2">
                  <a:alpha val="8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3893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graph showing the crash of the year&#10;&#10;Description automatically generated">
            <a:extLst>
              <a:ext uri="{FF2B5EF4-FFF2-40B4-BE49-F238E27FC236}">
                <a16:creationId xmlns:a16="http://schemas.microsoft.com/office/drawing/2014/main" id="{9A385C3F-11BF-0CB9-3E76-C362023B45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11" y="2300396"/>
            <a:ext cx="5577323" cy="3156975"/>
          </a:xfrm>
          <a:prstGeom prst="rect">
            <a:avLst/>
          </a:prstGeom>
          <a:ln>
            <a:solidFill>
              <a:srgbClr val="FFC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028248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D95A42-C9BB-BFE4-6F18-D50D4F4D0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582" y="501651"/>
            <a:ext cx="5193577" cy="1716255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/>
            <a:r>
              <a:rPr lang="en-US" sz="4000" dirty="0">
                <a:latin typeface="Impact" panose="020B0806030902050204" pitchFamily="34" charset="0"/>
              </a:rPr>
              <a:t>Number of crashes reported by Agencies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C6863D4-5007-95F1-229A-4EBD7877748E}"/>
              </a:ext>
            </a:extLst>
          </p:cNvPr>
          <p:cNvSpPr txBox="1">
            <a:spLocks/>
          </p:cNvSpPr>
          <p:nvPr/>
        </p:nvSpPr>
        <p:spPr>
          <a:xfrm>
            <a:off x="6392583" y="2385181"/>
            <a:ext cx="5151111" cy="31979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pPr marL="114300" indent="-342900" algn="just">
              <a:spcAft>
                <a:spcPts val="600"/>
              </a:spcAft>
              <a:buFont typeface="Calibri" panose="020F0502020204030204" pitchFamily="34" charset="0"/>
              <a:buChar char="Ξ"/>
            </a:pP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ea typeface="+mn-ea"/>
              </a:rPr>
              <a:t> Montgomery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ea typeface="+mn-ea"/>
              </a:rPr>
              <a:t>has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ea typeface="+mn-ea"/>
              </a:rPr>
              <a:t>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ea typeface="+mn-ea"/>
              </a:rPr>
              <a:t>been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ea typeface="+mn-ea"/>
              </a:rPr>
              <a:t>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ea typeface="+mn-ea"/>
              </a:rPr>
              <a:t>reporting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ea typeface="+mn-ea"/>
              </a:rPr>
              <a:t>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ea typeface="+mn-ea"/>
              </a:rPr>
              <a:t>the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ea typeface="+mn-ea"/>
              </a:rPr>
              <a:t>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ea typeface="+mn-ea"/>
              </a:rPr>
              <a:t>highest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ea typeface="+mn-ea"/>
              </a:rPr>
              <a:t>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ea typeface="+mn-ea"/>
              </a:rPr>
              <a:t>number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ea typeface="+mn-ea"/>
              </a:rPr>
              <a:t>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ea typeface="+mn-ea"/>
              </a:rPr>
              <a:t>of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ea typeface="+mn-ea"/>
              </a:rPr>
              <a:t>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ea typeface="+mn-ea"/>
              </a:rPr>
              <a:t>crashes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ea typeface="+mn-ea"/>
              </a:rPr>
              <a:t>,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ea typeface="+mn-ea"/>
              </a:rPr>
              <a:t>more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ea typeface="+mn-ea"/>
              </a:rPr>
              <a:t>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ea typeface="+mn-ea"/>
              </a:rPr>
              <a:t>than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ea typeface="+mn-ea"/>
              </a:rPr>
              <a:t> </a:t>
            </a:r>
            <a:r>
              <a:rPr lang="de-DE" sz="1800" i="1" dirty="0">
                <a:solidFill>
                  <a:schemeClr val="tx2">
                    <a:alpha val="80000"/>
                  </a:schemeClr>
                </a:solidFill>
                <a:ea typeface="+mn-ea"/>
              </a:rPr>
              <a:t>70k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ea typeface="+mn-ea"/>
              </a:rPr>
              <a:t>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ea typeface="+mn-ea"/>
              </a:rPr>
              <a:t>among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ea typeface="+mn-ea"/>
              </a:rPr>
              <a:t> all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ea typeface="+mn-ea"/>
              </a:rPr>
              <a:t>agencies</a:t>
            </a:r>
            <a:endParaRPr lang="de-DE" sz="1800" b="0" dirty="0">
              <a:solidFill>
                <a:schemeClr val="tx2">
                  <a:alpha val="80000"/>
                </a:schemeClr>
              </a:solidFill>
              <a:ea typeface="+mn-ea"/>
            </a:endParaRPr>
          </a:p>
          <a:p>
            <a:pPr marL="114300" indent="-342900" algn="just">
              <a:spcAft>
                <a:spcPts val="600"/>
              </a:spcAft>
              <a:buFont typeface="Calibri" panose="020F0502020204030204" pitchFamily="34" charset="0"/>
              <a:buChar char="Ξ"/>
            </a:pP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All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the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other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agencies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have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been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reporting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the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crashes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below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lang="de-DE" sz="1800" i="1" dirty="0">
                <a:solidFill>
                  <a:schemeClr val="tx2">
                    <a:alpha val="8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10K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each</a:t>
            </a:r>
            <a:endParaRPr lang="de-DE" sz="1800" b="0" dirty="0">
              <a:solidFill>
                <a:schemeClr val="tx2">
                  <a:alpha val="80000"/>
                </a:scheme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114300" indent="-342900" algn="just">
              <a:spcAft>
                <a:spcPts val="600"/>
              </a:spcAft>
              <a:buFont typeface="Calibri" panose="020F0502020204030204" pitchFamily="34" charset="0"/>
              <a:buChar char="Ξ"/>
            </a:pP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ea typeface="+mn-ea"/>
              </a:rPr>
              <a:t>The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ea typeface="+mn-ea"/>
              </a:rPr>
              <a:t>reporting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ea typeface="+mn-ea"/>
              </a:rPr>
              <a:t>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ea typeface="+mn-ea"/>
              </a:rPr>
              <a:t>of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ea typeface="+mn-ea"/>
              </a:rPr>
              <a:t> all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ea typeface="+mn-ea"/>
              </a:rPr>
              <a:t>the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ea typeface="+mn-ea"/>
              </a:rPr>
              <a:t>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ea typeface="+mn-ea"/>
              </a:rPr>
              <a:t>agencies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ea typeface="+mn-ea"/>
              </a:rPr>
              <a:t>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ea typeface="+mn-ea"/>
              </a:rPr>
              <a:t>combined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ea typeface="+mn-ea"/>
              </a:rPr>
              <a:t>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ea typeface="+mn-ea"/>
              </a:rPr>
              <a:t>is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ea typeface="+mn-ea"/>
              </a:rPr>
              <a:t>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ea typeface="+mn-ea"/>
              </a:rPr>
              <a:t>less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ea typeface="+mn-ea"/>
              </a:rPr>
              <a:t>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ea typeface="+mn-ea"/>
              </a:rPr>
              <a:t>than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ea typeface="+mn-ea"/>
              </a:rPr>
              <a:t> Montgomery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ea typeface="+mn-ea"/>
              </a:rPr>
              <a:t>agency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ea typeface="+mn-ea"/>
              </a:rPr>
              <a:t>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ea typeface="+mn-ea"/>
              </a:rPr>
              <a:t>alone</a:t>
            </a:r>
            <a:endParaRPr lang="de-DE" b="0" dirty="0">
              <a:solidFill>
                <a:schemeClr val="tx2">
                  <a:alpha val="8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3893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graph showing the number of crashs reported by agency&#10;&#10;Description automatically generated">
            <a:extLst>
              <a:ext uri="{FF2B5EF4-FFF2-40B4-BE49-F238E27FC236}">
                <a16:creationId xmlns:a16="http://schemas.microsoft.com/office/drawing/2014/main" id="{F2BAFEFF-E3F1-AABB-63BB-C5E7797434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62" y="3555278"/>
            <a:ext cx="5533206" cy="3238728"/>
          </a:xfrm>
          <a:prstGeom prst="rect">
            <a:avLst/>
          </a:prstGeom>
          <a:ln>
            <a:solidFill>
              <a:srgbClr val="FFC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11" name="Picture 10" descr="A graph of crash reports&#10;&#10;Description automatically generated">
            <a:extLst>
              <a:ext uri="{FF2B5EF4-FFF2-40B4-BE49-F238E27FC236}">
                <a16:creationId xmlns:a16="http://schemas.microsoft.com/office/drawing/2014/main" id="{1CCD2251-45D4-50FE-4DCA-31B73B28EA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62" y="74346"/>
            <a:ext cx="5533206" cy="3426020"/>
          </a:xfrm>
          <a:prstGeom prst="rect">
            <a:avLst/>
          </a:prstGeom>
          <a:ln>
            <a:solidFill>
              <a:srgbClr val="FFC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681575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B2411C1-E051-30DE-25DC-4781817016E7}"/>
              </a:ext>
            </a:extLst>
          </p:cNvPr>
          <p:cNvSpPr/>
          <p:nvPr/>
        </p:nvSpPr>
        <p:spPr>
          <a:xfrm>
            <a:off x="-1" y="0"/>
            <a:ext cx="11925905" cy="6816876"/>
          </a:xfrm>
          <a:prstGeom prst="rect">
            <a:avLst/>
          </a:prstGeom>
          <a:blipFill dpi="0" rotWithShape="1">
            <a:blip r:embed="rId2">
              <a:alphaModFix amt="1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16ADF4-AD8E-6D14-C35E-765606907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0038" y="2764815"/>
            <a:ext cx="8128000" cy="1325563"/>
          </a:xfrm>
        </p:spPr>
        <p:txBody>
          <a:bodyPr>
            <a:noAutofit/>
          </a:bodyPr>
          <a:lstStyle/>
          <a:p>
            <a:r>
              <a:rPr lang="de-DE" sz="10000" dirty="0" err="1">
                <a:solidFill>
                  <a:schemeClr val="tx2"/>
                </a:solidFill>
                <a:latin typeface="Cooper Black" panose="0208090404030B020404" pitchFamily="18" charset="0"/>
              </a:rPr>
              <a:t>Thank</a:t>
            </a:r>
            <a:r>
              <a:rPr lang="de-DE" sz="10000" dirty="0">
                <a:solidFill>
                  <a:schemeClr val="tx2"/>
                </a:solidFill>
                <a:latin typeface="Cooper Black" panose="0208090404030B020404" pitchFamily="18" charset="0"/>
              </a:rPr>
              <a:t> </a:t>
            </a:r>
            <a:r>
              <a:rPr lang="de-DE" sz="10000" dirty="0" err="1">
                <a:solidFill>
                  <a:schemeClr val="tx2"/>
                </a:solidFill>
                <a:latin typeface="Cooper Black" panose="0208090404030B020404" pitchFamily="18" charset="0"/>
              </a:rPr>
              <a:t>You</a:t>
            </a:r>
            <a:endParaRPr lang="en-US" sz="10000" dirty="0">
              <a:solidFill>
                <a:schemeClr val="tx2"/>
              </a:solidFill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9083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D95A42-C9BB-BFE4-6F18-D50D4F4D0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582" y="501651"/>
            <a:ext cx="5193577" cy="1716255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/>
            <a:r>
              <a:rPr lang="en-US" sz="4000" kern="1200" dirty="0">
                <a:latin typeface="Impact" panose="020B0806030902050204" pitchFamily="34" charset="0"/>
              </a:rPr>
              <a:t>T</a:t>
            </a:r>
            <a:r>
              <a:rPr lang="en-US" sz="4000" kern="1200" dirty="0">
                <a:effectLst/>
                <a:latin typeface="Impact" panose="020B0806030902050204" pitchFamily="34" charset="0"/>
              </a:rPr>
              <a:t>op 5 Road Conditions with the most accidents </a:t>
            </a:r>
            <a:endParaRPr lang="en-US" sz="4000" kern="1200" dirty="0">
              <a:latin typeface="Impact" panose="020B080603090205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lose-up of a graph&#10;&#10;Description automatically generated">
            <a:extLst>
              <a:ext uri="{FF2B5EF4-FFF2-40B4-BE49-F238E27FC236}">
                <a16:creationId xmlns:a16="http://schemas.microsoft.com/office/drawing/2014/main" id="{271BF132-F031-FEBA-3787-7F6211829E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89" r="11884" b="-1"/>
          <a:stretch/>
        </p:blipFill>
        <p:spPr>
          <a:xfrm>
            <a:off x="129162" y="127561"/>
            <a:ext cx="5510357" cy="3176858"/>
          </a:xfrm>
          <a:prstGeom prst="rect">
            <a:avLst/>
          </a:prstGeom>
          <a:ln>
            <a:solidFill>
              <a:srgbClr val="FFC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FC6863D4-5007-95F1-229A-4EBD7877748E}"/>
              </a:ext>
            </a:extLst>
          </p:cNvPr>
          <p:cNvSpPr txBox="1">
            <a:spLocks/>
          </p:cNvSpPr>
          <p:nvPr/>
        </p:nvSpPr>
        <p:spPr>
          <a:xfrm>
            <a:off x="6392583" y="2385181"/>
            <a:ext cx="5151111" cy="31979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pPr marL="114300" indent="-342900" algn="just">
              <a:spcAft>
                <a:spcPts val="600"/>
              </a:spcAft>
              <a:buFont typeface="Calibri" panose="020F0502020204030204" pitchFamily="34" charset="0"/>
              <a:buChar char="Ξ"/>
            </a:pP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ea typeface="+mn-ea"/>
              </a:rPr>
              <a:t> The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ea typeface="+mn-ea"/>
              </a:rPr>
              <a:t>number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ea typeface="+mn-ea"/>
              </a:rPr>
              <a:t>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ea typeface="+mn-ea"/>
              </a:rPr>
              <a:t>of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ea typeface="+mn-ea"/>
              </a:rPr>
              <a:t>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ea typeface="+mn-ea"/>
              </a:rPr>
              <a:t>accidents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ea typeface="+mn-ea"/>
              </a:rPr>
              <a:t>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ea typeface="+mn-ea"/>
              </a:rPr>
              <a:t>is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ea typeface="+mn-ea"/>
              </a:rPr>
              <a:t>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ea typeface="+mn-ea"/>
              </a:rPr>
              <a:t>found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ea typeface="+mn-ea"/>
              </a:rPr>
              <a:t>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ea typeface="+mn-ea"/>
              </a:rPr>
              <a:t>to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ea typeface="+mn-ea"/>
              </a:rPr>
              <a:t>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ea typeface="+mn-ea"/>
              </a:rPr>
              <a:t>be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ea typeface="+mn-ea"/>
              </a:rPr>
              <a:t>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ea typeface="+mn-ea"/>
              </a:rPr>
              <a:t>highest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ea typeface="+mn-ea"/>
              </a:rPr>
              <a:t>  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ea typeface="+mn-ea"/>
              </a:rPr>
              <a:t>for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ea typeface="+mn-ea"/>
              </a:rPr>
              <a:t>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ea typeface="+mn-ea"/>
              </a:rPr>
              <a:t>the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ea typeface="+mn-ea"/>
              </a:rPr>
              <a:t>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ea typeface="+mn-ea"/>
              </a:rPr>
              <a:t>road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ea typeface="+mn-ea"/>
              </a:rPr>
              <a:t>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ea typeface="+mn-ea"/>
              </a:rPr>
              <a:t>condition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ea typeface="+mn-ea"/>
              </a:rPr>
              <a:t>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ea typeface="+mn-ea"/>
              </a:rPr>
              <a:t>with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ea typeface="+mn-ea"/>
              </a:rPr>
              <a:t> </a:t>
            </a:r>
            <a:r>
              <a:rPr lang="de-DE" sz="1800" i="1" dirty="0" err="1">
                <a:solidFill>
                  <a:schemeClr val="tx2">
                    <a:alpha val="80000"/>
                  </a:schemeClr>
                </a:solidFill>
                <a:ea typeface="+mn-ea"/>
              </a:rPr>
              <a:t>no</a:t>
            </a:r>
            <a:r>
              <a:rPr lang="de-DE" sz="1800" i="1" dirty="0">
                <a:solidFill>
                  <a:schemeClr val="tx2">
                    <a:alpha val="80000"/>
                  </a:schemeClr>
                </a:solidFill>
                <a:ea typeface="+mn-ea"/>
              </a:rPr>
              <a:t> </a:t>
            </a:r>
            <a:r>
              <a:rPr lang="de-DE" sz="1800" i="1" dirty="0" err="1">
                <a:solidFill>
                  <a:schemeClr val="tx2">
                    <a:alpha val="80000"/>
                  </a:schemeClr>
                </a:solidFill>
                <a:ea typeface="+mn-ea"/>
              </a:rPr>
              <a:t>defects</a:t>
            </a:r>
            <a:r>
              <a:rPr lang="de-DE" sz="1800" b="0" i="1" dirty="0">
                <a:solidFill>
                  <a:schemeClr val="tx2">
                    <a:alpha val="80000"/>
                  </a:schemeClr>
                </a:solidFill>
                <a:ea typeface="+mn-ea"/>
              </a:rPr>
              <a:t>, 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ea typeface="+mn-ea"/>
              </a:rPr>
              <a:t>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ea typeface="+mn-ea"/>
              </a:rPr>
              <a:t>around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ea typeface="+mn-ea"/>
              </a:rPr>
              <a:t> </a:t>
            </a:r>
            <a:r>
              <a:rPr lang="de-DE" sz="1800" i="1" dirty="0">
                <a:solidFill>
                  <a:schemeClr val="tx2">
                    <a:alpha val="80000"/>
                  </a:schemeClr>
                </a:solidFill>
                <a:ea typeface="+mn-ea"/>
              </a:rPr>
              <a:t>68K</a:t>
            </a:r>
          </a:p>
          <a:p>
            <a:pPr marL="114300" indent="-342900" algn="just">
              <a:spcAft>
                <a:spcPts val="600"/>
              </a:spcAft>
              <a:buFont typeface="Calibri" panose="020F0502020204030204" pitchFamily="34" charset="0"/>
              <a:buChar char="Ξ"/>
            </a:pP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ea typeface="+mn-ea"/>
              </a:rPr>
              <a:t>Holes, Ruts, etc.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ea typeface="+mn-ea"/>
              </a:rPr>
              <a:t>accounted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ea typeface="+mn-ea"/>
              </a:rPr>
              <a:t>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ea typeface="+mn-ea"/>
              </a:rPr>
              <a:t>for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ea typeface="+mn-ea"/>
              </a:rPr>
              <a:t>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ea typeface="+mn-ea"/>
              </a:rPr>
              <a:t>close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ea typeface="+mn-ea"/>
              </a:rPr>
              <a:t>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ea typeface="+mn-ea"/>
              </a:rPr>
              <a:t>to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ea typeface="+mn-ea"/>
              </a:rPr>
              <a:t> </a:t>
            </a:r>
            <a:r>
              <a:rPr lang="de-DE" sz="1800" i="1" dirty="0">
                <a:solidFill>
                  <a:schemeClr val="tx2">
                    <a:alpha val="80000"/>
                  </a:schemeClr>
                </a:solidFill>
                <a:ea typeface="+mn-ea"/>
              </a:rPr>
              <a:t>6K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ea typeface="+mn-ea"/>
              </a:rPr>
              <a:t>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ea typeface="+mn-ea"/>
              </a:rPr>
              <a:t>number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ea typeface="+mn-ea"/>
              </a:rPr>
              <a:t>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ea typeface="+mn-ea"/>
              </a:rPr>
              <a:t>of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ea typeface="+mn-ea"/>
              </a:rPr>
              <a:t>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ea typeface="+mn-ea"/>
              </a:rPr>
              <a:t>accidents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ea typeface="+mn-ea"/>
              </a:rPr>
              <a:t>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ea typeface="+mn-ea"/>
              </a:rPr>
              <a:t>which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ea typeface="+mn-ea"/>
              </a:rPr>
              <a:t> was also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ea typeface="+mn-ea"/>
              </a:rPr>
              <a:t>the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ea typeface="+mn-ea"/>
              </a:rPr>
              <a:t>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ea typeface="+mn-ea"/>
              </a:rPr>
              <a:t>second-highest</a:t>
            </a:r>
            <a:endParaRPr lang="de-DE" sz="1800" b="0" dirty="0">
              <a:solidFill>
                <a:schemeClr val="tx2">
                  <a:alpha val="80000"/>
                </a:schemeClr>
              </a:solidFill>
              <a:ea typeface="+mn-ea"/>
            </a:endParaRPr>
          </a:p>
          <a:p>
            <a:pPr marL="114300" indent="-342900" algn="just">
              <a:spcAft>
                <a:spcPts val="600"/>
              </a:spcAft>
              <a:buFont typeface="Calibri" panose="020F0502020204030204" pitchFamily="34" charset="0"/>
              <a:buChar char="Ξ"/>
            </a:pP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ea typeface="+mn-ea"/>
              </a:rPr>
              <a:t>The last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ea typeface="+mn-ea"/>
              </a:rPr>
              <a:t>three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ea typeface="+mn-ea"/>
              </a:rPr>
              <a:t>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ea typeface="+mn-ea"/>
              </a:rPr>
              <a:t>road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ea typeface="+mn-ea"/>
              </a:rPr>
              <a:t>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ea typeface="+mn-ea"/>
              </a:rPr>
              <a:t>conditions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ea typeface="+mn-ea"/>
              </a:rPr>
              <a:t>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ea typeface="+mn-ea"/>
              </a:rPr>
              <a:t>resulting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ea typeface="+mn-ea"/>
              </a:rPr>
              <a:t> in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ea typeface="+mn-ea"/>
              </a:rPr>
              <a:t>road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ea typeface="+mn-ea"/>
              </a:rPr>
              <a:t>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ea typeface="+mn-ea"/>
              </a:rPr>
              <a:t>accidents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ea typeface="+mn-ea"/>
              </a:rPr>
              <a:t>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ea typeface="+mn-ea"/>
              </a:rPr>
              <a:t>were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ea typeface="+mn-ea"/>
              </a:rPr>
              <a:t>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ea typeface="+mn-ea"/>
              </a:rPr>
              <a:t>the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ea typeface="+mn-ea"/>
              </a:rPr>
              <a:t>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ea typeface="+mn-ea"/>
              </a:rPr>
              <a:t>following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ea typeface="+mn-ea"/>
              </a:rPr>
              <a:t>:</a:t>
            </a:r>
          </a:p>
          <a:p>
            <a:pPr marL="571500" lvl="1" indent="-342900" algn="just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de-DE" b="0" dirty="0">
                <a:solidFill>
                  <a:schemeClr val="tx2">
                    <a:alpha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Loose Surface Material: </a:t>
            </a:r>
            <a:r>
              <a:rPr lang="de-DE" b="0" dirty="0" err="1">
                <a:solidFill>
                  <a:schemeClr val="tx2">
                    <a:alpha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around</a:t>
            </a:r>
            <a:r>
              <a:rPr lang="de-DE" b="0" dirty="0">
                <a:solidFill>
                  <a:schemeClr val="tx2">
                    <a:alpha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b="1" i="1" dirty="0">
                <a:solidFill>
                  <a:schemeClr val="tx2">
                    <a:alpha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3k</a:t>
            </a:r>
          </a:p>
          <a:p>
            <a:pPr marL="571500" lvl="1" indent="-342900" algn="just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de-DE" dirty="0" err="1">
                <a:solidFill>
                  <a:schemeClr val="tx2">
                    <a:alpha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Foreign</a:t>
            </a:r>
            <a:r>
              <a:rPr lang="de-DE" dirty="0">
                <a:solidFill>
                  <a:schemeClr val="tx2">
                    <a:alpha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Material: </a:t>
            </a:r>
            <a:r>
              <a:rPr lang="de-DE" dirty="0" err="1">
                <a:solidFill>
                  <a:schemeClr val="tx2">
                    <a:alpha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around</a:t>
            </a:r>
            <a:r>
              <a:rPr lang="de-DE" dirty="0">
                <a:solidFill>
                  <a:schemeClr val="tx2">
                    <a:alpha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b="1" i="1" dirty="0">
                <a:solidFill>
                  <a:schemeClr val="tx2">
                    <a:alpha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2.5k</a:t>
            </a:r>
          </a:p>
          <a:p>
            <a:pPr marL="571500" lvl="1" indent="-342900" algn="just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de-DE" b="0" dirty="0">
                <a:solidFill>
                  <a:schemeClr val="tx2">
                    <a:alpha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View </a:t>
            </a:r>
            <a:r>
              <a:rPr lang="de-DE" b="0" dirty="0" err="1">
                <a:solidFill>
                  <a:schemeClr val="tx2">
                    <a:alpha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Obstructed</a:t>
            </a:r>
            <a:r>
              <a:rPr lang="de-DE" b="0" dirty="0">
                <a:solidFill>
                  <a:schemeClr val="tx2">
                    <a:alpha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de-DE" b="0" dirty="0" err="1">
                <a:solidFill>
                  <a:schemeClr val="tx2">
                    <a:alpha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around</a:t>
            </a:r>
            <a:r>
              <a:rPr lang="de-DE" b="0" dirty="0">
                <a:solidFill>
                  <a:schemeClr val="tx2">
                    <a:alpha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b="1" i="1" dirty="0">
                <a:solidFill>
                  <a:schemeClr val="tx2">
                    <a:alpha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1.5k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3893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graph showing the impact of a road accident&#10;&#10;Description automatically generated">
            <a:extLst>
              <a:ext uri="{FF2B5EF4-FFF2-40B4-BE49-F238E27FC236}">
                <a16:creationId xmlns:a16="http://schemas.microsoft.com/office/drawing/2014/main" id="{135B6CD7-196A-B576-5DFF-645E9C40BF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58" y="3553581"/>
            <a:ext cx="5504564" cy="3176858"/>
          </a:xfrm>
          <a:prstGeom prst="rect">
            <a:avLst/>
          </a:prstGeom>
          <a:ln>
            <a:solidFill>
              <a:srgbClr val="FFC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473742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D95A42-C9BB-BFE4-6F18-D50D4F4D0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582" y="501651"/>
            <a:ext cx="5193577" cy="1716255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/>
            <a:r>
              <a:rPr lang="en-US" sz="4000" kern="1200" dirty="0">
                <a:latin typeface="Impact" panose="020B0806030902050204" pitchFamily="34" charset="0"/>
              </a:rPr>
              <a:t>T</a:t>
            </a:r>
            <a:r>
              <a:rPr lang="en-US" sz="4000" kern="1200" dirty="0">
                <a:effectLst/>
                <a:latin typeface="Impact" panose="020B0806030902050204" pitchFamily="34" charset="0"/>
              </a:rPr>
              <a:t>op 5 most frequent Collision Type</a:t>
            </a:r>
            <a:endParaRPr lang="en-US" sz="4000" kern="1200" dirty="0">
              <a:latin typeface="Impact" panose="020B080603090205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C6863D4-5007-95F1-229A-4EBD7877748E}"/>
              </a:ext>
            </a:extLst>
          </p:cNvPr>
          <p:cNvSpPr txBox="1">
            <a:spLocks/>
          </p:cNvSpPr>
          <p:nvPr/>
        </p:nvSpPr>
        <p:spPr>
          <a:xfrm>
            <a:off x="6392583" y="2385181"/>
            <a:ext cx="5151111" cy="31979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pPr marL="114300" indent="-342900" algn="just">
              <a:spcAft>
                <a:spcPts val="600"/>
              </a:spcAft>
              <a:buFont typeface="Calibri" panose="020F0502020204030204" pitchFamily="34" charset="0"/>
              <a:buChar char="Ξ"/>
            </a:pP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ea typeface="+mn-ea"/>
              </a:rPr>
              <a:t> About </a:t>
            </a:r>
            <a:r>
              <a:rPr lang="de-DE" sz="1800" i="1" dirty="0">
                <a:solidFill>
                  <a:schemeClr val="tx2">
                    <a:alpha val="80000"/>
                  </a:schemeClr>
                </a:solidFill>
                <a:ea typeface="+mn-ea"/>
              </a:rPr>
              <a:t>36%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ea typeface="+mn-ea"/>
              </a:rPr>
              <a:t>of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ea typeface="+mn-ea"/>
              </a:rPr>
              <a:t>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ea typeface="+mn-ea"/>
              </a:rPr>
              <a:t>road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ea typeface="+mn-ea"/>
              </a:rPr>
              <a:t>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ea typeface="+mn-ea"/>
              </a:rPr>
              <a:t>accidents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ea typeface="+mn-ea"/>
              </a:rPr>
              <a:t>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ea typeface="+mn-ea"/>
              </a:rPr>
              <a:t>were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ea typeface="+mn-ea"/>
              </a:rPr>
              <a:t>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ea typeface="+mn-ea"/>
              </a:rPr>
              <a:t>reported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ea typeface="+mn-ea"/>
              </a:rPr>
              <a:t> due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ea typeface="+mn-ea"/>
              </a:rPr>
              <a:t>to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ea typeface="+mn-ea"/>
              </a:rPr>
              <a:t> </a:t>
            </a:r>
            <a:r>
              <a:rPr lang="de-DE" sz="1800" i="1" dirty="0">
                <a:solidFill>
                  <a:schemeClr val="tx2">
                    <a:alpha val="80000"/>
                  </a:schemeClr>
                </a:solidFill>
                <a:ea typeface="+mn-ea"/>
              </a:rPr>
              <a:t>Same </a:t>
            </a:r>
            <a:r>
              <a:rPr lang="de-DE" sz="1800" i="1" dirty="0" err="1">
                <a:solidFill>
                  <a:schemeClr val="tx2">
                    <a:alpha val="80000"/>
                  </a:schemeClr>
                </a:solidFill>
                <a:ea typeface="+mn-ea"/>
              </a:rPr>
              <a:t>Direction</a:t>
            </a:r>
            <a:r>
              <a:rPr lang="de-DE" sz="1800" i="1" dirty="0">
                <a:solidFill>
                  <a:schemeClr val="tx2">
                    <a:alpha val="80000"/>
                  </a:schemeClr>
                </a:solidFill>
                <a:ea typeface="+mn-ea"/>
              </a:rPr>
              <a:t> </a:t>
            </a:r>
            <a:r>
              <a:rPr lang="de-DE" sz="1800" i="1" dirty="0" err="1">
                <a:solidFill>
                  <a:schemeClr val="tx2">
                    <a:alpha val="80000"/>
                  </a:schemeClr>
                </a:solidFill>
                <a:ea typeface="+mn-ea"/>
              </a:rPr>
              <a:t>Rear</a:t>
            </a:r>
            <a:r>
              <a:rPr lang="de-DE" sz="1800" i="1" dirty="0">
                <a:solidFill>
                  <a:schemeClr val="tx2">
                    <a:alpha val="80000"/>
                  </a:schemeClr>
                </a:solidFill>
                <a:ea typeface="+mn-ea"/>
              </a:rPr>
              <a:t> End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ea typeface="+mn-ea"/>
              </a:rPr>
              <a:t>which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ea typeface="+mn-ea"/>
              </a:rPr>
              <a:t>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ea typeface="+mn-ea"/>
              </a:rPr>
              <a:t>is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ea typeface="+mn-ea"/>
              </a:rPr>
              <a:t> also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ea typeface="+mn-ea"/>
              </a:rPr>
              <a:t>the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ea typeface="+mn-ea"/>
              </a:rPr>
              <a:t>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ea typeface="+mn-ea"/>
              </a:rPr>
              <a:t>highest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ea typeface="+mn-ea"/>
              </a:rPr>
              <a:t>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ea typeface="+mn-ea"/>
              </a:rPr>
              <a:t>among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ea typeface="+mn-ea"/>
              </a:rPr>
              <a:t> all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ea typeface="+mn-ea"/>
              </a:rPr>
              <a:t>other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ea typeface="+mn-ea"/>
              </a:rPr>
              <a:t>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ea typeface="+mn-ea"/>
              </a:rPr>
              <a:t>collision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ea typeface="+mn-ea"/>
              </a:rPr>
              <a:t>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ea typeface="+mn-ea"/>
              </a:rPr>
              <a:t>types</a:t>
            </a:r>
            <a:endParaRPr lang="de-DE" sz="1800" b="0" dirty="0">
              <a:solidFill>
                <a:schemeClr val="tx2">
                  <a:alpha val="80000"/>
                </a:schemeClr>
              </a:solidFill>
              <a:ea typeface="+mn-ea"/>
            </a:endParaRPr>
          </a:p>
          <a:p>
            <a:pPr marL="114300" indent="-342900" algn="just">
              <a:spcAft>
                <a:spcPts val="600"/>
              </a:spcAft>
              <a:buFont typeface="Calibri" panose="020F0502020204030204" pitchFamily="34" charset="0"/>
              <a:buChar char="Ξ"/>
            </a:pPr>
            <a:r>
              <a:rPr lang="de-DE" sz="1800" i="1" dirty="0">
                <a:solidFill>
                  <a:schemeClr val="tx2">
                    <a:alpha val="80000"/>
                  </a:schemeClr>
                </a:solidFill>
                <a:ea typeface="+mn-ea"/>
              </a:rPr>
              <a:t>Single Vehicle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ea typeface="+mn-ea"/>
              </a:rPr>
              <a:t>collision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ea typeface="+mn-ea"/>
              </a:rPr>
              <a:t> type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ea typeface="+mn-ea"/>
              </a:rPr>
              <a:t>accidents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ea typeface="+mn-ea"/>
              </a:rPr>
              <a:t>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ea typeface="+mn-ea"/>
              </a:rPr>
              <a:t>have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ea typeface="+mn-ea"/>
              </a:rPr>
              <a:t>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ea typeface="+mn-ea"/>
              </a:rPr>
              <a:t>been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ea typeface="+mn-ea"/>
              </a:rPr>
              <a:t>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ea typeface="+mn-ea"/>
              </a:rPr>
              <a:t>around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ea typeface="+mn-ea"/>
              </a:rPr>
              <a:t> </a:t>
            </a:r>
            <a:r>
              <a:rPr lang="de-DE" sz="1800" i="1" dirty="0">
                <a:solidFill>
                  <a:schemeClr val="tx2">
                    <a:alpha val="80000"/>
                  </a:schemeClr>
                </a:solidFill>
                <a:ea typeface="+mn-ea"/>
              </a:rPr>
              <a:t>23%</a:t>
            </a:r>
          </a:p>
          <a:p>
            <a:pPr marL="114300" indent="-342900" algn="just">
              <a:spcAft>
                <a:spcPts val="600"/>
              </a:spcAft>
              <a:buFont typeface="Calibri" panose="020F0502020204030204" pitchFamily="34" charset="0"/>
              <a:buChar char="Ξ"/>
            </a:pPr>
            <a:r>
              <a:rPr lang="de-DE" sz="1800" i="1" dirty="0">
                <a:solidFill>
                  <a:schemeClr val="tx2">
                    <a:alpha val="8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Straight Movement Angle, </a:t>
            </a:r>
            <a:r>
              <a:rPr lang="de-DE" sz="1800" i="1" dirty="0">
                <a:solidFill>
                  <a:schemeClr val="tx2">
                    <a:alpha val="80000"/>
                  </a:schemeClr>
                </a:solidFill>
                <a:ea typeface="+mn-ea"/>
              </a:rPr>
              <a:t>Same </a:t>
            </a:r>
            <a:r>
              <a:rPr lang="de-DE" sz="1800" i="1" dirty="0" err="1">
                <a:solidFill>
                  <a:schemeClr val="tx2">
                    <a:alpha val="80000"/>
                  </a:schemeClr>
                </a:solidFill>
                <a:ea typeface="+mn-ea"/>
              </a:rPr>
              <a:t>Direction</a:t>
            </a:r>
            <a:r>
              <a:rPr lang="de-DE" sz="1800" i="1" dirty="0">
                <a:solidFill>
                  <a:schemeClr val="tx2">
                    <a:alpha val="80000"/>
                  </a:schemeClr>
                </a:solidFill>
                <a:ea typeface="+mn-ea"/>
              </a:rPr>
              <a:t> </a:t>
            </a:r>
            <a:r>
              <a:rPr lang="de-DE" sz="1800" i="1" dirty="0" err="1">
                <a:solidFill>
                  <a:schemeClr val="tx2">
                    <a:alpha val="80000"/>
                  </a:schemeClr>
                </a:solidFill>
                <a:ea typeface="+mn-ea"/>
              </a:rPr>
              <a:t>sideswipe</a:t>
            </a:r>
            <a:r>
              <a:rPr lang="de-DE" sz="1800" i="1" dirty="0">
                <a:solidFill>
                  <a:schemeClr val="tx2">
                    <a:alpha val="80000"/>
                  </a:schemeClr>
                </a:solidFill>
                <a:ea typeface="+mn-ea"/>
              </a:rPr>
              <a:t> and Other </a:t>
            </a:r>
            <a:r>
              <a:rPr lang="de-DE" sz="1800" i="1" dirty="0" err="1">
                <a:solidFill>
                  <a:schemeClr val="tx2">
                    <a:alpha val="80000"/>
                  </a:schemeClr>
                </a:solidFill>
                <a:ea typeface="+mn-ea"/>
              </a:rPr>
              <a:t>collision</a:t>
            </a:r>
            <a:r>
              <a:rPr lang="de-DE" sz="1800" i="1" dirty="0">
                <a:solidFill>
                  <a:schemeClr val="tx2">
                    <a:alpha val="80000"/>
                  </a:schemeClr>
                </a:solidFill>
                <a:ea typeface="+mn-ea"/>
              </a:rPr>
              <a:t> </a:t>
            </a:r>
            <a:r>
              <a:rPr lang="de-DE" sz="1800" i="1" dirty="0" err="1">
                <a:solidFill>
                  <a:schemeClr val="tx2">
                    <a:alpha val="80000"/>
                  </a:schemeClr>
                </a:solidFill>
                <a:ea typeface="+mn-ea"/>
              </a:rPr>
              <a:t>types</a:t>
            </a:r>
            <a:r>
              <a:rPr lang="de-DE" sz="1800" i="1" dirty="0">
                <a:solidFill>
                  <a:schemeClr val="tx2">
                    <a:alpha val="80000"/>
                  </a:schemeClr>
                </a:solidFill>
                <a:ea typeface="+mn-ea"/>
              </a:rPr>
              <a:t>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ea typeface="+mn-ea"/>
              </a:rPr>
              <a:t>have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ea typeface="+mn-ea"/>
              </a:rPr>
              <a:t>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ea typeface="+mn-ea"/>
              </a:rPr>
              <a:t>been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ea typeface="+mn-ea"/>
              </a:rPr>
              <a:t>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ea typeface="+mn-ea"/>
              </a:rPr>
              <a:t>reported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ea typeface="+mn-ea"/>
              </a:rPr>
              <a:t> at </a:t>
            </a:r>
            <a:r>
              <a:rPr lang="de-DE" sz="1800" i="1" dirty="0">
                <a:solidFill>
                  <a:schemeClr val="tx2">
                    <a:alpha val="80000"/>
                  </a:schemeClr>
                </a:solidFill>
                <a:ea typeface="+mn-ea"/>
              </a:rPr>
              <a:t>20.9%, 8.7% 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ea typeface="+mn-ea"/>
              </a:rPr>
              <a:t>and </a:t>
            </a:r>
            <a:r>
              <a:rPr lang="de-DE" sz="1800" i="1" dirty="0">
                <a:solidFill>
                  <a:schemeClr val="tx2">
                    <a:alpha val="80000"/>
                  </a:schemeClr>
                </a:solidFill>
                <a:ea typeface="+mn-ea"/>
              </a:rPr>
              <a:t>12.0%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ea typeface="+mn-ea"/>
              </a:rPr>
              <a:t>respectively</a:t>
            </a:r>
            <a:endParaRPr lang="de-DE" b="0" dirty="0">
              <a:solidFill>
                <a:schemeClr val="tx2">
                  <a:alpha val="8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3893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close-up of a graph&#10;&#10;Description automatically generated">
            <a:extLst>
              <a:ext uri="{FF2B5EF4-FFF2-40B4-BE49-F238E27FC236}">
                <a16:creationId xmlns:a16="http://schemas.microsoft.com/office/drawing/2014/main" id="{25354995-5414-05C0-6AD0-67321102C8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9" r="11884" b="-1"/>
          <a:stretch/>
        </p:blipFill>
        <p:spPr>
          <a:xfrm>
            <a:off x="129162" y="127561"/>
            <a:ext cx="5510357" cy="3176858"/>
          </a:xfrm>
          <a:prstGeom prst="rect">
            <a:avLst/>
          </a:prstGeom>
          <a:ln>
            <a:solidFill>
              <a:srgbClr val="FFC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5" name="Picture 4" descr="A graph showing a number of accident types&#10;&#10;Description automatically generated">
            <a:extLst>
              <a:ext uri="{FF2B5EF4-FFF2-40B4-BE49-F238E27FC236}">
                <a16:creationId xmlns:a16="http://schemas.microsoft.com/office/drawing/2014/main" id="{06A5D4B0-E586-FC1C-4D19-D9B40FD1F90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8400"/>
          <a:stretch/>
        </p:blipFill>
        <p:spPr>
          <a:xfrm>
            <a:off x="129162" y="127561"/>
            <a:ext cx="5504565" cy="3184004"/>
          </a:xfrm>
          <a:prstGeom prst="rect">
            <a:avLst/>
          </a:prstGeom>
          <a:ln>
            <a:solidFill>
              <a:srgbClr val="FFC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8" name="Picture 7" descr="A pie chart with different colored circles&#10;&#10;Description automatically generated">
            <a:extLst>
              <a:ext uri="{FF2B5EF4-FFF2-40B4-BE49-F238E27FC236}">
                <a16:creationId xmlns:a16="http://schemas.microsoft.com/office/drawing/2014/main" id="{6A14FF87-58CA-8792-4231-8B2F36FAF0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810" y="3546436"/>
            <a:ext cx="3782062" cy="3131786"/>
          </a:xfrm>
          <a:prstGeom prst="rect">
            <a:avLst/>
          </a:prstGeom>
          <a:ln>
            <a:solidFill>
              <a:srgbClr val="FFC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252031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D95A42-C9BB-BFE4-6F18-D50D4F4D0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582" y="501651"/>
            <a:ext cx="5193577" cy="1716255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/>
            <a:r>
              <a:rPr lang="en-US" sz="4000" dirty="0">
                <a:latin typeface="Impact" panose="020B0806030902050204" pitchFamily="34" charset="0"/>
              </a:rPr>
              <a:t>Top 5 most frequent Weather Conditions</a:t>
            </a:r>
            <a:endParaRPr lang="en-US" sz="4000" kern="1200" dirty="0">
              <a:latin typeface="Impact" panose="020B080603090205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C6863D4-5007-95F1-229A-4EBD7877748E}"/>
              </a:ext>
            </a:extLst>
          </p:cNvPr>
          <p:cNvSpPr txBox="1">
            <a:spLocks/>
          </p:cNvSpPr>
          <p:nvPr/>
        </p:nvSpPr>
        <p:spPr>
          <a:xfrm>
            <a:off x="6392583" y="2385181"/>
            <a:ext cx="5151111" cy="31979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pPr marL="114300" indent="-342900" algn="just">
              <a:spcAft>
                <a:spcPts val="600"/>
              </a:spcAft>
              <a:buFont typeface="Calibri" panose="020F0502020204030204" pitchFamily="34" charset="0"/>
              <a:buChar char="Ξ"/>
            </a:pP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ea typeface="+mn-ea"/>
              </a:rPr>
              <a:t> The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ea typeface="+mn-ea"/>
              </a:rPr>
              <a:t>most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ea typeface="+mn-ea"/>
              </a:rPr>
              <a:t>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ea typeface="+mn-ea"/>
              </a:rPr>
              <a:t>number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ea typeface="+mn-ea"/>
              </a:rPr>
              <a:t>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ea typeface="+mn-ea"/>
              </a:rPr>
              <a:t>of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ea typeface="+mn-ea"/>
              </a:rPr>
              <a:t>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ea typeface="+mn-ea"/>
              </a:rPr>
              <a:t>accidents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ea typeface="+mn-ea"/>
              </a:rPr>
              <a:t>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ea typeface="+mn-ea"/>
              </a:rPr>
              <a:t>happened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ea typeface="+mn-ea"/>
              </a:rPr>
              <a:t>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ea typeface="+mn-ea"/>
              </a:rPr>
              <a:t>when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ea typeface="+mn-ea"/>
              </a:rPr>
              <a:t>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ea typeface="+mn-ea"/>
              </a:rPr>
              <a:t>the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ea typeface="+mn-ea"/>
              </a:rPr>
              <a:t>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ea typeface="+mn-ea"/>
              </a:rPr>
              <a:t>weather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ea typeface="+mn-ea"/>
              </a:rPr>
              <a:t>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ea typeface="+mn-ea"/>
              </a:rPr>
              <a:t>conditions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ea typeface="+mn-ea"/>
              </a:rPr>
              <a:t>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ea typeface="+mn-ea"/>
              </a:rPr>
              <a:t>were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ea typeface="+mn-ea"/>
              </a:rPr>
              <a:t> </a:t>
            </a:r>
            <a:r>
              <a:rPr lang="de-DE" sz="1800" i="1" dirty="0">
                <a:solidFill>
                  <a:schemeClr val="tx2">
                    <a:alpha val="80000"/>
                  </a:schemeClr>
                </a:solidFill>
                <a:ea typeface="+mn-ea"/>
              </a:rPr>
              <a:t>Clear,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ea typeface="+mn-ea"/>
              </a:rPr>
              <a:t>around</a:t>
            </a:r>
            <a:r>
              <a:rPr lang="de-DE" sz="1800" b="0" i="1" dirty="0">
                <a:solidFill>
                  <a:schemeClr val="tx2">
                    <a:alpha val="80000"/>
                  </a:schemeClr>
                </a:solidFill>
                <a:ea typeface="+mn-ea"/>
              </a:rPr>
              <a:t> </a:t>
            </a:r>
            <a:r>
              <a:rPr lang="de-DE" sz="1800" i="1" dirty="0">
                <a:solidFill>
                  <a:schemeClr val="tx2">
                    <a:alpha val="80000"/>
                  </a:schemeClr>
                </a:solidFill>
                <a:ea typeface="+mn-ea"/>
              </a:rPr>
              <a:t>61K</a:t>
            </a:r>
          </a:p>
          <a:p>
            <a:pPr marL="114300" indent="-342900" algn="just">
              <a:spcAft>
                <a:spcPts val="600"/>
              </a:spcAft>
              <a:buFont typeface="Calibri" panose="020F0502020204030204" pitchFamily="34" charset="0"/>
              <a:buChar char="Ξ"/>
            </a:pP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The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next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two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inline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that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res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ea typeface="+mn-ea"/>
              </a:rPr>
              <a:t>ulted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ea typeface="+mn-ea"/>
              </a:rPr>
              <a:t> in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ea typeface="+mn-ea"/>
              </a:rPr>
              <a:t>the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ea typeface="+mn-ea"/>
              </a:rPr>
              <a:t>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ea typeface="+mn-ea"/>
              </a:rPr>
              <a:t>most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ea typeface="+mn-ea"/>
              </a:rPr>
              <a:t>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ea typeface="+mn-ea"/>
              </a:rPr>
              <a:t>number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ea typeface="+mn-ea"/>
              </a:rPr>
              <a:t>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ea typeface="+mn-ea"/>
              </a:rPr>
              <a:t>of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ea typeface="+mn-ea"/>
              </a:rPr>
              <a:t>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ea typeface="+mn-ea"/>
              </a:rPr>
              <a:t>accidents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ea typeface="+mn-ea"/>
              </a:rPr>
              <a:t>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ea typeface="+mn-ea"/>
              </a:rPr>
              <a:t>were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ea typeface="+mn-ea"/>
              </a:rPr>
              <a:t>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ea typeface="+mn-ea"/>
              </a:rPr>
              <a:t>with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ea typeface="+mn-ea"/>
              </a:rPr>
              <a:t>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ea typeface="+mn-ea"/>
              </a:rPr>
              <a:t>the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ea typeface="+mn-ea"/>
              </a:rPr>
              <a:t>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ea typeface="+mn-ea"/>
              </a:rPr>
              <a:t>weather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ea typeface="+mn-ea"/>
              </a:rPr>
              <a:t>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ea typeface="+mn-ea"/>
              </a:rPr>
              <a:t>conditions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ea typeface="+mn-ea"/>
              </a:rPr>
              <a:t> </a:t>
            </a:r>
            <a:r>
              <a:rPr lang="de-DE" sz="1800" i="1" dirty="0" err="1">
                <a:solidFill>
                  <a:schemeClr val="tx2">
                    <a:alpha val="80000"/>
                  </a:schemeClr>
                </a:solidFill>
                <a:ea typeface="+mn-ea"/>
              </a:rPr>
              <a:t>Rainy</a:t>
            </a:r>
            <a:r>
              <a:rPr lang="de-DE" sz="1800" i="1" dirty="0">
                <a:solidFill>
                  <a:schemeClr val="tx2">
                    <a:alpha val="80000"/>
                  </a:schemeClr>
                </a:solidFill>
                <a:ea typeface="+mn-ea"/>
              </a:rPr>
              <a:t> &amp; </a:t>
            </a:r>
            <a:r>
              <a:rPr lang="de-DE" sz="1800" i="1" dirty="0" err="1">
                <a:solidFill>
                  <a:schemeClr val="tx2">
                    <a:alpha val="80000"/>
                  </a:schemeClr>
                </a:solidFill>
                <a:ea typeface="+mn-ea"/>
              </a:rPr>
              <a:t>Cloudy</a:t>
            </a:r>
            <a:r>
              <a:rPr lang="de-DE" sz="1800" i="1" dirty="0">
                <a:solidFill>
                  <a:schemeClr val="tx2">
                    <a:alpha val="80000"/>
                  </a:schemeClr>
                </a:solidFill>
                <a:ea typeface="+mn-ea"/>
              </a:rPr>
              <a:t>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ea typeface="+mn-ea"/>
              </a:rPr>
              <a:t>which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ea typeface="+mn-ea"/>
              </a:rPr>
              <a:t>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ea typeface="+mn-ea"/>
              </a:rPr>
              <a:t>are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ea typeface="+mn-ea"/>
              </a:rPr>
              <a:t>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ea typeface="+mn-ea"/>
              </a:rPr>
              <a:t>very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ea typeface="+mn-ea"/>
              </a:rPr>
              <a:t>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ea typeface="+mn-ea"/>
              </a:rPr>
              <a:t>close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ea typeface="+mn-ea"/>
              </a:rPr>
              <a:t>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ea typeface="+mn-ea"/>
              </a:rPr>
              <a:t>to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ea typeface="+mn-ea"/>
              </a:rPr>
              <a:t>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ea typeface="+mn-ea"/>
              </a:rPr>
              <a:t>each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ea typeface="+mn-ea"/>
              </a:rPr>
              <a:t>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ea typeface="+mn-ea"/>
              </a:rPr>
              <a:t>other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ea typeface="+mn-ea"/>
              </a:rPr>
              <a:t>,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ea typeface="+mn-ea"/>
              </a:rPr>
              <a:t>around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ea typeface="+mn-ea"/>
              </a:rPr>
              <a:t> </a:t>
            </a:r>
            <a:r>
              <a:rPr lang="de-DE" sz="1800" i="1" dirty="0">
                <a:solidFill>
                  <a:schemeClr val="tx2">
                    <a:alpha val="80000"/>
                  </a:schemeClr>
                </a:solidFill>
                <a:ea typeface="+mn-ea"/>
              </a:rPr>
              <a:t>11K 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ea typeface="+mn-ea"/>
              </a:rPr>
              <a:t>and </a:t>
            </a:r>
            <a:r>
              <a:rPr lang="de-DE" sz="1800" i="1" dirty="0">
                <a:solidFill>
                  <a:schemeClr val="tx2">
                    <a:alpha val="80000"/>
                  </a:schemeClr>
                </a:solidFill>
                <a:ea typeface="+mn-ea"/>
              </a:rPr>
              <a:t>9K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ea typeface="+mn-ea"/>
              </a:rPr>
              <a:t>respectively</a:t>
            </a:r>
            <a:endParaRPr lang="de-DE" sz="1800" b="0" dirty="0">
              <a:solidFill>
                <a:schemeClr val="tx2">
                  <a:alpha val="80000"/>
                </a:schemeClr>
              </a:solidFill>
              <a:ea typeface="+mn-ea"/>
            </a:endParaRPr>
          </a:p>
          <a:p>
            <a:pPr marL="114300" indent="-342900" algn="just">
              <a:spcAft>
                <a:spcPts val="600"/>
              </a:spcAft>
              <a:buFont typeface="Calibri" panose="020F0502020204030204" pitchFamily="34" charset="0"/>
              <a:buChar char="Ξ"/>
            </a:pPr>
            <a:r>
              <a:rPr lang="de-DE" sz="1800" i="1" dirty="0">
                <a:solidFill>
                  <a:schemeClr val="tx2">
                    <a:alpha val="8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Snow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and </a:t>
            </a:r>
            <a:r>
              <a:rPr lang="de-DE" sz="1800" i="1" dirty="0" err="1">
                <a:solidFill>
                  <a:schemeClr val="tx2">
                    <a:alpha val="8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Foggy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weather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conditions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reported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the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least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number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of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accidents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among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the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identified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top 5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with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around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lang="de-DE" sz="1800" i="1" dirty="0">
                <a:solidFill>
                  <a:schemeClr val="tx2">
                    <a:alpha val="8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900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and </a:t>
            </a:r>
            <a:r>
              <a:rPr lang="de-DE" sz="1800" i="1" dirty="0">
                <a:solidFill>
                  <a:schemeClr val="tx2">
                    <a:alpha val="8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400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respectively</a:t>
            </a:r>
            <a:endParaRPr lang="de-DE" b="0" dirty="0">
              <a:solidFill>
                <a:schemeClr val="tx2">
                  <a:alpha val="8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3893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graph showing the number of accident&#10;&#10;Description automatically generated">
            <a:extLst>
              <a:ext uri="{FF2B5EF4-FFF2-40B4-BE49-F238E27FC236}">
                <a16:creationId xmlns:a16="http://schemas.microsoft.com/office/drawing/2014/main" id="{EF430D1F-6236-09F0-1E9C-3ED1528984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73" y="2283433"/>
            <a:ext cx="5504564" cy="3791829"/>
          </a:xfrm>
          <a:prstGeom prst="rect">
            <a:avLst/>
          </a:prstGeom>
          <a:ln>
            <a:solidFill>
              <a:srgbClr val="FFC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1477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D95A42-C9BB-BFE4-6F18-D50D4F4D0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582" y="501651"/>
            <a:ext cx="5193577" cy="1716255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/>
            <a:r>
              <a:rPr lang="en-US" sz="4000" dirty="0">
                <a:latin typeface="Impact" panose="020B0806030902050204" pitchFamily="34" charset="0"/>
              </a:rPr>
              <a:t>Top 5 most frequent Light Conditions</a:t>
            </a:r>
            <a:endParaRPr lang="en-US" sz="4000" kern="1200" dirty="0">
              <a:latin typeface="Impact" panose="020B080603090205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C6863D4-5007-95F1-229A-4EBD7877748E}"/>
              </a:ext>
            </a:extLst>
          </p:cNvPr>
          <p:cNvSpPr txBox="1">
            <a:spLocks/>
          </p:cNvSpPr>
          <p:nvPr/>
        </p:nvSpPr>
        <p:spPr>
          <a:xfrm>
            <a:off x="6392583" y="2385181"/>
            <a:ext cx="5151111" cy="31979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pPr marL="114300" indent="-342900" algn="just">
              <a:spcAft>
                <a:spcPts val="600"/>
              </a:spcAft>
              <a:buFont typeface="Calibri" panose="020F0502020204030204" pitchFamily="34" charset="0"/>
              <a:buChar char="Ξ"/>
            </a:pP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ea typeface="+mn-ea"/>
              </a:rPr>
              <a:t> The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ea typeface="+mn-ea"/>
              </a:rPr>
              <a:t>number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ea typeface="+mn-ea"/>
              </a:rPr>
              <a:t>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ea typeface="+mn-ea"/>
              </a:rPr>
              <a:t>of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ea typeface="+mn-ea"/>
              </a:rPr>
              <a:t>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ea typeface="+mn-ea"/>
              </a:rPr>
              <a:t>accidents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ea typeface="+mn-ea"/>
              </a:rPr>
              <a:t> was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ea typeface="+mn-ea"/>
              </a:rPr>
              <a:t>found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ea typeface="+mn-ea"/>
              </a:rPr>
              <a:t>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ea typeface="+mn-ea"/>
              </a:rPr>
              <a:t>to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ea typeface="+mn-ea"/>
              </a:rPr>
              <a:t>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ea typeface="+mn-ea"/>
              </a:rPr>
              <a:t>be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ea typeface="+mn-ea"/>
              </a:rPr>
              <a:t>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ea typeface="+mn-ea"/>
              </a:rPr>
              <a:t>highest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ea typeface="+mn-ea"/>
              </a:rPr>
              <a:t>  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ea typeface="+mn-ea"/>
              </a:rPr>
              <a:t>during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ea typeface="+mn-ea"/>
              </a:rPr>
              <a:t>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ea typeface="+mn-ea"/>
              </a:rPr>
              <a:t>daylight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ea typeface="+mn-ea"/>
              </a:rPr>
              <a:t>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ea typeface="+mn-ea"/>
              </a:rPr>
              <a:t>which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ea typeface="+mn-ea"/>
              </a:rPr>
              <a:t> was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ea typeface="+mn-ea"/>
              </a:rPr>
              <a:t>close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ea typeface="+mn-ea"/>
              </a:rPr>
              <a:t>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ea typeface="+mn-ea"/>
              </a:rPr>
              <a:t>to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ea typeface="+mn-ea"/>
              </a:rPr>
              <a:t> </a:t>
            </a:r>
            <a:r>
              <a:rPr lang="de-DE" sz="1800" i="1" dirty="0">
                <a:solidFill>
                  <a:schemeClr val="tx2">
                    <a:alpha val="80000"/>
                  </a:schemeClr>
                </a:solidFill>
                <a:ea typeface="+mn-ea"/>
              </a:rPr>
              <a:t>55K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ea typeface="+mn-ea"/>
              </a:rPr>
              <a:t> </a:t>
            </a:r>
          </a:p>
          <a:p>
            <a:pPr marL="114300" indent="-342900" algn="just">
              <a:spcAft>
                <a:spcPts val="600"/>
              </a:spcAft>
              <a:buFont typeface="Calibri" panose="020F0502020204030204" pitchFamily="34" charset="0"/>
              <a:buChar char="Ξ"/>
            </a:pP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ea typeface="+mn-ea"/>
              </a:rPr>
              <a:t>Roads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ea typeface="+mn-ea"/>
              </a:rPr>
              <a:t>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ea typeface="+mn-ea"/>
              </a:rPr>
              <a:t>with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ea typeface="+mn-ea"/>
              </a:rPr>
              <a:t>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ea typeface="+mn-ea"/>
              </a:rPr>
              <a:t>lights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ea typeface="+mn-ea"/>
              </a:rPr>
              <a:t> on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ea typeface="+mn-ea"/>
              </a:rPr>
              <a:t>during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ea typeface="+mn-ea"/>
              </a:rPr>
              <a:t>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ea typeface="+mn-ea"/>
              </a:rPr>
              <a:t>the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ea typeface="+mn-ea"/>
              </a:rPr>
              <a:t>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ea typeface="+mn-ea"/>
              </a:rPr>
              <a:t>dark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ea typeface="+mn-ea"/>
              </a:rPr>
              <a:t>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ea typeface="+mn-ea"/>
              </a:rPr>
              <a:t>had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ea typeface="+mn-ea"/>
              </a:rPr>
              <a:t>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ea typeface="+mn-ea"/>
              </a:rPr>
              <a:t>the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ea typeface="+mn-ea"/>
              </a:rPr>
              <a:t>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ea typeface="+mn-ea"/>
              </a:rPr>
              <a:t>second-highest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ea typeface="+mn-ea"/>
              </a:rPr>
              <a:t>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ea typeface="+mn-ea"/>
              </a:rPr>
              <a:t>number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ea typeface="+mn-ea"/>
              </a:rPr>
              <a:t>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ea typeface="+mn-ea"/>
              </a:rPr>
              <a:t>of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ea typeface="+mn-ea"/>
              </a:rPr>
              <a:t>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ea typeface="+mn-ea"/>
              </a:rPr>
              <a:t>accidents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ea typeface="+mn-ea"/>
              </a:rPr>
              <a:t>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ea typeface="+mn-ea"/>
              </a:rPr>
              <a:t>which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ea typeface="+mn-ea"/>
              </a:rPr>
              <a:t> was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ea typeface="+mn-ea"/>
              </a:rPr>
              <a:t>around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ea typeface="+mn-ea"/>
              </a:rPr>
              <a:t> </a:t>
            </a:r>
            <a:r>
              <a:rPr lang="de-DE" sz="1800" i="1" dirty="0">
                <a:solidFill>
                  <a:schemeClr val="tx2">
                    <a:alpha val="80000"/>
                  </a:schemeClr>
                </a:solidFill>
                <a:ea typeface="+mn-ea"/>
              </a:rPr>
              <a:t>20K</a:t>
            </a:r>
          </a:p>
          <a:p>
            <a:pPr marL="114300" indent="-342900" algn="just">
              <a:spcAft>
                <a:spcPts val="600"/>
              </a:spcAft>
              <a:buFont typeface="Calibri" panose="020F0502020204030204" pitchFamily="34" charset="0"/>
              <a:buChar char="Ξ"/>
            </a:pP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ea typeface="+mn-ea"/>
              </a:rPr>
              <a:t>The last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ea typeface="+mn-ea"/>
              </a:rPr>
              <a:t>three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ea typeface="+mn-ea"/>
              </a:rPr>
              <a:t> light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ea typeface="+mn-ea"/>
              </a:rPr>
              <a:t>conditions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ea typeface="+mn-ea"/>
              </a:rPr>
              <a:t>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ea typeface="+mn-ea"/>
              </a:rPr>
              <a:t>resulting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ea typeface="+mn-ea"/>
              </a:rPr>
              <a:t> in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ea typeface="+mn-ea"/>
              </a:rPr>
              <a:t>road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ea typeface="+mn-ea"/>
              </a:rPr>
              <a:t>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ea typeface="+mn-ea"/>
              </a:rPr>
              <a:t>accidents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ea typeface="+mn-ea"/>
              </a:rPr>
              <a:t>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ea typeface="+mn-ea"/>
              </a:rPr>
              <a:t>were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ea typeface="+mn-ea"/>
              </a:rPr>
              <a:t>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ea typeface="+mn-ea"/>
              </a:rPr>
              <a:t>the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ea typeface="+mn-ea"/>
              </a:rPr>
              <a:t>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ea typeface="+mn-ea"/>
              </a:rPr>
              <a:t>following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ea typeface="+mn-ea"/>
              </a:rPr>
              <a:t>:</a:t>
            </a:r>
          </a:p>
          <a:p>
            <a:pPr marL="571500" lvl="1" indent="-342900" algn="just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de-DE" b="0" dirty="0">
                <a:solidFill>
                  <a:schemeClr val="tx2">
                    <a:alpha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Dark </a:t>
            </a:r>
            <a:r>
              <a:rPr lang="de-DE" b="0" dirty="0" err="1">
                <a:solidFill>
                  <a:schemeClr val="tx2">
                    <a:alpha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lang="de-DE" b="0" dirty="0">
                <a:solidFill>
                  <a:schemeClr val="tx2">
                    <a:alpha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b="0" dirty="0" err="1">
                <a:solidFill>
                  <a:schemeClr val="tx2">
                    <a:alpha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  <a:r>
              <a:rPr lang="de-DE" b="0" dirty="0">
                <a:solidFill>
                  <a:schemeClr val="tx2">
                    <a:alpha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Lights: </a:t>
            </a:r>
            <a:r>
              <a:rPr lang="de-DE" b="1" dirty="0">
                <a:solidFill>
                  <a:schemeClr val="tx2">
                    <a:alpha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3K</a:t>
            </a:r>
          </a:p>
          <a:p>
            <a:pPr marL="571500" lvl="1" indent="-342900" algn="just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de-DE" dirty="0" err="1">
                <a:solidFill>
                  <a:schemeClr val="tx2">
                    <a:alpha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Dusk</a:t>
            </a:r>
            <a:r>
              <a:rPr lang="de-DE" dirty="0">
                <a:solidFill>
                  <a:schemeClr val="tx2">
                    <a:alpha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de-DE" dirty="0" err="1">
                <a:solidFill>
                  <a:schemeClr val="tx2">
                    <a:alpha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around</a:t>
            </a:r>
            <a:r>
              <a:rPr lang="de-DE" dirty="0">
                <a:solidFill>
                  <a:schemeClr val="tx2">
                    <a:alpha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b="1" dirty="0">
                <a:solidFill>
                  <a:schemeClr val="tx2">
                    <a:alpha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2K</a:t>
            </a:r>
          </a:p>
          <a:p>
            <a:pPr marL="571500" lvl="1" indent="-342900" algn="just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de-DE" b="0" dirty="0">
                <a:solidFill>
                  <a:schemeClr val="tx2">
                    <a:alpha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Dawn: </a:t>
            </a:r>
            <a:r>
              <a:rPr lang="de-DE" b="0" dirty="0" err="1">
                <a:solidFill>
                  <a:schemeClr val="tx2">
                    <a:alpha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around</a:t>
            </a:r>
            <a:r>
              <a:rPr lang="de-DE" b="0" dirty="0">
                <a:solidFill>
                  <a:schemeClr val="tx2">
                    <a:alpha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b="1" dirty="0">
                <a:solidFill>
                  <a:schemeClr val="tx2">
                    <a:alpha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1.6K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3893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graph of accident damage&#10;&#10;Description automatically generated with medium confidence">
            <a:extLst>
              <a:ext uri="{FF2B5EF4-FFF2-40B4-BE49-F238E27FC236}">
                <a16:creationId xmlns:a16="http://schemas.microsoft.com/office/drawing/2014/main" id="{E0C7FE31-01DA-6159-BF95-72585440A0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108"/>
          <a:stretch/>
        </p:blipFill>
        <p:spPr>
          <a:xfrm>
            <a:off x="137673" y="2299862"/>
            <a:ext cx="5504563" cy="3211096"/>
          </a:xfrm>
          <a:prstGeom prst="rect">
            <a:avLst/>
          </a:prstGeom>
          <a:ln>
            <a:solidFill>
              <a:srgbClr val="FFC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4019580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D95A42-C9BB-BFE4-6F18-D50D4F4D0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582" y="501651"/>
            <a:ext cx="5193577" cy="1716255"/>
          </a:xfrm>
        </p:spPr>
        <p:txBody>
          <a:bodyPr vert="horz" lIns="91440" tIns="45720" rIns="91440" bIns="45720" rtlCol="0" anchor="ctr" anchorCtr="0">
            <a:noAutofit/>
          </a:bodyPr>
          <a:lstStyle/>
          <a:p>
            <a:pPr algn="ctr"/>
            <a:r>
              <a:rPr lang="en-US" sz="4000" dirty="0">
                <a:latin typeface="Impact" panose="020B0806030902050204" pitchFamily="34" charset="0"/>
              </a:rPr>
              <a:t>The most frequent Road Condition and Road grade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C6863D4-5007-95F1-229A-4EBD7877748E}"/>
              </a:ext>
            </a:extLst>
          </p:cNvPr>
          <p:cNvSpPr txBox="1">
            <a:spLocks/>
          </p:cNvSpPr>
          <p:nvPr/>
        </p:nvSpPr>
        <p:spPr>
          <a:xfrm>
            <a:off x="6392583" y="2385181"/>
            <a:ext cx="5151111" cy="319798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pPr marL="114300" indent="-342900" algn="just">
              <a:spcAft>
                <a:spcPts val="600"/>
              </a:spcAft>
              <a:buFont typeface="Calibri" panose="020F0502020204030204" pitchFamily="34" charset="0"/>
              <a:buChar char="Ξ"/>
            </a:pP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ea typeface="+mn-ea"/>
              </a:rPr>
              <a:t> The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ea typeface="+mn-ea"/>
              </a:rPr>
              <a:t>highest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ea typeface="+mn-ea"/>
              </a:rPr>
              <a:t>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ea typeface="+mn-ea"/>
              </a:rPr>
              <a:t>number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ea typeface="+mn-ea"/>
              </a:rPr>
              <a:t>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ea typeface="+mn-ea"/>
              </a:rPr>
              <a:t>of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ea typeface="+mn-ea"/>
              </a:rPr>
              <a:t>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ea typeface="+mn-ea"/>
              </a:rPr>
              <a:t>accidents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ea typeface="+mn-ea"/>
              </a:rPr>
              <a:t>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ea typeface="+mn-ea"/>
              </a:rPr>
              <a:t>happened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ea typeface="+mn-ea"/>
              </a:rPr>
              <a:t>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ea typeface="+mn-ea"/>
              </a:rPr>
              <a:t>when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ea typeface="+mn-ea"/>
              </a:rPr>
              <a:t>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ea typeface="+mn-ea"/>
              </a:rPr>
              <a:t>the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ea typeface="+mn-ea"/>
              </a:rPr>
              <a:t>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ea typeface="+mn-ea"/>
              </a:rPr>
              <a:t>road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ea typeface="+mn-ea"/>
              </a:rPr>
              <a:t>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ea typeface="+mn-ea"/>
              </a:rPr>
              <a:t>condition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ea typeface="+mn-ea"/>
              </a:rPr>
              <a:t> was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ea typeface="+mn-ea"/>
              </a:rPr>
              <a:t>with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ea typeface="+mn-ea"/>
              </a:rPr>
              <a:t> </a:t>
            </a:r>
            <a:r>
              <a:rPr lang="de-DE" sz="1800" i="1" dirty="0" err="1">
                <a:solidFill>
                  <a:schemeClr val="tx2">
                    <a:alpha val="80000"/>
                  </a:schemeClr>
                </a:solidFill>
                <a:ea typeface="+mn-ea"/>
              </a:rPr>
              <a:t>no</a:t>
            </a:r>
            <a:r>
              <a:rPr lang="de-DE" sz="1800" i="1" dirty="0">
                <a:solidFill>
                  <a:schemeClr val="tx2">
                    <a:alpha val="80000"/>
                  </a:schemeClr>
                </a:solidFill>
                <a:ea typeface="+mn-ea"/>
              </a:rPr>
              <a:t> </a:t>
            </a:r>
            <a:r>
              <a:rPr lang="de-DE" sz="1800" i="1" dirty="0" err="1">
                <a:solidFill>
                  <a:schemeClr val="tx2">
                    <a:alpha val="80000"/>
                  </a:schemeClr>
                </a:solidFill>
                <a:ea typeface="+mn-ea"/>
              </a:rPr>
              <a:t>defects</a:t>
            </a:r>
            <a:r>
              <a:rPr lang="de-DE" sz="1800" i="1" dirty="0">
                <a:solidFill>
                  <a:schemeClr val="tx2">
                    <a:alpha val="80000"/>
                  </a:schemeClr>
                </a:solidFill>
                <a:ea typeface="+mn-ea"/>
              </a:rPr>
              <a:t> 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ea typeface="+mn-ea"/>
              </a:rPr>
              <a:t>and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ea typeface="+mn-ea"/>
              </a:rPr>
              <a:t>when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ea typeface="+mn-ea"/>
              </a:rPr>
              <a:t>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ea typeface="+mn-ea"/>
              </a:rPr>
              <a:t>the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ea typeface="+mn-ea"/>
              </a:rPr>
              <a:t>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ea typeface="+mn-ea"/>
              </a:rPr>
              <a:t>road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ea typeface="+mn-ea"/>
              </a:rPr>
              <a:t> grade was </a:t>
            </a:r>
            <a:r>
              <a:rPr lang="de-DE" sz="1800" i="1" dirty="0" err="1">
                <a:solidFill>
                  <a:schemeClr val="tx2">
                    <a:alpha val="80000"/>
                  </a:schemeClr>
                </a:solidFill>
                <a:ea typeface="+mn-ea"/>
              </a:rPr>
              <a:t>levelled</a:t>
            </a:r>
            <a:endParaRPr lang="de-DE" sz="1800" i="1" dirty="0">
              <a:solidFill>
                <a:schemeClr val="tx2">
                  <a:alpha val="80000"/>
                </a:schemeClr>
              </a:solidFill>
              <a:ea typeface="+mn-ea"/>
            </a:endParaRPr>
          </a:p>
          <a:p>
            <a:pPr marL="114300" indent="-342900" algn="just">
              <a:spcAft>
                <a:spcPts val="600"/>
              </a:spcAft>
              <a:buFont typeface="Calibri" panose="020F0502020204030204" pitchFamily="34" charset="0"/>
              <a:buChar char="Ξ"/>
            </a:pPr>
            <a:r>
              <a:rPr lang="de-DE" sz="1800" b="0" dirty="0">
                <a:solidFill>
                  <a:schemeClr val="tx2">
                    <a:alpha val="80000"/>
                  </a:schemeClr>
                </a:solidFill>
              </a:rPr>
              <a:t>The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</a:rPr>
              <a:t>second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</a:rPr>
              <a:t> and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</a:rPr>
              <a:t>the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</a:rPr>
              <a:t>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</a:rPr>
              <a:t>third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</a:rPr>
              <a:t>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</a:rPr>
              <a:t>highest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</a:rPr>
              <a:t>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</a:rPr>
              <a:t>number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</a:rPr>
              <a:t>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</a:rPr>
              <a:t>of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</a:rPr>
              <a:t>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</a:rPr>
              <a:t>accidents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</a:rPr>
              <a:t> also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</a:rPr>
              <a:t>belong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</a:rPr>
              <a:t>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</a:rPr>
              <a:t>to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</a:rPr>
              <a:t>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</a:rPr>
              <a:t>the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</a:rPr>
              <a:t>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</a:rPr>
              <a:t>road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</a:rPr>
              <a:t>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</a:rPr>
              <a:t>conditions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</a:rPr>
              <a:t>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</a:rPr>
              <a:t>with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</a:rPr>
              <a:t> </a:t>
            </a:r>
            <a:r>
              <a:rPr lang="de-DE" sz="1800" i="1" dirty="0" err="1">
                <a:solidFill>
                  <a:schemeClr val="tx2">
                    <a:alpha val="80000"/>
                  </a:schemeClr>
                </a:solidFill>
              </a:rPr>
              <a:t>no</a:t>
            </a:r>
            <a:r>
              <a:rPr lang="de-DE" sz="1800" i="1" dirty="0">
                <a:solidFill>
                  <a:schemeClr val="tx2">
                    <a:alpha val="80000"/>
                  </a:schemeClr>
                </a:solidFill>
              </a:rPr>
              <a:t> </a:t>
            </a:r>
            <a:r>
              <a:rPr lang="de-DE" sz="1800" i="1" dirty="0" err="1">
                <a:solidFill>
                  <a:schemeClr val="tx2">
                    <a:alpha val="80000"/>
                  </a:schemeClr>
                </a:solidFill>
              </a:rPr>
              <a:t>defects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</a:rPr>
              <a:t>, in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</a:rPr>
              <a:t>the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</a:rPr>
              <a:t>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</a:rPr>
              <a:t>road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</a:rPr>
              <a:t> grade ´</a:t>
            </a:r>
            <a:r>
              <a:rPr lang="de-DE" sz="1800" i="1" dirty="0" err="1">
                <a:solidFill>
                  <a:schemeClr val="tx2">
                    <a:alpha val="80000"/>
                  </a:schemeClr>
                </a:solidFill>
              </a:rPr>
              <a:t>downhill</a:t>
            </a:r>
            <a:r>
              <a:rPr lang="de-DE" sz="1800" i="1" dirty="0">
                <a:solidFill>
                  <a:schemeClr val="tx2">
                    <a:alpha val="80000"/>
                  </a:schemeClr>
                </a:solidFill>
              </a:rPr>
              <a:t> and </a:t>
            </a:r>
            <a:r>
              <a:rPr lang="de-DE" sz="1800" i="1" dirty="0" err="1">
                <a:solidFill>
                  <a:schemeClr val="tx2">
                    <a:alpha val="80000"/>
                  </a:schemeClr>
                </a:solidFill>
              </a:rPr>
              <a:t>hill</a:t>
            </a:r>
            <a:r>
              <a:rPr lang="de-DE" sz="1800" i="1" dirty="0">
                <a:solidFill>
                  <a:schemeClr val="tx2">
                    <a:alpha val="80000"/>
                  </a:schemeClr>
                </a:solidFill>
              </a:rPr>
              <a:t> </a:t>
            </a:r>
            <a:r>
              <a:rPr lang="de-DE" sz="1800" i="1" dirty="0" err="1">
                <a:solidFill>
                  <a:schemeClr val="tx2">
                    <a:alpha val="80000"/>
                  </a:schemeClr>
                </a:solidFill>
              </a:rPr>
              <a:t>uphill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</a:rPr>
              <a:t>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</a:rPr>
              <a:t>respectively</a:t>
            </a:r>
            <a:endParaRPr lang="de-DE" sz="1800" b="0" dirty="0">
              <a:solidFill>
                <a:schemeClr val="tx2">
                  <a:alpha val="80000"/>
                </a:schemeClr>
              </a:solidFill>
            </a:endParaRPr>
          </a:p>
          <a:p>
            <a:pPr marL="114300" indent="-342900" algn="just">
              <a:spcAft>
                <a:spcPts val="600"/>
              </a:spcAft>
              <a:buFont typeface="Calibri" panose="020F0502020204030204" pitchFamily="34" charset="0"/>
              <a:buChar char="Ξ"/>
            </a:pPr>
            <a:r>
              <a:rPr lang="de-DE" sz="1800" i="1" dirty="0">
                <a:solidFill>
                  <a:schemeClr val="tx2">
                    <a:alpha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Holes </a:t>
            </a:r>
            <a:r>
              <a:rPr lang="de-DE" sz="1800" i="1" dirty="0" err="1">
                <a:solidFill>
                  <a:schemeClr val="tx2">
                    <a:alpha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ruts</a:t>
            </a:r>
            <a:r>
              <a:rPr lang="de-DE" sz="1800" i="1" dirty="0">
                <a:solidFill>
                  <a:schemeClr val="tx2">
                    <a:alpha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i="1" dirty="0" err="1">
                <a:solidFill>
                  <a:schemeClr val="tx2">
                    <a:alpha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etc</a:t>
            </a:r>
            <a:r>
              <a:rPr lang="de-DE" sz="1800" i="1" dirty="0">
                <a:solidFill>
                  <a:schemeClr val="tx2">
                    <a:alpha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road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condition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saw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next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</a:rPr>
              <a:t>(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</a:rPr>
              <a:t>fourth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</a:rPr>
              <a:t>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</a:rPr>
              <a:t>highest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</a:rPr>
              <a:t>)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</a:rPr>
              <a:t>set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</a:rPr>
              <a:t>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</a:rPr>
              <a:t>of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</a:rPr>
              <a:t>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</a:rPr>
              <a:t>accidents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</a:rPr>
              <a:t>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</a:rPr>
              <a:t>when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</a:rPr>
              <a:t>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</a:rPr>
              <a:t>the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</a:rPr>
              <a:t>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</a:rPr>
              <a:t>road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</a:rPr>
              <a:t> grade was </a:t>
            </a:r>
            <a:r>
              <a:rPr lang="de-DE" sz="1800" i="1" dirty="0" err="1">
                <a:solidFill>
                  <a:schemeClr val="tx2">
                    <a:alpha val="80000"/>
                  </a:schemeClr>
                </a:solidFill>
              </a:rPr>
              <a:t>levelled</a:t>
            </a:r>
            <a:endParaRPr lang="de-DE" sz="1800" i="1" dirty="0">
              <a:solidFill>
                <a:schemeClr val="tx2">
                  <a:alpha val="80000"/>
                </a:schemeClr>
              </a:solidFill>
            </a:endParaRPr>
          </a:p>
          <a:p>
            <a:pPr marL="114300" indent="-342900" algn="just">
              <a:spcAft>
                <a:spcPts val="600"/>
              </a:spcAft>
              <a:buFont typeface="Calibri" panose="020F0502020204030204" pitchFamily="34" charset="0"/>
              <a:buChar char="Ξ"/>
            </a:pP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Finally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last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one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which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made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into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top 5 was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road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condition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i="1" dirty="0" err="1">
                <a:solidFill>
                  <a:schemeClr val="tx2">
                    <a:alpha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loose</a:t>
            </a:r>
            <a:r>
              <a:rPr lang="de-DE" sz="1800" i="1" dirty="0">
                <a:solidFill>
                  <a:schemeClr val="tx2">
                    <a:alpha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i="1" dirty="0" err="1">
                <a:solidFill>
                  <a:schemeClr val="tx2">
                    <a:alpha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surface</a:t>
            </a:r>
            <a:r>
              <a:rPr lang="de-DE" sz="1800" i="1" dirty="0">
                <a:solidFill>
                  <a:schemeClr val="tx2">
                    <a:alpha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material 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road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grade </a:t>
            </a:r>
            <a:r>
              <a:rPr lang="de-DE" sz="1800" i="1" dirty="0" err="1">
                <a:solidFill>
                  <a:schemeClr val="tx2">
                    <a:alpha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levelled</a:t>
            </a:r>
            <a:endParaRPr lang="de-DE" sz="1800" i="1" dirty="0">
              <a:solidFill>
                <a:schemeClr val="tx2">
                  <a:alpha val="8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3893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B28133A6-6BC2-DF0E-A46C-A42F686290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96" y="2252015"/>
            <a:ext cx="5562744" cy="2750685"/>
          </a:xfrm>
          <a:prstGeom prst="rect">
            <a:avLst/>
          </a:prstGeom>
          <a:ln>
            <a:solidFill>
              <a:srgbClr val="FFC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756857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D95A42-C9BB-BFE4-6F18-D50D4F4D0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582" y="501651"/>
            <a:ext cx="5193577" cy="1716255"/>
          </a:xfrm>
        </p:spPr>
        <p:txBody>
          <a:bodyPr vert="horz" lIns="91440" tIns="45720" rIns="91440" bIns="45720" rtlCol="0" anchor="ctr" anchorCtr="0">
            <a:noAutofit/>
          </a:bodyPr>
          <a:lstStyle/>
          <a:p>
            <a:pPr algn="ctr"/>
            <a:r>
              <a:rPr lang="en-US" sz="4000" dirty="0">
                <a:latin typeface="Impact" panose="020B0806030902050204" pitchFamily="34" charset="0"/>
              </a:rPr>
              <a:t>Number of crashed changes over daytime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C6863D4-5007-95F1-229A-4EBD7877748E}"/>
              </a:ext>
            </a:extLst>
          </p:cNvPr>
          <p:cNvSpPr txBox="1">
            <a:spLocks/>
          </p:cNvSpPr>
          <p:nvPr/>
        </p:nvSpPr>
        <p:spPr>
          <a:xfrm>
            <a:off x="6392583" y="2385181"/>
            <a:ext cx="5151111" cy="31979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pPr marL="114300" indent="-342900" algn="just">
              <a:spcAft>
                <a:spcPts val="600"/>
              </a:spcAft>
              <a:buFont typeface="Calibri" panose="020F0502020204030204" pitchFamily="34" charset="0"/>
              <a:buChar char="Ξ"/>
            </a:pP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ea typeface="+mn-ea"/>
              </a:rPr>
              <a:t>The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ea typeface="+mn-ea"/>
              </a:rPr>
              <a:t>most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ea typeface="+mn-ea"/>
              </a:rPr>
              <a:t>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ea typeface="+mn-ea"/>
              </a:rPr>
              <a:t>number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ea typeface="+mn-ea"/>
              </a:rPr>
              <a:t>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ea typeface="+mn-ea"/>
              </a:rPr>
              <a:t>of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ea typeface="+mn-ea"/>
              </a:rPr>
              <a:t>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ea typeface="+mn-ea"/>
              </a:rPr>
              <a:t>accidents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ea typeface="+mn-ea"/>
              </a:rPr>
              <a:t>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ea typeface="+mn-ea"/>
              </a:rPr>
              <a:t>happened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ea typeface="+mn-ea"/>
              </a:rPr>
              <a:t>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ea typeface="+mn-ea"/>
              </a:rPr>
              <a:t>between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ea typeface="+mn-ea"/>
              </a:rPr>
              <a:t> </a:t>
            </a:r>
            <a:r>
              <a:rPr lang="de-DE" sz="1800" i="1" dirty="0">
                <a:solidFill>
                  <a:schemeClr val="tx2">
                    <a:alpha val="80000"/>
                  </a:schemeClr>
                </a:solidFill>
                <a:ea typeface="+mn-ea"/>
              </a:rPr>
              <a:t>15:00 </a:t>
            </a:r>
            <a:r>
              <a:rPr lang="de-DE" sz="1800" i="1" dirty="0" err="1">
                <a:solidFill>
                  <a:schemeClr val="tx2">
                    <a:alpha val="80000"/>
                  </a:schemeClr>
                </a:solidFill>
                <a:ea typeface="+mn-ea"/>
              </a:rPr>
              <a:t>hrs</a:t>
            </a:r>
            <a:r>
              <a:rPr lang="de-DE" sz="1800" i="1" dirty="0">
                <a:solidFill>
                  <a:schemeClr val="tx2">
                    <a:alpha val="80000"/>
                  </a:schemeClr>
                </a:solidFill>
                <a:ea typeface="+mn-ea"/>
              </a:rPr>
              <a:t> 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ea typeface="+mn-ea"/>
              </a:rPr>
              <a:t>and </a:t>
            </a:r>
            <a:r>
              <a:rPr lang="de-DE" sz="1800" i="1" dirty="0">
                <a:solidFill>
                  <a:schemeClr val="tx2">
                    <a:alpha val="80000"/>
                  </a:schemeClr>
                </a:solidFill>
                <a:ea typeface="+mn-ea"/>
              </a:rPr>
              <a:t>18:00 </a:t>
            </a:r>
            <a:r>
              <a:rPr lang="de-DE" sz="1800" i="1" dirty="0" err="1">
                <a:solidFill>
                  <a:schemeClr val="tx2">
                    <a:alpha val="80000"/>
                  </a:schemeClr>
                </a:solidFill>
                <a:ea typeface="+mn-ea"/>
              </a:rPr>
              <a:t>hrs</a:t>
            </a:r>
            <a:endParaRPr lang="de-DE" sz="1800" i="1" dirty="0">
              <a:solidFill>
                <a:schemeClr val="tx2">
                  <a:alpha val="80000"/>
                </a:schemeClr>
              </a:solidFill>
              <a:ea typeface="+mn-ea"/>
            </a:endParaRPr>
          </a:p>
          <a:p>
            <a:pPr marL="114300" indent="-342900" algn="just">
              <a:spcAft>
                <a:spcPts val="600"/>
              </a:spcAft>
              <a:buFont typeface="Calibri" panose="020F0502020204030204" pitchFamily="34" charset="0"/>
              <a:buChar char="Ξ"/>
            </a:pP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ea typeface="+mn-ea"/>
              </a:rPr>
              <a:t>The least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ea typeface="+mn-ea"/>
              </a:rPr>
              <a:t>number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ea typeface="+mn-ea"/>
              </a:rPr>
              <a:t>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ea typeface="+mn-ea"/>
              </a:rPr>
              <a:t>of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ea typeface="+mn-ea"/>
              </a:rPr>
              <a:t>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ea typeface="+mn-ea"/>
              </a:rPr>
              <a:t>accidents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ea typeface="+mn-ea"/>
              </a:rPr>
              <a:t>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ea typeface="+mn-ea"/>
              </a:rPr>
              <a:t>happened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ea typeface="+mn-ea"/>
              </a:rPr>
              <a:t> at </a:t>
            </a:r>
            <a:r>
              <a:rPr lang="de-DE" sz="1800" i="1" dirty="0">
                <a:solidFill>
                  <a:schemeClr val="tx2">
                    <a:alpha val="80000"/>
                  </a:schemeClr>
                </a:solidFill>
                <a:ea typeface="+mn-ea"/>
              </a:rPr>
              <a:t>04:00 </a:t>
            </a:r>
            <a:r>
              <a:rPr lang="de-DE" sz="1800" i="1" dirty="0" err="1">
                <a:solidFill>
                  <a:schemeClr val="tx2">
                    <a:alpha val="80000"/>
                  </a:schemeClr>
                </a:solidFill>
                <a:ea typeface="+mn-ea"/>
              </a:rPr>
              <a:t>hrs</a:t>
            </a:r>
            <a:r>
              <a:rPr lang="de-DE" sz="1800" i="1" dirty="0">
                <a:solidFill>
                  <a:schemeClr val="tx2">
                    <a:alpha val="80000"/>
                  </a:schemeClr>
                </a:solidFill>
                <a:ea typeface="+mn-ea"/>
              </a:rPr>
              <a:t>.</a:t>
            </a:r>
          </a:p>
          <a:p>
            <a:pPr marL="114300" indent="-342900" algn="just">
              <a:spcAft>
                <a:spcPts val="600"/>
              </a:spcAft>
              <a:buFont typeface="Calibri" panose="020F0502020204030204" pitchFamily="34" charset="0"/>
              <a:buChar char="Ξ"/>
            </a:pP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Over </a:t>
            </a:r>
            <a:r>
              <a:rPr lang="de-DE" sz="1800" i="1" dirty="0">
                <a:solidFill>
                  <a:schemeClr val="tx2">
                    <a:alpha val="8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90%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of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the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accidents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happened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b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ea typeface="+mn-ea"/>
              </a:rPr>
              <a:t>etween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ea typeface="+mn-ea"/>
              </a:rPr>
              <a:t> </a:t>
            </a:r>
            <a:r>
              <a:rPr lang="de-DE" sz="1800" i="1" dirty="0">
                <a:solidFill>
                  <a:schemeClr val="tx2">
                    <a:alpha val="80000"/>
                  </a:schemeClr>
                </a:solidFill>
                <a:ea typeface="+mn-ea"/>
              </a:rPr>
              <a:t>08:00 </a:t>
            </a:r>
            <a:r>
              <a:rPr lang="de-DE" sz="1800" i="1" dirty="0" err="1">
                <a:solidFill>
                  <a:schemeClr val="tx2">
                    <a:alpha val="80000"/>
                  </a:schemeClr>
                </a:solidFill>
                <a:ea typeface="+mn-ea"/>
              </a:rPr>
              <a:t>hrs</a:t>
            </a:r>
            <a:r>
              <a:rPr lang="de-DE" sz="1800" i="1" dirty="0">
                <a:solidFill>
                  <a:schemeClr val="tx2">
                    <a:alpha val="80000"/>
                  </a:schemeClr>
                </a:solidFill>
                <a:ea typeface="+mn-ea"/>
              </a:rPr>
              <a:t> and 20.00 </a:t>
            </a:r>
            <a:r>
              <a:rPr lang="de-DE" sz="1800" i="1" dirty="0" err="1">
                <a:solidFill>
                  <a:schemeClr val="tx2">
                    <a:alpha val="80000"/>
                  </a:schemeClr>
                </a:solidFill>
                <a:ea typeface="+mn-ea"/>
              </a:rPr>
              <a:t>hrs</a:t>
            </a:r>
            <a:endParaRPr lang="de-DE" i="1" dirty="0">
              <a:solidFill>
                <a:schemeClr val="tx2">
                  <a:alpha val="8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3893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graph showing the number of crashes over daytime&#10;&#10;Description automatically generated">
            <a:extLst>
              <a:ext uri="{FF2B5EF4-FFF2-40B4-BE49-F238E27FC236}">
                <a16:creationId xmlns:a16="http://schemas.microsoft.com/office/drawing/2014/main" id="{DC5E1881-22CA-5E59-819C-A53FEC6942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97" y="2256853"/>
            <a:ext cx="5562744" cy="3574213"/>
          </a:xfrm>
          <a:prstGeom prst="rect">
            <a:avLst/>
          </a:prstGeom>
          <a:ln>
            <a:solidFill>
              <a:srgbClr val="FFC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656572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D95A42-C9BB-BFE4-6F18-D50D4F4D0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582" y="501651"/>
            <a:ext cx="5193577" cy="1716255"/>
          </a:xfrm>
        </p:spPr>
        <p:txBody>
          <a:bodyPr vert="horz" lIns="91440" tIns="45720" rIns="91440" bIns="45720" rtlCol="0" anchor="ctr" anchorCtr="0">
            <a:noAutofit/>
          </a:bodyPr>
          <a:lstStyle/>
          <a:p>
            <a:pPr algn="ctr"/>
            <a:r>
              <a:rPr lang="en-US" sz="4000" dirty="0">
                <a:latin typeface="Impact" panose="020B0806030902050204" pitchFamily="34" charset="0"/>
              </a:rPr>
              <a:t>Number of crashes by day of the week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C6863D4-5007-95F1-229A-4EBD7877748E}"/>
              </a:ext>
            </a:extLst>
          </p:cNvPr>
          <p:cNvSpPr txBox="1">
            <a:spLocks/>
          </p:cNvSpPr>
          <p:nvPr/>
        </p:nvSpPr>
        <p:spPr>
          <a:xfrm>
            <a:off x="6392583" y="2385181"/>
            <a:ext cx="5151111" cy="31979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pPr marL="114300" indent="-342900" algn="just">
              <a:spcAft>
                <a:spcPts val="600"/>
              </a:spcAft>
              <a:buFont typeface="Calibri" panose="020F0502020204030204" pitchFamily="34" charset="0"/>
              <a:buChar char="Ξ"/>
            </a:pP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ea typeface="+mn-ea"/>
              </a:rPr>
              <a:t>Very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ea typeface="+mn-ea"/>
              </a:rPr>
              <a:t>little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ea typeface="+mn-ea"/>
              </a:rPr>
              <a:t>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ea typeface="+mn-ea"/>
              </a:rPr>
              <a:t>variation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ea typeface="+mn-ea"/>
              </a:rPr>
              <a:t> in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ea typeface="+mn-ea"/>
              </a:rPr>
              <a:t>the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ea typeface="+mn-ea"/>
              </a:rPr>
              <a:t>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ea typeface="+mn-ea"/>
              </a:rPr>
              <a:t>number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ea typeface="+mn-ea"/>
              </a:rPr>
              <a:t>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ea typeface="+mn-ea"/>
              </a:rPr>
              <a:t>of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ea typeface="+mn-ea"/>
              </a:rPr>
              <a:t>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ea typeface="+mn-ea"/>
              </a:rPr>
              <a:t>accidents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ea typeface="+mn-ea"/>
              </a:rPr>
              <a:t>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ea typeface="+mn-ea"/>
              </a:rPr>
              <a:t>is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ea typeface="+mn-ea"/>
              </a:rPr>
              <a:t>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ea typeface="+mn-ea"/>
              </a:rPr>
              <a:t>found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ea typeface="+mn-ea"/>
              </a:rPr>
              <a:t> from </a:t>
            </a:r>
            <a:r>
              <a:rPr lang="de-DE" sz="1800" i="1" dirty="0">
                <a:solidFill>
                  <a:schemeClr val="tx2">
                    <a:alpha val="80000"/>
                  </a:schemeClr>
                </a:solidFill>
                <a:ea typeface="+mn-ea"/>
              </a:rPr>
              <a:t>Mon-</a:t>
            </a:r>
            <a:r>
              <a:rPr lang="de-DE" sz="1800" i="1" dirty="0" err="1">
                <a:solidFill>
                  <a:schemeClr val="tx2">
                    <a:alpha val="80000"/>
                  </a:schemeClr>
                </a:solidFill>
                <a:ea typeface="+mn-ea"/>
              </a:rPr>
              <a:t>Fri</a:t>
            </a:r>
            <a:endParaRPr lang="de-DE" sz="1800" i="1" dirty="0">
              <a:solidFill>
                <a:schemeClr val="tx2">
                  <a:alpha val="80000"/>
                </a:schemeClr>
              </a:solidFill>
              <a:ea typeface="+mn-ea"/>
            </a:endParaRPr>
          </a:p>
          <a:p>
            <a:pPr marL="114300" indent="-342900" algn="just">
              <a:spcAft>
                <a:spcPts val="600"/>
              </a:spcAft>
              <a:buFont typeface="Calibri" panose="020F0502020204030204" pitchFamily="34" charset="0"/>
              <a:buChar char="Ξ"/>
            </a:pPr>
            <a:r>
              <a:rPr lang="de-DE" sz="1800" i="1" dirty="0">
                <a:solidFill>
                  <a:schemeClr val="tx2">
                    <a:alpha val="8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Sat and Sun</a:t>
            </a:r>
            <a:r>
              <a:rPr lang="de-DE" sz="1800" b="0" i="1" dirty="0">
                <a:solidFill>
                  <a:schemeClr val="tx2">
                    <a:alpha val="8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saw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the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le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ea typeface="+mn-ea"/>
              </a:rPr>
              <a:t>ast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ea typeface="+mn-ea"/>
              </a:rPr>
              <a:t>number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ea typeface="+mn-ea"/>
              </a:rPr>
              <a:t>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ea typeface="+mn-ea"/>
              </a:rPr>
              <a:t>of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ea typeface="+mn-ea"/>
              </a:rPr>
              <a:t>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ea typeface="+mn-ea"/>
              </a:rPr>
              <a:t>accidents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ea typeface="+mn-ea"/>
              </a:rPr>
              <a:t>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ea typeface="+mn-ea"/>
              </a:rPr>
              <a:t>comparatively</a:t>
            </a:r>
            <a:endParaRPr lang="de-DE" sz="1800" b="0" dirty="0">
              <a:solidFill>
                <a:schemeClr val="tx2">
                  <a:alpha val="80000"/>
                </a:schemeClr>
              </a:solidFill>
              <a:ea typeface="+mn-ea"/>
            </a:endParaRPr>
          </a:p>
          <a:p>
            <a:pPr marL="114300" indent="-342900" algn="just">
              <a:spcAft>
                <a:spcPts val="600"/>
              </a:spcAft>
              <a:buFont typeface="Calibri" panose="020F0502020204030204" pitchFamily="34" charset="0"/>
              <a:buChar char="Ξ"/>
            </a:pP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Out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of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all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ea typeface="+mn-ea"/>
              </a:rPr>
              <a:t>the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ea typeface="+mn-ea"/>
              </a:rPr>
              <a:t>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ea typeface="+mn-ea"/>
              </a:rPr>
              <a:t>most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ea typeface="+mn-ea"/>
              </a:rPr>
              <a:t>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ea typeface="+mn-ea"/>
              </a:rPr>
              <a:t>number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ea typeface="+mn-ea"/>
              </a:rPr>
              <a:t>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ea typeface="+mn-ea"/>
              </a:rPr>
              <a:t>of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ea typeface="+mn-ea"/>
              </a:rPr>
              <a:t>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ea typeface="+mn-ea"/>
              </a:rPr>
              <a:t>accidents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ea typeface="+mn-ea"/>
              </a:rPr>
              <a:t>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ea typeface="+mn-ea"/>
              </a:rPr>
              <a:t>happened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ea typeface="+mn-ea"/>
              </a:rPr>
              <a:t> on </a:t>
            </a:r>
            <a:r>
              <a:rPr lang="de-DE" sz="1800" i="1" dirty="0" err="1">
                <a:solidFill>
                  <a:schemeClr val="tx2">
                    <a:alpha val="80000"/>
                  </a:schemeClr>
                </a:solidFill>
                <a:ea typeface="+mn-ea"/>
              </a:rPr>
              <a:t>Fridays</a:t>
            </a:r>
            <a:endParaRPr lang="de-DE" i="1" dirty="0">
              <a:solidFill>
                <a:schemeClr val="tx2">
                  <a:alpha val="8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3893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graph of crashs by day of the week&#10;&#10;Description automatically generated">
            <a:extLst>
              <a:ext uri="{FF2B5EF4-FFF2-40B4-BE49-F238E27FC236}">
                <a16:creationId xmlns:a16="http://schemas.microsoft.com/office/drawing/2014/main" id="{198DCFB2-07EE-E8C9-C44D-F37A1AEDDF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987"/>
          <a:stretch/>
        </p:blipFill>
        <p:spPr>
          <a:xfrm>
            <a:off x="104397" y="2281043"/>
            <a:ext cx="5562744" cy="2764401"/>
          </a:xfrm>
          <a:prstGeom prst="rect">
            <a:avLst/>
          </a:prstGeom>
          <a:ln>
            <a:solidFill>
              <a:srgbClr val="FFC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444803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D95A42-C9BB-BFE4-6F18-D50D4F4D0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582" y="501651"/>
            <a:ext cx="5193577" cy="1716255"/>
          </a:xfrm>
        </p:spPr>
        <p:txBody>
          <a:bodyPr vert="horz" lIns="91440" tIns="45720" rIns="91440" bIns="45720" rtlCol="0" anchor="ctr" anchorCtr="0">
            <a:noAutofit/>
          </a:bodyPr>
          <a:lstStyle/>
          <a:p>
            <a:pPr algn="ctr"/>
            <a:r>
              <a:rPr lang="en-US" sz="4000" dirty="0">
                <a:latin typeface="Impact" panose="020B0806030902050204" pitchFamily="34" charset="0"/>
              </a:rPr>
              <a:t>Evolution of crashes per hour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C6863D4-5007-95F1-229A-4EBD7877748E}"/>
              </a:ext>
            </a:extLst>
          </p:cNvPr>
          <p:cNvSpPr txBox="1">
            <a:spLocks/>
          </p:cNvSpPr>
          <p:nvPr/>
        </p:nvSpPr>
        <p:spPr>
          <a:xfrm>
            <a:off x="6392583" y="2385181"/>
            <a:ext cx="5151111" cy="31979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pPr marL="114300" indent="-342900" algn="just">
              <a:spcAft>
                <a:spcPts val="600"/>
              </a:spcAft>
              <a:buFont typeface="Calibri" panose="020F0502020204030204" pitchFamily="34" charset="0"/>
              <a:buChar char="Ξ"/>
            </a:pP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ea typeface="+mn-ea"/>
              </a:rPr>
              <a:t> The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ea typeface="+mn-ea"/>
              </a:rPr>
              <a:t>most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ea typeface="+mn-ea"/>
              </a:rPr>
              <a:t>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ea typeface="+mn-ea"/>
              </a:rPr>
              <a:t>number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ea typeface="+mn-ea"/>
              </a:rPr>
              <a:t>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ea typeface="+mn-ea"/>
              </a:rPr>
              <a:t>of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ea typeface="+mn-ea"/>
              </a:rPr>
              <a:t>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ea typeface="+mn-ea"/>
              </a:rPr>
              <a:t>accidents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ea typeface="+mn-ea"/>
              </a:rPr>
              <a:t>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ea typeface="+mn-ea"/>
              </a:rPr>
              <a:t>happened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ea typeface="+mn-ea"/>
              </a:rPr>
              <a:t>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ea typeface="+mn-ea"/>
              </a:rPr>
              <a:t>between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ea typeface="+mn-ea"/>
              </a:rPr>
              <a:t> </a:t>
            </a:r>
            <a:r>
              <a:rPr lang="de-DE" sz="1800" i="1" dirty="0">
                <a:solidFill>
                  <a:schemeClr val="tx2">
                    <a:alpha val="80000"/>
                  </a:schemeClr>
                </a:solidFill>
                <a:ea typeface="+mn-ea"/>
              </a:rPr>
              <a:t>15:00 </a:t>
            </a:r>
            <a:r>
              <a:rPr lang="de-DE" sz="1800" i="1" dirty="0" err="1">
                <a:solidFill>
                  <a:schemeClr val="tx2">
                    <a:alpha val="80000"/>
                  </a:schemeClr>
                </a:solidFill>
                <a:ea typeface="+mn-ea"/>
              </a:rPr>
              <a:t>hrs</a:t>
            </a:r>
            <a:r>
              <a:rPr lang="de-DE" sz="1800" i="1" dirty="0">
                <a:solidFill>
                  <a:schemeClr val="tx2">
                    <a:alpha val="80000"/>
                  </a:schemeClr>
                </a:solidFill>
                <a:ea typeface="+mn-ea"/>
              </a:rPr>
              <a:t> 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ea typeface="+mn-ea"/>
              </a:rPr>
              <a:t>and </a:t>
            </a:r>
            <a:r>
              <a:rPr lang="de-DE" sz="1800" i="1" dirty="0">
                <a:solidFill>
                  <a:schemeClr val="tx2">
                    <a:alpha val="80000"/>
                  </a:schemeClr>
                </a:solidFill>
                <a:ea typeface="+mn-ea"/>
              </a:rPr>
              <a:t>18:00 </a:t>
            </a:r>
            <a:r>
              <a:rPr lang="de-DE" sz="1800" i="1" dirty="0" err="1">
                <a:solidFill>
                  <a:schemeClr val="tx2">
                    <a:alpha val="80000"/>
                  </a:schemeClr>
                </a:solidFill>
                <a:ea typeface="+mn-ea"/>
              </a:rPr>
              <a:t>hrs</a:t>
            </a:r>
            <a:endParaRPr lang="de-DE" sz="1800" i="1" dirty="0">
              <a:solidFill>
                <a:schemeClr val="tx2">
                  <a:alpha val="80000"/>
                </a:schemeClr>
              </a:solidFill>
              <a:ea typeface="+mn-ea"/>
            </a:endParaRPr>
          </a:p>
          <a:p>
            <a:pPr marL="114300" indent="-342900" algn="just">
              <a:spcAft>
                <a:spcPts val="600"/>
              </a:spcAft>
              <a:buFont typeface="Calibri" panose="020F0502020204030204" pitchFamily="34" charset="0"/>
              <a:buChar char="Ξ"/>
            </a:pP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ea typeface="+mn-ea"/>
              </a:rPr>
              <a:t>The least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ea typeface="+mn-ea"/>
              </a:rPr>
              <a:t>number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ea typeface="+mn-ea"/>
              </a:rPr>
              <a:t>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ea typeface="+mn-ea"/>
              </a:rPr>
              <a:t>of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ea typeface="+mn-ea"/>
              </a:rPr>
              <a:t>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ea typeface="+mn-ea"/>
              </a:rPr>
              <a:t>accidents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ea typeface="+mn-ea"/>
              </a:rPr>
              <a:t>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ea typeface="+mn-ea"/>
              </a:rPr>
              <a:t>happened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ea typeface="+mn-ea"/>
              </a:rPr>
              <a:t> at </a:t>
            </a:r>
            <a:r>
              <a:rPr lang="de-DE" sz="1800" i="1" dirty="0">
                <a:solidFill>
                  <a:schemeClr val="tx2">
                    <a:alpha val="80000"/>
                  </a:schemeClr>
                </a:solidFill>
                <a:ea typeface="+mn-ea"/>
              </a:rPr>
              <a:t>04:00 </a:t>
            </a:r>
            <a:r>
              <a:rPr lang="de-DE" sz="1800" i="1" dirty="0" err="1">
                <a:solidFill>
                  <a:schemeClr val="tx2">
                    <a:alpha val="80000"/>
                  </a:schemeClr>
                </a:solidFill>
                <a:ea typeface="+mn-ea"/>
              </a:rPr>
              <a:t>hrs</a:t>
            </a:r>
            <a:r>
              <a:rPr lang="de-DE" sz="1800" i="1" dirty="0">
                <a:solidFill>
                  <a:schemeClr val="tx2">
                    <a:alpha val="80000"/>
                  </a:schemeClr>
                </a:solidFill>
                <a:ea typeface="+mn-ea"/>
              </a:rPr>
              <a:t>.</a:t>
            </a:r>
          </a:p>
          <a:p>
            <a:pPr marL="114300" indent="-342900" algn="just">
              <a:spcAft>
                <a:spcPts val="600"/>
              </a:spcAft>
              <a:buFont typeface="Calibri" panose="020F0502020204030204" pitchFamily="34" charset="0"/>
              <a:buChar char="Ξ"/>
            </a:pP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ea typeface="+mn-ea"/>
              </a:rPr>
              <a:t>A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ea typeface="+mn-ea"/>
              </a:rPr>
              <a:t>significant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ea typeface="+mn-ea"/>
              </a:rPr>
              <a:t>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ea typeface="+mn-ea"/>
              </a:rPr>
              <a:t>surge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ea typeface="+mn-ea"/>
              </a:rPr>
              <a:t> in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ea typeface="+mn-ea"/>
              </a:rPr>
              <a:t>accidents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ea typeface="+mn-ea"/>
              </a:rPr>
              <a:t>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ea typeface="+mn-ea"/>
              </a:rPr>
              <a:t>is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ea typeface="+mn-ea"/>
              </a:rPr>
              <a:t>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ea typeface="+mn-ea"/>
              </a:rPr>
              <a:t>noticeable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ea typeface="+mn-ea"/>
              </a:rPr>
              <a:t> after </a:t>
            </a:r>
            <a:r>
              <a:rPr lang="de-DE" sz="1800" i="1" dirty="0">
                <a:solidFill>
                  <a:schemeClr val="tx2">
                    <a:alpha val="80000"/>
                  </a:schemeClr>
                </a:solidFill>
                <a:ea typeface="+mn-ea"/>
              </a:rPr>
              <a:t>05:00 </a:t>
            </a:r>
            <a:r>
              <a:rPr lang="de-DE" sz="1800" i="1" dirty="0" err="1">
                <a:solidFill>
                  <a:schemeClr val="tx2">
                    <a:alpha val="80000"/>
                  </a:schemeClr>
                </a:solidFill>
                <a:ea typeface="+mn-ea"/>
              </a:rPr>
              <a:t>hrs</a:t>
            </a:r>
            <a:r>
              <a:rPr lang="de-DE" sz="1800" i="1" dirty="0">
                <a:solidFill>
                  <a:schemeClr val="tx2">
                    <a:alpha val="80000"/>
                  </a:schemeClr>
                </a:solidFill>
                <a:ea typeface="+mn-ea"/>
              </a:rPr>
              <a:t>.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ea typeface="+mn-ea"/>
              </a:rPr>
              <a:t>Similarly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ea typeface="+mn-ea"/>
              </a:rPr>
              <a:t>, a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ea typeface="+mn-ea"/>
              </a:rPr>
              <a:t>drop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ea typeface="+mn-ea"/>
              </a:rPr>
              <a:t> in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ea typeface="+mn-ea"/>
              </a:rPr>
              <a:t>accidents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ea typeface="+mn-ea"/>
              </a:rPr>
              <a:t>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ea typeface="+mn-ea"/>
              </a:rPr>
              <a:t>is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ea typeface="+mn-ea"/>
              </a:rPr>
              <a:t> visible after </a:t>
            </a:r>
            <a:r>
              <a:rPr lang="de-DE" sz="1800" i="1" dirty="0">
                <a:solidFill>
                  <a:schemeClr val="tx2">
                    <a:alpha val="80000"/>
                  </a:schemeClr>
                </a:solidFill>
                <a:ea typeface="+mn-ea"/>
              </a:rPr>
              <a:t>17:00 </a:t>
            </a:r>
            <a:r>
              <a:rPr lang="de-DE" sz="1800" i="1" dirty="0" err="1">
                <a:solidFill>
                  <a:schemeClr val="tx2">
                    <a:alpha val="80000"/>
                  </a:schemeClr>
                </a:solidFill>
                <a:ea typeface="+mn-ea"/>
              </a:rPr>
              <a:t>hrs</a:t>
            </a:r>
            <a:r>
              <a:rPr lang="de-DE" sz="1800" i="1" dirty="0">
                <a:solidFill>
                  <a:schemeClr val="tx2">
                    <a:alpha val="80000"/>
                  </a:schemeClr>
                </a:solidFill>
                <a:ea typeface="+mn-ea"/>
              </a:rPr>
              <a:t>.</a:t>
            </a:r>
          </a:p>
          <a:p>
            <a:pPr marL="114300" indent="-342900" algn="just">
              <a:spcAft>
                <a:spcPts val="600"/>
              </a:spcAft>
              <a:buFont typeface="Calibri" panose="020F0502020204030204" pitchFamily="34" charset="0"/>
              <a:buChar char="Ξ"/>
            </a:pP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Over </a:t>
            </a:r>
            <a:r>
              <a:rPr lang="de-DE" sz="1800" i="1" dirty="0">
                <a:solidFill>
                  <a:schemeClr val="tx2">
                    <a:alpha val="8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90%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of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the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accidents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happened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b</a:t>
            </a:r>
            <a:r>
              <a:rPr lang="de-DE" sz="1800" b="0" dirty="0" err="1">
                <a:solidFill>
                  <a:schemeClr val="tx2">
                    <a:alpha val="80000"/>
                  </a:schemeClr>
                </a:solidFill>
                <a:ea typeface="+mn-ea"/>
              </a:rPr>
              <a:t>etween</a:t>
            </a:r>
            <a:r>
              <a:rPr lang="de-DE" sz="1800" b="0" dirty="0">
                <a:solidFill>
                  <a:schemeClr val="tx2">
                    <a:alpha val="80000"/>
                  </a:schemeClr>
                </a:solidFill>
                <a:ea typeface="+mn-ea"/>
              </a:rPr>
              <a:t> </a:t>
            </a:r>
            <a:r>
              <a:rPr lang="de-DE" sz="1800" i="1" dirty="0">
                <a:solidFill>
                  <a:schemeClr val="tx2">
                    <a:alpha val="80000"/>
                  </a:schemeClr>
                </a:solidFill>
                <a:ea typeface="+mn-ea"/>
              </a:rPr>
              <a:t>08:00 </a:t>
            </a:r>
            <a:r>
              <a:rPr lang="de-DE" sz="1800" i="1" dirty="0" err="1">
                <a:solidFill>
                  <a:schemeClr val="tx2">
                    <a:alpha val="80000"/>
                  </a:schemeClr>
                </a:solidFill>
                <a:ea typeface="+mn-ea"/>
              </a:rPr>
              <a:t>hrs</a:t>
            </a:r>
            <a:r>
              <a:rPr lang="de-DE" sz="1800" i="1" dirty="0">
                <a:solidFill>
                  <a:schemeClr val="tx2">
                    <a:alpha val="80000"/>
                  </a:schemeClr>
                </a:solidFill>
                <a:ea typeface="+mn-ea"/>
              </a:rPr>
              <a:t> and 20.00 </a:t>
            </a:r>
            <a:r>
              <a:rPr lang="de-DE" sz="1800" i="1" dirty="0" err="1">
                <a:solidFill>
                  <a:schemeClr val="tx2">
                    <a:alpha val="80000"/>
                  </a:schemeClr>
                </a:solidFill>
                <a:ea typeface="+mn-ea"/>
              </a:rPr>
              <a:t>hrs</a:t>
            </a:r>
            <a:endParaRPr lang="de-DE" sz="1100" i="1" dirty="0">
              <a:solidFill>
                <a:schemeClr val="tx2">
                  <a:alpha val="8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3893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graph showing the number of crashs per hour&#10;&#10;Description automatically generated">
            <a:extLst>
              <a:ext uri="{FF2B5EF4-FFF2-40B4-BE49-F238E27FC236}">
                <a16:creationId xmlns:a16="http://schemas.microsoft.com/office/drawing/2014/main" id="{1E62B7D8-1AE9-43FE-A5B0-1766283ED2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97" y="2300396"/>
            <a:ext cx="5562744" cy="3772122"/>
          </a:xfrm>
          <a:prstGeom prst="rect">
            <a:avLst/>
          </a:prstGeom>
          <a:ln>
            <a:solidFill>
              <a:srgbClr val="FFC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510128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656</Words>
  <Application>Microsoft Office PowerPoint</Application>
  <PresentationFormat>Widescreen</PresentationFormat>
  <Paragraphs>51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Aptos</vt:lpstr>
      <vt:lpstr>Aptos Display</vt:lpstr>
      <vt:lpstr>Arial</vt:lpstr>
      <vt:lpstr>Calibri</vt:lpstr>
      <vt:lpstr>Cooper Black</vt:lpstr>
      <vt:lpstr>Impact</vt:lpstr>
      <vt:lpstr>Magneto</vt:lpstr>
      <vt:lpstr>Wingdings</vt:lpstr>
      <vt:lpstr>Office Theme</vt:lpstr>
      <vt:lpstr>PowerPoint Presentation</vt:lpstr>
      <vt:lpstr>Top 5 Road Conditions with the most accidents </vt:lpstr>
      <vt:lpstr>Top 5 most frequent Collision Type</vt:lpstr>
      <vt:lpstr>Top 5 most frequent Weather Conditions</vt:lpstr>
      <vt:lpstr>Top 5 most frequent Light Conditions</vt:lpstr>
      <vt:lpstr>The most frequent Road Condition and Road grade</vt:lpstr>
      <vt:lpstr>Number of crashed changes over daytime</vt:lpstr>
      <vt:lpstr>Number of crashes by day of the week</vt:lpstr>
      <vt:lpstr>Evolution of crashes per hour</vt:lpstr>
      <vt:lpstr>Evolution of crashes per year</vt:lpstr>
      <vt:lpstr>Number of crashes reported by Agencies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Praveen Pillai</dc:creator>
  <cp:lastModifiedBy>Praveen Pillai</cp:lastModifiedBy>
  <cp:revision>10</cp:revision>
  <dcterms:created xsi:type="dcterms:W3CDTF">2023-12-21T22:26:33Z</dcterms:created>
  <dcterms:modified xsi:type="dcterms:W3CDTF">2023-12-22T00:53:22Z</dcterms:modified>
</cp:coreProperties>
</file>