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rial" panose="020B0604020202020204" pitchFamily="34" charset="0"/>
      <p:regular r:id="rId12"/>
    </p:embeddedFont>
    <p:embeddedFont>
      <p:font typeface="Arial Bold" panose="020B0704020202020204" pitchFamily="34" charset="0"/>
      <p:regular r:id="rId13"/>
      <p:bold r:id="rId14"/>
    </p:embeddedFont>
    <p:embeddedFont>
      <p:font typeface="Arimo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89057" y="-216227"/>
            <a:ext cx="19066113" cy="10719455"/>
          </a:xfrm>
          <a:custGeom>
            <a:avLst/>
            <a:gdLst/>
            <a:ahLst/>
            <a:cxnLst/>
            <a:rect l="l" t="t" r="r" b="b"/>
            <a:pathLst>
              <a:path w="19066113" h="10719455">
                <a:moveTo>
                  <a:pt x="0" y="0"/>
                </a:moveTo>
                <a:lnTo>
                  <a:pt x="19066114" y="0"/>
                </a:lnTo>
                <a:lnTo>
                  <a:pt x="19066114" y="10719454"/>
                </a:lnTo>
                <a:lnTo>
                  <a:pt x="0" y="1071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259943" y="7933540"/>
            <a:ext cx="8935862" cy="3896510"/>
            <a:chOff x="0" y="0"/>
            <a:chExt cx="2353478" cy="10262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53478" cy="1026241"/>
            </a:xfrm>
            <a:custGeom>
              <a:avLst/>
              <a:gdLst/>
              <a:ahLst/>
              <a:cxnLst/>
              <a:rect l="l" t="t" r="r" b="b"/>
              <a:pathLst>
                <a:path w="2353478" h="1026241">
                  <a:moveTo>
                    <a:pt x="0" y="0"/>
                  </a:moveTo>
                  <a:lnTo>
                    <a:pt x="2353478" y="0"/>
                  </a:lnTo>
                  <a:lnTo>
                    <a:pt x="2353478" y="1026241"/>
                  </a:lnTo>
                  <a:lnTo>
                    <a:pt x="0" y="1026241"/>
                  </a:lnTo>
                  <a:close/>
                </a:path>
              </a:pathLst>
            </a:custGeom>
            <a:solidFill>
              <a:srgbClr val="04408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3478" cy="10643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510953" y="7933540"/>
            <a:ext cx="3042003" cy="2730695"/>
            <a:chOff x="0" y="0"/>
            <a:chExt cx="801186" cy="719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01186" cy="719195"/>
            </a:xfrm>
            <a:custGeom>
              <a:avLst/>
              <a:gdLst/>
              <a:ahLst/>
              <a:cxnLst/>
              <a:rect l="l" t="t" r="r" b="b"/>
              <a:pathLst>
                <a:path w="801186" h="719195">
                  <a:moveTo>
                    <a:pt x="203200" y="0"/>
                  </a:moveTo>
                  <a:lnTo>
                    <a:pt x="597986" y="0"/>
                  </a:lnTo>
                  <a:lnTo>
                    <a:pt x="801186" y="719195"/>
                  </a:lnTo>
                  <a:lnTo>
                    <a:pt x="0" y="71919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4408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7000" y="-38100"/>
              <a:ext cx="547186" cy="7572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346932" y="-653831"/>
            <a:ext cx="7550038" cy="2587777"/>
            <a:chOff x="0" y="0"/>
            <a:chExt cx="1988487" cy="68155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88487" cy="681555"/>
            </a:xfrm>
            <a:custGeom>
              <a:avLst/>
              <a:gdLst/>
              <a:ahLst/>
              <a:cxnLst/>
              <a:rect l="l" t="t" r="r" b="b"/>
              <a:pathLst>
                <a:path w="1988487" h="681555">
                  <a:moveTo>
                    <a:pt x="1785287" y="0"/>
                  </a:moveTo>
                  <a:cubicBezTo>
                    <a:pt x="1897512" y="0"/>
                    <a:pt x="1988487" y="152571"/>
                    <a:pt x="1988487" y="340777"/>
                  </a:cubicBezTo>
                  <a:cubicBezTo>
                    <a:pt x="1988487" y="528983"/>
                    <a:pt x="1897512" y="681555"/>
                    <a:pt x="1785287" y="681555"/>
                  </a:cubicBezTo>
                  <a:lnTo>
                    <a:pt x="203200" y="681555"/>
                  </a:lnTo>
                  <a:cubicBezTo>
                    <a:pt x="90976" y="681555"/>
                    <a:pt x="0" y="528983"/>
                    <a:pt x="0" y="340777"/>
                  </a:cubicBezTo>
                  <a:cubicBezTo>
                    <a:pt x="0" y="15257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988487" cy="719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084369" y="-114234"/>
            <a:ext cx="6075164" cy="1504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7900">
                <a:solidFill>
                  <a:srgbClr val="04408F"/>
                </a:solidFill>
                <a:latin typeface="Arial Bold"/>
              </a:rPr>
              <a:t>ZOMBIATOR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87246" y="1015008"/>
            <a:ext cx="3609354" cy="470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7"/>
              </a:lnSpc>
            </a:pPr>
            <a:r>
              <a:rPr lang="en-US" sz="2677" dirty="0">
                <a:solidFill>
                  <a:srgbClr val="04408F"/>
                </a:solidFill>
                <a:latin typeface="Arimo"/>
              </a:rPr>
              <a:t>Final Project Software 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972204" y="847725"/>
            <a:ext cx="3287096" cy="890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579"/>
              </a:lnSpc>
            </a:pPr>
            <a:r>
              <a:rPr lang="en-US" sz="4699">
                <a:solidFill>
                  <a:srgbClr val="FFFFFF"/>
                </a:solidFill>
                <a:latin typeface="Arial Bold"/>
              </a:rPr>
              <a:t>Group 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58755" y="8180357"/>
            <a:ext cx="5625615" cy="1701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94"/>
              </a:lnSpc>
            </a:pPr>
            <a:r>
              <a:rPr lang="en-US" sz="3139">
                <a:solidFill>
                  <a:srgbClr val="FFFFFF"/>
                </a:solidFill>
                <a:latin typeface="Arial Bold"/>
              </a:rPr>
              <a:t>Group Members</a:t>
            </a:r>
          </a:p>
          <a:p>
            <a:pPr>
              <a:lnSpc>
                <a:spcPts val="4394"/>
              </a:lnSpc>
            </a:pPr>
            <a:r>
              <a:rPr lang="en-US" sz="3139">
                <a:solidFill>
                  <a:srgbClr val="FFFFFF"/>
                </a:solidFill>
                <a:latin typeface="Arial Bold"/>
              </a:rPr>
              <a:t>1. Nhi Dinh</a:t>
            </a:r>
          </a:p>
          <a:p>
            <a:pPr>
              <a:lnSpc>
                <a:spcPts val="4394"/>
              </a:lnSpc>
            </a:pPr>
            <a:r>
              <a:rPr lang="en-US" sz="3139">
                <a:solidFill>
                  <a:srgbClr val="FFFFFF"/>
                </a:solidFill>
                <a:latin typeface="Arial Bold"/>
              </a:rPr>
              <a:t>2. Lihini Hewage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207988" y="8180357"/>
            <a:ext cx="4016251" cy="1701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94"/>
              </a:lnSpc>
            </a:pPr>
            <a:endParaRPr/>
          </a:p>
          <a:p>
            <a:pPr>
              <a:lnSpc>
                <a:spcPts val="4394"/>
              </a:lnSpc>
            </a:pPr>
            <a:r>
              <a:rPr lang="en-US" sz="3139">
                <a:solidFill>
                  <a:srgbClr val="FFFFFF"/>
                </a:solidFill>
                <a:latin typeface="Arial Bold"/>
              </a:rPr>
              <a:t>3. Jiayue Zheng</a:t>
            </a:r>
          </a:p>
          <a:p>
            <a:pPr>
              <a:lnSpc>
                <a:spcPts val="4394"/>
              </a:lnSpc>
            </a:pPr>
            <a:r>
              <a:rPr lang="en-US" sz="3139">
                <a:solidFill>
                  <a:srgbClr val="FFFFFF"/>
                </a:solidFill>
                <a:latin typeface="Arial Bold"/>
              </a:rPr>
              <a:t>4. Kamonnun Silarat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35133" y="-2057400"/>
            <a:ext cx="19326936" cy="3086100"/>
            <a:chOff x="0" y="0"/>
            <a:chExt cx="509022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0222" cy="812800"/>
            </a:xfrm>
            <a:custGeom>
              <a:avLst/>
              <a:gdLst/>
              <a:ahLst/>
              <a:cxnLst/>
              <a:rect l="l" t="t" r="r" b="b"/>
              <a:pathLst>
                <a:path w="5090222" h="812800">
                  <a:moveTo>
                    <a:pt x="0" y="0"/>
                  </a:moveTo>
                  <a:lnTo>
                    <a:pt x="5090222" y="0"/>
                  </a:lnTo>
                  <a:lnTo>
                    <a:pt x="509022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408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022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835133" y="9258300"/>
            <a:ext cx="19326936" cy="3086100"/>
            <a:chOff x="0" y="0"/>
            <a:chExt cx="5090222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0222" cy="812800"/>
            </a:xfrm>
            <a:custGeom>
              <a:avLst/>
              <a:gdLst/>
              <a:ahLst/>
              <a:cxnLst/>
              <a:rect l="l" t="t" r="r" b="b"/>
              <a:pathLst>
                <a:path w="5090222" h="812800">
                  <a:moveTo>
                    <a:pt x="0" y="0"/>
                  </a:moveTo>
                  <a:lnTo>
                    <a:pt x="5090222" y="0"/>
                  </a:lnTo>
                  <a:lnTo>
                    <a:pt x="509022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408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022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-10177818" y="2909999"/>
            <a:ext cx="19326936" cy="3086100"/>
            <a:chOff x="0" y="0"/>
            <a:chExt cx="5090222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90222" cy="812800"/>
            </a:xfrm>
            <a:custGeom>
              <a:avLst/>
              <a:gdLst/>
              <a:ahLst/>
              <a:cxnLst/>
              <a:rect l="l" t="t" r="r" b="b"/>
              <a:pathLst>
                <a:path w="5090222" h="812800">
                  <a:moveTo>
                    <a:pt x="0" y="0"/>
                  </a:moveTo>
                  <a:lnTo>
                    <a:pt x="5090222" y="0"/>
                  </a:lnTo>
                  <a:lnTo>
                    <a:pt x="509022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408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9022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9138882" y="3396343"/>
            <a:ext cx="19326936" cy="3086100"/>
            <a:chOff x="0" y="0"/>
            <a:chExt cx="5090222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090222" cy="812800"/>
            </a:xfrm>
            <a:custGeom>
              <a:avLst/>
              <a:gdLst/>
              <a:ahLst/>
              <a:cxnLst/>
              <a:rect l="l" t="t" r="r" b="b"/>
              <a:pathLst>
                <a:path w="5090222" h="812800">
                  <a:moveTo>
                    <a:pt x="0" y="0"/>
                  </a:moveTo>
                  <a:lnTo>
                    <a:pt x="5090222" y="0"/>
                  </a:lnTo>
                  <a:lnTo>
                    <a:pt x="509022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408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09022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5325373" y="3127533"/>
            <a:ext cx="7637255" cy="4983309"/>
          </a:xfrm>
          <a:custGeom>
            <a:avLst/>
            <a:gdLst/>
            <a:ahLst/>
            <a:cxnLst/>
            <a:rect l="l" t="t" r="r" b="b"/>
            <a:pathLst>
              <a:path w="7637255" h="4983309">
                <a:moveTo>
                  <a:pt x="0" y="0"/>
                </a:moveTo>
                <a:lnTo>
                  <a:pt x="7637254" y="0"/>
                </a:lnTo>
                <a:lnTo>
                  <a:pt x="7637254" y="4983308"/>
                </a:lnTo>
                <a:lnTo>
                  <a:pt x="0" y="49833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6312991" y="1213019"/>
            <a:ext cx="5662017" cy="1438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4408F"/>
                </a:solidFill>
                <a:latin typeface="Arial Bold"/>
              </a:rPr>
              <a:t>THANK YOU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977550" y="8552179"/>
            <a:ext cx="2062460" cy="706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179"/>
              </a:lnSpc>
            </a:pPr>
            <a:r>
              <a:rPr lang="en-US" sz="3699">
                <a:solidFill>
                  <a:srgbClr val="04408F"/>
                </a:solidFill>
                <a:latin typeface="Arial Bold"/>
              </a:rPr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29540" y="3057093"/>
            <a:ext cx="8219333" cy="871782"/>
            <a:chOff x="0" y="0"/>
            <a:chExt cx="2653967" cy="2814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3967" cy="281493"/>
            </a:xfrm>
            <a:custGeom>
              <a:avLst/>
              <a:gdLst/>
              <a:ahLst/>
              <a:cxnLst/>
              <a:rect l="l" t="t" r="r" b="b"/>
              <a:pathLst>
                <a:path w="2653967" h="281493">
                  <a:moveTo>
                    <a:pt x="0" y="0"/>
                  </a:moveTo>
                  <a:lnTo>
                    <a:pt x="2653967" y="0"/>
                  </a:lnTo>
                  <a:lnTo>
                    <a:pt x="2653967" y="281493"/>
                  </a:lnTo>
                  <a:lnTo>
                    <a:pt x="0" y="281493"/>
                  </a:ln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4408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53967" cy="319593"/>
            </a:xfrm>
            <a:prstGeom prst="rect">
              <a:avLst/>
            </a:prstGeom>
          </p:spPr>
          <p:txBody>
            <a:bodyPr lIns="41436" tIns="41436" rIns="41436" bIns="4143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29540" y="3057093"/>
            <a:ext cx="1786349" cy="871782"/>
            <a:chOff x="0" y="0"/>
            <a:chExt cx="557512" cy="27208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57512" cy="272080"/>
            </a:xfrm>
            <a:custGeom>
              <a:avLst/>
              <a:gdLst/>
              <a:ahLst/>
              <a:cxnLst/>
              <a:rect l="l" t="t" r="r" b="b"/>
              <a:pathLst>
                <a:path w="557512" h="272080">
                  <a:moveTo>
                    <a:pt x="354312" y="0"/>
                  </a:moveTo>
                  <a:lnTo>
                    <a:pt x="0" y="0"/>
                  </a:lnTo>
                  <a:lnTo>
                    <a:pt x="0" y="272080"/>
                  </a:lnTo>
                  <a:lnTo>
                    <a:pt x="354312" y="272080"/>
                  </a:lnTo>
                  <a:lnTo>
                    <a:pt x="557512" y="136040"/>
                  </a:lnTo>
                  <a:lnTo>
                    <a:pt x="354312" y="0"/>
                  </a:lnTo>
                  <a:close/>
                </a:path>
              </a:pathLst>
            </a:custGeom>
            <a:solidFill>
              <a:srgbClr val="04408F"/>
            </a:solidFill>
            <a:ln w="76200" cap="sq">
              <a:solidFill>
                <a:srgbClr val="04408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43212" cy="310180"/>
            </a:xfrm>
            <a:prstGeom prst="rect">
              <a:avLst/>
            </a:prstGeom>
          </p:spPr>
          <p:txBody>
            <a:bodyPr lIns="41436" tIns="41436" rIns="41436" bIns="4143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831814" y="3177204"/>
            <a:ext cx="626967" cy="631560"/>
          </a:xfrm>
          <a:custGeom>
            <a:avLst/>
            <a:gdLst/>
            <a:ahLst/>
            <a:cxnLst/>
            <a:rect l="l" t="t" r="r" b="b"/>
            <a:pathLst>
              <a:path w="626967" h="631560">
                <a:moveTo>
                  <a:pt x="0" y="0"/>
                </a:moveTo>
                <a:lnTo>
                  <a:pt x="626967" y="0"/>
                </a:lnTo>
                <a:lnTo>
                  <a:pt x="626967" y="631561"/>
                </a:lnTo>
                <a:lnTo>
                  <a:pt x="0" y="631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9818353" y="3107062"/>
            <a:ext cx="653890" cy="782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9"/>
              </a:lnSpc>
            </a:pPr>
            <a:r>
              <a:rPr lang="en-US" sz="4078">
                <a:solidFill>
                  <a:srgbClr val="04408F"/>
                </a:solidFill>
                <a:latin typeface="Arial Bold"/>
              </a:rPr>
              <a:t>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708031" y="3214437"/>
            <a:ext cx="5208604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04408F"/>
                </a:solidFill>
                <a:latin typeface="Arial Bold"/>
              </a:rPr>
              <a:t>IDEA OF THE GAME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629540" y="4257455"/>
            <a:ext cx="8219333" cy="1319770"/>
            <a:chOff x="0" y="0"/>
            <a:chExt cx="2653967" cy="42614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53967" cy="426145"/>
            </a:xfrm>
            <a:custGeom>
              <a:avLst/>
              <a:gdLst/>
              <a:ahLst/>
              <a:cxnLst/>
              <a:rect l="l" t="t" r="r" b="b"/>
              <a:pathLst>
                <a:path w="2653967" h="426145">
                  <a:moveTo>
                    <a:pt x="0" y="0"/>
                  </a:moveTo>
                  <a:lnTo>
                    <a:pt x="2653967" y="0"/>
                  </a:lnTo>
                  <a:lnTo>
                    <a:pt x="2653967" y="426145"/>
                  </a:lnTo>
                  <a:lnTo>
                    <a:pt x="0" y="426145"/>
                  </a:ln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4408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653967" cy="464245"/>
            </a:xfrm>
            <a:prstGeom prst="rect">
              <a:avLst/>
            </a:prstGeom>
          </p:spPr>
          <p:txBody>
            <a:bodyPr lIns="41436" tIns="41436" rIns="41436" bIns="4143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708031" y="4388385"/>
            <a:ext cx="352787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04408F"/>
                </a:solidFill>
                <a:latin typeface="Arial Bold"/>
              </a:rPr>
              <a:t>DEMO OF THE GAME -&gt; </a:t>
            </a:r>
            <a:r>
              <a:rPr lang="en-US" sz="2599">
                <a:solidFill>
                  <a:srgbClr val="102880"/>
                </a:solidFill>
                <a:latin typeface="Arial Bold"/>
              </a:rPr>
              <a:t>SHOW GAMEPLAY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9629540" y="7353330"/>
            <a:ext cx="8219333" cy="871782"/>
            <a:chOff x="0" y="0"/>
            <a:chExt cx="2653967" cy="2814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653967" cy="281493"/>
            </a:xfrm>
            <a:custGeom>
              <a:avLst/>
              <a:gdLst/>
              <a:ahLst/>
              <a:cxnLst/>
              <a:rect l="l" t="t" r="r" b="b"/>
              <a:pathLst>
                <a:path w="2653967" h="281493">
                  <a:moveTo>
                    <a:pt x="0" y="0"/>
                  </a:moveTo>
                  <a:lnTo>
                    <a:pt x="2653967" y="0"/>
                  </a:lnTo>
                  <a:lnTo>
                    <a:pt x="2653967" y="281493"/>
                  </a:lnTo>
                  <a:lnTo>
                    <a:pt x="0" y="281493"/>
                  </a:ln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4408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653967" cy="319593"/>
            </a:xfrm>
            <a:prstGeom prst="rect">
              <a:avLst/>
            </a:prstGeom>
          </p:spPr>
          <p:txBody>
            <a:bodyPr lIns="41436" tIns="41436" rIns="41436" bIns="4143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629540" y="7348844"/>
            <a:ext cx="1786349" cy="871782"/>
            <a:chOff x="0" y="0"/>
            <a:chExt cx="557512" cy="27208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57512" cy="272080"/>
            </a:xfrm>
            <a:custGeom>
              <a:avLst/>
              <a:gdLst/>
              <a:ahLst/>
              <a:cxnLst/>
              <a:rect l="l" t="t" r="r" b="b"/>
              <a:pathLst>
                <a:path w="557512" h="272080">
                  <a:moveTo>
                    <a:pt x="354312" y="0"/>
                  </a:moveTo>
                  <a:lnTo>
                    <a:pt x="0" y="0"/>
                  </a:lnTo>
                  <a:lnTo>
                    <a:pt x="0" y="272080"/>
                  </a:lnTo>
                  <a:lnTo>
                    <a:pt x="354312" y="272080"/>
                  </a:lnTo>
                  <a:lnTo>
                    <a:pt x="557512" y="136040"/>
                  </a:lnTo>
                  <a:lnTo>
                    <a:pt x="354312" y="0"/>
                  </a:lnTo>
                  <a:close/>
                </a:path>
              </a:pathLst>
            </a:custGeom>
            <a:solidFill>
              <a:srgbClr val="04408F"/>
            </a:solidFill>
            <a:ln w="76200" cap="sq">
              <a:solidFill>
                <a:srgbClr val="04408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443212" cy="310180"/>
            </a:xfrm>
            <a:prstGeom prst="rect">
              <a:avLst/>
            </a:prstGeom>
          </p:spPr>
          <p:txBody>
            <a:bodyPr lIns="41436" tIns="41436" rIns="41436" bIns="4143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9818353" y="7381905"/>
            <a:ext cx="653890" cy="782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9"/>
              </a:lnSpc>
            </a:pPr>
            <a:r>
              <a:rPr lang="en-US" sz="4078">
                <a:solidFill>
                  <a:srgbClr val="04408F"/>
                </a:solidFill>
                <a:latin typeface="Arial Bold"/>
              </a:rPr>
              <a:t>4</a:t>
            </a:r>
          </a:p>
        </p:txBody>
      </p:sp>
      <p:sp>
        <p:nvSpPr>
          <p:cNvPr id="22" name="Freeform 22"/>
          <p:cNvSpPr/>
          <p:nvPr/>
        </p:nvSpPr>
        <p:spPr>
          <a:xfrm>
            <a:off x="9804202" y="7471198"/>
            <a:ext cx="626967" cy="631560"/>
          </a:xfrm>
          <a:custGeom>
            <a:avLst/>
            <a:gdLst/>
            <a:ahLst/>
            <a:cxnLst/>
            <a:rect l="l" t="t" r="r" b="b"/>
            <a:pathLst>
              <a:path w="626967" h="631560">
                <a:moveTo>
                  <a:pt x="0" y="0"/>
                </a:moveTo>
                <a:lnTo>
                  <a:pt x="626967" y="0"/>
                </a:lnTo>
                <a:lnTo>
                  <a:pt x="626967" y="631560"/>
                </a:lnTo>
                <a:lnTo>
                  <a:pt x="0" y="631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9629540" y="4257455"/>
            <a:ext cx="1786349" cy="1319770"/>
            <a:chOff x="0" y="0"/>
            <a:chExt cx="557512" cy="41189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57512" cy="411895"/>
            </a:xfrm>
            <a:custGeom>
              <a:avLst/>
              <a:gdLst/>
              <a:ahLst/>
              <a:cxnLst/>
              <a:rect l="l" t="t" r="r" b="b"/>
              <a:pathLst>
                <a:path w="557512" h="411895">
                  <a:moveTo>
                    <a:pt x="354312" y="0"/>
                  </a:moveTo>
                  <a:lnTo>
                    <a:pt x="0" y="0"/>
                  </a:lnTo>
                  <a:lnTo>
                    <a:pt x="0" y="411895"/>
                  </a:lnTo>
                  <a:lnTo>
                    <a:pt x="354312" y="411895"/>
                  </a:lnTo>
                  <a:lnTo>
                    <a:pt x="557512" y="205947"/>
                  </a:lnTo>
                  <a:lnTo>
                    <a:pt x="354312" y="0"/>
                  </a:lnTo>
                  <a:close/>
                </a:path>
              </a:pathLst>
            </a:custGeom>
            <a:solidFill>
              <a:srgbClr val="04408F"/>
            </a:solidFill>
            <a:ln w="76200" cap="sq">
              <a:solidFill>
                <a:srgbClr val="04408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443212" cy="449995"/>
            </a:xfrm>
            <a:prstGeom prst="rect">
              <a:avLst/>
            </a:prstGeom>
          </p:spPr>
          <p:txBody>
            <a:bodyPr lIns="41436" tIns="41436" rIns="41436" bIns="4143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9831814" y="4571990"/>
            <a:ext cx="626967" cy="631560"/>
          </a:xfrm>
          <a:custGeom>
            <a:avLst/>
            <a:gdLst/>
            <a:ahLst/>
            <a:cxnLst/>
            <a:rect l="l" t="t" r="r" b="b"/>
            <a:pathLst>
              <a:path w="626967" h="631560">
                <a:moveTo>
                  <a:pt x="0" y="0"/>
                </a:moveTo>
                <a:lnTo>
                  <a:pt x="626967" y="0"/>
                </a:lnTo>
                <a:lnTo>
                  <a:pt x="626967" y="631561"/>
                </a:lnTo>
                <a:lnTo>
                  <a:pt x="0" y="631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9818353" y="4480454"/>
            <a:ext cx="653890" cy="782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9"/>
              </a:lnSpc>
            </a:pPr>
            <a:r>
              <a:rPr lang="en-US" sz="4078">
                <a:solidFill>
                  <a:srgbClr val="04408F"/>
                </a:solidFill>
                <a:latin typeface="Arial Bold"/>
              </a:rPr>
              <a:t>2</a:t>
            </a:r>
          </a:p>
        </p:txBody>
      </p:sp>
      <p:sp>
        <p:nvSpPr>
          <p:cNvPr id="28" name="Freeform 28"/>
          <p:cNvSpPr/>
          <p:nvPr/>
        </p:nvSpPr>
        <p:spPr>
          <a:xfrm>
            <a:off x="0" y="0"/>
            <a:ext cx="9100744" cy="10287000"/>
          </a:xfrm>
          <a:custGeom>
            <a:avLst/>
            <a:gdLst/>
            <a:ahLst/>
            <a:cxnLst/>
            <a:rect l="l" t="t" r="r" b="b"/>
            <a:pathLst>
              <a:path w="9100744" h="10287000">
                <a:moveTo>
                  <a:pt x="0" y="0"/>
                </a:moveTo>
                <a:lnTo>
                  <a:pt x="9100744" y="0"/>
                </a:lnTo>
                <a:lnTo>
                  <a:pt x="910074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7389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10431169" y="676275"/>
            <a:ext cx="6485466" cy="14870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739"/>
              </a:lnSpc>
            </a:pPr>
            <a:r>
              <a:rPr lang="en-US" sz="9099" dirty="0">
                <a:solidFill>
                  <a:srgbClr val="04408F"/>
                </a:solidFill>
                <a:latin typeface="Arial Bold"/>
              </a:rPr>
              <a:t>CONTENTS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9629540" y="6029386"/>
            <a:ext cx="8219333" cy="871782"/>
            <a:chOff x="0" y="0"/>
            <a:chExt cx="2653967" cy="281493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653967" cy="281493"/>
            </a:xfrm>
            <a:custGeom>
              <a:avLst/>
              <a:gdLst/>
              <a:ahLst/>
              <a:cxnLst/>
              <a:rect l="l" t="t" r="r" b="b"/>
              <a:pathLst>
                <a:path w="2653967" h="281493">
                  <a:moveTo>
                    <a:pt x="0" y="0"/>
                  </a:moveTo>
                  <a:lnTo>
                    <a:pt x="2653967" y="0"/>
                  </a:lnTo>
                  <a:lnTo>
                    <a:pt x="2653967" y="281493"/>
                  </a:lnTo>
                  <a:lnTo>
                    <a:pt x="0" y="281493"/>
                  </a:ln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4408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2653967" cy="319593"/>
            </a:xfrm>
            <a:prstGeom prst="rect">
              <a:avLst/>
            </a:prstGeom>
          </p:spPr>
          <p:txBody>
            <a:bodyPr lIns="41436" tIns="41436" rIns="41436" bIns="4143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1708031" y="6160436"/>
            <a:ext cx="6316103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04408F"/>
                </a:solidFill>
                <a:latin typeface="Arial Bold"/>
              </a:rPr>
              <a:t>DATABASE SOLUTIONS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9629540" y="6024900"/>
            <a:ext cx="1786349" cy="871782"/>
            <a:chOff x="0" y="0"/>
            <a:chExt cx="557512" cy="27208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557512" cy="272080"/>
            </a:xfrm>
            <a:custGeom>
              <a:avLst/>
              <a:gdLst/>
              <a:ahLst/>
              <a:cxnLst/>
              <a:rect l="l" t="t" r="r" b="b"/>
              <a:pathLst>
                <a:path w="557512" h="272080">
                  <a:moveTo>
                    <a:pt x="354312" y="0"/>
                  </a:moveTo>
                  <a:lnTo>
                    <a:pt x="0" y="0"/>
                  </a:lnTo>
                  <a:lnTo>
                    <a:pt x="0" y="272080"/>
                  </a:lnTo>
                  <a:lnTo>
                    <a:pt x="354312" y="272080"/>
                  </a:lnTo>
                  <a:lnTo>
                    <a:pt x="557512" y="136040"/>
                  </a:lnTo>
                  <a:lnTo>
                    <a:pt x="354312" y="0"/>
                  </a:lnTo>
                  <a:close/>
                </a:path>
              </a:pathLst>
            </a:custGeom>
            <a:solidFill>
              <a:srgbClr val="04408F"/>
            </a:solidFill>
            <a:ln w="76200" cap="sq">
              <a:solidFill>
                <a:srgbClr val="04408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443212" cy="310180"/>
            </a:xfrm>
            <a:prstGeom prst="rect">
              <a:avLst/>
            </a:prstGeom>
          </p:spPr>
          <p:txBody>
            <a:bodyPr lIns="41436" tIns="41436" rIns="41436" bIns="4143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9818353" y="6057961"/>
            <a:ext cx="653890" cy="782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9"/>
              </a:lnSpc>
            </a:pPr>
            <a:r>
              <a:rPr lang="en-US" sz="4078">
                <a:solidFill>
                  <a:srgbClr val="04408F"/>
                </a:solidFill>
                <a:latin typeface="Arial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1708031" y="7553630"/>
            <a:ext cx="6316103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04408F"/>
                </a:solidFill>
                <a:latin typeface="Arial Bold"/>
              </a:rPr>
              <a:t>GAME DEVELOPMENT PROCESS</a:t>
            </a:r>
          </a:p>
        </p:txBody>
      </p:sp>
      <p:sp>
        <p:nvSpPr>
          <p:cNvPr id="39" name="Freeform 39"/>
          <p:cNvSpPr/>
          <p:nvPr/>
        </p:nvSpPr>
        <p:spPr>
          <a:xfrm>
            <a:off x="9804202" y="6145011"/>
            <a:ext cx="626967" cy="631560"/>
          </a:xfrm>
          <a:custGeom>
            <a:avLst/>
            <a:gdLst/>
            <a:ahLst/>
            <a:cxnLst/>
            <a:rect l="l" t="t" r="r" b="b"/>
            <a:pathLst>
              <a:path w="626967" h="631560">
                <a:moveTo>
                  <a:pt x="0" y="0"/>
                </a:moveTo>
                <a:lnTo>
                  <a:pt x="626967" y="0"/>
                </a:lnTo>
                <a:lnTo>
                  <a:pt x="626967" y="631560"/>
                </a:lnTo>
                <a:lnTo>
                  <a:pt x="0" y="631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TextBox 40"/>
          <p:cNvSpPr txBox="1"/>
          <p:nvPr/>
        </p:nvSpPr>
        <p:spPr>
          <a:xfrm>
            <a:off x="9804202" y="6057961"/>
            <a:ext cx="653890" cy="782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9"/>
              </a:lnSpc>
            </a:pPr>
            <a:r>
              <a:rPr lang="en-US" sz="4078">
                <a:solidFill>
                  <a:srgbClr val="04408F"/>
                </a:solidFill>
                <a:latin typeface="Arial Bold"/>
              </a:rPr>
              <a:t>3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9790741" y="7377419"/>
            <a:ext cx="653890" cy="782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9"/>
              </a:lnSpc>
            </a:pPr>
            <a:r>
              <a:rPr lang="en-US" sz="4078">
                <a:solidFill>
                  <a:srgbClr val="04408F"/>
                </a:solidFill>
                <a:latin typeface="Arial Bold"/>
              </a:rPr>
              <a:t>4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9629540" y="8553448"/>
            <a:ext cx="8219333" cy="871782"/>
            <a:chOff x="0" y="0"/>
            <a:chExt cx="2653967" cy="281493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2653967" cy="281493"/>
            </a:xfrm>
            <a:custGeom>
              <a:avLst/>
              <a:gdLst/>
              <a:ahLst/>
              <a:cxnLst/>
              <a:rect l="l" t="t" r="r" b="b"/>
              <a:pathLst>
                <a:path w="2653967" h="281493">
                  <a:moveTo>
                    <a:pt x="0" y="0"/>
                  </a:moveTo>
                  <a:lnTo>
                    <a:pt x="2653967" y="0"/>
                  </a:lnTo>
                  <a:lnTo>
                    <a:pt x="2653967" y="281493"/>
                  </a:lnTo>
                  <a:lnTo>
                    <a:pt x="0" y="281493"/>
                  </a:ln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4408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38100"/>
              <a:ext cx="2653967" cy="319593"/>
            </a:xfrm>
            <a:prstGeom prst="rect">
              <a:avLst/>
            </a:prstGeom>
          </p:spPr>
          <p:txBody>
            <a:bodyPr lIns="41436" tIns="41436" rIns="41436" bIns="4143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9629540" y="8548962"/>
            <a:ext cx="1786349" cy="871782"/>
            <a:chOff x="0" y="0"/>
            <a:chExt cx="557512" cy="27208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557512" cy="272080"/>
            </a:xfrm>
            <a:custGeom>
              <a:avLst/>
              <a:gdLst/>
              <a:ahLst/>
              <a:cxnLst/>
              <a:rect l="l" t="t" r="r" b="b"/>
              <a:pathLst>
                <a:path w="557512" h="272080">
                  <a:moveTo>
                    <a:pt x="354312" y="0"/>
                  </a:moveTo>
                  <a:lnTo>
                    <a:pt x="0" y="0"/>
                  </a:lnTo>
                  <a:lnTo>
                    <a:pt x="0" y="272080"/>
                  </a:lnTo>
                  <a:lnTo>
                    <a:pt x="354312" y="272080"/>
                  </a:lnTo>
                  <a:lnTo>
                    <a:pt x="557512" y="136040"/>
                  </a:lnTo>
                  <a:lnTo>
                    <a:pt x="354312" y="0"/>
                  </a:lnTo>
                  <a:close/>
                </a:path>
              </a:pathLst>
            </a:custGeom>
            <a:solidFill>
              <a:srgbClr val="04408F"/>
            </a:solidFill>
            <a:ln w="76200" cap="sq">
              <a:solidFill>
                <a:srgbClr val="04408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-38100"/>
              <a:ext cx="443212" cy="310180"/>
            </a:xfrm>
            <a:prstGeom prst="rect">
              <a:avLst/>
            </a:prstGeom>
          </p:spPr>
          <p:txBody>
            <a:bodyPr lIns="41436" tIns="41436" rIns="41436" bIns="4143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11708031" y="8688984"/>
            <a:ext cx="6316103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04408F"/>
                </a:solidFill>
                <a:latin typeface="Arial Bold"/>
              </a:rPr>
              <a:t>FURTHER DEVELOPMENT IDEAS</a:t>
            </a:r>
          </a:p>
        </p:txBody>
      </p:sp>
      <p:sp>
        <p:nvSpPr>
          <p:cNvPr id="49" name="Freeform 49"/>
          <p:cNvSpPr/>
          <p:nvPr/>
        </p:nvSpPr>
        <p:spPr>
          <a:xfrm>
            <a:off x="9804202" y="8669073"/>
            <a:ext cx="626967" cy="631560"/>
          </a:xfrm>
          <a:custGeom>
            <a:avLst/>
            <a:gdLst/>
            <a:ahLst/>
            <a:cxnLst/>
            <a:rect l="l" t="t" r="r" b="b"/>
            <a:pathLst>
              <a:path w="626967" h="631560">
                <a:moveTo>
                  <a:pt x="0" y="0"/>
                </a:moveTo>
                <a:lnTo>
                  <a:pt x="626967" y="0"/>
                </a:lnTo>
                <a:lnTo>
                  <a:pt x="626967" y="631560"/>
                </a:lnTo>
                <a:lnTo>
                  <a:pt x="0" y="631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0" name="TextBox 50"/>
          <p:cNvSpPr txBox="1"/>
          <p:nvPr/>
        </p:nvSpPr>
        <p:spPr>
          <a:xfrm>
            <a:off x="9790741" y="8568012"/>
            <a:ext cx="653890" cy="782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9"/>
              </a:lnSpc>
            </a:pPr>
            <a:r>
              <a:rPr lang="en-US" sz="4078">
                <a:solidFill>
                  <a:srgbClr val="04408F"/>
                </a:solidFill>
                <a:latin typeface="Arial Bold"/>
              </a:rPr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09" r="-626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787611" y="742950"/>
            <a:ext cx="9978966" cy="1412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04408F"/>
                </a:solidFill>
                <a:latin typeface="Arial Bold"/>
              </a:rPr>
              <a:t>GAME IDEA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54296" y="3433763"/>
            <a:ext cx="7645596" cy="335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3499">
                <a:solidFill>
                  <a:srgbClr val="04408F"/>
                </a:solidFill>
                <a:latin typeface="Arial Bold"/>
              </a:rPr>
              <a:t>Map:</a:t>
            </a:r>
          </a:p>
          <a:p>
            <a:pPr>
              <a:lnSpc>
                <a:spcPts val="4199"/>
              </a:lnSpc>
            </a:pPr>
            <a:r>
              <a:rPr lang="en-US" sz="3499">
                <a:solidFill>
                  <a:srgbClr val="04408F"/>
                </a:solidFill>
                <a:latin typeface="Arial"/>
              </a:rPr>
              <a:t> 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</a:rPr>
              <a:t>Show the location of the airports in </a:t>
            </a:r>
            <a:r>
              <a:rPr lang="en-US" sz="2999">
                <a:solidFill>
                  <a:srgbClr val="000000"/>
                </a:solidFill>
                <a:latin typeface="Arial Bold"/>
              </a:rPr>
              <a:t>26 countries</a:t>
            </a:r>
            <a:r>
              <a:rPr lang="en-US" sz="2999">
                <a:solidFill>
                  <a:srgbClr val="000000"/>
                </a:solidFill>
                <a:latin typeface="Arial"/>
              </a:rPr>
              <a:t> that need to be rescued</a:t>
            </a:r>
          </a:p>
          <a:p>
            <a:pPr>
              <a:lnSpc>
                <a:spcPts val="3599"/>
              </a:lnSpc>
            </a:pPr>
            <a:endParaRPr lang="en-US" sz="2999">
              <a:solidFill>
                <a:srgbClr val="000000"/>
              </a:solidFill>
              <a:latin typeface="Arial"/>
            </a:endParaRP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</a:rPr>
              <a:t>Your journey starts at</a:t>
            </a:r>
            <a:r>
              <a:rPr lang="en-US" sz="2999">
                <a:solidFill>
                  <a:srgbClr val="000000"/>
                </a:solidFill>
                <a:latin typeface="Arial Bold"/>
              </a:rPr>
              <a:t> Helsinki, Finland</a:t>
            </a:r>
            <a:r>
              <a:rPr lang="en-US" sz="2999">
                <a:solidFill>
                  <a:srgbClr val="000000"/>
                </a:solidFill>
                <a:latin typeface="Arial"/>
              </a:rPr>
              <a:t> and ends at </a:t>
            </a:r>
            <a:r>
              <a:rPr lang="en-US" sz="2999">
                <a:solidFill>
                  <a:srgbClr val="000000"/>
                </a:solidFill>
                <a:latin typeface="Arial Bold"/>
              </a:rPr>
              <a:t>Madrid, Spain</a:t>
            </a:r>
            <a:r>
              <a:rPr lang="en-US" sz="2999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8425" y="824440"/>
            <a:ext cx="8489187" cy="8638120"/>
          </a:xfrm>
          <a:custGeom>
            <a:avLst/>
            <a:gdLst/>
            <a:ahLst/>
            <a:cxnLst/>
            <a:rect l="l" t="t" r="r" b="b"/>
            <a:pathLst>
              <a:path w="8489187" h="8638120">
                <a:moveTo>
                  <a:pt x="0" y="0"/>
                </a:moveTo>
                <a:lnTo>
                  <a:pt x="8489186" y="0"/>
                </a:lnTo>
                <a:lnTo>
                  <a:pt x="8489186" y="8638120"/>
                </a:lnTo>
                <a:lnTo>
                  <a:pt x="0" y="86381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787611" y="742950"/>
            <a:ext cx="9978966" cy="1412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04408F"/>
                </a:solidFill>
                <a:latin typeface="Arial Bold"/>
              </a:rPr>
              <a:t>GAME IDEA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613704" y="2352675"/>
            <a:ext cx="7919063" cy="596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3499">
                <a:solidFill>
                  <a:srgbClr val="04408F"/>
                </a:solidFill>
                <a:latin typeface="Arial Bold"/>
              </a:rPr>
              <a:t>Resources:</a:t>
            </a:r>
          </a:p>
          <a:p>
            <a:pPr>
              <a:lnSpc>
                <a:spcPts val="3599"/>
              </a:lnSpc>
            </a:pPr>
            <a:endParaRPr lang="en-US" sz="3499">
              <a:solidFill>
                <a:srgbClr val="04408F"/>
              </a:solidFill>
              <a:latin typeface="Arial Bold"/>
            </a:endParaRP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</a:rPr>
              <a:t>Start with </a:t>
            </a:r>
            <a:r>
              <a:rPr lang="en-US" sz="2999">
                <a:solidFill>
                  <a:srgbClr val="000000"/>
                </a:solidFill>
                <a:latin typeface="Arial Bold"/>
              </a:rPr>
              <a:t>400 weapons</a:t>
            </a:r>
            <a:r>
              <a:rPr lang="en-US" sz="2999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999">
                <a:solidFill>
                  <a:srgbClr val="000000"/>
                </a:solidFill>
                <a:latin typeface="Arial Bold"/>
              </a:rPr>
              <a:t>700 energy</a:t>
            </a:r>
            <a:r>
              <a:rPr lang="en-US" sz="2999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999">
                <a:solidFill>
                  <a:srgbClr val="000000"/>
                </a:solidFill>
                <a:latin typeface="Arial Bold"/>
              </a:rPr>
              <a:t>10 minutes</a:t>
            </a:r>
            <a:r>
              <a:rPr lang="en-US" sz="2999">
                <a:solidFill>
                  <a:srgbClr val="000000"/>
                </a:solidFill>
                <a:latin typeface="Arial"/>
              </a:rPr>
              <a:t> countdown</a:t>
            </a:r>
          </a:p>
          <a:p>
            <a:pPr>
              <a:lnSpc>
                <a:spcPts val="3599"/>
              </a:lnSpc>
            </a:pPr>
            <a:endParaRPr lang="en-US" sz="2999">
              <a:solidFill>
                <a:srgbClr val="000000"/>
              </a:solidFill>
              <a:latin typeface="Arial"/>
            </a:endParaRP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</a:rPr>
              <a:t>Use to complete the mission in each airport</a:t>
            </a:r>
          </a:p>
          <a:p>
            <a:pPr>
              <a:lnSpc>
                <a:spcPts val="3599"/>
              </a:lnSpc>
            </a:pPr>
            <a:endParaRPr lang="en-US" sz="2999">
              <a:solidFill>
                <a:srgbClr val="000000"/>
              </a:solidFill>
              <a:latin typeface="Arial"/>
            </a:endParaRP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</a:rPr>
              <a:t>Collect enough weapons, energy and 5 numbers for last mission in Madrid</a:t>
            </a:r>
          </a:p>
          <a:p>
            <a:pPr>
              <a:lnSpc>
                <a:spcPts val="3599"/>
              </a:lnSpc>
            </a:pPr>
            <a:endParaRPr lang="en-US" sz="2999">
              <a:solidFill>
                <a:srgbClr val="000000"/>
              </a:solidFill>
              <a:latin typeface="Arial"/>
            </a:endParaRP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</a:rPr>
              <a:t>Run out of weapons, energy or time </a:t>
            </a:r>
          </a:p>
          <a:p>
            <a:pPr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al"/>
              </a:rPr>
              <a:t>      -&gt; </a:t>
            </a:r>
            <a:r>
              <a:rPr lang="en-US" sz="2999">
                <a:solidFill>
                  <a:srgbClr val="000000"/>
                </a:solidFill>
                <a:latin typeface="Arial Bold"/>
              </a:rPr>
              <a:t>Game over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787611" y="742950"/>
            <a:ext cx="9978966" cy="1412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04408F"/>
                </a:solidFill>
                <a:latin typeface="Arial Bold"/>
              </a:rPr>
              <a:t>GAME IDEA</a:t>
            </a:r>
          </a:p>
        </p:txBody>
      </p:sp>
      <p:sp>
        <p:nvSpPr>
          <p:cNvPr id="3" name="Freeform 3"/>
          <p:cNvSpPr/>
          <p:nvPr/>
        </p:nvSpPr>
        <p:spPr>
          <a:xfrm>
            <a:off x="1028700" y="94590"/>
            <a:ext cx="7169688" cy="10097819"/>
          </a:xfrm>
          <a:custGeom>
            <a:avLst/>
            <a:gdLst/>
            <a:ahLst/>
            <a:cxnLst/>
            <a:rect l="l" t="t" r="r" b="b"/>
            <a:pathLst>
              <a:path w="7169688" h="10097819">
                <a:moveTo>
                  <a:pt x="0" y="0"/>
                </a:moveTo>
                <a:lnTo>
                  <a:pt x="7169688" y="0"/>
                </a:lnTo>
                <a:lnTo>
                  <a:pt x="7169688" y="10097820"/>
                </a:lnTo>
                <a:lnTo>
                  <a:pt x="0" y="10097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6" r="-1082" b="-24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9613704" y="3024187"/>
            <a:ext cx="8201329" cy="417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3499">
                <a:solidFill>
                  <a:srgbClr val="04408F"/>
                </a:solidFill>
                <a:latin typeface="Arial Bold"/>
              </a:rPr>
              <a:t>Final password: </a:t>
            </a:r>
          </a:p>
          <a:p>
            <a:pPr>
              <a:lnSpc>
                <a:spcPts val="3599"/>
              </a:lnSpc>
            </a:pPr>
            <a:endParaRPr lang="en-US" sz="3499">
              <a:solidFill>
                <a:srgbClr val="04408F"/>
              </a:solidFill>
              <a:latin typeface="Arial Bold"/>
            </a:endParaRP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</a:rPr>
              <a:t>After completing the final mission in Madrid, Enter the password with 5 numbers (0-9) in ascending order</a:t>
            </a:r>
            <a:r>
              <a:rPr lang="en-US" sz="2999">
                <a:solidFill>
                  <a:srgbClr val="04408F"/>
                </a:solidFill>
                <a:latin typeface="Arial"/>
              </a:rPr>
              <a:t> 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</a:rPr>
              <a:t>Enter for 5 times only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</a:rPr>
              <a:t>Guess correctly -&gt; get the </a:t>
            </a:r>
            <a:r>
              <a:rPr lang="en-US" sz="2999">
                <a:solidFill>
                  <a:srgbClr val="000000"/>
                </a:solidFill>
                <a:latin typeface="Arial Bold"/>
              </a:rPr>
              <a:t>anti-zombie vaccine</a:t>
            </a:r>
            <a:r>
              <a:rPr lang="en-US" sz="2999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999">
                <a:solidFill>
                  <a:srgbClr val="000000"/>
                </a:solidFill>
                <a:latin typeface="Arial Bold"/>
              </a:rPr>
              <a:t>save the world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</a:rPr>
              <a:t>Guess wrong after 5 times -&gt;</a:t>
            </a:r>
            <a:r>
              <a:rPr lang="en-US" sz="2999">
                <a:solidFill>
                  <a:srgbClr val="000000"/>
                </a:solidFill>
                <a:latin typeface="Arial Bold"/>
              </a:rPr>
              <a:t> Game over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22207" y="-1148093"/>
            <a:ext cx="6661473" cy="3086100"/>
            <a:chOff x="0" y="0"/>
            <a:chExt cx="175446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4462" cy="812800"/>
            </a:xfrm>
            <a:custGeom>
              <a:avLst/>
              <a:gdLst/>
              <a:ahLst/>
              <a:cxnLst/>
              <a:rect l="l" t="t" r="r" b="b"/>
              <a:pathLst>
                <a:path w="1754462" h="812800">
                  <a:moveTo>
                    <a:pt x="0" y="0"/>
                  </a:moveTo>
                  <a:lnTo>
                    <a:pt x="1754462" y="0"/>
                  </a:lnTo>
                  <a:lnTo>
                    <a:pt x="17544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754462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22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163471" y="1525904"/>
            <a:ext cx="9961059" cy="7788069"/>
          </a:xfrm>
          <a:custGeom>
            <a:avLst/>
            <a:gdLst/>
            <a:ahLst/>
            <a:cxnLst/>
            <a:rect l="l" t="t" r="r" b="b"/>
            <a:pathLst>
              <a:path w="9961059" h="7788069">
                <a:moveTo>
                  <a:pt x="0" y="0"/>
                </a:moveTo>
                <a:lnTo>
                  <a:pt x="9961058" y="0"/>
                </a:lnTo>
                <a:lnTo>
                  <a:pt x="9961058" y="7788069"/>
                </a:lnTo>
                <a:lnTo>
                  <a:pt x="0" y="778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69524" y="215265"/>
            <a:ext cx="14948952" cy="1310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6900">
                <a:solidFill>
                  <a:srgbClr val="04408F"/>
                </a:solidFill>
                <a:latin typeface="Arial Bold"/>
              </a:rPr>
              <a:t>DATABASE SOLUTIONS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570823"/>
            <a:ext cx="18720712" cy="3086100"/>
            <a:chOff x="0" y="0"/>
            <a:chExt cx="4930558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930558" cy="812800"/>
            </a:xfrm>
            <a:custGeom>
              <a:avLst/>
              <a:gdLst/>
              <a:ahLst/>
              <a:cxnLst/>
              <a:rect l="l" t="t" r="r" b="b"/>
              <a:pathLst>
                <a:path w="4930558" h="812800">
                  <a:moveTo>
                    <a:pt x="0" y="0"/>
                  </a:moveTo>
                  <a:lnTo>
                    <a:pt x="4930558" y="0"/>
                  </a:lnTo>
                  <a:lnTo>
                    <a:pt x="493055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408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93055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22207" y="-1148093"/>
            <a:ext cx="6661473" cy="3086100"/>
            <a:chOff x="0" y="0"/>
            <a:chExt cx="175446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4462" cy="812800"/>
            </a:xfrm>
            <a:custGeom>
              <a:avLst/>
              <a:gdLst/>
              <a:ahLst/>
              <a:cxnLst/>
              <a:rect l="l" t="t" r="r" b="b"/>
              <a:pathLst>
                <a:path w="1754462" h="812800">
                  <a:moveTo>
                    <a:pt x="0" y="0"/>
                  </a:moveTo>
                  <a:lnTo>
                    <a:pt x="1754462" y="0"/>
                  </a:lnTo>
                  <a:lnTo>
                    <a:pt x="17544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754462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2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341899" y="553467"/>
            <a:ext cx="8946101" cy="2093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>
                <a:solidFill>
                  <a:srgbClr val="04408F"/>
                </a:solidFill>
                <a:latin typeface="Arial Bold"/>
              </a:rPr>
              <a:t>GAME DEVELOPMENT</a:t>
            </a:r>
          </a:p>
          <a:p>
            <a:pPr algn="ctr">
              <a:lnSpc>
                <a:spcPts val="7980"/>
              </a:lnSpc>
            </a:pPr>
            <a:r>
              <a:rPr lang="en-US" sz="5700">
                <a:solidFill>
                  <a:srgbClr val="04408F"/>
                </a:solidFill>
                <a:latin typeface="Arial Bold"/>
              </a:rPr>
              <a:t> PROCESS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51559" y="3309389"/>
            <a:ext cx="8326781" cy="508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04408F"/>
                </a:solidFill>
                <a:latin typeface="Arial Bold"/>
              </a:rPr>
              <a:t>Step 1</a:t>
            </a:r>
          </a:p>
          <a:p>
            <a:pPr marL="604518" lvl="1" indent="-302259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al"/>
              </a:rPr>
              <a:t>Update game requirements, change gameplay by removing money, adding timer countdown, password for final mission, and modifying rules for more interesting and simpler gameplay</a:t>
            </a: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04408F"/>
                </a:solidFill>
                <a:latin typeface="Arial Bold"/>
              </a:rPr>
              <a:t>Step 2</a:t>
            </a:r>
          </a:p>
          <a:p>
            <a:pPr marL="604518" lvl="1" indent="-302259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al"/>
              </a:rPr>
              <a:t>Involve designing the game layout and components using PTS and Adobe Illustrator, using materials from Freepik, pictures from Google Search, animations, buttons, and the game's logo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-76606"/>
            <a:ext cx="9144000" cy="10440212"/>
            <a:chOff x="0" y="0"/>
            <a:chExt cx="1416645" cy="161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16645" cy="1617462"/>
            </a:xfrm>
            <a:custGeom>
              <a:avLst/>
              <a:gdLst/>
              <a:ahLst/>
              <a:cxnLst/>
              <a:rect l="l" t="t" r="r" b="b"/>
              <a:pathLst>
                <a:path w="1416645" h="1617462">
                  <a:moveTo>
                    <a:pt x="0" y="0"/>
                  </a:moveTo>
                  <a:lnTo>
                    <a:pt x="1416645" y="0"/>
                  </a:lnTo>
                  <a:lnTo>
                    <a:pt x="1416645" y="1617462"/>
                  </a:lnTo>
                  <a:lnTo>
                    <a:pt x="0" y="1617462"/>
                  </a:lnTo>
                  <a:close/>
                </a:path>
              </a:pathLst>
            </a:custGeom>
            <a:blipFill>
              <a:blip r:embed="rId2"/>
              <a:stretch>
                <a:fillRect l="-35160" r="-3240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76606"/>
            <a:ext cx="9144000" cy="10440212"/>
            <a:chOff x="0" y="0"/>
            <a:chExt cx="1416645" cy="16174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6645" cy="1617462"/>
            </a:xfrm>
            <a:custGeom>
              <a:avLst/>
              <a:gdLst/>
              <a:ahLst/>
              <a:cxnLst/>
              <a:rect l="l" t="t" r="r" b="b"/>
              <a:pathLst>
                <a:path w="1416645" h="1617462">
                  <a:moveTo>
                    <a:pt x="0" y="0"/>
                  </a:moveTo>
                  <a:lnTo>
                    <a:pt x="1416645" y="0"/>
                  </a:lnTo>
                  <a:lnTo>
                    <a:pt x="1416645" y="1617462"/>
                  </a:lnTo>
                  <a:lnTo>
                    <a:pt x="0" y="1617462"/>
                  </a:lnTo>
                  <a:close/>
                </a:path>
              </a:pathLst>
            </a:custGeom>
            <a:blipFill>
              <a:blip r:embed="rId2"/>
              <a:stretch>
                <a:fillRect l="-35160" r="-3240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9341899" y="553467"/>
            <a:ext cx="8946101" cy="2093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>
                <a:solidFill>
                  <a:srgbClr val="04408F"/>
                </a:solidFill>
                <a:latin typeface="Arial Bold"/>
              </a:rPr>
              <a:t>GAME DEVELOPMENT</a:t>
            </a:r>
          </a:p>
          <a:p>
            <a:pPr algn="ctr">
              <a:lnSpc>
                <a:spcPts val="7980"/>
              </a:lnSpc>
            </a:pPr>
            <a:r>
              <a:rPr lang="en-US" sz="5700">
                <a:solidFill>
                  <a:srgbClr val="04408F"/>
                </a:solidFill>
                <a:latin typeface="Arial Bold"/>
              </a:rPr>
              <a:t> PROCESS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651559" y="2834662"/>
            <a:ext cx="8326781" cy="673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4408F"/>
                </a:solidFill>
                <a:latin typeface="Arial Bold"/>
              </a:rPr>
              <a:t>Step 3</a:t>
            </a:r>
          </a:p>
          <a:p>
            <a:pPr>
              <a:lnSpc>
                <a:spcPts val="2999"/>
              </a:lnSpc>
            </a:pPr>
            <a:r>
              <a:rPr lang="en-US" sz="2499">
                <a:solidFill>
                  <a:srgbClr val="04408F"/>
                </a:solidFill>
                <a:latin typeface="Arial Bold"/>
              </a:rPr>
              <a:t>   </a:t>
            </a:r>
            <a:r>
              <a:rPr lang="en-US" sz="2499">
                <a:solidFill>
                  <a:srgbClr val="04408F"/>
                </a:solidFill>
                <a:latin typeface="Arial"/>
              </a:rPr>
              <a:t>divided the project into 2 parts:</a:t>
            </a:r>
          </a:p>
          <a:p>
            <a:pPr marL="539749" lvl="1" indent="-269875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rial Bold"/>
              </a:rPr>
              <a:t>UI: </a:t>
            </a:r>
            <a:r>
              <a:rPr lang="en-US" sz="2499">
                <a:solidFill>
                  <a:srgbClr val="000000"/>
                </a:solidFill>
                <a:latin typeface="Arial"/>
              </a:rPr>
              <a:t>was created using HTML and CSS, with Bootstrap being used in some popups</a:t>
            </a:r>
          </a:p>
          <a:p>
            <a:pPr marL="539749" lvl="1" indent="-269875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rial Bold"/>
              </a:rPr>
              <a:t>Database and Backend: </a:t>
            </a:r>
            <a:r>
              <a:rPr lang="en-US" sz="2499">
                <a:solidFill>
                  <a:srgbClr val="000000"/>
                </a:solidFill>
                <a:latin typeface="Arial"/>
              </a:rPr>
              <a:t>The database was modified for a web browser game, using Python, Flask, and Python-dotenv for the backend. Flask-Login manages user authentication and sessions, while Flask-SQLAlchemy simplifies database operations by allowing Python objects to interact with the database.</a:t>
            </a:r>
          </a:p>
          <a:p>
            <a:pPr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999"/>
              </a:lnSpc>
            </a:pPr>
            <a:r>
              <a:rPr lang="en-US" sz="2499">
                <a:solidFill>
                  <a:srgbClr val="04408F"/>
                </a:solidFill>
                <a:latin typeface="Arial Bold"/>
              </a:rPr>
              <a:t>Step 4</a:t>
            </a:r>
          </a:p>
          <a:p>
            <a:pPr marL="539749" lvl="1" indent="-269875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rial"/>
              </a:rPr>
              <a:t>Implement JavaScript part for the game to create interaction between the player and the game interface</a:t>
            </a:r>
          </a:p>
          <a:p>
            <a:pPr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999"/>
              </a:lnSpc>
            </a:pPr>
            <a:r>
              <a:rPr lang="en-US" sz="2499">
                <a:solidFill>
                  <a:srgbClr val="04408F"/>
                </a:solidFill>
                <a:latin typeface="Arial Bold"/>
              </a:rPr>
              <a:t>Step 5</a:t>
            </a:r>
          </a:p>
          <a:p>
            <a:pPr marL="539749" lvl="1" indent="-269875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rial"/>
              </a:rPr>
              <a:t>Perform testing and fix bugs to ensure game performance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7701" y="9115067"/>
            <a:ext cx="18720712" cy="3086100"/>
            <a:chOff x="0" y="0"/>
            <a:chExt cx="4930558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30558" cy="812800"/>
            </a:xfrm>
            <a:custGeom>
              <a:avLst/>
              <a:gdLst/>
              <a:ahLst/>
              <a:cxnLst/>
              <a:rect l="l" t="t" r="r" b="b"/>
              <a:pathLst>
                <a:path w="4930558" h="812800">
                  <a:moveTo>
                    <a:pt x="0" y="0"/>
                  </a:moveTo>
                  <a:lnTo>
                    <a:pt x="4930558" y="0"/>
                  </a:lnTo>
                  <a:lnTo>
                    <a:pt x="493055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408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3055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74040" y="3192399"/>
            <a:ext cx="15739920" cy="3749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65" lvl="1" indent="-356233">
              <a:lnSpc>
                <a:spcPts val="4883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Arial"/>
              </a:rPr>
              <a:t>Improve the animations and audios of the game in each mission</a:t>
            </a:r>
          </a:p>
          <a:p>
            <a:pPr>
              <a:lnSpc>
                <a:spcPts val="4883"/>
              </a:lnSpc>
            </a:pPr>
            <a:endParaRPr lang="en-US" sz="3299">
              <a:solidFill>
                <a:srgbClr val="000000"/>
              </a:solidFill>
              <a:latin typeface="Arial"/>
            </a:endParaRPr>
          </a:p>
          <a:p>
            <a:pPr marL="712465" lvl="1" indent="-356233">
              <a:lnSpc>
                <a:spcPts val="4883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Arial"/>
              </a:rPr>
              <a:t>Add more types of reward, e.g. mission support item and expand the rescue region to Asia with a new kind of mission</a:t>
            </a:r>
          </a:p>
          <a:p>
            <a:pPr>
              <a:lnSpc>
                <a:spcPts val="4883"/>
              </a:lnSpc>
            </a:pPr>
            <a:endParaRPr lang="en-US" sz="3299">
              <a:solidFill>
                <a:srgbClr val="000000"/>
              </a:solidFill>
              <a:latin typeface="Arial"/>
            </a:endParaRPr>
          </a:p>
          <a:p>
            <a:pPr marL="712465" lvl="1" indent="-356233">
              <a:lnSpc>
                <a:spcPts val="4883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Arial"/>
              </a:rPr>
              <a:t>Research new techniques to reduce the map loading time</a:t>
            </a:r>
          </a:p>
        </p:txBody>
      </p:sp>
      <p:sp>
        <p:nvSpPr>
          <p:cNvPr id="6" name="Freeform 6"/>
          <p:cNvSpPr/>
          <p:nvPr/>
        </p:nvSpPr>
        <p:spPr>
          <a:xfrm>
            <a:off x="14209654" y="6802818"/>
            <a:ext cx="3571234" cy="2115956"/>
          </a:xfrm>
          <a:custGeom>
            <a:avLst/>
            <a:gdLst/>
            <a:ahLst/>
            <a:cxnLst/>
            <a:rect l="l" t="t" r="r" b="b"/>
            <a:pathLst>
              <a:path w="3571234" h="2115956">
                <a:moveTo>
                  <a:pt x="0" y="0"/>
                </a:moveTo>
                <a:lnTo>
                  <a:pt x="3571234" y="0"/>
                </a:lnTo>
                <a:lnTo>
                  <a:pt x="3571234" y="2115956"/>
                </a:lnTo>
                <a:lnTo>
                  <a:pt x="0" y="21159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11953" y="752475"/>
            <a:ext cx="16464094" cy="1353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40"/>
              </a:lnSpc>
            </a:pPr>
            <a:r>
              <a:rPr lang="en-US" sz="7100">
                <a:solidFill>
                  <a:srgbClr val="04408F"/>
                </a:solidFill>
                <a:latin typeface="Arial Bold"/>
              </a:rPr>
              <a:t>FURTHER DEVELOPMENT IDEAS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Custom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Arial</vt:lpstr>
      <vt:lpstr>Arial Bold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Zombiator Presentation 2</dc:title>
  <cp:lastModifiedBy>Nhi Dinh</cp:lastModifiedBy>
  <cp:revision>2</cp:revision>
  <dcterms:created xsi:type="dcterms:W3CDTF">2006-08-16T00:00:00Z</dcterms:created>
  <dcterms:modified xsi:type="dcterms:W3CDTF">2023-12-15T16:56:08Z</dcterms:modified>
  <dc:identifier>DAF2rp6Sud8</dc:identifier>
</cp:coreProperties>
</file>