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714" r:id="rId2"/>
    <p:sldId id="715" r:id="rId3"/>
    <p:sldId id="732" r:id="rId4"/>
    <p:sldId id="716" r:id="rId5"/>
    <p:sldId id="717" r:id="rId6"/>
    <p:sldId id="729" r:id="rId7"/>
    <p:sldId id="718" r:id="rId8"/>
    <p:sldId id="730" r:id="rId9"/>
    <p:sldId id="720" r:id="rId10"/>
    <p:sldId id="719" r:id="rId11"/>
    <p:sldId id="731" r:id="rId12"/>
    <p:sldId id="72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xuanhang" initials="w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88D"/>
    <a:srgbClr val="A50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939" autoAdjust="0"/>
  </p:normalViewPr>
  <p:slideViewPr>
    <p:cSldViewPr snapToGrid="0">
      <p:cViewPr varScale="1">
        <p:scale>
          <a:sx n="64" d="100"/>
          <a:sy n="64" d="100"/>
        </p:scale>
        <p:origin x="72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85D0-5ECB-4D98-981F-325FC71A8CAF}" type="datetimeFigureOut">
              <a:rPr lang="zh-CN" altLang="en-US" smtClean="0"/>
              <a:t>2021/4/16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FB753-16B5-4138-A915-5A5DB0E6940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D0DACE-38E0-42D2-9336-2B707D34BC6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AFB753-16B5-4138-A915-5A5DB0E6940B}" type="slidenum">
              <a:rPr lang="zh-CN" altLang="en-US" smtClean="0"/>
              <a:t>2</a:t>
            </a:fld>
            <a:endParaRPr lang="zh-CN" altLang="en-US"/>
          </a:p>
        </p:txBody>
      </p:sp>
    </p:spTree>
    <p:extLst>
      <p:ext uri="{BB962C8B-B14F-4D97-AF65-F5344CB8AC3E}">
        <p14:creationId xmlns:p14="http://schemas.microsoft.com/office/powerpoint/2010/main" val="91501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6C304-70A3-4737-808E-DD8D732AD5D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69ED70A-5BC8-40AD-9972-CB30DB13177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6327CC-D9B6-48DD-B3AF-F69C85117288}"/>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AA353D1B-B9B6-45B2-8B89-AD3C0DC67A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61CC27A-D991-4182-9C4D-80B0EB4E02EE}"/>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12055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A81FE-E370-422A-9EFD-DADC8707B23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D96C0-7775-4D25-A1D0-00D07805AE4E}"/>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E01A3C-2E98-4222-8DBD-1AA6B4BE36E7}"/>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5F86A980-010F-4BF7-82BA-0A75E890CFD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00ADE03-5F84-46C4-800B-F78C88DBC23F}"/>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96403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30BAAD-8C42-49E4-9C3D-956B6EBABD3A}"/>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943E01-088F-4E0B-BD90-629AA94844CB}"/>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D9A34B-5A4F-4C2C-BC1B-82B4AF55037F}"/>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F0B7C240-397E-45F3-8898-4DAA0B7464C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46D53A1-503E-4006-AE0B-538B855B0078}"/>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36370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2E95C-8179-4A5D-8C7F-6E97BC825EC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15DA09-375A-4792-A083-E1C32D5EAAAE}"/>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4AD8F-6937-4B59-802A-D97A87E7B75D}"/>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28C84625-F666-4379-A0C3-411E72891FD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6FCD934-49A1-4252-A5A6-5BACC3CFEC19}"/>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346309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DCE52-D748-43FD-8B35-440077BC58E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93FB2E-6E59-458E-BA68-B34F9BA74F7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103B19-6B84-4535-BA69-7B20D46D4341}"/>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818C9CFB-DA3C-4053-ADF0-EF3B83FC7F6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1904597-4DE5-452E-97FB-BF04A195D869}"/>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363320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D4CE1-66F5-4CD0-9554-F981EC226A9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EB1F19-F3F6-4747-AB1E-7CFA34FBF7BF}"/>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AE18FDC-5C04-4252-AA21-3D7D1CAA389E}"/>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E0F00F-0169-4495-B8D6-49434589D19C}"/>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2021/4/16</a:t>
            </a:fld>
            <a:endParaRPr lang="zh-CN" altLang="en-US"/>
          </a:p>
        </p:txBody>
      </p:sp>
      <p:sp>
        <p:nvSpPr>
          <p:cNvPr id="6" name="页脚占位符 5">
            <a:extLst>
              <a:ext uri="{FF2B5EF4-FFF2-40B4-BE49-F238E27FC236}">
                <a16:creationId xmlns:a16="http://schemas.microsoft.com/office/drawing/2014/main" id="{C045BBBE-94AC-4CC4-B7A4-832A92A232C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4FEAA4F-C1FB-4470-9C5D-5D66F7EDD6C0}"/>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405341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D8F0D-29A0-48A2-893D-CB7B74277B54}"/>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762F14-F613-4CA2-B4EA-D7173A042AE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820B98-5764-46D6-B4EB-16F358943667}"/>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BEBCBF-8BC7-4CF1-B31D-D5002A8EFD2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6CABE2-5365-4629-9CDE-8CA1281F0D5C}"/>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82C535-ABAF-47C7-882F-E61E4C3E6A9D}"/>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2021/4/16</a:t>
            </a:fld>
            <a:endParaRPr lang="zh-CN" altLang="en-US"/>
          </a:p>
        </p:txBody>
      </p:sp>
      <p:sp>
        <p:nvSpPr>
          <p:cNvPr id="8" name="页脚占位符 7">
            <a:extLst>
              <a:ext uri="{FF2B5EF4-FFF2-40B4-BE49-F238E27FC236}">
                <a16:creationId xmlns:a16="http://schemas.microsoft.com/office/drawing/2014/main" id="{9A557BF4-7C4F-42EF-A801-B1050C1CA6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7D821835-C097-4F58-B3FA-A06AB489DE21}"/>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316162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62114-F0C1-429B-A02E-D41A9E520E9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948932-15F3-4F20-BC3D-B7E6896232D9}"/>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2021/4/16</a:t>
            </a:fld>
            <a:endParaRPr lang="zh-CN" altLang="en-US"/>
          </a:p>
        </p:txBody>
      </p:sp>
      <p:sp>
        <p:nvSpPr>
          <p:cNvPr id="4" name="页脚占位符 3">
            <a:extLst>
              <a:ext uri="{FF2B5EF4-FFF2-40B4-BE49-F238E27FC236}">
                <a16:creationId xmlns:a16="http://schemas.microsoft.com/office/drawing/2014/main" id="{2F091DE7-D96A-4891-9346-6AE84300052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ED70B436-137B-4BD8-B224-E719E9F775FF}"/>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08531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838D36-4F18-4310-BB29-EE346E7D76B9}"/>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2021/4/16</a:t>
            </a:fld>
            <a:endParaRPr lang="zh-CN" altLang="en-US"/>
          </a:p>
        </p:txBody>
      </p:sp>
      <p:sp>
        <p:nvSpPr>
          <p:cNvPr id="3" name="页脚占位符 2">
            <a:extLst>
              <a:ext uri="{FF2B5EF4-FFF2-40B4-BE49-F238E27FC236}">
                <a16:creationId xmlns:a16="http://schemas.microsoft.com/office/drawing/2014/main" id="{51498800-1875-4779-B05C-DC891999649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53124376-8849-411E-81BD-6BD96201BF44}"/>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52816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CFAFE-2A48-49F6-9A82-FE3EC839AA5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0AAC867-9B85-42F2-AE72-8117C3AA5B7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41BCF7-9B73-4EB6-ADD4-8503E5CE2DC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98EF58-65E3-457F-8CA0-946B51CACD7E}"/>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2021/4/16</a:t>
            </a:fld>
            <a:endParaRPr lang="zh-CN" altLang="en-US"/>
          </a:p>
        </p:txBody>
      </p:sp>
      <p:sp>
        <p:nvSpPr>
          <p:cNvPr id="6" name="页脚占位符 5">
            <a:extLst>
              <a:ext uri="{FF2B5EF4-FFF2-40B4-BE49-F238E27FC236}">
                <a16:creationId xmlns:a16="http://schemas.microsoft.com/office/drawing/2014/main" id="{6E72AF08-4B18-4BDB-9A59-944A688504F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DC5BB54-8E5D-4DF6-BCED-25D0C7F7D54F}"/>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58799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19E39-F160-4969-8A4B-A3E04354884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A2E81D-DC0D-4959-9C1C-9BEC7F3BF8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857EAB-FD84-4E9F-8356-8EB0F99CF53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AD49A3-D50F-46ED-B108-28DE8A567362}"/>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2021/4/16</a:t>
            </a:fld>
            <a:endParaRPr lang="zh-CN" altLang="en-US"/>
          </a:p>
        </p:txBody>
      </p:sp>
      <p:sp>
        <p:nvSpPr>
          <p:cNvPr id="6" name="页脚占位符 5">
            <a:extLst>
              <a:ext uri="{FF2B5EF4-FFF2-40B4-BE49-F238E27FC236}">
                <a16:creationId xmlns:a16="http://schemas.microsoft.com/office/drawing/2014/main" id="{379D36A4-836F-42FD-9AC4-E24081EFFFB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FC4C8AE1-408C-4EBE-B579-93B8430F77CA}"/>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70505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2859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428446" y="2336393"/>
            <a:ext cx="7573645" cy="2185214"/>
          </a:xfrm>
          <a:prstGeom prst="rect">
            <a:avLst/>
          </a:prstGeom>
          <a:noFill/>
        </p:spPr>
        <p:txBody>
          <a:bodyPr wrap="square">
            <a:spAutoFit/>
          </a:bodyPr>
          <a:lstStyle/>
          <a:p>
            <a:pPr algn="ctr"/>
            <a:r>
              <a:rPr lang="en-US" altLang="zh-CN" sz="4000" b="1" dirty="0">
                <a:latin typeface="等线" panose="02010600030101010101" pitchFamily="2" charset="-122"/>
                <a:ea typeface="等线" panose="02010600030101010101" pitchFamily="2" charset="-122"/>
              </a:rPr>
              <a:t>Art Star Program</a:t>
            </a:r>
          </a:p>
          <a:p>
            <a:pPr algn="ctr"/>
            <a:r>
              <a:rPr lang="en-US" altLang="zh-CN" sz="4000" b="1" dirty="0">
                <a:latin typeface="等线" panose="02010600030101010101" pitchFamily="2" charset="-122"/>
                <a:ea typeface="等线" panose="02010600030101010101" pitchFamily="2" charset="-122"/>
              </a:rPr>
              <a:t>Dream Plan Template</a:t>
            </a:r>
            <a:endParaRPr lang="zh-CN" altLang="en-US" sz="4000" b="1" dirty="0">
              <a:latin typeface="等线" panose="02010600030101010101" pitchFamily="2" charset="-122"/>
              <a:ea typeface="等线" panose="02010600030101010101" pitchFamily="2" charset="-122"/>
            </a:endParaRPr>
          </a:p>
          <a:p>
            <a:pPr algn="ctr"/>
            <a:endParaRPr lang="en-US" altLang="zh-CN" sz="2800" b="1" dirty="0">
              <a:latin typeface="等线" panose="02010600030101010101" pitchFamily="2" charset="-122"/>
              <a:ea typeface="等线" panose="02010600030101010101" pitchFamily="2" charset="-122"/>
            </a:endParaRPr>
          </a:p>
          <a:p>
            <a:pPr algn="ctr"/>
            <a:r>
              <a:rPr lang="en-US" altLang="zh-CN" sz="2800" b="1" dirty="0">
                <a:latin typeface="等线" panose="02010600030101010101" pitchFamily="2" charset="-122"/>
                <a:ea typeface="等线" panose="02010600030101010101" pitchFamily="2" charset="-122"/>
              </a:rPr>
              <a:t>CG Professional Content Creators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8678" y="1182860"/>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do you want?</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58678" y="2133233"/>
            <a:ext cx="8651927" cy="3139321"/>
          </a:xfrm>
          <a:prstGeom prst="rect">
            <a:avLst/>
          </a:prstGeom>
          <a:noFill/>
        </p:spPr>
        <p:txBody>
          <a:bodyPr wrap="square">
            <a:spAutoFit/>
          </a:bodyPr>
          <a:lstStyle/>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What kind of support will help you to achieve your dream? This could be:</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Equipment</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Courses</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3</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Traffic</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4</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Funding</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Please be specific.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6556" y="1182859"/>
            <a:ext cx="3337464"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Budget Breakdown</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45540" y="2031652"/>
            <a:ext cx="3500296" cy="3416320"/>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provide a breakdown of the resources you would like to receive.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Let us know exactly how much it will cost your studio to accomplish each stage of your dream.</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break down the required resources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according to the goals of each stage.</a:t>
            </a:r>
          </a:p>
        </p:txBody>
      </p:sp>
      <p:graphicFrame>
        <p:nvGraphicFramePr>
          <p:cNvPr id="5" name="表格 4">
            <a:extLst>
              <a:ext uri="{FF2B5EF4-FFF2-40B4-BE49-F238E27FC236}">
                <a16:creationId xmlns:a16="http://schemas.microsoft.com/office/drawing/2014/main" id="{7560BA76-0337-4CB5-AEED-6CA5638E5F27}"/>
              </a:ext>
            </a:extLst>
          </p:cNvPr>
          <p:cNvGraphicFramePr>
            <a:graphicFrameLocks noGrp="1"/>
          </p:cNvGraphicFramePr>
          <p:nvPr>
            <p:extLst>
              <p:ext uri="{D42A27DB-BD31-4B8C-83A1-F6EECF244321}">
                <p14:modId xmlns:p14="http://schemas.microsoft.com/office/powerpoint/2010/main" val="1179732322"/>
              </p:ext>
            </p:extLst>
          </p:nvPr>
        </p:nvGraphicFramePr>
        <p:xfrm>
          <a:off x="4189401" y="827546"/>
          <a:ext cx="7942290" cy="5547531"/>
        </p:xfrm>
        <a:graphic>
          <a:graphicData uri="http://schemas.openxmlformats.org/drawingml/2006/table">
            <a:tbl>
              <a:tblPr/>
              <a:tblGrid>
                <a:gridCol w="2131573">
                  <a:extLst>
                    <a:ext uri="{9D8B030D-6E8A-4147-A177-3AD203B41FA5}">
                      <a16:colId xmlns:a16="http://schemas.microsoft.com/office/drawing/2014/main" val="728062580"/>
                    </a:ext>
                  </a:extLst>
                </a:gridCol>
                <a:gridCol w="2672913">
                  <a:extLst>
                    <a:ext uri="{9D8B030D-6E8A-4147-A177-3AD203B41FA5}">
                      <a16:colId xmlns:a16="http://schemas.microsoft.com/office/drawing/2014/main" val="1294681732"/>
                    </a:ext>
                  </a:extLst>
                </a:gridCol>
                <a:gridCol w="1007625">
                  <a:extLst>
                    <a:ext uri="{9D8B030D-6E8A-4147-A177-3AD203B41FA5}">
                      <a16:colId xmlns:a16="http://schemas.microsoft.com/office/drawing/2014/main" val="2236840357"/>
                    </a:ext>
                  </a:extLst>
                </a:gridCol>
                <a:gridCol w="693300">
                  <a:extLst>
                    <a:ext uri="{9D8B030D-6E8A-4147-A177-3AD203B41FA5}">
                      <a16:colId xmlns:a16="http://schemas.microsoft.com/office/drawing/2014/main" val="3412732388"/>
                    </a:ext>
                  </a:extLst>
                </a:gridCol>
                <a:gridCol w="1436879">
                  <a:extLst>
                    <a:ext uri="{9D8B030D-6E8A-4147-A177-3AD203B41FA5}">
                      <a16:colId xmlns:a16="http://schemas.microsoft.com/office/drawing/2014/main" val="1665437963"/>
                    </a:ext>
                  </a:extLst>
                </a:gridCol>
              </a:tblGrid>
              <a:tr h="371691">
                <a:tc>
                  <a:txBody>
                    <a:bodyPr/>
                    <a:lstStyle/>
                    <a:p>
                      <a:pPr algn="l" fontAlgn="b"/>
                      <a:r>
                        <a:rPr lang="zh-CN" altLang="en-US" sz="2300" b="1" i="0" u="none" strike="noStrike" dirty="0">
                          <a:solidFill>
                            <a:srgbClr val="000000"/>
                          </a:solidFill>
                          <a:effectLst/>
                          <a:latin typeface="等线" panose="02010600030101010101" pitchFamily="2" charset="-122"/>
                          <a:ea typeface="等线" panose="02010600030101010101" pitchFamily="2" charset="-122"/>
                        </a:rPr>
                        <a:t>　</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Category</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Details</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Cost</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Total</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858498"/>
                  </a:ext>
                </a:extLst>
              </a:tr>
              <a:tr h="371691">
                <a:tc rowSpan="5">
                  <a:txBody>
                    <a:bodyPr/>
                    <a:lstStyle/>
                    <a:p>
                      <a:pPr algn="ctr" fontAlgn="ctr"/>
                      <a:r>
                        <a:rPr lang="en-US" altLang="zh-CN" sz="2300" b="1" i="0" u="none" strike="noStrike" dirty="0">
                          <a:solidFill>
                            <a:srgbClr val="000000"/>
                          </a:solidFill>
                          <a:effectLst/>
                          <a:latin typeface="等线" panose="02010600030101010101" pitchFamily="2" charset="-122"/>
                          <a:ea typeface="等线" panose="02010600030101010101" pitchFamily="2" charset="-122"/>
                        </a:rPr>
                        <a:t>First Stage</a:t>
                      </a:r>
                    </a:p>
                    <a:p>
                      <a:pPr algn="ctr" fontAlgn="ctr"/>
                      <a:r>
                        <a:rPr lang="en-US" altLang="zh-CN" sz="2300" b="1" i="0" u="none" strike="noStrike" dirty="0">
                          <a:solidFill>
                            <a:srgbClr val="000000"/>
                          </a:solidFill>
                          <a:effectLst/>
                          <a:latin typeface="等线" panose="02010600030101010101" pitchFamily="2" charset="-122"/>
                          <a:ea typeface="等线" panose="02010600030101010101" pitchFamily="2" charset="-122"/>
                        </a:rPr>
                        <a:t>100K Fans</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24399" marR="124399" marT="62200" marB="622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Traffic</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300" b="1" i="0" u="none" strike="noStrike" dirty="0">
                          <a:solidFill>
                            <a:srgbClr val="000000"/>
                          </a:solidFill>
                          <a:effectLst/>
                          <a:latin typeface="等线" panose="02010600030101010101" pitchFamily="2" charset="-122"/>
                          <a:ea typeface="等线" panose="02010600030101010101" pitchFamily="2" charset="-122"/>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b"/>
                      <a:r>
                        <a:rPr lang="en-US" altLang="zh-CN" sz="2300" b="1" i="0" u="none" strike="noStrike" dirty="0">
                          <a:solidFill>
                            <a:srgbClr val="000000"/>
                          </a:solidFill>
                          <a:effectLst/>
                          <a:latin typeface="等线" panose="02010600030101010101" pitchFamily="2" charset="-122"/>
                          <a:ea typeface="+mn-ea"/>
                        </a:rPr>
                        <a:t>$ xxx</a:t>
                      </a:r>
                    </a:p>
                  </a:txBody>
                  <a:tcPr marL="124399" marR="124399" marT="62200" marB="622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4124117"/>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Promotion</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822549335"/>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Equipment</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551154437"/>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Skills</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666663284"/>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Others</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070142225"/>
                  </a:ext>
                </a:extLst>
              </a:tr>
              <a:tr h="543620">
                <a:tc gridSpan="5">
                  <a:txBody>
                    <a:bodyPr/>
                    <a:lstStyle/>
                    <a:p>
                      <a:pPr algn="ctr" fontAlgn="b"/>
                      <a:r>
                        <a:rPr lang="zh-CN" altLang="en-US" sz="2300" b="1" i="0" u="none" strike="noStrike">
                          <a:solidFill>
                            <a:srgbClr val="000000"/>
                          </a:solidFill>
                          <a:effectLst/>
                          <a:latin typeface="等线" panose="02010600030101010101" pitchFamily="2" charset="-122"/>
                          <a:ea typeface="等线" panose="02010600030101010101" pitchFamily="2" charset="-122"/>
                        </a:rPr>
                        <a:t>　</a:t>
                      </a:r>
                    </a:p>
                  </a:txBody>
                  <a:tcPr marL="124399" marR="124399" marT="62200" marB="622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lt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224598232"/>
                  </a:ext>
                </a:extLst>
              </a:tr>
              <a:tr h="371691">
                <a:tc rowSpan="4">
                  <a:txBody>
                    <a:bodyPr/>
                    <a:lstStyle/>
                    <a:p>
                      <a:pPr algn="ctr" fontAlgn="ctr"/>
                      <a:r>
                        <a:rPr lang="en-US" altLang="zh-CN" sz="2300" b="1" i="0" u="none" strike="noStrike" dirty="0">
                          <a:solidFill>
                            <a:srgbClr val="000000"/>
                          </a:solidFill>
                          <a:effectLst/>
                          <a:latin typeface="等线" panose="02010600030101010101" pitchFamily="2" charset="-122"/>
                          <a:ea typeface="等线" panose="02010600030101010101" pitchFamily="2" charset="-122"/>
                        </a:rPr>
                        <a:t>Second Stage</a:t>
                      </a:r>
                    </a:p>
                    <a:p>
                      <a:pPr algn="ctr" fontAlgn="ctr"/>
                      <a:r>
                        <a:rPr lang="en-US" altLang="zh-CN" sz="2300" b="1" i="0" u="none" strike="noStrike" dirty="0">
                          <a:solidFill>
                            <a:srgbClr val="000000"/>
                          </a:solidFill>
                          <a:effectLst/>
                          <a:latin typeface="等线" panose="02010600030101010101" pitchFamily="2" charset="-122"/>
                          <a:ea typeface="等线" panose="02010600030101010101" pitchFamily="2" charset="-122"/>
                        </a:rPr>
                        <a:t>200K Fans</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24399" marR="124399" marT="62200" marB="622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Establishing a team</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rowSpan="4">
                  <a:txBody>
                    <a:bodyPr/>
                    <a:lstStyle/>
                    <a:p>
                      <a:pPr algn="l" fontAlgn="b"/>
                      <a:r>
                        <a:rPr lang="en-US" altLang="zh-CN" sz="2300" b="1" i="0" u="none" strike="noStrike" dirty="0">
                          <a:solidFill>
                            <a:srgbClr val="000000"/>
                          </a:solidFill>
                          <a:effectLst/>
                          <a:latin typeface="等线" panose="02010600030101010101" pitchFamily="2" charset="-122"/>
                          <a:ea typeface="+mn-ea"/>
                        </a:rPr>
                        <a:t>$ xxx</a:t>
                      </a:r>
                    </a:p>
                  </a:txBody>
                  <a:tcPr marL="124399" marR="124399" marT="62200" marB="622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6409726"/>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Daily Expenses</a:t>
                      </a:r>
                      <a:endParaRPr lang="zh-CN" altLang="en-US" sz="2300" b="1" i="0" u="none" strike="noStrike" dirty="0">
                        <a:solidFill>
                          <a:srgbClr val="000000"/>
                        </a:solidFill>
                        <a:effectLst/>
                        <a:latin typeface="等线" panose="02010600030101010101" pitchFamily="2" charset="-122"/>
                        <a:ea typeface="+mn-ea"/>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576436340"/>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Equipment</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60000665"/>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Software</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027639672"/>
                  </a:ext>
                </a:extLst>
              </a:tr>
              <a:tr h="543620">
                <a:tc gridSpan="5">
                  <a:txBody>
                    <a:bodyPr/>
                    <a:lstStyle/>
                    <a:p>
                      <a:pPr algn="ctr" fontAlgn="ctr"/>
                      <a:r>
                        <a:rPr lang="zh-CN" altLang="en-US" sz="2300" b="1" i="0" u="none" strike="noStrike">
                          <a:solidFill>
                            <a:srgbClr val="000000"/>
                          </a:solidFill>
                          <a:effectLst/>
                          <a:latin typeface="等线" panose="02010600030101010101" pitchFamily="2" charset="-122"/>
                          <a:ea typeface="等线" panose="02010600030101010101" pitchFamily="2" charset="-122"/>
                        </a:rPr>
                        <a:t>　</a:t>
                      </a:r>
                    </a:p>
                  </a:txBody>
                  <a:tcPr marL="124399" marR="124399" marT="62200" marB="622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lt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498939931"/>
                  </a:ext>
                </a:extLst>
              </a:tr>
              <a:tr h="743381">
                <a:tc>
                  <a:txBody>
                    <a:bodyPr/>
                    <a:lstStyle/>
                    <a:p>
                      <a:pPr algn="ctr"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Third</a:t>
                      </a:r>
                      <a:br>
                        <a:rPr lang="zh-CN" altLang="en-US" sz="2300" b="1" i="0" u="none" strike="noStrike" dirty="0">
                          <a:solidFill>
                            <a:srgbClr val="000000"/>
                          </a:solidFill>
                          <a:effectLst/>
                          <a:latin typeface="等线" panose="02010600030101010101" pitchFamily="2" charset="-122"/>
                          <a:ea typeface="等线" panose="02010600030101010101" pitchFamily="2" charset="-122"/>
                        </a:rPr>
                      </a:br>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032802"/>
                  </a:ext>
                </a:extLst>
              </a:tr>
            </a:tbl>
          </a:graphicData>
        </a:graphic>
      </p:graphicFrame>
      <p:sp>
        <p:nvSpPr>
          <p:cNvPr id="6" name="文本框 5">
            <a:extLst>
              <a:ext uri="{FF2B5EF4-FFF2-40B4-BE49-F238E27FC236}">
                <a16:creationId xmlns:a16="http://schemas.microsoft.com/office/drawing/2014/main" id="{4DE7250D-145B-4A66-9645-DA4D7553AD5E}"/>
              </a:ext>
            </a:extLst>
          </p:cNvPr>
          <p:cNvSpPr txBox="1"/>
          <p:nvPr/>
        </p:nvSpPr>
        <p:spPr>
          <a:xfrm>
            <a:off x="4053530" y="365881"/>
            <a:ext cx="2965623" cy="461665"/>
          </a:xfrm>
          <a:prstGeom prst="rect">
            <a:avLst/>
          </a:prstGeom>
          <a:noFill/>
        </p:spPr>
        <p:txBody>
          <a:bodyPr wrap="squar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Template</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p:cNvSpPr txBox="1"/>
          <p:nvPr/>
        </p:nvSpPr>
        <p:spPr>
          <a:xfrm>
            <a:off x="575651" y="944646"/>
            <a:ext cx="5636613"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Summary</a:t>
            </a:r>
            <a:endParaRPr lang="en-US" sz="6600" b="1" dirty="0">
              <a:ea typeface="Source Sans Pro"/>
              <a:cs typeface="Source Sans Pro"/>
              <a:sym typeface="Source Sans Pro"/>
            </a:endParaRPr>
          </a:p>
        </p:txBody>
      </p:sp>
      <p:sp>
        <p:nvSpPr>
          <p:cNvPr id="5" name="文本框 4"/>
          <p:cNvSpPr txBox="1"/>
          <p:nvPr/>
        </p:nvSpPr>
        <p:spPr>
          <a:xfrm>
            <a:off x="575651" y="1941922"/>
            <a:ext cx="5109328" cy="2862322"/>
          </a:xfrm>
          <a:prstGeom prst="rect">
            <a:avLst/>
          </a:prstGeom>
          <a:noFill/>
        </p:spPr>
        <p:txBody>
          <a:bodyPr wrap="square" rtlCol="0">
            <a:spAutoFit/>
          </a:bodyPr>
          <a:lstStyle/>
          <a:p>
            <a:r>
              <a:rPr lang="en-US" altLang="zh-CN" b="1" dirty="0">
                <a:latin typeface="等线" panose="02010600030101010101" pitchFamily="2" charset="-122"/>
                <a:ea typeface="等线" panose="02010600030101010101" pitchFamily="2" charset="-122"/>
              </a:rPr>
              <a:t>1</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Who are you?</a:t>
            </a:r>
          </a:p>
          <a:p>
            <a:r>
              <a:rPr lang="zh-CN" altLang="en-US" dirty="0"/>
              <a:t>      </a:t>
            </a:r>
            <a:r>
              <a:rPr lang="en-US" altLang="zh-CN" dirty="0">
                <a:solidFill>
                  <a:schemeClr val="bg2">
                    <a:lumMod val="50000"/>
                  </a:schemeClr>
                </a:solidFill>
              </a:rPr>
              <a:t>Self-introduction/Work show</a:t>
            </a:r>
          </a:p>
          <a:p>
            <a:endParaRPr lang="en-US" altLang="zh-CN" dirty="0"/>
          </a:p>
          <a:p>
            <a:endParaRPr lang="en-US" altLang="zh-CN" dirty="0"/>
          </a:p>
          <a:p>
            <a:r>
              <a:rPr lang="en-US" altLang="zh-CN" b="1" dirty="0">
                <a:latin typeface="等线" panose="02010600030101010101" pitchFamily="2" charset="-122"/>
                <a:ea typeface="等线" panose="02010600030101010101" pitchFamily="2" charset="-122"/>
              </a:rPr>
              <a:t>2</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What are your strengths?</a:t>
            </a:r>
          </a:p>
          <a:p>
            <a:r>
              <a:rPr lang="zh-CN" altLang="en-US" dirty="0"/>
              <a:t>      </a:t>
            </a:r>
            <a:r>
              <a:rPr lang="en-US" altLang="zh-CN" dirty="0">
                <a:solidFill>
                  <a:schemeClr val="bg2">
                    <a:lumMod val="50000"/>
                  </a:schemeClr>
                </a:solidFill>
              </a:rPr>
              <a:t>Advantage Show</a:t>
            </a:r>
          </a:p>
          <a:p>
            <a:endParaRPr lang="en-US" altLang="zh-CN" b="1" dirty="0"/>
          </a:p>
          <a:p>
            <a:endParaRPr lang="en-US" altLang="zh-CN" b="1" dirty="0"/>
          </a:p>
          <a:p>
            <a:r>
              <a:rPr lang="en-US" altLang="zh-CN" b="1" dirty="0">
                <a:latin typeface="等线" panose="02010600030101010101" pitchFamily="2" charset="-122"/>
                <a:ea typeface="等线" panose="02010600030101010101" pitchFamily="2" charset="-122"/>
              </a:rPr>
              <a:t>3</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What are your dreams?</a:t>
            </a:r>
          </a:p>
          <a:p>
            <a:r>
              <a:rPr lang="zh-CN" altLang="en-US" dirty="0"/>
              <a:t>       </a:t>
            </a:r>
            <a:r>
              <a:rPr lang="en-US" altLang="zh-CN" dirty="0">
                <a:solidFill>
                  <a:schemeClr val="bg2">
                    <a:lumMod val="50000"/>
                  </a:schemeClr>
                </a:solidFill>
              </a:rPr>
              <a:t>Dream Explanation</a:t>
            </a:r>
          </a:p>
        </p:txBody>
      </p:sp>
      <p:sp>
        <p:nvSpPr>
          <p:cNvPr id="6" name="文本框 5"/>
          <p:cNvSpPr txBox="1"/>
          <p:nvPr/>
        </p:nvSpPr>
        <p:spPr>
          <a:xfrm>
            <a:off x="6212264" y="1941922"/>
            <a:ext cx="5684977" cy="2862322"/>
          </a:xfrm>
          <a:prstGeom prst="rect">
            <a:avLst/>
          </a:prstGeom>
          <a:noFill/>
        </p:spPr>
        <p:txBody>
          <a:bodyPr wrap="square" rtlCol="0">
            <a:spAutoFit/>
          </a:bodyPr>
          <a:lstStyle/>
          <a:p>
            <a:r>
              <a:rPr lang="en-US" altLang="zh-CN" b="1" dirty="0">
                <a:latin typeface="等线" panose="02010600030101010101" pitchFamily="2" charset="-122"/>
                <a:ea typeface="等线" panose="02010600030101010101" pitchFamily="2" charset="-122"/>
              </a:rPr>
              <a:t>4</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What values do your dreams represent?</a:t>
            </a:r>
          </a:p>
          <a:p>
            <a:r>
              <a:rPr lang="zh-CN" altLang="en-US" dirty="0"/>
              <a:t>       </a:t>
            </a:r>
            <a:r>
              <a:rPr lang="en-US" altLang="zh-CN" dirty="0">
                <a:solidFill>
                  <a:schemeClr val="bg2">
                    <a:lumMod val="50000"/>
                  </a:schemeClr>
                </a:solidFill>
              </a:rPr>
              <a:t>In-depth analysis</a:t>
            </a:r>
          </a:p>
          <a:p>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sym typeface="+mn-ea"/>
              </a:rPr>
              <a:t>5</a:t>
            </a:r>
            <a:r>
              <a:rPr lang="zh-CN" altLang="en-US" b="1" dirty="0">
                <a:latin typeface="等线" panose="02010600030101010101" pitchFamily="2" charset="-122"/>
                <a:ea typeface="等线" panose="02010600030101010101" pitchFamily="2" charset="-122"/>
                <a:sym typeface="+mn-ea"/>
              </a:rPr>
              <a:t>、</a:t>
            </a:r>
            <a:r>
              <a:rPr lang="en-US" altLang="zh-CN" b="1" dirty="0">
                <a:latin typeface="等线" panose="02010600030101010101" pitchFamily="2" charset="-122"/>
                <a:ea typeface="等线" panose="02010600030101010101" pitchFamily="2" charset="-122"/>
                <a:sym typeface="+mn-ea"/>
              </a:rPr>
              <a:t>What will you do?</a:t>
            </a:r>
          </a:p>
          <a:p>
            <a:r>
              <a:rPr lang="en-US" altLang="zh-CN" dirty="0">
                <a:sym typeface="+mn-ea"/>
              </a:rPr>
              <a:t>       </a:t>
            </a:r>
            <a:r>
              <a:rPr lang="en-US" altLang="zh-CN" dirty="0">
                <a:solidFill>
                  <a:schemeClr val="bg2">
                    <a:lumMod val="50000"/>
                  </a:schemeClr>
                </a:solidFill>
                <a:sym typeface="+mn-ea"/>
              </a:rPr>
              <a:t>Arrangement/Stage Awareness</a:t>
            </a:r>
            <a:endParaRPr lang="en-US" altLang="zh-CN" dirty="0">
              <a:solidFill>
                <a:schemeClr val="bg2">
                  <a:lumMod val="50000"/>
                </a:schemeClr>
              </a:solidFill>
            </a:endParaRPr>
          </a:p>
          <a:p>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sym typeface="+mn-ea"/>
              </a:rPr>
              <a:t>6</a:t>
            </a:r>
            <a:r>
              <a:rPr lang="zh-CN" altLang="en-US" b="1" dirty="0">
                <a:latin typeface="等线" panose="02010600030101010101" pitchFamily="2" charset="-122"/>
                <a:ea typeface="等线" panose="02010600030101010101" pitchFamily="2" charset="-122"/>
                <a:sym typeface="+mn-ea"/>
              </a:rPr>
              <a:t>、</a:t>
            </a:r>
            <a:r>
              <a:rPr lang="en-US" altLang="zh-CN" b="1" dirty="0">
                <a:latin typeface="等线" panose="02010600030101010101" pitchFamily="2" charset="-122"/>
                <a:ea typeface="等线" panose="02010600030101010101" pitchFamily="2" charset="-122"/>
                <a:sym typeface="+mn-ea"/>
              </a:rPr>
              <a:t>What do you want?</a:t>
            </a:r>
          </a:p>
          <a:p>
            <a:r>
              <a:rPr lang="zh-CN" altLang="en-US" dirty="0">
                <a:sym typeface="+mn-ea"/>
              </a:rPr>
              <a:t>       </a:t>
            </a:r>
            <a:r>
              <a:rPr lang="en-US" altLang="zh-CN" dirty="0">
                <a:solidFill>
                  <a:schemeClr val="bg2">
                    <a:lumMod val="50000"/>
                  </a:schemeClr>
                </a:solidFill>
                <a:sym typeface="+mn-ea"/>
              </a:rPr>
              <a:t>Budget Breakdown</a:t>
            </a:r>
            <a:endParaRPr lang="zh-CN" altLang="en-US" dirty="0">
              <a:solidFill>
                <a:schemeClr val="bg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p:cNvSpPr txBox="1"/>
          <p:nvPr/>
        </p:nvSpPr>
        <p:spPr>
          <a:xfrm>
            <a:off x="625347" y="467139"/>
            <a:ext cx="5636613"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Pre-Application Notes:</a:t>
            </a:r>
            <a:endParaRPr lang="en-US" sz="6600" b="1" dirty="0">
              <a:ea typeface="Source Sans Pro"/>
              <a:cs typeface="Source Sans Pro"/>
              <a:sym typeface="Source Sans Pro"/>
            </a:endParaRPr>
          </a:p>
        </p:txBody>
      </p:sp>
      <p:sp>
        <p:nvSpPr>
          <p:cNvPr id="6" name="文本框 5"/>
          <p:cNvSpPr txBox="1"/>
          <p:nvPr/>
        </p:nvSpPr>
        <p:spPr>
          <a:xfrm>
            <a:off x="625345" y="1407586"/>
            <a:ext cx="11122707" cy="4524315"/>
          </a:xfrm>
          <a:prstGeom prst="rect">
            <a:avLst/>
          </a:prstGeom>
          <a:noFill/>
        </p:spPr>
        <p:txBody>
          <a:bodyPr wrap="square">
            <a:spAutoFit/>
          </a:bodyPr>
          <a:lstStyle/>
          <a:p>
            <a:pPr marL="0" lvl="0" indent="0" algn="just" rtl="0">
              <a:spcBef>
                <a:spcPts val="0"/>
              </a:spcBef>
              <a:spcAft>
                <a:spcPts val="0"/>
              </a:spcAft>
              <a:buNone/>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Welcome to the 2021 Art Star program! We are delighted that you would like to take part in this program. Before you officially begin creating your dream proposal, please read through the following points and make sure you meet the requirements. If you have any questions about these points, please contact us through the contact information on the project website.</a:t>
            </a:r>
          </a:p>
          <a:p>
            <a:pPr lvl="0" algn="l" rtl="0">
              <a:spcBef>
                <a:spcPts val="0"/>
              </a:spcBef>
              <a:spcAft>
                <a:spcPts val="0"/>
              </a:spcAft>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a:p>
            <a:pPr marL="342900" lvl="0" indent="-342900" algn="l" rtl="0">
              <a:spcBef>
                <a:spcPts val="0"/>
              </a:spcBef>
              <a:spcAft>
                <a:spcPts val="0"/>
              </a:spcAft>
              <a:buAutoNum type="arabicPeriod"/>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You need to be a content creator in the CG field and have a certain base of social media followers </a:t>
            </a:r>
            <a:r>
              <a:rPr lang="en-US" altLang="zh-CN" b="1" dirty="0">
                <a:solidFill>
                  <a:srgbClr val="000000"/>
                </a:solidFill>
                <a:highlight>
                  <a:srgbClr val="FFFF00"/>
                </a:highlight>
                <a:latin typeface="等线" panose="02010600030101010101" pitchFamily="2" charset="-122"/>
                <a:ea typeface="等线" panose="02010600030101010101" pitchFamily="2" charset="-122"/>
                <a:cs typeface="Source Sans Pro"/>
                <a:sym typeface="Source Sans Pro"/>
              </a:rPr>
              <a:t>(&gt;10k)</a:t>
            </a: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a:t>
            </a:r>
          </a:p>
          <a:p>
            <a:pPr marL="342900" lvl="0" indent="-342900" algn="l" rtl="0">
              <a:spcBef>
                <a:spcPts val="0"/>
              </a:spcBef>
              <a:spcAft>
                <a:spcPts val="0"/>
              </a:spcAft>
              <a:buAutoNum type="arabicPeriod"/>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a:p>
            <a:pPr marL="342900" indent="-342900">
              <a:buFontTx/>
              <a:buAutoNum type="arabicPeriod"/>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You need to have legal citizenship of your country.</a:t>
            </a:r>
          </a:p>
          <a:p>
            <a:pPr marL="342900" lvl="0" indent="-342900" algn="l" rtl="0">
              <a:spcBef>
                <a:spcPts val="0"/>
              </a:spcBef>
              <a:spcAft>
                <a:spcPts val="0"/>
              </a:spcAft>
              <a:buAutoNum type="arabicPeriod"/>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a:p>
            <a:pPr marL="342900" indent="-342900">
              <a:buFontTx/>
              <a:buAutoNum type="arabicPeriod"/>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If you are given access to support resources, please </a:t>
            </a:r>
            <a:r>
              <a:rPr lang="en-US" altLang="zh-CN" b="1" dirty="0">
                <a:solidFill>
                  <a:srgbClr val="000000"/>
                </a:solidFill>
                <a:highlight>
                  <a:srgbClr val="FFFF00"/>
                </a:highlight>
                <a:latin typeface="等线" panose="02010600030101010101" pitchFamily="2" charset="-122"/>
                <a:ea typeface="等线" panose="02010600030101010101" pitchFamily="2" charset="-122"/>
                <a:cs typeface="Source Sans Pro"/>
                <a:sym typeface="Source Sans Pro"/>
              </a:rPr>
              <a:t>do not denigrate</a:t>
            </a: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 the supported brands or products on public and social platforms.</a:t>
            </a:r>
          </a:p>
          <a:p>
            <a:pPr marL="342900" lvl="0" indent="-342900" algn="l" rtl="0">
              <a:spcBef>
                <a:spcPts val="0"/>
              </a:spcBef>
              <a:spcAft>
                <a:spcPts val="0"/>
              </a:spcAft>
              <a:buAutoNum type="arabicPeriod"/>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a:p>
            <a:pPr marL="342900" indent="-342900">
              <a:buFontTx/>
              <a:buAutoNum type="arabicPeriod"/>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You need to apply in </a:t>
            </a:r>
            <a:r>
              <a:rPr lang="en-US" altLang="zh-CN" b="1" dirty="0">
                <a:solidFill>
                  <a:srgbClr val="000000"/>
                </a:solidFill>
                <a:highlight>
                  <a:srgbClr val="FFFF00"/>
                </a:highlight>
                <a:latin typeface="等线" panose="02010600030101010101" pitchFamily="2" charset="-122"/>
                <a:ea typeface="等线" panose="02010600030101010101" pitchFamily="2" charset="-122"/>
                <a:cs typeface="Source Sans Pro"/>
                <a:sym typeface="Source Sans Pro"/>
              </a:rPr>
              <a:t>English</a:t>
            </a: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 and be able to communicate briefly in English with the reviewers.</a:t>
            </a:r>
          </a:p>
          <a:p>
            <a:pPr marL="342900" lvl="0" indent="-342900" algn="l" rtl="0">
              <a:spcBef>
                <a:spcPts val="0"/>
              </a:spcBef>
              <a:spcAft>
                <a:spcPts val="0"/>
              </a:spcAft>
              <a:buAutoNum type="arabicPeriod"/>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a:p>
            <a:pPr lvl="0" algn="l" rtl="0">
              <a:spcBef>
                <a:spcPts val="0"/>
              </a:spcBef>
              <a:spcAft>
                <a:spcPts val="0"/>
              </a:spcAft>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a:extLst>
              <a:ext uri="{FF2B5EF4-FFF2-40B4-BE49-F238E27FC236}">
                <a16:creationId xmlns:a16="http://schemas.microsoft.com/office/drawing/2014/main" id="{6A514842-7D34-407E-94F7-E5E0B6AA0210}"/>
              </a:ext>
            </a:extLst>
          </p:cNvPr>
          <p:cNvSpPr txBox="1"/>
          <p:nvPr/>
        </p:nvSpPr>
        <p:spPr>
          <a:xfrm>
            <a:off x="625347" y="785191"/>
            <a:ext cx="5636613"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Pre-Application Notes:</a:t>
            </a:r>
            <a:endParaRPr lang="en-US" sz="6600" b="1" dirty="0">
              <a:ea typeface="Source Sans Pro"/>
              <a:cs typeface="Source Sans Pro"/>
              <a:sym typeface="Source Sans Pro"/>
            </a:endParaRPr>
          </a:p>
        </p:txBody>
      </p:sp>
      <p:sp>
        <p:nvSpPr>
          <p:cNvPr id="3" name="文本框 2">
            <a:extLst>
              <a:ext uri="{FF2B5EF4-FFF2-40B4-BE49-F238E27FC236}">
                <a16:creationId xmlns:a16="http://schemas.microsoft.com/office/drawing/2014/main" id="{9416F16F-1441-41FF-8C4B-DE04CBDD5432}"/>
              </a:ext>
            </a:extLst>
          </p:cNvPr>
          <p:cNvSpPr txBox="1"/>
          <p:nvPr/>
        </p:nvSpPr>
        <p:spPr>
          <a:xfrm>
            <a:off x="625345" y="1834969"/>
            <a:ext cx="11122707" cy="2862322"/>
          </a:xfrm>
          <a:prstGeom prst="rect">
            <a:avLst/>
          </a:prstGeom>
          <a:noFill/>
        </p:spPr>
        <p:txBody>
          <a:bodyPr wrap="square">
            <a:spAutoFit/>
          </a:bodyPr>
          <a:lstStyle/>
          <a:p>
            <a:pPr algn="just"/>
            <a:r>
              <a:rPr lang="en-US" altLang="zh-CN" b="1" dirty="0">
                <a:solidFill>
                  <a:schemeClr val="dk1"/>
                </a:solidFill>
                <a:latin typeface="等线" panose="02010600030101010101" pitchFamily="2" charset="-122"/>
                <a:ea typeface="等线" panose="02010600030101010101" pitchFamily="2" charset="-122"/>
                <a:cs typeface="Source Sans Pro"/>
                <a:sym typeface="Source Sans Pro"/>
              </a:rPr>
              <a:t>5. </a:t>
            </a:r>
            <a:r>
              <a:rPr lang="en-US" altLang="zh-CN" sz="1800" b="1" dirty="0">
                <a:solidFill>
                  <a:srgbClr val="000000"/>
                </a:solidFill>
                <a:latin typeface="等线" panose="02010600030101010101" pitchFamily="2" charset="-122"/>
                <a:ea typeface="等线" panose="02010600030101010101" pitchFamily="2" charset="-122"/>
                <a:cs typeface="Source Sans Pro"/>
                <a:sym typeface="Source Sans Pro"/>
              </a:rPr>
              <a:t>This template only serves as a guide for your application. You can follow the outline of this template to design a unique dream plan. An </a:t>
            </a:r>
            <a:r>
              <a:rPr lang="en-US" altLang="zh-CN" sz="1800" b="1" dirty="0">
                <a:solidFill>
                  <a:srgbClr val="000000"/>
                </a:solidFill>
                <a:highlight>
                  <a:srgbClr val="FFFF00"/>
                </a:highlight>
                <a:latin typeface="等线" panose="02010600030101010101" pitchFamily="2" charset="-122"/>
                <a:ea typeface="等线" panose="02010600030101010101" pitchFamily="2" charset="-122"/>
                <a:cs typeface="Source Sans Pro"/>
                <a:sym typeface="Source Sans Pro"/>
              </a:rPr>
              <a:t>interesting</a:t>
            </a:r>
            <a:r>
              <a:rPr lang="en-US" altLang="zh-CN" sz="1800" b="1" dirty="0">
                <a:solidFill>
                  <a:srgbClr val="000000"/>
                </a:solidFill>
                <a:latin typeface="等线" panose="02010600030101010101" pitchFamily="2" charset="-122"/>
                <a:ea typeface="等线" panose="02010600030101010101" pitchFamily="2" charset="-122"/>
                <a:cs typeface="Source Sans Pro"/>
                <a:sym typeface="Source Sans Pro"/>
              </a:rPr>
              <a:t> dream plan that shows your personality  will increase the probability of getting support resources.</a:t>
            </a:r>
          </a:p>
          <a:p>
            <a:pPr algn="just"/>
            <a:endParaRPr lang="en-US" altLang="zh-CN" b="1" dirty="0">
              <a:solidFill>
                <a:schemeClr val="dk1"/>
              </a:solidFill>
              <a:latin typeface="等线" panose="02010600030101010101" pitchFamily="2" charset="-122"/>
              <a:ea typeface="等线" panose="02010600030101010101" pitchFamily="2" charset="-122"/>
              <a:cs typeface="Source Sans Pro"/>
              <a:sym typeface="Source Sans Pro"/>
            </a:endParaRPr>
          </a:p>
          <a:p>
            <a:pPr algn="just"/>
            <a:endParaRPr lang="en-US" altLang="zh-CN" b="1" dirty="0">
              <a:solidFill>
                <a:schemeClr val="dk1"/>
              </a:solidFill>
              <a:latin typeface="等线" panose="02010600030101010101" pitchFamily="2" charset="-122"/>
              <a:ea typeface="等线" panose="02010600030101010101" pitchFamily="2" charset="-122"/>
              <a:cs typeface="Source Sans Pro"/>
              <a:sym typeface="Source Sans Pro"/>
            </a:endParaRPr>
          </a:p>
          <a:p>
            <a:pPr algn="just"/>
            <a:r>
              <a:rPr lang="en-US" altLang="zh-CN" b="1" dirty="0">
                <a:solidFill>
                  <a:schemeClr val="dk1"/>
                </a:solidFill>
                <a:latin typeface="等线" panose="02010600030101010101" pitchFamily="2" charset="-122"/>
                <a:ea typeface="等线" panose="02010600030101010101" pitchFamily="2" charset="-122"/>
                <a:cs typeface="Source Sans Pro"/>
                <a:sym typeface="Source Sans Pro"/>
              </a:rPr>
              <a:t>6. Please note that your formal dream plan should be submitted in PDF/PPTX format and limited to </a:t>
            </a:r>
            <a:r>
              <a:rPr lang="en-US" altLang="zh-CN"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10MB</a:t>
            </a:r>
            <a:r>
              <a:rPr lang="en-US" altLang="zh-CN" b="1" dirty="0">
                <a:solidFill>
                  <a:schemeClr val="dk1"/>
                </a:solidFill>
                <a:latin typeface="等线" panose="02010600030101010101" pitchFamily="2" charset="-122"/>
                <a:ea typeface="等线" panose="02010600030101010101" pitchFamily="2" charset="-122"/>
                <a:cs typeface="Source Sans Pro"/>
                <a:sym typeface="Source Sans Pro"/>
              </a:rPr>
              <a:t> in size, otherwise it will not be considered.</a:t>
            </a:r>
          </a:p>
          <a:p>
            <a:pPr algn="just"/>
            <a:endParaRPr lang="en-US" altLang="zh-CN" sz="1800" b="1" dirty="0">
              <a:solidFill>
                <a:schemeClr val="dk1"/>
              </a:solidFill>
              <a:latin typeface="等线" panose="02010600030101010101" pitchFamily="2" charset="-122"/>
              <a:ea typeface="等线" panose="02010600030101010101" pitchFamily="2" charset="-122"/>
              <a:cs typeface="Source Sans Pro"/>
              <a:sym typeface="Source Sans Pro"/>
            </a:endParaRPr>
          </a:p>
          <a:p>
            <a:pPr algn="just"/>
            <a:r>
              <a:rPr lang="en-US" altLang="zh-CN" sz="1800" b="1" dirty="0">
                <a:solidFill>
                  <a:schemeClr val="dk1"/>
                </a:solidFill>
                <a:latin typeface="等线" panose="02010600030101010101" pitchFamily="2" charset="-122"/>
                <a:ea typeface="等线" panose="02010600030101010101" pitchFamily="2" charset="-122"/>
                <a:cs typeface="Source Sans Pro"/>
                <a:sym typeface="Source Sans Pro"/>
              </a:rPr>
              <a:t>7. Please ensure the </a:t>
            </a:r>
            <a:r>
              <a:rPr lang="en-US" altLang="zh-CN" sz="18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authenticity</a:t>
            </a:r>
            <a:r>
              <a:rPr lang="en-US" altLang="zh-CN" sz="1800" b="1" dirty="0">
                <a:solidFill>
                  <a:schemeClr val="dk1"/>
                </a:solidFill>
                <a:latin typeface="等线" panose="02010600030101010101" pitchFamily="2" charset="-122"/>
                <a:ea typeface="等线" panose="02010600030101010101" pitchFamily="2" charset="-122"/>
                <a:cs typeface="Source Sans Pro"/>
                <a:sym typeface="Source Sans Pro"/>
              </a:rPr>
              <a:t> of all the information you provide. Otherwise, you will bear any relevant legal responsibility.</a:t>
            </a:r>
            <a:endParaRPr lang="zh-CN" altLang="en-US" sz="1800" b="1" dirty="0">
              <a:solidFill>
                <a:schemeClr val="dk1"/>
              </a:solidFill>
              <a:latin typeface="等线" panose="02010600030101010101" pitchFamily="2" charset="-122"/>
              <a:ea typeface="等线" panose="02010600030101010101" pitchFamily="2" charset="-122"/>
              <a:cs typeface="Source Sans Pro"/>
              <a:sym typeface="Source Sans Pro"/>
            </a:endParaRPr>
          </a:p>
        </p:txBody>
      </p:sp>
    </p:spTree>
    <p:extLst>
      <p:ext uri="{BB962C8B-B14F-4D97-AF65-F5344CB8AC3E}">
        <p14:creationId xmlns:p14="http://schemas.microsoft.com/office/powerpoint/2010/main" val="175499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p:cNvSpPr txBox="1"/>
          <p:nvPr/>
        </p:nvSpPr>
        <p:spPr>
          <a:xfrm>
            <a:off x="604221" y="899384"/>
            <a:ext cx="5959927"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Suggestions</a:t>
            </a:r>
            <a:r>
              <a:rPr lang="zh-CN" altLang="en-US" sz="2400" b="1" dirty="0">
                <a:latin typeface="Bahnschrift SemiCondensed" panose="020B0502040204020203" pitchFamily="34" charset="0"/>
                <a:ea typeface="Source Sans Pro"/>
                <a:cs typeface="Source Sans Pro"/>
                <a:sym typeface="Source Sans Pro"/>
              </a:rPr>
              <a:t>：</a:t>
            </a:r>
            <a:endParaRPr lang="en-US" sz="6600" b="1" dirty="0">
              <a:ea typeface="Source Sans Pro"/>
              <a:cs typeface="Source Sans Pro"/>
              <a:sym typeface="Source Sans Pro"/>
            </a:endParaRPr>
          </a:p>
        </p:txBody>
      </p:sp>
      <p:sp>
        <p:nvSpPr>
          <p:cNvPr id="3" name="文本框 2"/>
          <p:cNvSpPr txBox="1"/>
          <p:nvPr/>
        </p:nvSpPr>
        <p:spPr>
          <a:xfrm>
            <a:off x="604221" y="1613118"/>
            <a:ext cx="10983558" cy="4185761"/>
          </a:xfrm>
          <a:prstGeom prst="rect">
            <a:avLst/>
          </a:prstGeom>
          <a:noFill/>
        </p:spPr>
        <p:txBody>
          <a:bodyPr wrap="square">
            <a:spAutoFit/>
          </a:bodyPr>
          <a:lstStyle/>
          <a:p>
            <a:pPr marL="0" lvl="0" indent="0" algn="just" rtl="0">
              <a:spcBef>
                <a:spcPts val="0"/>
              </a:spcBef>
              <a:spcAft>
                <a:spcPts val="0"/>
              </a:spcAft>
              <a:buNone/>
            </a:pP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Here are a few suggestions to help you to create your dream plan</a:t>
            </a:r>
            <a:r>
              <a:rPr lang="zh-CN" altLang="en-US" sz="2000" b="1" dirty="0">
                <a:solidFill>
                  <a:schemeClr val="dk1"/>
                </a:solidFill>
                <a:latin typeface="等线" panose="02010600030101010101" pitchFamily="2" charset="-122"/>
                <a:ea typeface="等线" panose="02010600030101010101" pitchFamily="2" charset="-122"/>
                <a:cs typeface="Source Sans Pro"/>
                <a:sym typeface="Source Sans Pro"/>
              </a:rPr>
              <a:t>：</a:t>
            </a:r>
            <a:endPar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endParaRPr>
          </a:p>
          <a:p>
            <a:pPr marL="0" lvl="0" indent="0" algn="just" rtl="0">
              <a:spcBef>
                <a:spcPts val="0"/>
              </a:spcBef>
              <a:spcAft>
                <a:spcPts val="0"/>
              </a:spcAft>
              <a:buNone/>
            </a:pPr>
            <a:endParaRPr lang="en-US" altLang="zh-CN" dirty="0">
              <a:solidFill>
                <a:schemeClr val="dk1"/>
              </a:solidFill>
              <a:latin typeface="等线" panose="02010600030101010101" pitchFamily="2" charset="-122"/>
              <a:ea typeface="等线" panose="02010600030101010101" pitchFamily="2" charset="-122"/>
              <a:cs typeface="Source Sans Pro"/>
              <a:sym typeface="Source Sans Pro"/>
            </a:endParaRPr>
          </a:p>
          <a:p>
            <a:pPr marL="285750" lvl="0" indent="-285750" algn="just" rtl="0">
              <a:spcBef>
                <a:spcPts val="0"/>
              </a:spcBef>
              <a:spcAft>
                <a:spcPts val="0"/>
              </a:spcAft>
              <a:buFont typeface="Wingdings" panose="05000000000000000000" pitchFamily="2" charset="2"/>
              <a:buChar char="Ø"/>
            </a:pPr>
            <a:r>
              <a:rPr lang="zh-CN" altLang="en-US" sz="2000" b="1" dirty="0">
                <a:solidFill>
                  <a:schemeClr val="dk1"/>
                </a:solidFill>
                <a:latin typeface="等线" panose="02010600030101010101" pitchFamily="2" charset="-122"/>
                <a:ea typeface="等线" panose="02010600030101010101" pitchFamily="2" charset="-122"/>
                <a:cs typeface="Source Sans Pro"/>
                <a:sym typeface="Source Sans Pro"/>
              </a:rPr>
              <a:t> </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Set a </a:t>
            </a:r>
            <a:r>
              <a:rPr lang="en-US" altLang="zh-CN" sz="20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challengeable</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but </a:t>
            </a:r>
            <a:r>
              <a:rPr lang="en-US" altLang="zh-CN" sz="20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reachable</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goal</a:t>
            </a:r>
            <a:r>
              <a:rPr lang="en-US" altLang="zh-CN" sz="2000" dirty="0">
                <a:solidFill>
                  <a:schemeClr val="dk1"/>
                </a:solidFill>
                <a:latin typeface="等线" panose="02010600030101010101" pitchFamily="2" charset="-122"/>
                <a:ea typeface="等线" panose="02010600030101010101" pitchFamily="2" charset="-122"/>
                <a:cs typeface="Source Sans Pro"/>
                <a:sym typeface="Source Sans Pro"/>
              </a:rPr>
              <a:t>. </a:t>
            </a:r>
            <a:r>
              <a:rPr lang="en-US" altLang="zh-CN" dirty="0">
                <a:solidFill>
                  <a:schemeClr val="dk1"/>
                </a:solidFill>
                <a:latin typeface="等线" panose="02010600030101010101" pitchFamily="2" charset="-122"/>
                <a:ea typeface="等线" panose="02010600030101010101" pitchFamily="2" charset="-122"/>
                <a:cs typeface="Source Sans Pro"/>
                <a:sym typeface="Source Sans Pro"/>
              </a:rPr>
              <a:t>As the core of this application, we want you to think carefully about your "dream," including its feasibility and what it means to you; the more specific your dream is, the better we can support it. </a:t>
            </a:r>
          </a:p>
          <a:p>
            <a:pPr marL="285750" lvl="0" indent="-285750" algn="just" rtl="0">
              <a:spcBef>
                <a:spcPts val="0"/>
              </a:spcBef>
              <a:spcAft>
                <a:spcPts val="0"/>
              </a:spcAft>
              <a:buFont typeface="Wingdings" panose="05000000000000000000" pitchFamily="2" charset="2"/>
              <a:buChar char="Ø"/>
            </a:pPr>
            <a:endParaRPr lang="en-US" altLang="zh-CN" sz="2000" dirty="0">
              <a:solidFill>
                <a:schemeClr val="dk1"/>
              </a:solidFill>
              <a:highlight>
                <a:srgbClr val="FFFFFF"/>
              </a:highlight>
              <a:latin typeface="等线" panose="02010600030101010101" pitchFamily="2" charset="-122"/>
              <a:ea typeface="等线" panose="02010600030101010101" pitchFamily="2" charset="-122"/>
              <a:cs typeface="Source Sans Pro"/>
              <a:sym typeface="Source Sans Pro"/>
            </a:endParaRPr>
          </a:p>
          <a:p>
            <a:pPr marL="342900" lvl="0" indent="-342900" algn="l">
              <a:buFont typeface="Wingdings" panose="05000000000000000000" pitchFamily="2" charset="2"/>
              <a:buChar char=""/>
              <a:tabLst>
                <a:tab pos="457200" algn="l"/>
              </a:tabLst>
            </a:pPr>
            <a:r>
              <a:rPr lang="zh-CN" altLang="en-US" sz="2000" b="1" dirty="0">
                <a:solidFill>
                  <a:schemeClr val="dk1"/>
                </a:solidFill>
                <a:highlight>
                  <a:srgbClr val="FFFFFF"/>
                </a:highlight>
                <a:latin typeface="等线" panose="02010600030101010101" pitchFamily="2" charset="-122"/>
                <a:ea typeface="等线" panose="02010600030101010101" pitchFamily="2" charset="-122"/>
                <a:cs typeface="Source Sans Pro"/>
                <a:sym typeface="Source Sans Pro"/>
              </a:rPr>
              <a:t>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Make sure the work is </a:t>
            </a:r>
            <a:r>
              <a:rPr lang="en-US" altLang="zh-CN" sz="2000" b="1"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original</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Any plagiarism will result in the immediate cancellation of your application.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lvl="0" indent="-285750" algn="just" rtl="0">
              <a:spcBef>
                <a:spcPts val="0"/>
              </a:spcBef>
              <a:spcAft>
                <a:spcPts val="0"/>
              </a:spcAft>
              <a:buFont typeface="Wingdings" panose="05000000000000000000" pitchFamily="2" charset="2"/>
              <a:buChar char="Ø"/>
            </a:pPr>
            <a:endPar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endParaRPr>
          </a:p>
          <a:p>
            <a:pPr marL="342900" lvl="0" indent="-342900" algn="just" rtl="0">
              <a:spcBef>
                <a:spcPts val="0"/>
              </a:spcBef>
              <a:spcAft>
                <a:spcPts val="0"/>
              </a:spcAft>
              <a:buFont typeface="Wingdings" panose="05000000000000000000" pitchFamily="2" charset="2"/>
              <a:buChar char="Ø"/>
            </a:pP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Consider the </a:t>
            </a:r>
            <a:r>
              <a:rPr lang="en-US" altLang="zh-CN" sz="20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length</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of your proposal. </a:t>
            </a:r>
            <a:r>
              <a:rPr lang="en-US" altLang="zh-CN" dirty="0">
                <a:solidFill>
                  <a:schemeClr val="dk1"/>
                </a:solidFill>
                <a:latin typeface="等线" panose="02010600030101010101" pitchFamily="2" charset="-122"/>
                <a:ea typeface="等线" panose="02010600030101010101" pitchFamily="2" charset="-122"/>
                <a:cs typeface="Source Sans Pro"/>
                <a:sym typeface="Source Sans Pro"/>
              </a:rPr>
              <a:t>A concise and impactful application is much more likely to catch the judges’ attention than a long-winded application where your point may get lost.</a:t>
            </a:r>
          </a:p>
          <a:p>
            <a:pPr marL="342900" lvl="0" indent="-342900" algn="just" rtl="0">
              <a:spcBef>
                <a:spcPts val="0"/>
              </a:spcBef>
              <a:spcAft>
                <a:spcPts val="0"/>
              </a:spcAft>
              <a:buFont typeface="Wingdings" panose="05000000000000000000" pitchFamily="2" charset="2"/>
              <a:buChar char="Ø"/>
            </a:pPr>
            <a:endParaRPr lang="en-US" altLang="zh-CN" dirty="0">
              <a:solidFill>
                <a:schemeClr val="dk1"/>
              </a:solidFill>
              <a:latin typeface="等线" panose="02010600030101010101" pitchFamily="2" charset="-122"/>
              <a:ea typeface="等线" panose="02010600030101010101" pitchFamily="2" charset="-122"/>
              <a:cs typeface="Source Sans Pro"/>
              <a:sym typeface="Source Sans Pro"/>
            </a:endParaRPr>
          </a:p>
          <a:p>
            <a:pPr marL="342900" lvl="0" indent="-342900" algn="l">
              <a:buFont typeface="Wingdings" panose="05000000000000000000" pitchFamily="2" charset="2"/>
              <a:buChar char=""/>
              <a:tabLst>
                <a:tab pos="457200" algn="l"/>
              </a:tabLst>
            </a:pPr>
            <a:r>
              <a:rPr lang="en-US" altLang="zh-CN" sz="2000" b="1"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Make it easy to understand</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Your dream plan may include specialized field vocabulary, but please ensure that non-specialists can read and understand it.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9648" y="1113286"/>
            <a:ext cx="249263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are you?</a:t>
            </a:r>
            <a:endParaRPr lang="zh-CN"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99648" y="2046540"/>
            <a:ext cx="8336848" cy="3139321"/>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You should provide a brief introduction, which could include: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lvl="0" rtl="0">
              <a:spcBef>
                <a:spcPts val="0"/>
              </a:spcBef>
              <a:spcAft>
                <a:spcPts val="0"/>
              </a:spcAft>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 Your name, age, city, and details about your personality.</a:t>
            </a:r>
          </a:p>
          <a:p>
            <a:pPr marL="342900" lvl="0" indent="-342900" rtl="0">
              <a:spcBef>
                <a:spcPts val="0"/>
              </a:spcBef>
              <a:spcAft>
                <a:spcPts val="0"/>
              </a:spcAft>
              <a:buAutoNum type="arabicParenR"/>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 Your social media accounts and relevant content.</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3) A snapshot of your social media followers. (age, gender, location and other demographics)</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4) Any relevant awards or honor certificates in the field.</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p:txBody>
      </p:sp>
      <p:sp>
        <p:nvSpPr>
          <p:cNvPr id="3" name="矩形 2"/>
          <p:cNvSpPr/>
          <p:nvPr/>
        </p:nvSpPr>
        <p:spPr>
          <a:xfrm>
            <a:off x="9406753" y="2160813"/>
            <a:ext cx="1866508" cy="186650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37708" y="2632402"/>
            <a:ext cx="1404598" cy="923330"/>
          </a:xfrm>
          <a:prstGeom prst="rect">
            <a:avLst/>
          </a:prstGeom>
          <a:noFill/>
        </p:spPr>
        <p:txBody>
          <a:bodyPr wrap="square" rtlCol="0">
            <a:spAutoFit/>
          </a:bodyPr>
          <a:lstStyle/>
          <a:p>
            <a:pPr algn="ctr"/>
            <a:r>
              <a:rPr lang="en-US" altLang="zh-CN" b="1" dirty="0"/>
              <a:t>Put your picture here</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3DF03C-97DA-40C2-8697-0565C9D66519}"/>
              </a:ext>
            </a:extLst>
          </p:cNvPr>
          <p:cNvSpPr txBox="1"/>
          <p:nvPr/>
        </p:nvSpPr>
        <p:spPr>
          <a:xfrm>
            <a:off x="340013" y="1113286"/>
            <a:ext cx="5911700" cy="461665"/>
          </a:xfrm>
          <a:prstGeom prst="rect">
            <a:avLst/>
          </a:prstGeom>
          <a:noFill/>
        </p:spPr>
        <p:txBody>
          <a:bodyPr wrap="square" rtlCol="0">
            <a:spAutoFit/>
          </a:bodyPr>
          <a:lstStyle/>
          <a:p>
            <a:r>
              <a:rPr lang="en-US" altLang="zh-CN" sz="2400" b="1" i="0" dirty="0">
                <a:solidFill>
                  <a:srgbClr val="000000"/>
                </a:solidFill>
                <a:effectLst/>
                <a:latin typeface="微软雅黑" panose="020B0503020204020204" pitchFamily="34" charset="-122"/>
                <a:ea typeface="微软雅黑" panose="020B0503020204020204" pitchFamily="34" charset="-122"/>
              </a:rPr>
              <a:t>What are your strengths?</a:t>
            </a: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28E3889-0997-4516-8C3F-4470B78928FB}"/>
              </a:ext>
            </a:extLst>
          </p:cNvPr>
          <p:cNvSpPr txBox="1"/>
          <p:nvPr/>
        </p:nvSpPr>
        <p:spPr>
          <a:xfrm>
            <a:off x="340012" y="1997839"/>
            <a:ext cx="7680865" cy="3416320"/>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tell us about your strengths, which could include: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lvl="0" rtl="0">
              <a:spcBef>
                <a:spcPts val="0"/>
              </a:spcBef>
              <a:spcAft>
                <a:spcPts val="0"/>
              </a:spcAft>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 A unique artistic style.</a:t>
            </a:r>
          </a:p>
          <a:p>
            <a:pPr marL="342900" lvl="0" indent="-342900" rtl="0">
              <a:spcBef>
                <a:spcPts val="0"/>
              </a:spcBef>
              <a:spcAft>
                <a:spcPts val="0"/>
              </a:spcAft>
              <a:buAutoNum type="arabicParenR"/>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 Social accounts that are rapidly gaining followers.</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3) Projects with social value.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4) Good skills in self-expression.</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etc.</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013" y="1113286"/>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are your dreams?</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40013" y="2052900"/>
            <a:ext cx="10215344" cy="3693319"/>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tell us about your dreams, which could be: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lvl="0" rtl="0">
              <a:spcBef>
                <a:spcPts val="0"/>
              </a:spcBef>
              <a:spcAft>
                <a:spcPts val="0"/>
              </a:spcAft>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 To learn a CG skill, complete a set of courses.</a:t>
            </a:r>
          </a:p>
          <a:p>
            <a:pPr marL="342900" lvl="0" indent="-342900" rtl="0">
              <a:spcBef>
                <a:spcPts val="0"/>
              </a:spcBef>
              <a:spcAft>
                <a:spcPts val="0"/>
              </a:spcAft>
              <a:buAutoNum type="arabicParenR"/>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 To win a competition award within a CG field.</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3) To reach a certain number of followers on social media accounts.</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4) To complete a project that you lead/participate in.</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etc.</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The more specific your dreams are, the better your application will be.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216" y="1134188"/>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values do your dreams represent?</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60215" y="2011607"/>
            <a:ext cx="9956601" cy="4247317"/>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present your dreams as the focus of this proposal</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Here are some questions that we think might inspire you</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endPar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Why do you have this dream?</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What does this dream mean to you?</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Also, does your dream/project have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social value</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For example</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endPar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How will your dream contribute to society?</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Does your dream represent the values of any particular group? Which ones?</a:t>
            </a: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a:t>
            </a: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8678" y="1182860"/>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will you do?</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58678" y="2253014"/>
            <a:ext cx="11558339" cy="2585323"/>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You should think about this question carefully:</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If you are successful in acquiring support, how will you realize your dream? </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We would like to see a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clear timeline</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for achieving your dreams, which you are free to illustrate in your way.</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Once you have achieved your immediate goals, what's next for you? Do you have another set of plans?</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We would like to see that you have a clear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sense of you future</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and the stages required to get there.</a:t>
            </a:r>
            <a:endParaRPr lang="en-US" altLang="zh-CN" dirty="0">
              <a:solidFill>
                <a:schemeClr val="dk1"/>
              </a:solidFill>
              <a:latin typeface="等线" panose="02010600030101010101" pitchFamily="2" charset="-122"/>
              <a:ea typeface="等线" panose="02010600030101010101" pitchFamily="2" charset="-122"/>
              <a:cs typeface="Source Sans Pro"/>
              <a:sym typeface="Source Sans Pro"/>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1015</Words>
  <Application>Microsoft Office PowerPoint</Application>
  <PresentationFormat>宽屏</PresentationFormat>
  <Paragraphs>181</Paragraphs>
  <Slides>12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微软雅黑</vt:lpstr>
      <vt:lpstr>Arial</vt:lpstr>
      <vt:lpstr>Bahnschrift SemiCondensed</vt:lpstr>
      <vt:lpstr>Calibri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xuanhang</dc:creator>
  <cp:lastModifiedBy>wu xuanhang</cp:lastModifiedBy>
  <cp:revision>135</cp:revision>
  <dcterms:created xsi:type="dcterms:W3CDTF">2021-01-11T07:35:00Z</dcterms:created>
  <dcterms:modified xsi:type="dcterms:W3CDTF">2021-04-16T02:43:12Z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