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714" r:id="rId2"/>
    <p:sldId id="715" r:id="rId3"/>
    <p:sldId id="732" r:id="rId4"/>
    <p:sldId id="716" r:id="rId5"/>
    <p:sldId id="717" r:id="rId6"/>
    <p:sldId id="729" r:id="rId7"/>
    <p:sldId id="718" r:id="rId8"/>
    <p:sldId id="730" r:id="rId9"/>
    <p:sldId id="720" r:id="rId10"/>
    <p:sldId id="719" r:id="rId11"/>
    <p:sldId id="731" r:id="rId12"/>
    <p:sldId id="72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xuanhang" initials="w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88D"/>
    <a:srgbClr val="A5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39" autoAdjust="0"/>
  </p:normalViewPr>
  <p:slideViewPr>
    <p:cSldViewPr snapToGrid="0">
      <p:cViewPr varScale="1">
        <p:scale>
          <a:sx n="64" d="100"/>
          <a:sy n="64" d="100"/>
        </p:scale>
        <p:origin x="7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85D0-5ECB-4D98-981F-325FC71A8CAF}"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FB753-16B5-4138-A915-5A5DB0E694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AFB753-16B5-4138-A915-5A5DB0E6940B}" type="slidenum">
              <a:rPr lang="zh-CN" altLang="en-US" smtClean="0"/>
              <a:t>2</a:t>
            </a:fld>
            <a:endParaRPr lang="zh-CN" altLang="en-US"/>
          </a:p>
        </p:txBody>
      </p:sp>
    </p:spTree>
    <p:extLst>
      <p:ext uri="{BB962C8B-B14F-4D97-AF65-F5344CB8AC3E}">
        <p14:creationId xmlns:p14="http://schemas.microsoft.com/office/powerpoint/2010/main" val="91501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6C304-70A3-4737-808E-DD8D732AD5D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9ED70A-5BC8-40AD-9972-CB30DB13177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6327CC-D9B6-48DD-B3AF-F69C85117288}"/>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AA353D1B-B9B6-45B2-8B89-AD3C0DC67A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61CC27A-D991-4182-9C4D-80B0EB4E02EE}"/>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12055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A81FE-E370-422A-9EFD-DADC8707B23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D96C0-7775-4D25-A1D0-00D07805AE4E}"/>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E01A3C-2E98-4222-8DBD-1AA6B4BE36E7}"/>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5F86A980-010F-4BF7-82BA-0A75E890CFD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00ADE03-5F84-46C4-800B-F78C88DBC23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9640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30BAAD-8C42-49E4-9C3D-956B6EBABD3A}"/>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43E01-088F-4E0B-BD90-629AA94844CB}"/>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D9A34B-5A4F-4C2C-BC1B-82B4AF55037F}"/>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F0B7C240-397E-45F3-8898-4DAA0B7464C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46D53A1-503E-4006-AE0B-538B855B0078}"/>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36370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E95C-8179-4A5D-8C7F-6E97BC825EC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15DA09-375A-4792-A083-E1C32D5EAAA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4AD8F-6937-4B59-802A-D97A87E7B75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28C84625-F666-4379-A0C3-411E72891F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6FCD934-49A1-4252-A5A6-5BACC3CFEC1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46309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DCE52-D748-43FD-8B35-440077BC58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93FB2E-6E59-458E-BA68-B34F9BA74F7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103B19-6B84-4535-BA69-7B20D46D4341}"/>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818C9CFB-DA3C-4053-ADF0-EF3B83FC7F6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1904597-4DE5-452E-97FB-BF04A195D86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63320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D4CE1-66F5-4CD0-9554-F981EC226A9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EB1F19-F3F6-4747-AB1E-7CFA34FBF7BF}"/>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E18FDC-5C04-4252-AA21-3D7D1CAA389E}"/>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E0F00F-0169-4495-B8D6-49434589D19C}"/>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C045BBBE-94AC-4CC4-B7A4-832A92A232C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4FEAA4F-C1FB-4470-9C5D-5D66F7EDD6C0}"/>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40534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D8F0D-29A0-48A2-893D-CB7B74277B5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762F14-F613-4CA2-B4EA-D7173A042AE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820B98-5764-46D6-B4EB-16F358943667}"/>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BEBCBF-8BC7-4CF1-B31D-D5002A8EFD2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6CABE2-5365-4629-9CDE-8CA1281F0D5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82C535-ABAF-47C7-882F-E61E4C3E6A9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8" name="页脚占位符 7">
            <a:extLst>
              <a:ext uri="{FF2B5EF4-FFF2-40B4-BE49-F238E27FC236}">
                <a16:creationId xmlns:a16="http://schemas.microsoft.com/office/drawing/2014/main" id="{9A557BF4-7C4F-42EF-A801-B1050C1CA6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7D821835-C097-4F58-B3FA-A06AB489DE21}"/>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16162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62114-F0C1-429B-A02E-D41A9E520E9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948932-15F3-4F20-BC3D-B7E6896232D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4" name="页脚占位符 3">
            <a:extLst>
              <a:ext uri="{FF2B5EF4-FFF2-40B4-BE49-F238E27FC236}">
                <a16:creationId xmlns:a16="http://schemas.microsoft.com/office/drawing/2014/main" id="{2F091DE7-D96A-4891-9346-6AE8430005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ED70B436-137B-4BD8-B224-E719E9F775F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0853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838D36-4F18-4310-BB29-EE346E7D76B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3" name="页脚占位符 2">
            <a:extLst>
              <a:ext uri="{FF2B5EF4-FFF2-40B4-BE49-F238E27FC236}">
                <a16:creationId xmlns:a16="http://schemas.microsoft.com/office/drawing/2014/main" id="{51498800-1875-4779-B05C-DC891999649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53124376-8849-411E-81BD-6BD96201BF44}"/>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52816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CFAFE-2A48-49F6-9A82-FE3EC839AA5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AAC867-9B85-42F2-AE72-8117C3AA5B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41BCF7-9B73-4EB6-ADD4-8503E5CE2DC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98EF58-65E3-457F-8CA0-946B51CACD7E}"/>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6E72AF08-4B18-4BDB-9A59-944A688504F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DC5BB54-8E5D-4DF6-BCED-25D0C7F7D54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58799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19E39-F160-4969-8A4B-A3E04354884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A2E81D-DC0D-4959-9C1C-9BEC7F3BF8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857EAB-FD84-4E9F-8356-8EB0F99CF5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AD49A3-D50F-46ED-B108-28DE8A567362}"/>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379D36A4-836F-42FD-9AC4-E24081EFFF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C4C8AE1-408C-4EBE-B579-93B8430F77CA}"/>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70505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285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8446" y="2336393"/>
            <a:ext cx="7573645" cy="2185214"/>
          </a:xfrm>
          <a:prstGeom prst="rect">
            <a:avLst/>
          </a:prstGeom>
          <a:noFill/>
        </p:spPr>
        <p:txBody>
          <a:bodyPr wrap="square">
            <a:spAutoFit/>
          </a:bodyPr>
          <a:lstStyle/>
          <a:p>
            <a:pPr algn="ctr"/>
            <a:r>
              <a:rPr lang="en-US" altLang="zh-CN" sz="4000" b="1" dirty="0">
                <a:latin typeface="等线" panose="02010600030101010101" pitchFamily="2" charset="-122"/>
                <a:ea typeface="等线" panose="02010600030101010101" pitchFamily="2" charset="-122"/>
              </a:rPr>
              <a:t>Art Star Program</a:t>
            </a:r>
          </a:p>
          <a:p>
            <a:pPr algn="ctr"/>
            <a:r>
              <a:rPr lang="en-US" altLang="zh-CN" sz="4000" b="1" dirty="0">
                <a:latin typeface="等线" panose="02010600030101010101" pitchFamily="2" charset="-122"/>
                <a:ea typeface="等线" panose="02010600030101010101" pitchFamily="2" charset="-122"/>
              </a:rPr>
              <a:t>Dream Plan Template</a:t>
            </a:r>
            <a:endParaRPr lang="zh-CN" altLang="en-US" sz="4000" b="1" dirty="0">
              <a:latin typeface="等线" panose="02010600030101010101" pitchFamily="2" charset="-122"/>
              <a:ea typeface="等线" panose="02010600030101010101" pitchFamily="2" charset="-122"/>
            </a:endParaRPr>
          </a:p>
          <a:p>
            <a:pPr algn="ctr"/>
            <a:endParaRPr lang="en-US" altLang="zh-CN" sz="2800" b="1" dirty="0">
              <a:latin typeface="等线" panose="02010600030101010101" pitchFamily="2" charset="-122"/>
              <a:ea typeface="等线" panose="02010600030101010101" pitchFamily="2" charset="-122"/>
            </a:endParaRPr>
          </a:p>
          <a:p>
            <a:pPr algn="ctr"/>
            <a:r>
              <a:rPr lang="en-US" altLang="zh-CN" sz="2800" b="1" dirty="0">
                <a:latin typeface="等线" panose="02010600030101010101" pitchFamily="2" charset="-122"/>
                <a:ea typeface="等线" panose="02010600030101010101" pitchFamily="2" charset="-122"/>
              </a:rPr>
              <a:t>CG Studio</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do you want?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133233"/>
            <a:ext cx="8651927" cy="3139321"/>
          </a:xfrm>
          <a:prstGeom prst="rect">
            <a:avLst/>
          </a:prstGeom>
          <a:noFill/>
        </p:spPr>
        <p:txBody>
          <a:bodyPr wrap="square">
            <a:spAutoFit/>
          </a:bodyPr>
          <a:lstStyle/>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kind of support will help your studio to achieve your dream? This could be:</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Equipment</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Courses</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Traffic</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Funding</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Please be specific.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556" y="1182859"/>
            <a:ext cx="333746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Budget Breakdown</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5539" y="2031652"/>
            <a:ext cx="3607991" cy="3416320"/>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provide a breakdown of the resources you would like to receive.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Let us know exactly how much it will cost your studio to accomplish each stage of your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break down the required resources according to the goals of each stage.</a:t>
            </a:r>
          </a:p>
        </p:txBody>
      </p:sp>
      <p:graphicFrame>
        <p:nvGraphicFramePr>
          <p:cNvPr id="5" name="表格 4">
            <a:extLst>
              <a:ext uri="{FF2B5EF4-FFF2-40B4-BE49-F238E27FC236}">
                <a16:creationId xmlns:a16="http://schemas.microsoft.com/office/drawing/2014/main" id="{E0D9B707-5D71-41BE-B925-C43B64EFFD4C}"/>
              </a:ext>
            </a:extLst>
          </p:cNvPr>
          <p:cNvGraphicFramePr>
            <a:graphicFrameLocks noGrp="1"/>
          </p:cNvGraphicFramePr>
          <p:nvPr>
            <p:extLst>
              <p:ext uri="{D42A27DB-BD31-4B8C-83A1-F6EECF244321}">
                <p14:modId xmlns:p14="http://schemas.microsoft.com/office/powerpoint/2010/main" val="3377600068"/>
              </p:ext>
            </p:extLst>
          </p:nvPr>
        </p:nvGraphicFramePr>
        <p:xfrm>
          <a:off x="4189401" y="827546"/>
          <a:ext cx="7898141" cy="5547531"/>
        </p:xfrm>
        <a:graphic>
          <a:graphicData uri="http://schemas.openxmlformats.org/drawingml/2006/table">
            <a:tbl>
              <a:tblPr/>
              <a:tblGrid>
                <a:gridCol w="1436879">
                  <a:extLst>
                    <a:ext uri="{9D8B030D-6E8A-4147-A177-3AD203B41FA5}">
                      <a16:colId xmlns:a16="http://schemas.microsoft.com/office/drawing/2014/main" val="728062580"/>
                    </a:ext>
                  </a:extLst>
                </a:gridCol>
                <a:gridCol w="2150625">
                  <a:extLst>
                    <a:ext uri="{9D8B030D-6E8A-4147-A177-3AD203B41FA5}">
                      <a16:colId xmlns:a16="http://schemas.microsoft.com/office/drawing/2014/main" val="1294681732"/>
                    </a:ext>
                  </a:extLst>
                </a:gridCol>
                <a:gridCol w="1436879">
                  <a:extLst>
                    <a:ext uri="{9D8B030D-6E8A-4147-A177-3AD203B41FA5}">
                      <a16:colId xmlns:a16="http://schemas.microsoft.com/office/drawing/2014/main" val="2236840357"/>
                    </a:ext>
                  </a:extLst>
                </a:gridCol>
                <a:gridCol w="1436879">
                  <a:extLst>
                    <a:ext uri="{9D8B030D-6E8A-4147-A177-3AD203B41FA5}">
                      <a16:colId xmlns:a16="http://schemas.microsoft.com/office/drawing/2014/main" val="3412732388"/>
                    </a:ext>
                  </a:extLst>
                </a:gridCol>
                <a:gridCol w="1436879">
                  <a:extLst>
                    <a:ext uri="{9D8B030D-6E8A-4147-A177-3AD203B41FA5}">
                      <a16:colId xmlns:a16="http://schemas.microsoft.com/office/drawing/2014/main" val="1665437963"/>
                    </a:ext>
                  </a:extLst>
                </a:gridCol>
              </a:tblGrid>
              <a:tr h="371691">
                <a:tc>
                  <a:txBody>
                    <a:bodyPr/>
                    <a:lstStyle/>
                    <a:p>
                      <a:pPr algn="l" fontAlgn="b"/>
                      <a:r>
                        <a:rPr lang="zh-CN" altLang="en-US" sz="2300" b="1" i="0" u="none" strike="noStrike">
                          <a:solidFill>
                            <a:srgbClr val="000000"/>
                          </a:solidFill>
                          <a:effectLst/>
                          <a:latin typeface="等线" panose="02010600030101010101" pitchFamily="2" charset="-122"/>
                          <a:ea typeface="等线" panose="02010600030101010101" pitchFamily="2" charset="-122"/>
                        </a:rPr>
                        <a:t>　</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Category</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Details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Cost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Total</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58498"/>
                  </a:ext>
                </a:extLst>
              </a:tr>
              <a:tr h="371691">
                <a:tc rowSpan="5">
                  <a:txBody>
                    <a:bodyPr/>
                    <a:lstStyle/>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First Stage</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Workplace</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300" b="1" i="0" u="none" strike="noStrike" dirty="0">
                          <a:solidFill>
                            <a:srgbClr val="000000"/>
                          </a:solidFill>
                          <a:effectLst/>
                          <a:latin typeface="等线" panose="02010600030101010101" pitchFamily="2" charset="-122"/>
                          <a:ea typeface="等线" panose="02010600030101010101" pitchFamily="2" charset="-122"/>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b"/>
                      <a:r>
                        <a:rPr lang="en-US" altLang="zh-CN" sz="2300" b="1" i="0" u="none" strike="noStrike" dirty="0">
                          <a:solidFill>
                            <a:srgbClr val="000000"/>
                          </a:solidFill>
                          <a:effectLst/>
                          <a:latin typeface="等线" panose="02010600030101010101" pitchFamily="2" charset="-122"/>
                          <a:ea typeface="+mn-ea"/>
                        </a:rPr>
                        <a:t>$ xxx</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124117"/>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Promotion</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822549335"/>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Equipment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551154437"/>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Skills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666663284"/>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Others</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070142225"/>
                  </a:ext>
                </a:extLst>
              </a:tr>
              <a:tr h="543620">
                <a:tc gridSpan="5">
                  <a:txBody>
                    <a:bodyPr/>
                    <a:lstStyle/>
                    <a:p>
                      <a:pPr algn="ctr" fontAlgn="b"/>
                      <a:r>
                        <a:rPr lang="zh-CN" altLang="en-US" sz="2300" b="1" i="0" u="none" strike="noStrike">
                          <a:solidFill>
                            <a:srgbClr val="000000"/>
                          </a:solidFill>
                          <a:effectLst/>
                          <a:latin typeface="等线" panose="02010600030101010101" pitchFamily="2" charset="-122"/>
                          <a:ea typeface="等线" panose="02010600030101010101" pitchFamily="2" charset="-122"/>
                        </a:rPr>
                        <a:t>　</a:t>
                      </a:r>
                    </a:p>
                  </a:txBody>
                  <a:tcPr marL="124399" marR="124399" marT="62200" marB="622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224598232"/>
                  </a:ext>
                </a:extLst>
              </a:tr>
              <a:tr h="371691">
                <a:tc rowSpan="4">
                  <a:txBody>
                    <a:bodyPr/>
                    <a:lstStyle/>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Second</a:t>
                      </a:r>
                    </a:p>
                    <a:p>
                      <a:pPr algn="ctr" fontAlgn="ctr"/>
                      <a:r>
                        <a:rPr lang="en-US" altLang="zh-CN" sz="2300" b="1" i="0" u="none" strike="noStrike" dirty="0">
                          <a:solidFill>
                            <a:srgbClr val="000000"/>
                          </a:solidFill>
                          <a:effectLst/>
                          <a:latin typeface="等线" panose="02010600030101010101" pitchFamily="2" charset="-122"/>
                          <a:ea typeface="等线" panose="02010600030101010101" pitchFamily="2" charset="-122"/>
                        </a:rPr>
                        <a:t>Stage</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Staff</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rowSpan="4">
                  <a:txBody>
                    <a:bodyPr/>
                    <a:lstStyle/>
                    <a:p>
                      <a:pPr algn="l" fontAlgn="b"/>
                      <a:r>
                        <a:rPr lang="en-US" altLang="zh-CN" sz="2300" b="1" i="0" u="none" strike="noStrike" dirty="0">
                          <a:solidFill>
                            <a:srgbClr val="000000"/>
                          </a:solidFill>
                          <a:effectLst/>
                          <a:latin typeface="等线" panose="02010600030101010101" pitchFamily="2" charset="-122"/>
                          <a:ea typeface="+mn-ea"/>
                        </a:rPr>
                        <a:t>$ xxx</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409726"/>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Promotion</a:t>
                      </a:r>
                      <a:endParaRPr lang="zh-CN" altLang="en-US" sz="2300" b="1" i="0" u="none" strike="noStrike" dirty="0">
                        <a:solidFill>
                          <a:srgbClr val="000000"/>
                        </a:solidFill>
                        <a:effectLst/>
                        <a:latin typeface="等线" panose="02010600030101010101" pitchFamily="2" charset="-122"/>
                        <a:ea typeface="+mn-ea"/>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76436340"/>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Equipment</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60000665"/>
                  </a:ext>
                </a:extLst>
              </a:tr>
              <a:tr h="371691">
                <a:tc vMerge="1">
                  <a:txBody>
                    <a:bodyPr/>
                    <a:lstStyle/>
                    <a:p>
                      <a:endParaRPr lang="zh-CN" altLang="en-US"/>
                    </a:p>
                  </a:txBody>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Software</a:t>
                      </a:r>
                      <a:endParaRPr lang="zh-CN" altLang="en-US" sz="2300" b="1" i="0" u="none" strike="noStrike" dirty="0">
                        <a:solidFill>
                          <a:srgbClr val="000000"/>
                        </a:solidFill>
                        <a:effectLst/>
                        <a:latin typeface="等线" panose="02010600030101010101" pitchFamily="2" charset="-122"/>
                        <a:ea typeface="等线" panose="02010600030101010101" pitchFamily="2" charset="-122"/>
                      </a:endParaRP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mn-ea"/>
                        </a:rPr>
                        <a:t>$ xx</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027639672"/>
                  </a:ext>
                </a:extLst>
              </a:tr>
              <a:tr h="543620">
                <a:tc gridSpan="5">
                  <a:txBody>
                    <a:bodyPr/>
                    <a:lstStyle/>
                    <a:p>
                      <a:pPr algn="ctr" fontAlgn="ctr"/>
                      <a:r>
                        <a:rPr lang="zh-CN" altLang="en-US" sz="2300" b="1" i="0" u="none" strike="noStrike">
                          <a:solidFill>
                            <a:srgbClr val="000000"/>
                          </a:solidFill>
                          <a:effectLst/>
                          <a:latin typeface="等线" panose="02010600030101010101" pitchFamily="2" charset="-122"/>
                          <a:ea typeface="等线" panose="02010600030101010101" pitchFamily="2" charset="-122"/>
                        </a:rPr>
                        <a:t>　</a:t>
                      </a:r>
                    </a:p>
                  </a:txBody>
                  <a:tcPr marL="124399" marR="124399" marT="62200" marB="622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498939931"/>
                  </a:ext>
                </a:extLst>
              </a:tr>
              <a:tr h="743381">
                <a:tc>
                  <a:txBody>
                    <a:bodyPr/>
                    <a:lstStyle/>
                    <a:p>
                      <a:pPr algn="ctr"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Third</a:t>
                      </a:r>
                      <a:br>
                        <a:rPr lang="zh-CN" altLang="en-US" sz="2300" b="1" i="0" u="none" strike="noStrike" dirty="0">
                          <a:solidFill>
                            <a:srgbClr val="000000"/>
                          </a:solidFill>
                          <a:effectLst/>
                          <a:latin typeface="等线" panose="02010600030101010101" pitchFamily="2" charset="-122"/>
                          <a:ea typeface="等线" panose="02010600030101010101" pitchFamily="2" charset="-122"/>
                        </a:rPr>
                      </a:br>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altLang="zh-CN" sz="2300" b="1" i="0" u="none" strike="noStrike" dirty="0">
                          <a:solidFill>
                            <a:srgbClr val="000000"/>
                          </a:solidFill>
                          <a:effectLst/>
                          <a:latin typeface="等线" panose="02010600030101010101" pitchFamily="2" charset="-122"/>
                          <a:ea typeface="等线" panose="02010600030101010101" pitchFamily="2" charset="-122"/>
                        </a:rPr>
                        <a:t>…</a:t>
                      </a:r>
                    </a:p>
                  </a:txBody>
                  <a:tcPr marL="13275" marR="13275" marT="132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032802"/>
                  </a:ext>
                </a:extLst>
              </a:tr>
            </a:tbl>
          </a:graphicData>
        </a:graphic>
      </p:graphicFrame>
      <p:sp>
        <p:nvSpPr>
          <p:cNvPr id="7" name="文本框 6">
            <a:extLst>
              <a:ext uri="{FF2B5EF4-FFF2-40B4-BE49-F238E27FC236}">
                <a16:creationId xmlns:a16="http://schemas.microsoft.com/office/drawing/2014/main" id="{920F2782-0C3B-4055-910E-7E2DB1A0FE6B}"/>
              </a:ext>
            </a:extLst>
          </p:cNvPr>
          <p:cNvSpPr txBox="1"/>
          <p:nvPr/>
        </p:nvSpPr>
        <p:spPr>
          <a:xfrm>
            <a:off x="4053530" y="365881"/>
            <a:ext cx="2965623"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Template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575651" y="944646"/>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Summary</a:t>
            </a:r>
            <a:endParaRPr lang="en-US" sz="6600" b="1" dirty="0">
              <a:ea typeface="Source Sans Pro"/>
              <a:cs typeface="Source Sans Pro"/>
              <a:sym typeface="Source Sans Pro"/>
            </a:endParaRPr>
          </a:p>
        </p:txBody>
      </p:sp>
      <p:sp>
        <p:nvSpPr>
          <p:cNvPr id="5" name="文本框 4"/>
          <p:cNvSpPr txBox="1"/>
          <p:nvPr/>
        </p:nvSpPr>
        <p:spPr>
          <a:xfrm>
            <a:off x="575651" y="1941922"/>
            <a:ext cx="5109328"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Who are you?</a:t>
            </a:r>
          </a:p>
          <a:p>
            <a:r>
              <a:rPr lang="zh-CN" altLang="en-US" dirty="0"/>
              <a:t>      </a:t>
            </a:r>
            <a:r>
              <a:rPr lang="en-US" altLang="zh-CN" dirty="0">
                <a:solidFill>
                  <a:schemeClr val="bg2">
                    <a:lumMod val="50000"/>
                  </a:schemeClr>
                </a:solidFill>
              </a:rPr>
              <a:t>Self-introduction/Work show</a:t>
            </a:r>
          </a:p>
          <a:p>
            <a:endParaRPr lang="en-US" altLang="zh-CN" dirty="0"/>
          </a:p>
          <a:p>
            <a:endParaRPr lang="en-US" altLang="zh-CN" dirty="0"/>
          </a:p>
          <a:p>
            <a:r>
              <a:rPr lang="en-US" altLang="zh-CN" b="1" dirty="0">
                <a:latin typeface="等线" panose="02010600030101010101" pitchFamily="2" charset="-122"/>
                <a:ea typeface="等线" panose="02010600030101010101" pitchFamily="2" charset="-122"/>
              </a:rPr>
              <a:t>2</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studio’s strengths?</a:t>
            </a:r>
          </a:p>
          <a:p>
            <a:r>
              <a:rPr lang="zh-CN" altLang="en-US" dirty="0"/>
              <a:t>      </a:t>
            </a:r>
            <a:r>
              <a:rPr lang="en-US" altLang="zh-CN" dirty="0">
                <a:solidFill>
                  <a:schemeClr val="bg2">
                    <a:lumMod val="50000"/>
                  </a:schemeClr>
                </a:solidFill>
              </a:rPr>
              <a:t>Advantage Show</a:t>
            </a:r>
          </a:p>
          <a:p>
            <a:endParaRPr lang="en-US" altLang="zh-CN" b="1" dirty="0"/>
          </a:p>
          <a:p>
            <a:endParaRPr lang="en-US" altLang="zh-CN" b="1" dirty="0"/>
          </a:p>
          <a:p>
            <a:r>
              <a:rPr lang="en-US" altLang="zh-CN" b="1" dirty="0">
                <a:latin typeface="等线" panose="02010600030101010101" pitchFamily="2" charset="-122"/>
                <a:ea typeface="等线" panose="02010600030101010101" pitchFamily="2" charset="-122"/>
              </a:rPr>
              <a:t>3</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dreams?</a:t>
            </a:r>
          </a:p>
          <a:p>
            <a:r>
              <a:rPr lang="zh-CN" altLang="en-US" dirty="0"/>
              <a:t>       </a:t>
            </a:r>
            <a:r>
              <a:rPr lang="en-US" altLang="zh-CN" dirty="0">
                <a:solidFill>
                  <a:schemeClr val="bg2">
                    <a:lumMod val="50000"/>
                  </a:schemeClr>
                </a:solidFill>
              </a:rPr>
              <a:t>Dream Explanation</a:t>
            </a:r>
          </a:p>
        </p:txBody>
      </p:sp>
      <p:sp>
        <p:nvSpPr>
          <p:cNvPr id="6" name="文本框 5"/>
          <p:cNvSpPr txBox="1"/>
          <p:nvPr/>
        </p:nvSpPr>
        <p:spPr>
          <a:xfrm>
            <a:off x="6212264" y="1941922"/>
            <a:ext cx="5684977"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4</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values do your studio’s dreams represent?</a:t>
            </a:r>
          </a:p>
          <a:p>
            <a:r>
              <a:rPr lang="zh-CN" altLang="en-US" dirty="0"/>
              <a:t>       </a:t>
            </a:r>
            <a:r>
              <a:rPr lang="en-US" altLang="zh-CN" dirty="0">
                <a:solidFill>
                  <a:schemeClr val="bg2">
                    <a:lumMod val="50000"/>
                  </a:schemeClr>
                </a:solidFill>
              </a:rPr>
              <a:t>In-depth analysis</a:t>
            </a: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5</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will you do?</a:t>
            </a:r>
          </a:p>
          <a:p>
            <a:r>
              <a:rPr lang="en-US" altLang="zh-CN" dirty="0">
                <a:sym typeface="+mn-ea"/>
              </a:rPr>
              <a:t>       </a:t>
            </a:r>
            <a:r>
              <a:rPr lang="en-US" altLang="zh-CN" dirty="0">
                <a:solidFill>
                  <a:schemeClr val="bg2">
                    <a:lumMod val="50000"/>
                  </a:schemeClr>
                </a:solidFill>
                <a:sym typeface="+mn-ea"/>
              </a:rPr>
              <a:t>Arrangement/Stage Awareness</a:t>
            </a:r>
            <a:endParaRPr lang="en-US" altLang="zh-CN" dirty="0">
              <a:solidFill>
                <a:schemeClr val="bg2">
                  <a:lumMod val="50000"/>
                </a:schemeClr>
              </a:solidFill>
            </a:endParaRP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6</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do you want?</a:t>
            </a:r>
          </a:p>
          <a:p>
            <a:r>
              <a:rPr lang="zh-CN" altLang="en-US" dirty="0">
                <a:sym typeface="+mn-ea"/>
              </a:rPr>
              <a:t>       </a:t>
            </a:r>
            <a:r>
              <a:rPr lang="en-US" altLang="zh-CN" dirty="0">
                <a:solidFill>
                  <a:schemeClr val="bg2">
                    <a:lumMod val="50000"/>
                  </a:schemeClr>
                </a:solidFill>
                <a:sym typeface="+mn-ea"/>
              </a:rPr>
              <a:t>Budget Breakdown</a:t>
            </a:r>
            <a:endParaRPr lang="zh-CN" altLang="en-US"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25347" y="467139"/>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6" name="文本框 5"/>
          <p:cNvSpPr txBox="1"/>
          <p:nvPr/>
        </p:nvSpPr>
        <p:spPr>
          <a:xfrm>
            <a:off x="625345" y="1407586"/>
            <a:ext cx="11122707" cy="3970318"/>
          </a:xfrm>
          <a:prstGeom prst="rect">
            <a:avLst/>
          </a:prstGeom>
          <a:noFill/>
        </p:spPr>
        <p:txBody>
          <a:bodyPr wrap="square">
            <a:spAutoFit/>
          </a:bodyPr>
          <a:lstStyle/>
          <a:p>
            <a:pPr marL="0" lvl="0" indent="0" algn="just" rtl="0">
              <a:spcBef>
                <a:spcPts val="0"/>
              </a:spcBef>
              <a:spcAft>
                <a:spcPts val="0"/>
              </a:spcAft>
              <a:buNone/>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Welcome to the 2021 Art Star program! We are delighted that you would like to take part in this program. Before you officially begin creating your dream proposal, please read through the following points and make sure you meet the requirements. If you have any questions about these points, please contact us through the contact information on the project website.</a:t>
            </a:r>
          </a:p>
          <a:p>
            <a:pPr marL="0" lvl="0" indent="0" algn="l" rtl="0">
              <a:spcBef>
                <a:spcPts val="0"/>
              </a:spcBef>
              <a:spcAft>
                <a:spcPts val="0"/>
              </a:spcAft>
              <a:buNone/>
            </a:pPr>
            <a:endPar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lvl="0" indent="-342900" algn="l" rtl="0">
              <a:spcBef>
                <a:spcPts val="0"/>
              </a:spcBef>
              <a:spcAft>
                <a:spcPts val="0"/>
              </a:spcAft>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be a studio working primarily in the CG  field (animation, cartoon, game production, illustration, etc.)</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lvl="0" algn="l" rtl="0">
              <a:spcBef>
                <a:spcPts val="0"/>
              </a:spcBef>
              <a:spcAft>
                <a:spcPts val="0"/>
              </a:spcAft>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2.</a:t>
            </a:r>
            <a:r>
              <a:rPr lang="zh-CN" altLang="en-US" b="1" dirty="0">
                <a:solidFill>
                  <a:srgbClr val="000000"/>
                </a:solidFill>
                <a:latin typeface="等线" panose="02010600030101010101" pitchFamily="2" charset="-122"/>
                <a:ea typeface="等线" panose="02010600030101010101" pitchFamily="2" charset="-122"/>
                <a:cs typeface="Source Sans Pro"/>
                <a:sym typeface="Source Sans Pro"/>
              </a:rPr>
              <a:t>   </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Members of your studio need to have legal citizenship of your country.</a:t>
            </a:r>
          </a:p>
          <a:p>
            <a:pPr lvl="0" algn="l" rtl="0">
              <a:spcBef>
                <a:spcPts val="0"/>
              </a:spcBef>
              <a:spcAft>
                <a:spcPts val="0"/>
              </a:spcAft>
            </a:pPr>
            <a:endPar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AutoNum type="arabicPeriod" startAt="3"/>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If you are given access to support resources, please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do not denigrate</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 the supported brands or products on public and social platforms.</a:t>
            </a:r>
          </a:p>
          <a:p>
            <a:pPr marL="342900" indent="-342900">
              <a:buAutoNum type="arabicPeriod" startAt="3"/>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AutoNum type="arabicPeriod" startAt="4"/>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apply in English and be able to communicate briefly in English with the reviewers.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6A514842-7D34-407E-94F7-E5E0B6AA0210}"/>
              </a:ext>
            </a:extLst>
          </p:cNvPr>
          <p:cNvSpPr txBox="1"/>
          <p:nvPr/>
        </p:nvSpPr>
        <p:spPr>
          <a:xfrm>
            <a:off x="625347" y="785191"/>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3" name="文本框 2">
            <a:extLst>
              <a:ext uri="{FF2B5EF4-FFF2-40B4-BE49-F238E27FC236}">
                <a16:creationId xmlns:a16="http://schemas.microsoft.com/office/drawing/2014/main" id="{9416F16F-1441-41FF-8C4B-DE04CBDD5432}"/>
              </a:ext>
            </a:extLst>
          </p:cNvPr>
          <p:cNvSpPr txBox="1"/>
          <p:nvPr/>
        </p:nvSpPr>
        <p:spPr>
          <a:xfrm>
            <a:off x="625345" y="1834969"/>
            <a:ext cx="11122707" cy="2585323"/>
          </a:xfrm>
          <a:prstGeom prst="rect">
            <a:avLst/>
          </a:prstGeom>
          <a:noFill/>
        </p:spPr>
        <p:txBody>
          <a:bodyPr wrap="square">
            <a:spAutoFit/>
          </a:bodyPr>
          <a:lstStyle/>
          <a:p>
            <a:pPr algn="just"/>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5. This template only serves as a guide for your application. You can follow the outline of this template to design a unique dream plan. An </a:t>
            </a:r>
            <a:r>
              <a:rPr lang="en-US" altLang="zh-CN" sz="1800"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interesting</a:t>
            </a:r>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 dream plan that shows your studio’s personality  will increase the probability of getting support resources.</a:t>
            </a:r>
          </a:p>
          <a:p>
            <a:pPr algn="just"/>
            <a:endParaRPr lang="en-US" altLang="zh-CN"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6. Please note that your formal dream plan should be submitted in PDF/PPTX format and limited to </a:t>
            </a:r>
            <a:r>
              <a:rPr lang="en-US" altLang="zh-CN"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10MB</a:t>
            </a:r>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 in size, otherwise it will not be considered.</a:t>
            </a:r>
          </a:p>
          <a:p>
            <a:pPr algn="just"/>
            <a:endPar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7. </a:t>
            </a:r>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Please ensure the </a:t>
            </a:r>
            <a:r>
              <a:rPr lang="en-US" altLang="zh-CN" sz="18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authenticity</a:t>
            </a:r>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 of all the information you provide. Otherwise, your studio will bear any relevant legal responsibility.</a:t>
            </a:r>
            <a:endParaRPr lang="zh-CN" altLang="en-US" sz="1800" b="1"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extLst>
      <p:ext uri="{BB962C8B-B14F-4D97-AF65-F5344CB8AC3E}">
        <p14:creationId xmlns:p14="http://schemas.microsoft.com/office/powerpoint/2010/main" val="175499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04221" y="899384"/>
            <a:ext cx="5959927"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Suggestions</a:t>
            </a:r>
            <a:r>
              <a:rPr lang="zh-CN" altLang="en-US" sz="2400" b="1" dirty="0">
                <a:latin typeface="Bahnschrift SemiCondensed" panose="020B0502040204020203" pitchFamily="34" charset="0"/>
                <a:ea typeface="Source Sans Pro"/>
                <a:cs typeface="Source Sans Pro"/>
                <a:sym typeface="Source Sans Pro"/>
              </a:rPr>
              <a:t>：</a:t>
            </a:r>
            <a:endParaRPr lang="en-US" sz="6600" b="1" dirty="0">
              <a:ea typeface="Source Sans Pro"/>
              <a:cs typeface="Source Sans Pro"/>
              <a:sym typeface="Source Sans Pro"/>
            </a:endParaRPr>
          </a:p>
        </p:txBody>
      </p:sp>
      <p:sp>
        <p:nvSpPr>
          <p:cNvPr id="3" name="文本框 2"/>
          <p:cNvSpPr txBox="1"/>
          <p:nvPr/>
        </p:nvSpPr>
        <p:spPr>
          <a:xfrm>
            <a:off x="604221" y="1613118"/>
            <a:ext cx="10983558" cy="4185761"/>
          </a:xfrm>
          <a:prstGeom prst="rect">
            <a:avLst/>
          </a:prstGeom>
          <a:noFill/>
        </p:spPr>
        <p:txBody>
          <a:bodyPr wrap="square">
            <a:spAutoFit/>
          </a:bodyPr>
          <a:lstStyle/>
          <a:p>
            <a:pPr marL="0" lvl="0" indent="0" algn="just" rtl="0">
              <a:spcBef>
                <a:spcPts val="0"/>
              </a:spcBef>
              <a:spcAft>
                <a:spcPts val="0"/>
              </a:spcAft>
              <a:buNone/>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Here are a few suggestions to help your studio to create your dream plan</a:t>
            </a: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a:t>
            </a: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0" lvl="0" indent="0" algn="just" rtl="0">
              <a:spcBef>
                <a:spcPts val="0"/>
              </a:spcBef>
              <a:spcAft>
                <a:spcPts val="0"/>
              </a:spcAft>
              <a:buNone/>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285750" lvl="0" indent="-285750" algn="just" rtl="0">
              <a:spcBef>
                <a:spcPts val="0"/>
              </a:spcBef>
              <a:spcAft>
                <a:spcPts val="0"/>
              </a:spcAft>
              <a:buFont typeface="Wingdings" panose="05000000000000000000" pitchFamily="2" charset="2"/>
              <a:buChar char="Ø"/>
            </a:pP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Set a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challengeable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but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reachable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goal</a:t>
            </a:r>
            <a:r>
              <a:rPr lang="en-US" altLang="zh-CN" sz="2000"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As the core of this application, we want you to think carefully about your "dream," including its feasibility and what it means to your studio; the more specific your dream is, the better we can support it. </a:t>
            </a:r>
          </a:p>
          <a:p>
            <a:pPr marL="285750" lvl="0" indent="-285750" algn="just" rtl="0">
              <a:spcBef>
                <a:spcPts val="0"/>
              </a:spcBef>
              <a:spcAft>
                <a:spcPts val="0"/>
              </a:spcAft>
              <a:buFont typeface="Wingdings" panose="05000000000000000000" pitchFamily="2" charset="2"/>
              <a:buChar char="Ø"/>
            </a:pPr>
            <a:endParaRPr lang="en-US" altLang="zh-CN" sz="2000"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zh-CN" altLang="en-US" sz="2000" b="1"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rPr>
              <a:t>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Make sure the work is </a:t>
            </a: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original</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Any plagiarism will result in the immediate cancellation of your studio's application.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just" rtl="0">
              <a:spcBef>
                <a:spcPts val="0"/>
              </a:spcBef>
              <a:spcAft>
                <a:spcPts val="0"/>
              </a:spcAft>
              <a:buFont typeface="Wingdings" panose="05000000000000000000" pitchFamily="2" charset="2"/>
              <a:buChar char="Ø"/>
            </a:pP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just" rtl="0">
              <a:spcBef>
                <a:spcPts val="0"/>
              </a:spcBef>
              <a:spcAft>
                <a:spcPts val="0"/>
              </a:spcAft>
              <a:buFont typeface="Wingdings" panose="05000000000000000000" pitchFamily="2" charset="2"/>
              <a:buChar char="Ø"/>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Consider the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length</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of your proposal.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 concise and impactful application is much more likely to catch the judges’ attention than a long-winded application where your point may get lost.</a:t>
            </a:r>
          </a:p>
          <a:p>
            <a:pPr marL="342900" lvl="0" indent="-342900" algn="just" rtl="0">
              <a:spcBef>
                <a:spcPts val="0"/>
              </a:spcBef>
              <a:spcAft>
                <a:spcPts val="0"/>
              </a:spcAft>
              <a:buFont typeface="Wingdings" panose="05000000000000000000" pitchFamily="2" charset="2"/>
              <a:buChar char="Ø"/>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Make it easy to understand</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Your dream plan may include specialized field vocabulary, but please ensure that non-specialists can read and understand 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648" y="1113286"/>
            <a:ext cx="249263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are you?</a:t>
            </a:r>
            <a:endParaRPr lang="zh-CN"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99648" y="2046540"/>
            <a:ext cx="8336848" cy="2308324"/>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provide a brief introduction to your studio, which could include: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Address and pictures of your premises , an introduction to your members, and the history of your development.</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 selection of work that best represents your studio or completed projects.</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Any relevant awards or certificates of honor in the field.</a:t>
            </a:r>
          </a:p>
        </p:txBody>
      </p:sp>
      <p:sp>
        <p:nvSpPr>
          <p:cNvPr id="3" name="矩形 2"/>
          <p:cNvSpPr/>
          <p:nvPr/>
        </p:nvSpPr>
        <p:spPr>
          <a:xfrm>
            <a:off x="9406753" y="2160813"/>
            <a:ext cx="1866508" cy="18665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37708" y="2770901"/>
            <a:ext cx="1404598" cy="646331"/>
          </a:xfrm>
          <a:prstGeom prst="rect">
            <a:avLst/>
          </a:prstGeom>
          <a:noFill/>
        </p:spPr>
        <p:txBody>
          <a:bodyPr wrap="square" rtlCol="0">
            <a:spAutoFit/>
          </a:bodyPr>
          <a:lstStyle/>
          <a:p>
            <a:pPr algn="ctr"/>
            <a:r>
              <a:rPr lang="en-US" altLang="zh-CN" b="1" dirty="0"/>
              <a:t>Put your logo here</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3DF03C-97DA-40C2-8697-0565C9D66519}"/>
              </a:ext>
            </a:extLst>
          </p:cNvPr>
          <p:cNvSpPr txBox="1"/>
          <p:nvPr/>
        </p:nvSpPr>
        <p:spPr>
          <a:xfrm>
            <a:off x="340013" y="1113286"/>
            <a:ext cx="5911700" cy="461665"/>
          </a:xfrm>
          <a:prstGeom prst="rect">
            <a:avLst/>
          </a:prstGeom>
          <a:noFill/>
        </p:spPr>
        <p:txBody>
          <a:bodyPr wrap="square" rtlCol="0">
            <a:spAutoFit/>
          </a:bodyPr>
          <a:lstStyle/>
          <a:p>
            <a:r>
              <a:rPr lang="en-US" altLang="zh-CN" sz="2400" b="1" i="0" dirty="0">
                <a:solidFill>
                  <a:srgbClr val="000000"/>
                </a:solidFill>
                <a:effectLst/>
                <a:latin typeface="微软雅黑" panose="020B0503020204020204" pitchFamily="34" charset="-122"/>
                <a:ea typeface="微软雅黑" panose="020B0503020204020204" pitchFamily="34" charset="-122"/>
              </a:rPr>
              <a:t>What are your studio’s strengths?</a:t>
            </a: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28E3889-0997-4516-8C3F-4470B78928FB}"/>
              </a:ext>
            </a:extLst>
          </p:cNvPr>
          <p:cNvSpPr txBox="1"/>
          <p:nvPr/>
        </p:nvSpPr>
        <p:spPr>
          <a:xfrm>
            <a:off x="340012" y="1997839"/>
            <a:ext cx="7680865" cy="3139321"/>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tell us about your studio’s strengths, which could include</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endPar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 unique artistic style.</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An excellent team.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Projects with social value.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Strong potential for commercialization.</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013" y="1113286"/>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are your dreams?</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0013" y="2052900"/>
            <a:ext cx="10215344" cy="3139321"/>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tell us about your studio's dreams, which could be: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To grow to become a profitable studio.</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To achieve a certain profitability target.</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To win an award in a certain field.</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To complete a project led/participated in by your studio.</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5) To produce a complete project.</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6) To reach a certain size.</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The more specific the dream statement, the better the overall project application will be.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6" y="1134188"/>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values do your studio’s dreams represent?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60215" y="2011607"/>
            <a:ext cx="9956601" cy="3970318"/>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present your artistic dreams as the focus of this proposal.</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Here are some questions that we think might help you</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endPar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Why do you have this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does this dream mean to your studio?</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Also, does your studio dream/project have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social value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For example</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endPar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How will your studio contribute to society?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Does your studio’s dream represent the values of any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particular group</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Which ones?  </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will you do?</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253014"/>
            <a:ext cx="11558339" cy="2585323"/>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think about this question carefully: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If your studio is successful in acquiring support, how will you realize your dream? </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a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clear timeline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for achieving your dreams, which you are free to illustrate in your way.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Once you have achieved your immediate goals, what's next for your studio? Do you have another set of plans?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that you have a clear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sense of your studio's future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and the stages required to get there.</a:t>
            </a: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1028</Words>
  <Application>Microsoft Office PowerPoint</Application>
  <PresentationFormat>宽屏</PresentationFormat>
  <Paragraphs>174</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Arial</vt:lpstr>
      <vt:lpstr>Bahnschrift SemiCondensed</vt:lpstr>
      <vt:lpstr>Calibri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xuanhang</dc:creator>
  <cp:lastModifiedBy>wu xuanhang</cp:lastModifiedBy>
  <cp:revision>130</cp:revision>
  <dcterms:created xsi:type="dcterms:W3CDTF">2021-01-11T07:35:00Z</dcterms:created>
  <dcterms:modified xsi:type="dcterms:W3CDTF">2021-04-01T08:58:10Z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