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ackson Rop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FADE2B-5457-4472-A7AF-D398EA51CD16}">
  <a:tblStyle styleId="{B9FADE2B-5457-4472-A7AF-D398EA51CD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3.xml"/><Relationship Id="rId41" Type="http://schemas.openxmlformats.org/officeDocument/2006/relationships/font" Target="fonts/Oswald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verage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25T23:13:50.259">
    <p:pos x="196" y="280"/>
    <p:text>Typo here in "Estimate"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0e599b8d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0e599b8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c4061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c4061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0e599b8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0e599b8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0e599b8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0e599b8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0e599b8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0e599b8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 Depth doesn’t have as much predictive power because water demands aren’t as driven by weather variables in the wintertime when snow is on the ground.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a90ebc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a90ebc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c40612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c40612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a90ebc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a90ebc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with coefficients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a90ebc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a90ebc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0e599b8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0e599b8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R2 values….maybe dedicate a whole slide to R2 values. Choose the easiest metric to understand. Get JV on board with model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FONT SIZE FOR IMPORTANT NUMBERS.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00a64a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00a64a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6008fa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6008fa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0e599b8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0e599b8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Rework this slides with updated modeling results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40e599b8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40e599b8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be a little much to digest with </a:t>
            </a:r>
            <a:r>
              <a:rPr lang="en"/>
              <a:t>the</a:t>
            </a:r>
            <a:r>
              <a:rPr lang="en"/>
              <a:t> various metrics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56008fa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56008fa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6008fa1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56008fa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56008fa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56008fa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40e599b8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40e599b8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3c40612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3c40612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 hourly forecast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a90ebca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a90ebc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0e599b8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40e599b8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0e599b8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0e599b8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5a90ebc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5a90ebc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for discussion gov cox declares state of emergency, government messaging with drought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Openweathermap.org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working with another Capstone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Hoover dam?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5a90ebc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5a90ebc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JV work a ton of OT in the wintertime?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00a64a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00a64a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b00a64a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b00a64a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00a64a6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00a64a6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c40612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c40612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IS OPTIONAL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correlation plot with new data set; remove colors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old correlation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needed for this slide. Business friendly variable names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a90eb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a90eb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0e599b8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0e599b8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questioneverything39.wordpress.com/2018/04/16/no-matter-what-group-you-join-its-all-group-think/" TargetMode="External"/><Relationship Id="rId5" Type="http://schemas.openxmlformats.org/officeDocument/2006/relationships/hyperlink" Target="https://questioneverything39.wordpress.com/2018/04/16/no-matter-what-group-you-join-its-all-group-think/" TargetMode="External"/><Relationship Id="rId6" Type="http://schemas.openxmlformats.org/officeDocument/2006/relationships/hyperlink" Target="https://questioneverything39.wordpress.com/2018/04/16/no-matter-what-group-you-join-its-all-group-think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8" y="949675"/>
            <a:ext cx="40862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645913" y="2469450"/>
            <a:ext cx="78522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Demand Prediction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/>
              <a:t>University of Utah MSBA Capstone Project</a:t>
            </a:r>
            <a:endParaRPr sz="23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Spring 2022 Semester</a:t>
            </a:r>
            <a:endParaRPr sz="21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531050" y="3358450"/>
            <a:ext cx="5933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1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Jackson Roper, Jake Thomas, Nate Hogenson</a:t>
            </a:r>
            <a:r>
              <a:rPr lang="en" sz="161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lang="en" sz="161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Zach McDougall</a:t>
            </a:r>
            <a:endParaRPr sz="151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3985775"/>
            <a:ext cx="2857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Lookback Averaged</a:t>
            </a:r>
            <a:endParaRPr sz="25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368475"/>
            <a:ext cx="84474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found that looking back a few days and averaging weather gave us a more </a:t>
            </a:r>
            <a:r>
              <a:rPr lang="en" sz="1500"/>
              <a:t>accurate</a:t>
            </a:r>
            <a:r>
              <a:rPr lang="en" sz="1500"/>
              <a:t> prediction</a:t>
            </a:r>
            <a:endParaRPr sz="15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813" y="2284775"/>
            <a:ext cx="2991175" cy="22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Averaged Lookback: </a:t>
            </a:r>
            <a:r>
              <a:rPr lang="en" sz="2600"/>
              <a:t>Optimal </a:t>
            </a:r>
            <a:r>
              <a:rPr lang="en" sz="2600"/>
              <a:t>Number of Days</a:t>
            </a:r>
            <a:endParaRPr sz="26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35300" y="1350150"/>
            <a:ext cx="39999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looked a multiple options to find the optimal number of lookback days to average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>
                <a:solidFill>
                  <a:srgbClr val="4A86E8"/>
                </a:solidFill>
              </a:rPr>
              <a:t>Train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/>
              <a:t>is the 80% split we used to train the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9900"/>
                </a:solidFill>
              </a:rPr>
              <a:t>Test </a:t>
            </a:r>
            <a:r>
              <a:rPr lang="en"/>
              <a:t>was the 20% split we used to monitor overfitting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chose to go with 9-10 days as that is showing the best results on the test dataset</a:t>
            </a:r>
            <a:endParaRPr baseline="30000"/>
          </a:p>
        </p:txBody>
      </p:sp>
      <p:sp>
        <p:nvSpPr>
          <p:cNvPr id="133" name="Google Shape;133;p23"/>
          <p:cNvSpPr txBox="1"/>
          <p:nvPr/>
        </p:nvSpPr>
        <p:spPr>
          <a:xfrm>
            <a:off x="106850" y="4582100"/>
            <a:ext cx="73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Note: Removed Rain Days and Rainfall &lt; 0.05 inches per JVWCD’s request. This did not affect model performance.</a:t>
            </a:r>
            <a:endParaRPr sz="2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600" y="1350150"/>
            <a:ext cx="39433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Precipitation 9 Day Lookback Averaged</a:t>
            </a:r>
            <a:endParaRPr sz="25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90600" y="1702450"/>
            <a:ext cx="41814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Precipitation was surprisingly insignificant in initial model predictions with a P Value = </a:t>
            </a:r>
            <a:r>
              <a:rPr b="1" lang="en">
                <a:solidFill>
                  <a:srgbClr val="FF0000"/>
                </a:solidFill>
              </a:rPr>
              <a:t>0.09</a:t>
            </a:r>
            <a:endParaRPr b="1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>
                <a:solidFill>
                  <a:schemeClr val="lt2"/>
                </a:solidFill>
              </a:rPr>
              <a:t>We used alpha of 0.05 to Benchmark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Averaging Precipitation over 9 days resulted in a P Value &lt; </a:t>
            </a:r>
            <a:r>
              <a:rPr b="1" lang="en">
                <a:solidFill>
                  <a:srgbClr val="00FF00"/>
                </a:solidFill>
              </a:rPr>
              <a:t>0.001</a:t>
            </a:r>
            <a:endParaRPr b="1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06850" y="4582100"/>
            <a:ext cx="73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Note: </a:t>
            </a: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Removed Rain Days and Rainfall &lt; 0.05 inches per JVWCD’s request. This did not affect model performance.</a:t>
            </a:r>
            <a:endParaRPr sz="2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425" y="1573450"/>
            <a:ext cx="3760676" cy="1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Temperature 9 Day Lookback Averaged</a:t>
            </a:r>
            <a:endParaRPr sz="25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23200" y="1890727"/>
            <a:ext cx="41814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variable taking previous 9 day average </a:t>
            </a:r>
            <a:r>
              <a:rPr lang="en"/>
              <a:t>temperature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Standard </a:t>
            </a:r>
            <a:r>
              <a:rPr lang="en"/>
              <a:t>Temp: R</a:t>
            </a:r>
            <a:r>
              <a:rPr baseline="30000" lang="en"/>
              <a:t>2</a:t>
            </a:r>
            <a:r>
              <a:rPr lang="en"/>
              <a:t> = </a:t>
            </a:r>
            <a:r>
              <a:rPr b="1" lang="en">
                <a:solidFill>
                  <a:srgbClr val="FF0000"/>
                </a:solidFill>
              </a:rPr>
              <a:t>0.85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 Day Avg Temp: R</a:t>
            </a:r>
            <a:r>
              <a:rPr baseline="30000" lang="en"/>
              <a:t>2</a:t>
            </a:r>
            <a:r>
              <a:rPr lang="en"/>
              <a:t> = </a:t>
            </a:r>
            <a:r>
              <a:rPr b="1" lang="en">
                <a:solidFill>
                  <a:srgbClr val="00FF00"/>
                </a:solidFill>
              </a:rPr>
              <a:t>0.899</a:t>
            </a:r>
            <a:endParaRPr b="1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06850" y="4582100"/>
            <a:ext cx="73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R-squared (R</a:t>
            </a:r>
            <a:r>
              <a:rPr baseline="30000"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): measures how well the regression model fits the observed data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0" y="1520250"/>
            <a:ext cx="3567275" cy="20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Snow Depth</a:t>
            </a:r>
            <a:r>
              <a:rPr lang="en" sz="2500"/>
              <a:t> 9 Day Lookback Averaged</a:t>
            </a:r>
            <a:endParaRPr sz="250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572000" y="1824752"/>
            <a:ext cx="41814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variable taking a 9 </a:t>
            </a:r>
            <a:r>
              <a:rPr lang="en"/>
              <a:t>previous</a:t>
            </a:r>
            <a:r>
              <a:rPr lang="en"/>
              <a:t> day average of Snow Depth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Standard Snow Depth P Value</a:t>
            </a:r>
            <a:r>
              <a:rPr lang="en"/>
              <a:t> = </a:t>
            </a:r>
            <a:r>
              <a:rPr b="1" lang="en">
                <a:solidFill>
                  <a:srgbClr val="FF0000"/>
                </a:solidFill>
              </a:rPr>
              <a:t>2.14e-07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</a:t>
            </a:r>
            <a:r>
              <a:rPr lang="en"/>
              <a:t> Day Avg Snow Depth </a:t>
            </a:r>
            <a:r>
              <a:rPr lang="en"/>
              <a:t>P Value =</a:t>
            </a:r>
            <a:r>
              <a:rPr lang="en"/>
              <a:t> </a:t>
            </a:r>
            <a:r>
              <a:rPr b="1" lang="en">
                <a:solidFill>
                  <a:srgbClr val="00FF00"/>
                </a:solidFill>
              </a:rPr>
              <a:t>4.66e-10</a:t>
            </a:r>
            <a:endParaRPr b="1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106850" y="4582100"/>
            <a:ext cx="73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R-squared (R</a:t>
            </a:r>
            <a:r>
              <a:rPr baseline="30000"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): measures how well the regression model fits the observed data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25" y="1568013"/>
            <a:ext cx="3705555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7056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Predictive Modeling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RStudio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Per sponsor request </a:t>
            </a:r>
            <a:r>
              <a:rPr b="1" lang="en" sz="1900" u="sng">
                <a:solidFill>
                  <a:schemeClr val="dk1"/>
                </a:solidFill>
              </a:rPr>
              <a:t>Average Million Gallons Per Day</a:t>
            </a:r>
            <a:r>
              <a:rPr lang="en" sz="1900"/>
              <a:t> is our target variable.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explored multiple predictive models. Our 3 favorites are: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Linear Regression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K Nearest Neighbors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Tableau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(White Box)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400" y="1145000"/>
            <a:ext cx="41243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3554100" y="1199425"/>
            <a:ext cx="529800" cy="125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3476850" y="1092625"/>
            <a:ext cx="6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Estimate</a:t>
            </a:r>
            <a:endParaRPr sz="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K Nearest Neighbors (kNN) Modeling (Black Box)</a:t>
            </a:r>
            <a:endParaRPr sz="2400"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algorithm that comes from real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of a data point is determined by the data points surrounding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regression takes the mean value of k closest points to make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34 and I = TRUE provided us the best results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298" y="2728648"/>
            <a:ext cx="3253400" cy="1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4182900" y="4703625"/>
            <a:ext cx="7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Image</a:t>
            </a:r>
            <a:r>
              <a:rPr lang="en" sz="4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 </a:t>
            </a:r>
            <a:r>
              <a:rPr lang="en" sz="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Source</a:t>
            </a:r>
            <a:endParaRPr sz="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Performance Metrics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35825" y="1152475"/>
            <a:ext cx="80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MAE:</a:t>
            </a:r>
            <a:r>
              <a:rPr lang="en"/>
              <a:t> Tells us the average </a:t>
            </a:r>
            <a:r>
              <a:rPr lang="en"/>
              <a:t>absolute value of the difference between our models</a:t>
            </a:r>
            <a:r>
              <a:rPr lang="en"/>
              <a:t> predicted value and the demand actual value for each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RMSE:</a:t>
            </a:r>
            <a:r>
              <a:rPr lang="en"/>
              <a:t> Tells us the average deviation between the predicted demand made by the model and the actual demand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MAPE:</a:t>
            </a:r>
            <a:r>
              <a:rPr lang="en"/>
              <a:t> Returns error as a percentage, making it easy to </a:t>
            </a:r>
            <a:r>
              <a:rPr lang="en"/>
              <a:t>interpret</a:t>
            </a:r>
            <a:r>
              <a:rPr lang="en"/>
              <a:t>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2"/>
              <a:t>MAPE	Interpretation:</a:t>
            </a:r>
            <a:endParaRPr sz="1622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2"/>
              <a:t>&lt; 10 %	                    Very good</a:t>
            </a:r>
            <a:endParaRPr sz="1622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2"/>
              <a:t>10 % - 20 % 	      Good</a:t>
            </a:r>
            <a:endParaRPr sz="1622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2"/>
              <a:t>20 % - 50 %	      OK</a:t>
            </a:r>
            <a:endParaRPr sz="1622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2"/>
              <a:t>&gt; 50 %	                    Not good</a:t>
            </a:r>
            <a:endParaRPr sz="16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417300" y="4420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417300" y="4758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647525" y="4298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647525" y="4636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417300" y="13104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417300" y="18626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417300" y="220502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Business Problem</a:t>
            </a:r>
            <a:endParaRPr sz="25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68475"/>
            <a:ext cx="84474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Jordan Valley Water Conservancy District (JVWCD) is seeking better efficiency with its resources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JVWCD wants to be more </a:t>
            </a:r>
            <a:r>
              <a:rPr lang="en" sz="1500"/>
              <a:t>proactive</a:t>
            </a:r>
            <a:r>
              <a:rPr lang="en" sz="1500"/>
              <a:t> instead of reactive to changing seasonal water demands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Reactivity to </a:t>
            </a:r>
            <a:r>
              <a:rPr lang="en" sz="1500"/>
              <a:t>changing water demands can lead to long overtime hours and costly system changes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more proactive approach </a:t>
            </a:r>
            <a:r>
              <a:rPr lang="en" sz="1500"/>
              <a:t>would</a:t>
            </a:r>
            <a:r>
              <a:rPr lang="en" sz="1500"/>
              <a:t> save money and manpower hours</a:t>
            </a:r>
            <a:endParaRPr sz="15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88" y="2944425"/>
            <a:ext cx="1947225" cy="17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Performance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175" y="1647825"/>
            <a:ext cx="34099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/>
          <p:nvPr/>
        </p:nvSpPr>
        <p:spPr>
          <a:xfrm>
            <a:off x="6386375" y="17393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7071875" y="17393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7808263" y="17393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502350" y="17393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417300" y="4420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417300" y="4758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647525" y="4298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47525" y="4636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647525" y="1739377"/>
            <a:ext cx="41814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noticed model </a:t>
            </a:r>
            <a:r>
              <a:rPr lang="en"/>
              <a:t>performance</a:t>
            </a:r>
            <a:r>
              <a:rPr lang="en"/>
              <a:t> was bad on Winter and 2022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suggest that weather is not the driver of demand </a:t>
            </a:r>
            <a:r>
              <a:rPr lang="en"/>
              <a:t>during</a:t>
            </a:r>
            <a:r>
              <a:rPr lang="en"/>
              <a:t> the winter months.</a:t>
            </a:r>
            <a:endParaRPr b="1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106850" y="4582100"/>
            <a:ext cx="73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R-squared (R</a:t>
            </a:r>
            <a:r>
              <a:rPr baseline="30000"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): measures how well the regression model fits the observed data on a scale of 0-1. (1 being a perfect fit)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3456" cy="42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</a:t>
            </a:r>
            <a:r>
              <a:rPr lang="en"/>
              <a:t>Model Validation</a:t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417300" y="4420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417300" y="4758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647525" y="4298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47525" y="4636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29" name="Google Shape;229;p34"/>
          <p:cNvGraphicFramePr/>
          <p:nvPr/>
        </p:nvGraphicFramePr>
        <p:xfrm>
          <a:off x="2819400" y="223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{B9FADE2B-5457-4472-A7AF-D398EA51CD16}</a:tableStyleId>
              </a:tblPr>
              <a:tblGrid>
                <a:gridCol w="1076325"/>
                <a:gridCol w="609600"/>
                <a:gridCol w="600075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Dataset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Dataset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4"/>
          <p:cNvSpPr/>
          <p:nvPr/>
        </p:nvSpPr>
        <p:spPr>
          <a:xfrm>
            <a:off x="4141150" y="2367300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4905825" y="236730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5549288" y="236730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6140650" y="236730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448850" y="1184700"/>
            <a:ext cx="838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We split our data 80/20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We used our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20% test set to see how the model might perform on new data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10 Fold Cross Validation</a:t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417300" y="4420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417300" y="4758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47525" y="4298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647525" y="4636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000025" y="11888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4354725" y="11888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822538" y="11888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5336300" y="1188875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25" y="1386838"/>
            <a:ext cx="22860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3 Fold Cross Validation on Winter Data</a:t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417300" y="4420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417300" y="4758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647525" y="4298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647525" y="4636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4000038" y="1806288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4354738" y="1806288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4822550" y="1806288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5336313" y="1806288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3" y="2013238"/>
            <a:ext cx="22383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Trained Without 2022 Data</a:t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6150288" y="1187050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6835788" y="11870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7572175" y="11870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8266263" y="11870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417300" y="4420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417300" y="4758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647525" y="4298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647525" y="4636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739250" y="1312148"/>
            <a:ext cx="41814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train the Model with only 2020 and 2021 Data Performance is worse.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Clifton mentioned 2022 will be difficult to predict due to water conservation efforts.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Performance is still the best with KNN.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850" y="1410100"/>
            <a:ext cx="3115459" cy="29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/>
          <p:nvPr/>
        </p:nvSpPr>
        <p:spPr>
          <a:xfrm>
            <a:off x="5411600" y="4212175"/>
            <a:ext cx="2541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5462750" y="2212625"/>
            <a:ext cx="2541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311700" y="7056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 Series Forecasting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Tableau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5" y="661263"/>
            <a:ext cx="199780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179" y="152400"/>
            <a:ext cx="61023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25" y="365638"/>
            <a:ext cx="3354950" cy="44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Model Performance</a:t>
            </a:r>
            <a:endParaRPr/>
          </a:p>
        </p:txBody>
      </p:sp>
      <p:sp>
        <p:nvSpPr>
          <p:cNvPr id="301" name="Google Shape;301;p41"/>
          <p:cNvSpPr txBox="1"/>
          <p:nvPr>
            <p:ph idx="2" type="body"/>
          </p:nvPr>
        </p:nvSpPr>
        <p:spPr>
          <a:xfrm>
            <a:off x="5562275" y="1830613"/>
            <a:ext cx="14274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75"/>
              <a:t>RMSE: 5.1</a:t>
            </a:r>
            <a:endParaRPr sz="18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875"/>
              <a:t>MAE: 3.8</a:t>
            </a:r>
            <a:endParaRPr sz="18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875"/>
              <a:t>MAPE: 7.4%</a:t>
            </a:r>
            <a:endParaRPr sz="1875"/>
          </a:p>
        </p:txBody>
      </p:sp>
      <p:sp>
        <p:nvSpPr>
          <p:cNvPr id="302" name="Google Shape;302;p41"/>
          <p:cNvSpPr/>
          <p:nvPr/>
        </p:nvSpPr>
        <p:spPr>
          <a:xfrm>
            <a:off x="2411188" y="4436275"/>
            <a:ext cx="132600" cy="125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2411188" y="4774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2641413" y="4314175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increases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641413" y="4652650"/>
            <a:ext cx="40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Indicates model improves as this metric decreases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5429675" y="201575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7" name="Google Shape;307;p41"/>
          <p:cNvSpPr/>
          <p:nvPr/>
        </p:nvSpPr>
        <p:spPr>
          <a:xfrm>
            <a:off x="5429675" y="2839900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5429675" y="2427813"/>
            <a:ext cx="132600" cy="12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88" y="1132500"/>
            <a:ext cx="3264418" cy="2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Analytics Solutions</a:t>
            </a:r>
            <a:endParaRPr sz="25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8300" y="1491125"/>
            <a:ext cx="84474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demand be predicted based off of weather and seasonal trends?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Predictive Modeling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Regression Analysis – how does weather affect demand?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RStudio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Time Series Forecasting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Tableau</a:t>
            </a:r>
            <a:endParaRPr sz="1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400" y="3612463"/>
            <a:ext cx="1089375" cy="1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25" y="3613100"/>
            <a:ext cx="1844550" cy="108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596025" y="7213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2022 Challenges</a:t>
            </a:r>
            <a:endParaRPr sz="3580"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775" y="20638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150" y="1945750"/>
            <a:ext cx="2595688" cy="18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Questions?</a:t>
            </a:r>
            <a:endParaRPr sz="35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7056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Exploratory Data Analysis &amp; Feature Engineering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RStudio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Weather Data from SLC International Airport</a:t>
            </a:r>
            <a:endParaRPr sz="25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669950"/>
            <a:ext cx="6610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Jordan Valley Daily System Demand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709725"/>
            <a:ext cx="55054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1587500" y="2448150"/>
            <a:ext cx="183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75" y="2285388"/>
            <a:ext cx="66895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Correlation Analysis</a:t>
            </a:r>
            <a:endParaRPr sz="260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1571625" y="12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{B9FADE2B-5457-4472-A7AF-D398EA51CD16}</a:tableStyleId>
              </a:tblPr>
              <a:tblGrid>
                <a:gridCol w="4629150"/>
                <a:gridCol w="1371600"/>
              </a:tblGrid>
              <a:tr h="385100">
                <a:tc gridSpan="2">
                  <a:txBody>
                    <a:bodyPr/>
                    <a:lstStyle/>
                    <a:p>
                      <a:pPr indent="0" lvl="0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Correlation to Average Demand (mgd)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Average temperature past 9 days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0.9188635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Minimum Temperature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0.8886672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Maximum Temperature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0.8872000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Cooling Degree Days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0.8236081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Snow Fall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-0.1394868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Average snow depth past 9 days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-0.2739662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Average precipitation past 9 days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-0.2474876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17725"/>
            <a:ext cx="85206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 =&lt; Alpha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used Alpha = 0.05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baseline="30000" lang="en"/>
              <a:t>2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</a:t>
            </a:r>
            <a:r>
              <a:rPr baseline="30000" lang="en" sz="1800"/>
              <a:t>2</a:t>
            </a:r>
            <a:r>
              <a:rPr lang="en" sz="1622"/>
              <a:t> Interpretation:</a:t>
            </a:r>
            <a:endParaRPr sz="1622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22"/>
              <a:t>&gt; 90 %	               Very good</a:t>
            </a:r>
            <a:endParaRPr sz="1622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22"/>
              <a:t>90 % - 80 % 	      Good</a:t>
            </a:r>
            <a:endParaRPr sz="1622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22"/>
              <a:t>80 % - 60 %	      OK</a:t>
            </a:r>
            <a:endParaRPr sz="1622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22"/>
              <a:t>&lt; 60 %	               Not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Box -vs- Black Box Modeling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3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Season Variable</a:t>
            </a:r>
            <a:endParaRPr sz="25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48300" y="1969650"/>
            <a:ext cx="41814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calendar month to create this variable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Demand is highest during Summer season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without season variable: R</a:t>
            </a:r>
            <a:r>
              <a:rPr baseline="30000" lang="en" sz="1500"/>
              <a:t>2</a:t>
            </a:r>
            <a:r>
              <a:rPr lang="en" sz="1500"/>
              <a:t> = </a:t>
            </a:r>
            <a:r>
              <a:rPr b="1" lang="en" sz="1500">
                <a:solidFill>
                  <a:srgbClr val="FF0000"/>
                </a:solidFill>
              </a:rPr>
              <a:t>0.837</a:t>
            </a:r>
            <a:endParaRPr b="1"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with season variable: R</a:t>
            </a:r>
            <a:r>
              <a:rPr baseline="30000" lang="en" sz="1500"/>
              <a:t>2</a:t>
            </a:r>
            <a:r>
              <a:rPr lang="en" sz="1500"/>
              <a:t> = </a:t>
            </a:r>
            <a:r>
              <a:rPr b="1" lang="en" sz="1500">
                <a:solidFill>
                  <a:srgbClr val="00FF00"/>
                </a:solidFill>
              </a:rPr>
              <a:t>0.849</a:t>
            </a:r>
            <a:endParaRPr b="1"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825" y="1364511"/>
            <a:ext cx="3738099" cy="23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06850" y="4582100"/>
            <a:ext cx="73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R-squared (R</a:t>
            </a:r>
            <a:r>
              <a:rPr baseline="30000"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): measures how well the regression model fits the observed data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047925" y="3764275"/>
            <a:ext cx="36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Fall                   Spring              Summer               Winter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 rot="-5400000">
            <a:off x="4171625" y="2297550"/>
            <a:ext cx="13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Demand avg mgd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966825" y="964300"/>
            <a:ext cx="37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Demand by Season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