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9" r:id="rId1"/>
  </p:sldMasterIdLst>
  <p:notesMasterIdLst>
    <p:notesMasterId r:id="rId23"/>
  </p:notesMasterIdLst>
  <p:sldIdLst>
    <p:sldId id="270" r:id="rId2"/>
    <p:sldId id="259" r:id="rId3"/>
    <p:sldId id="279" r:id="rId4"/>
    <p:sldId id="280" r:id="rId5"/>
    <p:sldId id="260" r:id="rId6"/>
    <p:sldId id="264" r:id="rId7"/>
    <p:sldId id="268" r:id="rId8"/>
    <p:sldId id="263" r:id="rId9"/>
    <p:sldId id="267" r:id="rId10"/>
    <p:sldId id="281" r:id="rId11"/>
    <p:sldId id="288" r:id="rId12"/>
    <p:sldId id="289" r:id="rId13"/>
    <p:sldId id="291" r:id="rId14"/>
    <p:sldId id="292" r:id="rId15"/>
    <p:sldId id="293" r:id="rId16"/>
    <p:sldId id="294" r:id="rId17"/>
    <p:sldId id="295" r:id="rId18"/>
    <p:sldId id="299" r:id="rId19"/>
    <p:sldId id="297" r:id="rId20"/>
    <p:sldId id="298"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657F"/>
    <a:srgbClr val="420000"/>
    <a:srgbClr val="58000E"/>
    <a:srgbClr val="FF5374"/>
    <a:srgbClr val="F2001C"/>
    <a:srgbClr val="A40202"/>
    <a:srgbClr val="820012"/>
    <a:srgbClr val="38000B"/>
    <a:srgbClr val="F50303"/>
    <a:srgbClr val="FF95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14BEB5-D42C-45E9-9CBA-8ACD3A6893A9}" type="datetimeFigureOut">
              <a:rPr lang="vi-VN" smtClean="0"/>
              <a:t>01/06/2023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B5CBE38-84E4-448F-B546-A94F5D061D8E}" type="slidenum">
              <a:rPr lang="vi-VN" smtClean="0"/>
              <a:t>‹#›</a:t>
            </a:fld>
            <a:endParaRPr lang="vi-VN"/>
          </a:p>
        </p:txBody>
      </p:sp>
    </p:spTree>
    <p:extLst>
      <p:ext uri="{BB962C8B-B14F-4D97-AF65-F5344CB8AC3E}">
        <p14:creationId xmlns:p14="http://schemas.microsoft.com/office/powerpoint/2010/main" val="403193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4BEB5-D42C-45E9-9CBA-8ACD3A6893A9}" type="datetimeFigureOut">
              <a:rPr lang="vi-VN" smtClean="0"/>
              <a:t>01/06/2023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B5CBE38-84E4-448F-B546-A94F5D061D8E}" type="slidenum">
              <a:rPr lang="vi-VN" smtClean="0"/>
              <a:t>‹#›</a:t>
            </a:fld>
            <a:endParaRPr lang="vi-VN"/>
          </a:p>
        </p:txBody>
      </p:sp>
    </p:spTree>
    <p:extLst>
      <p:ext uri="{BB962C8B-B14F-4D97-AF65-F5344CB8AC3E}">
        <p14:creationId xmlns:p14="http://schemas.microsoft.com/office/powerpoint/2010/main" val="47987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4BEB5-D42C-45E9-9CBA-8ACD3A6893A9}" type="datetimeFigureOut">
              <a:rPr lang="vi-VN" smtClean="0"/>
              <a:t>01/06/2023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B5CBE38-84E4-448F-B546-A94F5D061D8E}" type="slidenum">
              <a:rPr lang="vi-VN" smtClean="0"/>
              <a:t>‹#›</a:t>
            </a:fld>
            <a:endParaRPr lang="vi-VN"/>
          </a:p>
        </p:txBody>
      </p:sp>
    </p:spTree>
    <p:extLst>
      <p:ext uri="{BB962C8B-B14F-4D97-AF65-F5344CB8AC3E}">
        <p14:creationId xmlns:p14="http://schemas.microsoft.com/office/powerpoint/2010/main" val="408961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4BEB5-D42C-45E9-9CBA-8ACD3A6893A9}" type="datetimeFigureOut">
              <a:rPr lang="vi-VN" smtClean="0"/>
              <a:t>01/06/2023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B5CBE38-84E4-448F-B546-A94F5D061D8E}" type="slidenum">
              <a:rPr lang="vi-VN" smtClean="0"/>
              <a:t>‹#›</a:t>
            </a:fld>
            <a:endParaRPr lang="vi-VN"/>
          </a:p>
        </p:txBody>
      </p:sp>
    </p:spTree>
    <p:extLst>
      <p:ext uri="{BB962C8B-B14F-4D97-AF65-F5344CB8AC3E}">
        <p14:creationId xmlns:p14="http://schemas.microsoft.com/office/powerpoint/2010/main" val="258265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4BEB5-D42C-45E9-9CBA-8ACD3A6893A9}" type="datetimeFigureOut">
              <a:rPr lang="vi-VN" smtClean="0"/>
              <a:t>01/06/2023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B5CBE38-84E4-448F-B546-A94F5D061D8E}" type="slidenum">
              <a:rPr lang="vi-VN" smtClean="0"/>
              <a:t>‹#›</a:t>
            </a:fld>
            <a:endParaRPr lang="vi-VN"/>
          </a:p>
        </p:txBody>
      </p:sp>
    </p:spTree>
    <p:extLst>
      <p:ext uri="{BB962C8B-B14F-4D97-AF65-F5344CB8AC3E}">
        <p14:creationId xmlns:p14="http://schemas.microsoft.com/office/powerpoint/2010/main" val="743948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14BEB5-D42C-45E9-9CBA-8ACD3A6893A9}" type="datetimeFigureOut">
              <a:rPr lang="vi-VN" smtClean="0"/>
              <a:t>01/06/2023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B5CBE38-84E4-448F-B546-A94F5D061D8E}" type="slidenum">
              <a:rPr lang="vi-VN" smtClean="0"/>
              <a:t>‹#›</a:t>
            </a:fld>
            <a:endParaRPr lang="vi-VN"/>
          </a:p>
        </p:txBody>
      </p:sp>
    </p:spTree>
    <p:extLst>
      <p:ext uri="{BB962C8B-B14F-4D97-AF65-F5344CB8AC3E}">
        <p14:creationId xmlns:p14="http://schemas.microsoft.com/office/powerpoint/2010/main" val="3608206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14BEB5-D42C-45E9-9CBA-8ACD3A6893A9}" type="datetimeFigureOut">
              <a:rPr lang="vi-VN" smtClean="0"/>
              <a:t>01/06/2023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B5CBE38-84E4-448F-B546-A94F5D061D8E}" type="slidenum">
              <a:rPr lang="vi-VN" smtClean="0"/>
              <a:t>‹#›</a:t>
            </a:fld>
            <a:endParaRPr lang="vi-VN"/>
          </a:p>
        </p:txBody>
      </p:sp>
    </p:spTree>
    <p:extLst>
      <p:ext uri="{BB962C8B-B14F-4D97-AF65-F5344CB8AC3E}">
        <p14:creationId xmlns:p14="http://schemas.microsoft.com/office/powerpoint/2010/main" val="182457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14BEB5-D42C-45E9-9CBA-8ACD3A6893A9}" type="datetimeFigureOut">
              <a:rPr lang="vi-VN" smtClean="0"/>
              <a:t>01/06/2023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B5CBE38-84E4-448F-B546-A94F5D061D8E}" type="slidenum">
              <a:rPr lang="vi-VN" smtClean="0"/>
              <a:t>‹#›</a:t>
            </a:fld>
            <a:endParaRPr lang="vi-VN"/>
          </a:p>
        </p:txBody>
      </p:sp>
    </p:spTree>
    <p:extLst>
      <p:ext uri="{BB962C8B-B14F-4D97-AF65-F5344CB8AC3E}">
        <p14:creationId xmlns:p14="http://schemas.microsoft.com/office/powerpoint/2010/main" val="2666366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4BEB5-D42C-45E9-9CBA-8ACD3A6893A9}" type="datetimeFigureOut">
              <a:rPr lang="vi-VN" smtClean="0"/>
              <a:t>01/06/2023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B5CBE38-84E4-448F-B546-A94F5D061D8E}" type="slidenum">
              <a:rPr lang="vi-VN" smtClean="0"/>
              <a:t>‹#›</a:t>
            </a:fld>
            <a:endParaRPr lang="vi-VN"/>
          </a:p>
        </p:txBody>
      </p:sp>
    </p:spTree>
    <p:extLst>
      <p:ext uri="{BB962C8B-B14F-4D97-AF65-F5344CB8AC3E}">
        <p14:creationId xmlns:p14="http://schemas.microsoft.com/office/powerpoint/2010/main" val="166530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14BEB5-D42C-45E9-9CBA-8ACD3A6893A9}" type="datetimeFigureOut">
              <a:rPr lang="vi-VN" smtClean="0"/>
              <a:t>01/06/2023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B5CBE38-84E4-448F-B546-A94F5D061D8E}" type="slidenum">
              <a:rPr lang="vi-VN" smtClean="0"/>
              <a:t>‹#›</a:t>
            </a:fld>
            <a:endParaRPr lang="vi-VN"/>
          </a:p>
        </p:txBody>
      </p:sp>
    </p:spTree>
    <p:extLst>
      <p:ext uri="{BB962C8B-B14F-4D97-AF65-F5344CB8AC3E}">
        <p14:creationId xmlns:p14="http://schemas.microsoft.com/office/powerpoint/2010/main" val="275276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14BEB5-D42C-45E9-9CBA-8ACD3A6893A9}" type="datetimeFigureOut">
              <a:rPr lang="vi-VN" smtClean="0"/>
              <a:t>01/06/2023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B5CBE38-84E4-448F-B546-A94F5D061D8E}" type="slidenum">
              <a:rPr lang="vi-VN" smtClean="0"/>
              <a:t>‹#›</a:t>
            </a:fld>
            <a:endParaRPr lang="vi-VN"/>
          </a:p>
        </p:txBody>
      </p:sp>
    </p:spTree>
    <p:extLst>
      <p:ext uri="{BB962C8B-B14F-4D97-AF65-F5344CB8AC3E}">
        <p14:creationId xmlns:p14="http://schemas.microsoft.com/office/powerpoint/2010/main" val="11533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4BEB5-D42C-45E9-9CBA-8ACD3A6893A9}" type="datetimeFigureOut">
              <a:rPr lang="vi-VN" smtClean="0"/>
              <a:t>01/06/2023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CBE38-84E4-448F-B546-A94F5D061D8E}" type="slidenum">
              <a:rPr lang="vi-VN" smtClean="0"/>
              <a:t>‹#›</a:t>
            </a:fld>
            <a:endParaRPr lang="vi-VN"/>
          </a:p>
        </p:txBody>
      </p:sp>
    </p:spTree>
    <p:extLst>
      <p:ext uri="{BB962C8B-B14F-4D97-AF65-F5344CB8AC3E}">
        <p14:creationId xmlns:p14="http://schemas.microsoft.com/office/powerpoint/2010/main" val="1609950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Hình Bầu dục 5"/>
          <p:cNvSpPr/>
          <p:nvPr/>
        </p:nvSpPr>
        <p:spPr>
          <a:xfrm>
            <a:off x="7254841" y="-929452"/>
            <a:ext cx="5400000" cy="5400000"/>
          </a:xfrm>
          <a:prstGeom prst="ellipse">
            <a:avLst/>
          </a:prstGeom>
          <a:solidFill>
            <a:srgbClr val="F8D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Hình Bầu dục 6"/>
          <p:cNvSpPr/>
          <p:nvPr/>
        </p:nvSpPr>
        <p:spPr>
          <a:xfrm>
            <a:off x="7434841" y="-749415"/>
            <a:ext cx="5040000" cy="5040000"/>
          </a:xfrm>
          <a:prstGeom prst="ellipse">
            <a:avLst/>
          </a:prstGeom>
          <a:solidFill>
            <a:srgbClr val="FE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Hình Bầu dục 7"/>
          <p:cNvSpPr/>
          <p:nvPr/>
        </p:nvSpPr>
        <p:spPr>
          <a:xfrm>
            <a:off x="7614206" y="-569387"/>
            <a:ext cx="4680000" cy="4680000"/>
          </a:xfrm>
          <a:prstGeom prst="ellipse">
            <a:avLst/>
          </a:prstGeom>
          <a:solidFill>
            <a:srgbClr val="F968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Hình Bầu dục 7"/>
          <p:cNvSpPr/>
          <p:nvPr/>
        </p:nvSpPr>
        <p:spPr>
          <a:xfrm>
            <a:off x="7795260" y="-389255"/>
            <a:ext cx="4320000" cy="4320000"/>
          </a:xfrm>
          <a:prstGeom prst="ellipse">
            <a:avLst/>
          </a:prstGeom>
          <a:solidFill>
            <a:srgbClr val="E41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vi-VN"/>
          </a:p>
        </p:txBody>
      </p:sp>
      <p:sp>
        <p:nvSpPr>
          <p:cNvPr id="51" name="Hình Bầu dục 5"/>
          <p:cNvSpPr/>
          <p:nvPr/>
        </p:nvSpPr>
        <p:spPr>
          <a:xfrm>
            <a:off x="-988729" y="-223967"/>
            <a:ext cx="5760000" cy="5760000"/>
          </a:xfrm>
          <a:prstGeom prst="ellipse">
            <a:avLst/>
          </a:prstGeom>
          <a:solidFill>
            <a:srgbClr val="FF9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ình Bầu dục 6"/>
          <p:cNvSpPr/>
          <p:nvPr/>
        </p:nvSpPr>
        <p:spPr>
          <a:xfrm>
            <a:off x="-808094" y="-43930"/>
            <a:ext cx="5400000" cy="5400000"/>
          </a:xfrm>
          <a:prstGeom prst="ellipse">
            <a:avLst/>
          </a:prstGeom>
          <a:solidFill>
            <a:srgbClr val="FD4D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Hình Bầu dục 7"/>
          <p:cNvSpPr/>
          <p:nvPr/>
        </p:nvSpPr>
        <p:spPr>
          <a:xfrm>
            <a:off x="-628729" y="136098"/>
            <a:ext cx="5040000" cy="5040000"/>
          </a:xfrm>
          <a:prstGeom prst="ellipse">
            <a:avLst/>
          </a:prstGeom>
          <a:solidFill>
            <a:srgbClr val="D4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8" name="Hình Bầu dục 5"/>
          <p:cNvSpPr/>
          <p:nvPr/>
        </p:nvSpPr>
        <p:spPr>
          <a:xfrm>
            <a:off x="6268686" y="2675443"/>
            <a:ext cx="5040000" cy="5040000"/>
          </a:xfrm>
          <a:prstGeom prst="ellipse">
            <a:avLst/>
          </a:prstGeom>
          <a:solidFill>
            <a:srgbClr val="FD6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Hình Bầu dục 6"/>
          <p:cNvSpPr/>
          <p:nvPr/>
        </p:nvSpPr>
        <p:spPr>
          <a:xfrm>
            <a:off x="6490596" y="2854845"/>
            <a:ext cx="4680000" cy="4680000"/>
          </a:xfrm>
          <a:prstGeom prst="ellipse">
            <a:avLst/>
          </a:prstGeom>
          <a:solidFill>
            <a:srgbClr val="FB03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Hình Bầu dục 7"/>
          <p:cNvSpPr/>
          <p:nvPr/>
        </p:nvSpPr>
        <p:spPr>
          <a:xfrm>
            <a:off x="6628686" y="3034873"/>
            <a:ext cx="4320000" cy="4320000"/>
          </a:xfrm>
          <a:prstGeom prst="ellipse">
            <a:avLst/>
          </a:prstGeom>
          <a:solidFill>
            <a:srgbClr val="B20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Hình Bầu dục 7"/>
          <p:cNvSpPr/>
          <p:nvPr/>
        </p:nvSpPr>
        <p:spPr>
          <a:xfrm>
            <a:off x="6847840" y="3214370"/>
            <a:ext cx="3960000" cy="3960000"/>
          </a:xfrm>
          <a:prstGeom prst="ellipse">
            <a:avLst/>
          </a:prstGeom>
          <a:solidFill>
            <a:srgbClr val="A30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Hình Bầu dục 7"/>
          <p:cNvSpPr/>
          <p:nvPr/>
        </p:nvSpPr>
        <p:spPr>
          <a:xfrm>
            <a:off x="-448310" y="316230"/>
            <a:ext cx="4680000" cy="4680000"/>
          </a:xfrm>
          <a:prstGeom prst="ellipse">
            <a:avLst/>
          </a:prstGeom>
          <a:solidFill>
            <a:srgbClr val="81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ình Bầu dục 5"/>
          <p:cNvSpPr/>
          <p:nvPr/>
        </p:nvSpPr>
        <p:spPr>
          <a:xfrm>
            <a:off x="1767806" y="3575873"/>
            <a:ext cx="4680000" cy="4680000"/>
          </a:xfrm>
          <a:prstGeom prst="ellipse">
            <a:avLst/>
          </a:prstGeom>
          <a:solidFill>
            <a:srgbClr val="FDF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Hình Bầu dục 6"/>
          <p:cNvSpPr/>
          <p:nvPr/>
        </p:nvSpPr>
        <p:spPr>
          <a:xfrm>
            <a:off x="1948441" y="3755275"/>
            <a:ext cx="4320000" cy="4320000"/>
          </a:xfrm>
          <a:prstGeom prst="ellipse">
            <a:avLst/>
          </a:prstGeom>
          <a:solidFill>
            <a:srgbClr val="FAF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Hình Bầu dục 7"/>
          <p:cNvSpPr/>
          <p:nvPr/>
        </p:nvSpPr>
        <p:spPr>
          <a:xfrm>
            <a:off x="2139236" y="3935303"/>
            <a:ext cx="3960000" cy="3960000"/>
          </a:xfrm>
          <a:prstGeom prst="ellipse">
            <a:avLst/>
          </a:prstGeom>
          <a:solidFill>
            <a:srgbClr val="CA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Hình Bầu dục 5"/>
          <p:cNvSpPr/>
          <p:nvPr/>
        </p:nvSpPr>
        <p:spPr>
          <a:xfrm>
            <a:off x="4014436" y="605978"/>
            <a:ext cx="3600000" cy="3600000"/>
          </a:xfrm>
          <a:prstGeom prst="ellipse">
            <a:avLst/>
          </a:prstGeom>
          <a:solidFill>
            <a:srgbClr val="00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Hình Bầu dục 6"/>
          <p:cNvSpPr/>
          <p:nvPr/>
        </p:nvSpPr>
        <p:spPr>
          <a:xfrm>
            <a:off x="4179196" y="786650"/>
            <a:ext cx="3240000" cy="3240000"/>
          </a:xfrm>
          <a:prstGeom prst="ellipse">
            <a:avLst/>
          </a:prstGeom>
          <a:solidFill>
            <a:srgbClr val="00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ình Bầu dục 7"/>
          <p:cNvSpPr/>
          <p:nvPr/>
        </p:nvSpPr>
        <p:spPr>
          <a:xfrm>
            <a:off x="4403646" y="923498"/>
            <a:ext cx="2880000" cy="2880000"/>
          </a:xfrm>
          <a:prstGeom prst="ellipse">
            <a:avLst/>
          </a:prstGeom>
          <a:solidFill>
            <a:srgbClr val="00F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Hình Bầu dục 7"/>
          <p:cNvSpPr/>
          <p:nvPr/>
        </p:nvSpPr>
        <p:spPr>
          <a:xfrm>
            <a:off x="4540806" y="1102568"/>
            <a:ext cx="2520000" cy="2520000"/>
          </a:xfrm>
          <a:prstGeom prst="ellipse">
            <a:avLst/>
          </a:prstGeom>
          <a:solidFill>
            <a:srgbClr val="001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5" name="Hình Bầu dục 7"/>
          <p:cNvSpPr/>
          <p:nvPr/>
        </p:nvSpPr>
        <p:spPr>
          <a:xfrm>
            <a:off x="2307590" y="4115435"/>
            <a:ext cx="3600000" cy="3600000"/>
          </a:xfrm>
          <a:prstGeom prst="ellipse">
            <a:avLst/>
          </a:prstGeom>
          <a:solidFill>
            <a:srgbClr val="B5A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Text Box 68"/>
          <p:cNvSpPr txBox="1"/>
          <p:nvPr/>
        </p:nvSpPr>
        <p:spPr>
          <a:xfrm>
            <a:off x="4748530" y="1538605"/>
            <a:ext cx="2275205" cy="1198880"/>
          </a:xfrm>
          <a:prstGeom prst="rect">
            <a:avLst/>
          </a:prstGeom>
          <a:noFill/>
          <a:ln>
            <a:noFill/>
          </a:ln>
        </p:spPr>
        <p:txBody>
          <a:bodyPr wrap="square" rtlCol="0">
            <a:spAutoFit/>
          </a:bodyPr>
          <a:lstStyle/>
          <a:p>
            <a:pPr algn="ctr"/>
            <a:r>
              <a:rPr lang="vi-VN" altLang="en-US" sz="360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Giới thiệu về </a:t>
            </a:r>
            <a:r>
              <a:rPr lang="en-US" altLang="vi-VN" sz="360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a:t>
            </a:r>
            <a:r>
              <a:rPr lang="vi-VN" altLang="en-US" sz="360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jango</a:t>
            </a:r>
          </a:p>
        </p:txBody>
      </p:sp>
      <p:sp>
        <p:nvSpPr>
          <p:cNvPr id="2" name="Text Box 1"/>
          <p:cNvSpPr txBox="1"/>
          <p:nvPr/>
        </p:nvSpPr>
        <p:spPr>
          <a:xfrm>
            <a:off x="8263890" y="1002665"/>
            <a:ext cx="4210685" cy="1198880"/>
          </a:xfrm>
          <a:prstGeom prst="rect">
            <a:avLst/>
          </a:prstGeom>
          <a:noFill/>
        </p:spPr>
        <p:txBody>
          <a:bodyPr wrap="square" rtlCol="0">
            <a:spAutoFit/>
          </a:bodyPr>
          <a:lstStyle/>
          <a:p>
            <a:r>
              <a:rPr lang="vi-VN" altLang="en-US" sz="2800">
                <a:solidFill>
                  <a:schemeClr val="bg1"/>
                </a:solidFill>
                <a:latin typeface="Times New Roman" panose="02020603050405020304" charset="0"/>
                <a:cs typeface="Times New Roman" panose="02020603050405020304" charset="0"/>
              </a:rPr>
              <a:t>Nhóm trường</a:t>
            </a:r>
            <a:r>
              <a:rPr lang="vi-VN" altLang="en-US" sz="3600">
                <a:solidFill>
                  <a:schemeClr val="bg1"/>
                </a:solidFill>
                <a:latin typeface="Times New Roman" panose="02020603050405020304" charset="0"/>
                <a:cs typeface="Times New Roman" panose="02020603050405020304" charset="0"/>
              </a:rPr>
              <a:t>:</a:t>
            </a:r>
          </a:p>
          <a:p>
            <a:r>
              <a:rPr lang="vi-VN" altLang="en-US" sz="3600">
                <a:solidFill>
                  <a:schemeClr val="bg1"/>
                </a:solidFill>
                <a:latin typeface="Times New Roman" panose="02020603050405020304" charset="0"/>
                <a:cs typeface="Times New Roman" panose="02020603050405020304" charset="0"/>
              </a:rPr>
              <a:t>Trần Lê Đức Anh</a:t>
            </a:r>
          </a:p>
        </p:txBody>
      </p:sp>
      <p:sp>
        <p:nvSpPr>
          <p:cNvPr id="3" name="Text Box 2"/>
          <p:cNvSpPr txBox="1"/>
          <p:nvPr/>
        </p:nvSpPr>
        <p:spPr>
          <a:xfrm>
            <a:off x="7571740" y="4662805"/>
            <a:ext cx="2794000" cy="1076325"/>
          </a:xfrm>
          <a:prstGeom prst="rect">
            <a:avLst/>
          </a:prstGeom>
          <a:noFill/>
        </p:spPr>
        <p:txBody>
          <a:bodyPr wrap="square" rtlCol="0">
            <a:spAutoFit/>
          </a:bodyPr>
          <a:lstStyle/>
          <a:p>
            <a:r>
              <a:rPr lang="vi-VN" altLang="en-US" sz="2800">
                <a:solidFill>
                  <a:schemeClr val="bg1"/>
                </a:solidFill>
                <a:latin typeface="Times New Roman" panose="02020603050405020304" charset="0"/>
                <a:cs typeface="Times New Roman" panose="02020603050405020304" charset="0"/>
              </a:rPr>
              <a:t>Thành viên:</a:t>
            </a:r>
          </a:p>
          <a:p>
            <a:r>
              <a:rPr lang="vi-VN" altLang="en-US" sz="3600">
                <a:solidFill>
                  <a:schemeClr val="bg1"/>
                </a:solidFill>
                <a:latin typeface="Times New Roman" panose="02020603050405020304" charset="0"/>
                <a:cs typeface="Times New Roman" panose="02020603050405020304" charset="0"/>
              </a:rPr>
              <a:t>Lê Đức Anh</a:t>
            </a:r>
          </a:p>
        </p:txBody>
      </p:sp>
      <p:sp>
        <p:nvSpPr>
          <p:cNvPr id="4" name="Text Box 3"/>
          <p:cNvSpPr txBox="1"/>
          <p:nvPr/>
        </p:nvSpPr>
        <p:spPr>
          <a:xfrm>
            <a:off x="281940" y="1867535"/>
            <a:ext cx="3949065" cy="1076325"/>
          </a:xfrm>
          <a:prstGeom prst="rect">
            <a:avLst/>
          </a:prstGeom>
          <a:noFill/>
        </p:spPr>
        <p:txBody>
          <a:bodyPr wrap="square" rtlCol="0">
            <a:spAutoFit/>
          </a:bodyPr>
          <a:lstStyle/>
          <a:p>
            <a:r>
              <a:rPr lang="vi-VN" altLang="en-US" sz="2800">
                <a:solidFill>
                  <a:schemeClr val="bg1"/>
                </a:solidFill>
                <a:latin typeface="Times New Roman" panose="02020603050405020304" charset="0"/>
                <a:cs typeface="Times New Roman" panose="02020603050405020304" charset="0"/>
              </a:rPr>
              <a:t>Thành viên:</a:t>
            </a:r>
          </a:p>
          <a:p>
            <a:r>
              <a:rPr lang="vi-VN" altLang="en-US" sz="3600">
                <a:solidFill>
                  <a:schemeClr val="bg1"/>
                </a:solidFill>
                <a:latin typeface="Times New Roman" panose="02020603050405020304" charset="0"/>
                <a:cs typeface="Times New Roman" panose="02020603050405020304" charset="0"/>
              </a:rPr>
              <a:t>Hoàng Việt Trung</a:t>
            </a:r>
          </a:p>
        </p:txBody>
      </p:sp>
      <p:sp>
        <p:nvSpPr>
          <p:cNvPr id="5" name="Text Box 4"/>
          <p:cNvSpPr txBox="1"/>
          <p:nvPr/>
        </p:nvSpPr>
        <p:spPr>
          <a:xfrm>
            <a:off x="2307590" y="5377180"/>
            <a:ext cx="3598545" cy="1076325"/>
          </a:xfrm>
          <a:prstGeom prst="rect">
            <a:avLst/>
          </a:prstGeom>
          <a:noFill/>
        </p:spPr>
        <p:txBody>
          <a:bodyPr wrap="square" rtlCol="0">
            <a:spAutoFit/>
          </a:bodyPr>
          <a:lstStyle/>
          <a:p>
            <a:r>
              <a:rPr lang="vi-VN" altLang="en-US" sz="2800">
                <a:solidFill>
                  <a:schemeClr val="bg1"/>
                </a:solidFill>
                <a:latin typeface="Times New Roman" panose="02020603050405020304" charset="0"/>
                <a:cs typeface="Times New Roman" panose="02020603050405020304" charset="0"/>
              </a:rPr>
              <a:t>Thành viên:</a:t>
            </a:r>
          </a:p>
          <a:p>
            <a:r>
              <a:rPr lang="vi-VN" altLang="en-US" sz="3600">
                <a:solidFill>
                  <a:schemeClr val="bg1"/>
                </a:solidFill>
                <a:latin typeface="Times New Roman" panose="02020603050405020304" charset="0"/>
                <a:cs typeface="Times New Roman" panose="02020603050405020304" charset="0"/>
              </a:rPr>
              <a:t>Trần Thúy Hường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withEffect">
                                  <p:stCondLst>
                                    <p:cond delay="0"/>
                                  </p:stCondLst>
                                  <p:childTnLst>
                                    <p:animScale>
                                      <p:cBhvr>
                                        <p:cTn id="6" dur="2000" fill="hold"/>
                                        <p:tgtEl>
                                          <p:spTgt spid="30"/>
                                        </p:tgtEl>
                                      </p:cBhvr>
                                      <p:by x="250000" y="250000"/>
                                    </p:animScale>
                                  </p:childTnLst>
                                </p:cTn>
                              </p:par>
                              <p:par>
                                <p:cTn id="7" presetID="10" presetClass="exit" presetSubtype="0" repeatCount="indefinite" fill="hold" grpId="1" nodeType="withEffect">
                                  <p:stCondLst>
                                    <p:cond delay="0"/>
                                  </p:stCondLst>
                                  <p:childTnLst>
                                    <p:animEffect transition="out" filter="fade">
                                      <p:cBhvr>
                                        <p:cTn id="8" dur="2000"/>
                                        <p:tgtEl>
                                          <p:spTgt spid="30"/>
                                        </p:tgtEl>
                                      </p:cBhvr>
                                    </p:animEffect>
                                    <p:set>
                                      <p:cBhvr>
                                        <p:cTn id="9" dur="1" fill="hold">
                                          <p:stCondLst>
                                            <p:cond delay="1999"/>
                                          </p:stCondLst>
                                        </p:cTn>
                                        <p:tgtEl>
                                          <p:spTgt spid="30"/>
                                        </p:tgtEl>
                                        <p:attrNameLst>
                                          <p:attrName>style.visibility</p:attrName>
                                        </p:attrNameLst>
                                      </p:cBhvr>
                                      <p:to>
                                        <p:strVal val="hidden"/>
                                      </p:to>
                                    </p:set>
                                  </p:childTnLst>
                                </p:cTn>
                              </p:par>
                              <p:par>
                                <p:cTn id="10" presetID="6" presetClass="emph" presetSubtype="0" repeatCount="indefinite" fill="hold" grpId="0" nodeType="withEffect">
                                  <p:stCondLst>
                                    <p:cond delay="250"/>
                                  </p:stCondLst>
                                  <p:childTnLst>
                                    <p:animScale>
                                      <p:cBhvr>
                                        <p:cTn id="11" dur="2000" fill="hold"/>
                                        <p:tgtEl>
                                          <p:spTgt spid="31"/>
                                        </p:tgtEl>
                                      </p:cBhvr>
                                      <p:by x="250000" y="250000"/>
                                    </p:animScale>
                                  </p:childTnLst>
                                </p:cTn>
                              </p:par>
                              <p:par>
                                <p:cTn id="12" presetID="10" presetClass="exit" presetSubtype="0" repeatCount="indefinite" fill="hold" grpId="1" nodeType="withEffect">
                                  <p:stCondLst>
                                    <p:cond delay="250"/>
                                  </p:stCondLst>
                                  <p:childTnLst>
                                    <p:animEffect transition="out" filter="fade">
                                      <p:cBhvr>
                                        <p:cTn id="13" dur="2000"/>
                                        <p:tgtEl>
                                          <p:spTgt spid="31"/>
                                        </p:tgtEl>
                                      </p:cBhvr>
                                    </p:animEffect>
                                    <p:set>
                                      <p:cBhvr>
                                        <p:cTn id="14" dur="1" fill="hold">
                                          <p:stCondLst>
                                            <p:cond delay="1999"/>
                                          </p:stCondLst>
                                        </p:cTn>
                                        <p:tgtEl>
                                          <p:spTgt spid="31"/>
                                        </p:tgtEl>
                                        <p:attrNameLst>
                                          <p:attrName>style.visibility</p:attrName>
                                        </p:attrNameLst>
                                      </p:cBhvr>
                                      <p:to>
                                        <p:strVal val="hidden"/>
                                      </p:to>
                                    </p:set>
                                  </p:childTnLst>
                                </p:cTn>
                              </p:par>
                              <p:par>
                                <p:cTn id="15" presetID="6" presetClass="emph" presetSubtype="0" repeatCount="indefinite" fill="hold" grpId="0" nodeType="withEffect">
                                  <p:stCondLst>
                                    <p:cond delay="500"/>
                                  </p:stCondLst>
                                  <p:childTnLst>
                                    <p:animScale>
                                      <p:cBhvr>
                                        <p:cTn id="16" dur="2000" fill="hold"/>
                                        <p:tgtEl>
                                          <p:spTgt spid="32"/>
                                        </p:tgtEl>
                                      </p:cBhvr>
                                      <p:by x="250000" y="250000"/>
                                    </p:animScale>
                                  </p:childTnLst>
                                </p:cTn>
                              </p:par>
                              <p:par>
                                <p:cTn id="17" presetID="10" presetClass="exit" presetSubtype="0" repeatCount="indefinite" fill="hold" grpId="1" nodeType="withEffect">
                                  <p:stCondLst>
                                    <p:cond delay="500"/>
                                  </p:stCondLst>
                                  <p:childTnLst>
                                    <p:animEffect transition="out" filter="fade">
                                      <p:cBhvr>
                                        <p:cTn id="18" dur="2000"/>
                                        <p:tgtEl>
                                          <p:spTgt spid="32"/>
                                        </p:tgtEl>
                                      </p:cBhvr>
                                    </p:animEffect>
                                    <p:set>
                                      <p:cBhvr>
                                        <p:cTn id="19" dur="1" fill="hold">
                                          <p:stCondLst>
                                            <p:cond delay="1999"/>
                                          </p:stCondLst>
                                        </p:cTn>
                                        <p:tgtEl>
                                          <p:spTgt spid="32"/>
                                        </p:tgtEl>
                                        <p:attrNameLst>
                                          <p:attrName>style.visibility</p:attrName>
                                        </p:attrNameLst>
                                      </p:cBhvr>
                                      <p:to>
                                        <p:strVal val="hidden"/>
                                      </p:to>
                                    </p:set>
                                  </p:childTnLst>
                                </p:cTn>
                              </p:par>
                              <p:par>
                                <p:cTn id="20" presetID="6" presetClass="emph" presetSubtype="0" repeatCount="indefinite" fill="hold" grpId="0" nodeType="withEffect">
                                  <p:stCondLst>
                                    <p:cond delay="0"/>
                                  </p:stCondLst>
                                  <p:childTnLst>
                                    <p:animScale>
                                      <p:cBhvr>
                                        <p:cTn id="21" dur="2000" fill="hold"/>
                                        <p:tgtEl>
                                          <p:spTgt spid="35"/>
                                        </p:tgtEl>
                                      </p:cBhvr>
                                      <p:by x="250000" y="250000"/>
                                    </p:animScale>
                                  </p:childTnLst>
                                </p:cTn>
                              </p:par>
                              <p:par>
                                <p:cTn id="22" presetID="10" presetClass="exit" presetSubtype="0" repeatCount="indefinite" fill="hold" grpId="1" nodeType="withEffect">
                                  <p:stCondLst>
                                    <p:cond delay="0"/>
                                  </p:stCondLst>
                                  <p:childTnLst>
                                    <p:animEffect transition="out" filter="fade">
                                      <p:cBhvr>
                                        <p:cTn id="23" dur="2000"/>
                                        <p:tgtEl>
                                          <p:spTgt spid="35"/>
                                        </p:tgtEl>
                                      </p:cBhvr>
                                    </p:animEffect>
                                    <p:set>
                                      <p:cBhvr>
                                        <p:cTn id="24" dur="1" fill="hold">
                                          <p:stCondLst>
                                            <p:cond delay="1999"/>
                                          </p:stCondLst>
                                        </p:cTn>
                                        <p:tgtEl>
                                          <p:spTgt spid="35"/>
                                        </p:tgtEl>
                                        <p:attrNameLst>
                                          <p:attrName>style.visibility</p:attrName>
                                        </p:attrNameLst>
                                      </p:cBhvr>
                                      <p:to>
                                        <p:strVal val="hidden"/>
                                      </p:to>
                                    </p:set>
                                  </p:childTnLst>
                                </p:cTn>
                              </p:par>
                              <p:par>
                                <p:cTn id="25" presetID="6" presetClass="emph" presetSubtype="0" repeatCount="indefinite" fill="hold" grpId="0" nodeType="withEffect">
                                  <p:stCondLst>
                                    <p:cond delay="250"/>
                                  </p:stCondLst>
                                  <p:childTnLst>
                                    <p:animScale>
                                      <p:cBhvr>
                                        <p:cTn id="26" dur="2000" fill="hold"/>
                                        <p:tgtEl>
                                          <p:spTgt spid="36"/>
                                        </p:tgtEl>
                                      </p:cBhvr>
                                      <p:by x="250000" y="250000"/>
                                    </p:animScale>
                                  </p:childTnLst>
                                </p:cTn>
                              </p:par>
                              <p:par>
                                <p:cTn id="27" presetID="10" presetClass="exit" presetSubtype="0" repeatCount="indefinite" fill="hold" grpId="1" nodeType="withEffect">
                                  <p:stCondLst>
                                    <p:cond delay="250"/>
                                  </p:stCondLst>
                                  <p:childTnLst>
                                    <p:animEffect transition="out" filter="fade">
                                      <p:cBhvr>
                                        <p:cTn id="28" dur="2000"/>
                                        <p:tgtEl>
                                          <p:spTgt spid="36"/>
                                        </p:tgtEl>
                                      </p:cBhvr>
                                    </p:animEffect>
                                    <p:set>
                                      <p:cBhvr>
                                        <p:cTn id="29" dur="1" fill="hold">
                                          <p:stCondLst>
                                            <p:cond delay="1999"/>
                                          </p:stCondLst>
                                        </p:cTn>
                                        <p:tgtEl>
                                          <p:spTgt spid="36"/>
                                        </p:tgtEl>
                                        <p:attrNameLst>
                                          <p:attrName>style.visibility</p:attrName>
                                        </p:attrNameLst>
                                      </p:cBhvr>
                                      <p:to>
                                        <p:strVal val="hidden"/>
                                      </p:to>
                                    </p:set>
                                  </p:childTnLst>
                                </p:cTn>
                              </p:par>
                              <p:par>
                                <p:cTn id="30" presetID="6" presetClass="emph" presetSubtype="0" repeatCount="indefinite" fill="hold" grpId="0" nodeType="withEffect">
                                  <p:stCondLst>
                                    <p:cond delay="500"/>
                                  </p:stCondLst>
                                  <p:childTnLst>
                                    <p:animScale>
                                      <p:cBhvr>
                                        <p:cTn id="31" dur="2000" fill="hold"/>
                                        <p:tgtEl>
                                          <p:spTgt spid="37"/>
                                        </p:tgtEl>
                                      </p:cBhvr>
                                      <p:by x="250000" y="250000"/>
                                    </p:animScale>
                                  </p:childTnLst>
                                </p:cTn>
                              </p:par>
                              <p:par>
                                <p:cTn id="32" presetID="10" presetClass="exit" presetSubtype="0" repeatCount="indefinite" fill="hold" grpId="1" nodeType="withEffect">
                                  <p:stCondLst>
                                    <p:cond delay="500"/>
                                  </p:stCondLst>
                                  <p:childTnLst>
                                    <p:animEffect transition="out" filter="fade">
                                      <p:cBhvr>
                                        <p:cTn id="33" dur="2000"/>
                                        <p:tgtEl>
                                          <p:spTgt spid="37"/>
                                        </p:tgtEl>
                                      </p:cBhvr>
                                    </p:animEffect>
                                    <p:set>
                                      <p:cBhvr>
                                        <p:cTn id="34" dur="1" fill="hold">
                                          <p:stCondLst>
                                            <p:cond delay="1999"/>
                                          </p:stCondLst>
                                        </p:cTn>
                                        <p:tgtEl>
                                          <p:spTgt spid="37"/>
                                        </p:tgtEl>
                                        <p:attrNameLst>
                                          <p:attrName>style.visibility</p:attrName>
                                        </p:attrNameLst>
                                      </p:cBhvr>
                                      <p:to>
                                        <p:strVal val="hidden"/>
                                      </p:to>
                                    </p:set>
                                  </p:childTnLst>
                                </p:cTn>
                              </p:par>
                              <p:par>
                                <p:cTn id="35" presetID="6" presetClass="emph" presetSubtype="0" repeatCount="indefinite" fill="hold" grpId="0" nodeType="withEffect">
                                  <p:stCondLst>
                                    <p:cond delay="0"/>
                                  </p:stCondLst>
                                  <p:childTnLst>
                                    <p:animScale>
                                      <p:cBhvr>
                                        <p:cTn id="36" dur="2000" fill="hold"/>
                                        <p:tgtEl>
                                          <p:spTgt spid="45"/>
                                        </p:tgtEl>
                                      </p:cBhvr>
                                      <p:by x="250000" y="250000"/>
                                    </p:animScale>
                                  </p:childTnLst>
                                </p:cTn>
                              </p:par>
                              <p:par>
                                <p:cTn id="37" presetID="10" presetClass="exit" presetSubtype="0" repeatCount="indefinite" fill="hold" grpId="1" nodeType="withEffect">
                                  <p:stCondLst>
                                    <p:cond delay="0"/>
                                  </p:stCondLst>
                                  <p:childTnLst>
                                    <p:animEffect transition="out" filter="fade">
                                      <p:cBhvr>
                                        <p:cTn id="38" dur="2000"/>
                                        <p:tgtEl>
                                          <p:spTgt spid="45"/>
                                        </p:tgtEl>
                                      </p:cBhvr>
                                    </p:animEffect>
                                    <p:set>
                                      <p:cBhvr>
                                        <p:cTn id="39" dur="1" fill="hold">
                                          <p:stCondLst>
                                            <p:cond delay="1999"/>
                                          </p:stCondLst>
                                        </p:cTn>
                                        <p:tgtEl>
                                          <p:spTgt spid="45"/>
                                        </p:tgtEl>
                                        <p:attrNameLst>
                                          <p:attrName>style.visibility</p:attrName>
                                        </p:attrNameLst>
                                      </p:cBhvr>
                                      <p:to>
                                        <p:strVal val="hidden"/>
                                      </p:to>
                                    </p:set>
                                  </p:childTnLst>
                                </p:cTn>
                              </p:par>
                              <p:par>
                                <p:cTn id="40" presetID="6" presetClass="emph" presetSubtype="0" repeatCount="indefinite" fill="hold" grpId="0" nodeType="withEffect">
                                  <p:stCondLst>
                                    <p:cond delay="250"/>
                                  </p:stCondLst>
                                  <p:childTnLst>
                                    <p:animScale>
                                      <p:cBhvr>
                                        <p:cTn id="41" dur="2000" fill="hold"/>
                                        <p:tgtEl>
                                          <p:spTgt spid="46"/>
                                        </p:tgtEl>
                                      </p:cBhvr>
                                      <p:by x="250000" y="250000"/>
                                    </p:animScale>
                                  </p:childTnLst>
                                </p:cTn>
                              </p:par>
                              <p:par>
                                <p:cTn id="42" presetID="10" presetClass="exit" presetSubtype="0" repeatCount="indefinite" fill="hold" grpId="1" nodeType="withEffect">
                                  <p:stCondLst>
                                    <p:cond delay="250"/>
                                  </p:stCondLst>
                                  <p:childTnLst>
                                    <p:animEffect transition="out" filter="fade">
                                      <p:cBhvr>
                                        <p:cTn id="43" dur="2000"/>
                                        <p:tgtEl>
                                          <p:spTgt spid="46"/>
                                        </p:tgtEl>
                                      </p:cBhvr>
                                    </p:animEffect>
                                    <p:set>
                                      <p:cBhvr>
                                        <p:cTn id="44" dur="1" fill="hold">
                                          <p:stCondLst>
                                            <p:cond delay="1999"/>
                                          </p:stCondLst>
                                        </p:cTn>
                                        <p:tgtEl>
                                          <p:spTgt spid="46"/>
                                        </p:tgtEl>
                                        <p:attrNameLst>
                                          <p:attrName>style.visibility</p:attrName>
                                        </p:attrNameLst>
                                      </p:cBhvr>
                                      <p:to>
                                        <p:strVal val="hidden"/>
                                      </p:to>
                                    </p:set>
                                  </p:childTnLst>
                                </p:cTn>
                              </p:par>
                              <p:par>
                                <p:cTn id="45" presetID="6" presetClass="emph" presetSubtype="0" repeatCount="indefinite" fill="hold" grpId="0" nodeType="withEffect">
                                  <p:stCondLst>
                                    <p:cond delay="500"/>
                                  </p:stCondLst>
                                  <p:childTnLst>
                                    <p:animScale>
                                      <p:cBhvr>
                                        <p:cTn id="46" dur="2000" fill="hold"/>
                                        <p:tgtEl>
                                          <p:spTgt spid="47"/>
                                        </p:tgtEl>
                                      </p:cBhvr>
                                      <p:by x="250000" y="250000"/>
                                    </p:animScale>
                                  </p:childTnLst>
                                </p:cTn>
                              </p:par>
                              <p:par>
                                <p:cTn id="47" presetID="10" presetClass="exit" presetSubtype="0" repeatCount="indefinite" fill="hold" grpId="1" nodeType="withEffect">
                                  <p:stCondLst>
                                    <p:cond delay="500"/>
                                  </p:stCondLst>
                                  <p:childTnLst>
                                    <p:animEffect transition="out" filter="fade">
                                      <p:cBhvr>
                                        <p:cTn id="48" dur="2000"/>
                                        <p:tgtEl>
                                          <p:spTgt spid="47"/>
                                        </p:tgtEl>
                                      </p:cBhvr>
                                    </p:animEffect>
                                    <p:set>
                                      <p:cBhvr>
                                        <p:cTn id="49" dur="1" fill="hold">
                                          <p:stCondLst>
                                            <p:cond delay="1999"/>
                                          </p:stCondLst>
                                        </p:cTn>
                                        <p:tgtEl>
                                          <p:spTgt spid="47"/>
                                        </p:tgtEl>
                                        <p:attrNameLst>
                                          <p:attrName>style.visibility</p:attrName>
                                        </p:attrNameLst>
                                      </p:cBhvr>
                                      <p:to>
                                        <p:strVal val="hidden"/>
                                      </p:to>
                                    </p:set>
                                  </p:childTnLst>
                                </p:cTn>
                              </p:par>
                              <p:par>
                                <p:cTn id="50" presetID="6" presetClass="emph" presetSubtype="0" repeatCount="indefinite" fill="hold" grpId="0" nodeType="withEffect">
                                  <p:stCondLst>
                                    <p:cond delay="0"/>
                                  </p:stCondLst>
                                  <p:childTnLst>
                                    <p:animScale>
                                      <p:cBhvr>
                                        <p:cTn id="51" dur="2000" fill="hold"/>
                                        <p:tgtEl>
                                          <p:spTgt spid="51"/>
                                        </p:tgtEl>
                                      </p:cBhvr>
                                      <p:by x="250000" y="250000"/>
                                    </p:animScale>
                                  </p:childTnLst>
                                </p:cTn>
                              </p:par>
                              <p:par>
                                <p:cTn id="52" presetID="10" presetClass="exit" presetSubtype="0" repeatCount="indefinite" fill="hold" grpId="1" nodeType="withEffect">
                                  <p:stCondLst>
                                    <p:cond delay="0"/>
                                  </p:stCondLst>
                                  <p:childTnLst>
                                    <p:animEffect transition="out" filter="fade">
                                      <p:cBhvr>
                                        <p:cTn id="53" dur="2000"/>
                                        <p:tgtEl>
                                          <p:spTgt spid="51"/>
                                        </p:tgtEl>
                                      </p:cBhvr>
                                    </p:animEffect>
                                    <p:set>
                                      <p:cBhvr>
                                        <p:cTn id="54" dur="1" fill="hold">
                                          <p:stCondLst>
                                            <p:cond delay="1999"/>
                                          </p:stCondLst>
                                        </p:cTn>
                                        <p:tgtEl>
                                          <p:spTgt spid="51"/>
                                        </p:tgtEl>
                                        <p:attrNameLst>
                                          <p:attrName>style.visibility</p:attrName>
                                        </p:attrNameLst>
                                      </p:cBhvr>
                                      <p:to>
                                        <p:strVal val="hidden"/>
                                      </p:to>
                                    </p:set>
                                  </p:childTnLst>
                                </p:cTn>
                              </p:par>
                              <p:par>
                                <p:cTn id="55" presetID="6" presetClass="emph" presetSubtype="0" repeatCount="indefinite" fill="hold" grpId="0" nodeType="withEffect">
                                  <p:stCondLst>
                                    <p:cond delay="250"/>
                                  </p:stCondLst>
                                  <p:childTnLst>
                                    <p:animScale>
                                      <p:cBhvr>
                                        <p:cTn id="56" dur="2000" fill="hold"/>
                                        <p:tgtEl>
                                          <p:spTgt spid="52"/>
                                        </p:tgtEl>
                                      </p:cBhvr>
                                      <p:by x="250000" y="250000"/>
                                    </p:animScale>
                                  </p:childTnLst>
                                </p:cTn>
                              </p:par>
                              <p:par>
                                <p:cTn id="57" presetID="10" presetClass="exit" presetSubtype="0" repeatCount="indefinite" fill="hold" grpId="1" nodeType="withEffect">
                                  <p:stCondLst>
                                    <p:cond delay="250"/>
                                  </p:stCondLst>
                                  <p:childTnLst>
                                    <p:animEffect transition="out" filter="fade">
                                      <p:cBhvr>
                                        <p:cTn id="58" dur="2000"/>
                                        <p:tgtEl>
                                          <p:spTgt spid="52"/>
                                        </p:tgtEl>
                                      </p:cBhvr>
                                    </p:animEffect>
                                    <p:set>
                                      <p:cBhvr>
                                        <p:cTn id="59" dur="1" fill="hold">
                                          <p:stCondLst>
                                            <p:cond delay="1999"/>
                                          </p:stCondLst>
                                        </p:cTn>
                                        <p:tgtEl>
                                          <p:spTgt spid="52"/>
                                        </p:tgtEl>
                                        <p:attrNameLst>
                                          <p:attrName>style.visibility</p:attrName>
                                        </p:attrNameLst>
                                      </p:cBhvr>
                                      <p:to>
                                        <p:strVal val="hidden"/>
                                      </p:to>
                                    </p:set>
                                  </p:childTnLst>
                                </p:cTn>
                              </p:par>
                              <p:par>
                                <p:cTn id="60" presetID="6" presetClass="emph" presetSubtype="0" repeatCount="indefinite" fill="hold" grpId="0" nodeType="withEffect">
                                  <p:stCondLst>
                                    <p:cond delay="500"/>
                                  </p:stCondLst>
                                  <p:childTnLst>
                                    <p:animScale>
                                      <p:cBhvr>
                                        <p:cTn id="61" dur="2000" fill="hold"/>
                                        <p:tgtEl>
                                          <p:spTgt spid="53"/>
                                        </p:tgtEl>
                                      </p:cBhvr>
                                      <p:by x="250000" y="250000"/>
                                    </p:animScale>
                                  </p:childTnLst>
                                </p:cTn>
                              </p:par>
                              <p:par>
                                <p:cTn id="62" presetID="10" presetClass="exit" presetSubtype="0" repeatCount="indefinite" fill="hold" grpId="1" nodeType="withEffect">
                                  <p:stCondLst>
                                    <p:cond delay="500"/>
                                  </p:stCondLst>
                                  <p:childTnLst>
                                    <p:animEffect transition="out" filter="fade">
                                      <p:cBhvr>
                                        <p:cTn id="63" dur="2000"/>
                                        <p:tgtEl>
                                          <p:spTgt spid="53"/>
                                        </p:tgtEl>
                                      </p:cBhvr>
                                    </p:animEffect>
                                    <p:set>
                                      <p:cBhvr>
                                        <p:cTn id="64" dur="1" fill="hold">
                                          <p:stCondLst>
                                            <p:cond delay="1999"/>
                                          </p:stCondLst>
                                        </p:cTn>
                                        <p:tgtEl>
                                          <p:spTgt spid="53"/>
                                        </p:tgtEl>
                                        <p:attrNameLst>
                                          <p:attrName>style.visibility</p:attrName>
                                        </p:attrNameLst>
                                      </p:cBhvr>
                                      <p:to>
                                        <p:strVal val="hidden"/>
                                      </p:to>
                                    </p:set>
                                  </p:childTnLst>
                                </p:cTn>
                              </p:par>
                              <p:par>
                                <p:cTn id="65" presetID="6" presetClass="emph" presetSubtype="0" repeatCount="indefinite" fill="hold" grpId="0" nodeType="withEffect">
                                  <p:stCondLst>
                                    <p:cond delay="750"/>
                                  </p:stCondLst>
                                  <p:childTnLst>
                                    <p:animScale>
                                      <p:cBhvr>
                                        <p:cTn id="66" dur="2000" fill="hold"/>
                                        <p:tgtEl>
                                          <p:spTgt spid="57"/>
                                        </p:tgtEl>
                                      </p:cBhvr>
                                      <p:by x="250000" y="250000"/>
                                    </p:animScale>
                                  </p:childTnLst>
                                </p:cTn>
                              </p:par>
                              <p:par>
                                <p:cTn id="67" presetID="10" presetClass="exit" presetSubtype="0" repeatCount="indefinite" fill="hold" grpId="1" nodeType="withEffect">
                                  <p:stCondLst>
                                    <p:cond delay="750"/>
                                  </p:stCondLst>
                                  <p:childTnLst>
                                    <p:animEffect transition="out" filter="fade">
                                      <p:cBhvr>
                                        <p:cTn id="68" dur="2000"/>
                                        <p:tgtEl>
                                          <p:spTgt spid="57"/>
                                        </p:tgtEl>
                                      </p:cBhvr>
                                    </p:animEffect>
                                    <p:set>
                                      <p:cBhvr>
                                        <p:cTn id="69" dur="1" fill="hold">
                                          <p:stCondLst>
                                            <p:cond delay="1999"/>
                                          </p:stCondLst>
                                        </p:cTn>
                                        <p:tgtEl>
                                          <p:spTgt spid="57"/>
                                        </p:tgtEl>
                                        <p:attrNameLst>
                                          <p:attrName>style.visibility</p:attrName>
                                        </p:attrNameLst>
                                      </p:cBhvr>
                                      <p:to>
                                        <p:strVal val="hidden"/>
                                      </p:to>
                                    </p:set>
                                  </p:childTnLst>
                                </p:cTn>
                              </p:par>
                              <p:par>
                                <p:cTn id="70" presetID="6" presetClass="emph" presetSubtype="0" repeatCount="indefinite" fill="hold" grpId="0" nodeType="withEffect">
                                  <p:stCondLst>
                                    <p:cond delay="0"/>
                                  </p:stCondLst>
                                  <p:childTnLst>
                                    <p:animScale>
                                      <p:cBhvr>
                                        <p:cTn id="71" dur="2000" fill="hold"/>
                                        <p:tgtEl>
                                          <p:spTgt spid="58"/>
                                        </p:tgtEl>
                                      </p:cBhvr>
                                      <p:by x="250000" y="250000"/>
                                    </p:animScale>
                                  </p:childTnLst>
                                </p:cTn>
                              </p:par>
                              <p:par>
                                <p:cTn id="72" presetID="10" presetClass="exit" presetSubtype="0" repeatCount="indefinite" fill="hold" grpId="1" nodeType="withEffect">
                                  <p:stCondLst>
                                    <p:cond delay="0"/>
                                  </p:stCondLst>
                                  <p:childTnLst>
                                    <p:animEffect transition="out" filter="fade">
                                      <p:cBhvr>
                                        <p:cTn id="73" dur="2000"/>
                                        <p:tgtEl>
                                          <p:spTgt spid="58"/>
                                        </p:tgtEl>
                                      </p:cBhvr>
                                    </p:animEffect>
                                    <p:set>
                                      <p:cBhvr>
                                        <p:cTn id="74" dur="1" fill="hold">
                                          <p:stCondLst>
                                            <p:cond delay="1999"/>
                                          </p:stCondLst>
                                        </p:cTn>
                                        <p:tgtEl>
                                          <p:spTgt spid="58"/>
                                        </p:tgtEl>
                                        <p:attrNameLst>
                                          <p:attrName>style.visibility</p:attrName>
                                        </p:attrNameLst>
                                      </p:cBhvr>
                                      <p:to>
                                        <p:strVal val="hidden"/>
                                      </p:to>
                                    </p:set>
                                  </p:childTnLst>
                                </p:cTn>
                              </p:par>
                              <p:par>
                                <p:cTn id="75" presetID="6" presetClass="emph" presetSubtype="0" repeatCount="indefinite" fill="hold" grpId="0" nodeType="withEffect">
                                  <p:stCondLst>
                                    <p:cond delay="250"/>
                                  </p:stCondLst>
                                  <p:childTnLst>
                                    <p:animScale>
                                      <p:cBhvr>
                                        <p:cTn id="76" dur="2000" fill="hold"/>
                                        <p:tgtEl>
                                          <p:spTgt spid="59"/>
                                        </p:tgtEl>
                                      </p:cBhvr>
                                      <p:by x="250000" y="250000"/>
                                    </p:animScale>
                                  </p:childTnLst>
                                </p:cTn>
                              </p:par>
                              <p:par>
                                <p:cTn id="77" presetID="10" presetClass="exit" presetSubtype="0" repeatCount="indefinite" fill="hold" grpId="1" nodeType="withEffect">
                                  <p:stCondLst>
                                    <p:cond delay="250"/>
                                  </p:stCondLst>
                                  <p:childTnLst>
                                    <p:animEffect transition="out" filter="fade">
                                      <p:cBhvr>
                                        <p:cTn id="78" dur="2000"/>
                                        <p:tgtEl>
                                          <p:spTgt spid="59"/>
                                        </p:tgtEl>
                                      </p:cBhvr>
                                    </p:animEffect>
                                    <p:set>
                                      <p:cBhvr>
                                        <p:cTn id="79" dur="1" fill="hold">
                                          <p:stCondLst>
                                            <p:cond delay="1999"/>
                                          </p:stCondLst>
                                        </p:cTn>
                                        <p:tgtEl>
                                          <p:spTgt spid="59"/>
                                        </p:tgtEl>
                                        <p:attrNameLst>
                                          <p:attrName>style.visibility</p:attrName>
                                        </p:attrNameLst>
                                      </p:cBhvr>
                                      <p:to>
                                        <p:strVal val="hidden"/>
                                      </p:to>
                                    </p:set>
                                  </p:childTnLst>
                                </p:cTn>
                              </p:par>
                              <p:par>
                                <p:cTn id="80" presetID="6" presetClass="emph" presetSubtype="0" repeatCount="indefinite" fill="hold" grpId="0" nodeType="withEffect">
                                  <p:stCondLst>
                                    <p:cond delay="500"/>
                                  </p:stCondLst>
                                  <p:childTnLst>
                                    <p:animScale>
                                      <p:cBhvr>
                                        <p:cTn id="81" dur="2000" fill="hold"/>
                                        <p:tgtEl>
                                          <p:spTgt spid="60"/>
                                        </p:tgtEl>
                                      </p:cBhvr>
                                      <p:by x="250000" y="250000"/>
                                    </p:animScale>
                                  </p:childTnLst>
                                </p:cTn>
                              </p:par>
                              <p:par>
                                <p:cTn id="82" presetID="10" presetClass="exit" presetSubtype="0" repeatCount="indefinite" fill="hold" grpId="1" nodeType="withEffect">
                                  <p:stCondLst>
                                    <p:cond delay="500"/>
                                  </p:stCondLst>
                                  <p:childTnLst>
                                    <p:animEffect transition="out" filter="fade">
                                      <p:cBhvr>
                                        <p:cTn id="83" dur="2000"/>
                                        <p:tgtEl>
                                          <p:spTgt spid="60"/>
                                        </p:tgtEl>
                                      </p:cBhvr>
                                    </p:animEffect>
                                    <p:set>
                                      <p:cBhvr>
                                        <p:cTn id="84" dur="1" fill="hold">
                                          <p:stCondLst>
                                            <p:cond delay="1999"/>
                                          </p:stCondLst>
                                        </p:cTn>
                                        <p:tgtEl>
                                          <p:spTgt spid="60"/>
                                        </p:tgtEl>
                                        <p:attrNameLst>
                                          <p:attrName>style.visibility</p:attrName>
                                        </p:attrNameLst>
                                      </p:cBhvr>
                                      <p:to>
                                        <p:strVal val="hidden"/>
                                      </p:to>
                                    </p:set>
                                  </p:childTnLst>
                                </p:cTn>
                              </p:par>
                              <p:par>
                                <p:cTn id="85" presetID="6" presetClass="emph" presetSubtype="0" repeatCount="indefinite" fill="hold" grpId="0" nodeType="withEffect">
                                  <p:stCondLst>
                                    <p:cond delay="750"/>
                                  </p:stCondLst>
                                  <p:childTnLst>
                                    <p:animScale>
                                      <p:cBhvr>
                                        <p:cTn id="86" dur="2000" fill="hold"/>
                                        <p:tgtEl>
                                          <p:spTgt spid="62"/>
                                        </p:tgtEl>
                                      </p:cBhvr>
                                      <p:by x="250000" y="250000"/>
                                    </p:animScale>
                                  </p:childTnLst>
                                </p:cTn>
                              </p:par>
                              <p:par>
                                <p:cTn id="87" presetID="10" presetClass="exit" presetSubtype="0" repeatCount="indefinite" fill="hold" grpId="1" nodeType="withEffect">
                                  <p:stCondLst>
                                    <p:cond delay="750"/>
                                  </p:stCondLst>
                                  <p:childTnLst>
                                    <p:animEffect transition="out" filter="fade">
                                      <p:cBhvr>
                                        <p:cTn id="88" dur="2000"/>
                                        <p:tgtEl>
                                          <p:spTgt spid="62"/>
                                        </p:tgtEl>
                                      </p:cBhvr>
                                    </p:animEffect>
                                    <p:set>
                                      <p:cBhvr>
                                        <p:cTn id="89" dur="1" fill="hold">
                                          <p:stCondLst>
                                            <p:cond delay="1999"/>
                                          </p:stCondLst>
                                        </p:cTn>
                                        <p:tgtEl>
                                          <p:spTgt spid="62"/>
                                        </p:tgtEl>
                                        <p:attrNameLst>
                                          <p:attrName>style.visibility</p:attrName>
                                        </p:attrNameLst>
                                      </p:cBhvr>
                                      <p:to>
                                        <p:strVal val="hidden"/>
                                      </p:to>
                                    </p:set>
                                  </p:childTnLst>
                                </p:cTn>
                              </p:par>
                              <p:par>
                                <p:cTn id="90" presetID="6" presetClass="emph" presetSubtype="0" repeatCount="indefinite" fill="hold" grpId="0" nodeType="withEffect">
                                  <p:stCondLst>
                                    <p:cond delay="750"/>
                                  </p:stCondLst>
                                  <p:childTnLst>
                                    <p:animScale>
                                      <p:cBhvr>
                                        <p:cTn id="91" dur="2000" fill="hold"/>
                                        <p:tgtEl>
                                          <p:spTgt spid="64"/>
                                        </p:tgtEl>
                                      </p:cBhvr>
                                      <p:by x="250000" y="250000"/>
                                    </p:animScale>
                                  </p:childTnLst>
                                </p:cTn>
                              </p:par>
                              <p:par>
                                <p:cTn id="92" presetID="10" presetClass="exit" presetSubtype="0" repeatCount="indefinite" fill="hold" grpId="1" nodeType="withEffect">
                                  <p:stCondLst>
                                    <p:cond delay="750"/>
                                  </p:stCondLst>
                                  <p:childTnLst>
                                    <p:animEffect transition="out" filter="fade">
                                      <p:cBhvr>
                                        <p:cTn id="93" dur="2000"/>
                                        <p:tgtEl>
                                          <p:spTgt spid="64"/>
                                        </p:tgtEl>
                                      </p:cBhvr>
                                    </p:animEffect>
                                    <p:set>
                                      <p:cBhvr>
                                        <p:cTn id="94" dur="1" fill="hold">
                                          <p:stCondLst>
                                            <p:cond delay="1999"/>
                                          </p:stCondLst>
                                        </p:cTn>
                                        <p:tgtEl>
                                          <p:spTgt spid="64"/>
                                        </p:tgtEl>
                                        <p:attrNameLst>
                                          <p:attrName>style.visibility</p:attrName>
                                        </p:attrNameLst>
                                      </p:cBhvr>
                                      <p:to>
                                        <p:strVal val="hidden"/>
                                      </p:to>
                                    </p:set>
                                  </p:childTnLst>
                                </p:cTn>
                              </p:par>
                              <p:par>
                                <p:cTn id="95" presetID="6" presetClass="emph" presetSubtype="0" repeatCount="indefinite" fill="hold" grpId="0" nodeType="withEffect">
                                  <p:stCondLst>
                                    <p:cond delay="750"/>
                                  </p:stCondLst>
                                  <p:childTnLst>
                                    <p:animScale>
                                      <p:cBhvr>
                                        <p:cTn id="96" dur="2000" fill="hold"/>
                                        <p:tgtEl>
                                          <p:spTgt spid="65"/>
                                        </p:tgtEl>
                                      </p:cBhvr>
                                      <p:by x="250000" y="250000"/>
                                    </p:animScale>
                                  </p:childTnLst>
                                </p:cTn>
                              </p:par>
                              <p:par>
                                <p:cTn id="97" presetID="10" presetClass="exit" presetSubtype="0" repeatCount="indefinite" fill="hold" grpId="1" nodeType="withEffect">
                                  <p:stCondLst>
                                    <p:cond delay="750"/>
                                  </p:stCondLst>
                                  <p:childTnLst>
                                    <p:animEffect transition="out" filter="fade">
                                      <p:cBhvr>
                                        <p:cTn id="98" dur="2000"/>
                                        <p:tgtEl>
                                          <p:spTgt spid="65"/>
                                        </p:tgtEl>
                                      </p:cBhvr>
                                    </p:animEffect>
                                    <p:set>
                                      <p:cBhvr>
                                        <p:cTn id="99" dur="1" fill="hold">
                                          <p:stCondLst>
                                            <p:cond delay="1999"/>
                                          </p:stCondLst>
                                        </p:cTn>
                                        <p:tgtEl>
                                          <p:spTgt spid="65"/>
                                        </p:tgtEl>
                                        <p:attrNameLst>
                                          <p:attrName>style.visibility</p:attrName>
                                        </p:attrNameLst>
                                      </p:cBhvr>
                                      <p:to>
                                        <p:strVal val="hidden"/>
                                      </p:to>
                                    </p:set>
                                  </p:childTnLst>
                                </p:cTn>
                              </p:par>
                              <p:par>
                                <p:cTn id="100" presetID="6" presetClass="emph" presetSubtype="0" repeatCount="indefinite" fill="hold" grpId="0" nodeType="withEffect">
                                  <p:stCondLst>
                                    <p:cond delay="750"/>
                                  </p:stCondLst>
                                  <p:childTnLst>
                                    <p:animScale>
                                      <p:cBhvr>
                                        <p:cTn id="101" dur="2000" fill="hold"/>
                                        <p:tgtEl>
                                          <p:spTgt spid="68"/>
                                        </p:tgtEl>
                                      </p:cBhvr>
                                      <p:by x="250000" y="250000"/>
                                    </p:animScale>
                                  </p:childTnLst>
                                </p:cTn>
                              </p:par>
                              <p:par>
                                <p:cTn id="102" presetID="10" presetClass="exit" presetSubtype="0" repeatCount="indefinite" fill="hold" grpId="1" nodeType="withEffect">
                                  <p:stCondLst>
                                    <p:cond delay="750"/>
                                  </p:stCondLst>
                                  <p:childTnLst>
                                    <p:animEffect transition="out" filter="fade">
                                      <p:cBhvr>
                                        <p:cTn id="103" dur="2000"/>
                                        <p:tgtEl>
                                          <p:spTgt spid="68"/>
                                        </p:tgtEl>
                                      </p:cBhvr>
                                    </p:animEffect>
                                    <p:set>
                                      <p:cBhvr>
                                        <p:cTn id="104" dur="1" fill="hold">
                                          <p:stCondLst>
                                            <p:cond delay="19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bldLvl="0" animBg="1"/>
      <p:bldP spid="36" grpId="1" bldLvl="0" animBg="1"/>
      <p:bldP spid="37" grpId="0" bldLvl="0" animBg="1"/>
      <p:bldP spid="37" grpId="1" bldLvl="0" animBg="1"/>
      <p:bldP spid="62" grpId="0" bldLvl="0" animBg="1"/>
      <p:bldP spid="62" grpId="1" bldLvl="0" animBg="1"/>
      <p:bldP spid="51" grpId="0" bldLvl="0" animBg="1"/>
      <p:bldP spid="51" grpId="1" bldLvl="0" animBg="1"/>
      <p:bldP spid="52" grpId="0" bldLvl="0" animBg="1"/>
      <p:bldP spid="52" grpId="1" bldLvl="0" animBg="1"/>
      <p:bldP spid="53" grpId="0" bldLvl="0" animBg="1"/>
      <p:bldP spid="53" grpId="1" bldLvl="0" animBg="1"/>
      <p:bldP spid="58" grpId="0" bldLvl="0" animBg="1"/>
      <p:bldP spid="58" grpId="1" bldLvl="0" animBg="1"/>
      <p:bldP spid="59" grpId="0" bldLvl="0" animBg="1"/>
      <p:bldP spid="59" grpId="1" bldLvl="0" animBg="1"/>
      <p:bldP spid="60" grpId="0" bldLvl="0" animBg="1"/>
      <p:bldP spid="60" grpId="1" bldLvl="0" animBg="1"/>
      <p:bldP spid="68" grpId="0" bldLvl="0" animBg="1"/>
      <p:bldP spid="68" grpId="1" bldLvl="0" animBg="1"/>
      <p:bldP spid="64" grpId="0" bldLvl="0" animBg="1"/>
      <p:bldP spid="64" grpId="1" bldLvl="0" animBg="1"/>
      <p:bldP spid="30" grpId="0" bldLvl="0" animBg="1"/>
      <p:bldP spid="30" grpId="1" bldLvl="0" animBg="1"/>
      <p:bldP spid="31" grpId="0" bldLvl="0" animBg="1"/>
      <p:bldP spid="31" grpId="1" bldLvl="0" animBg="1"/>
      <p:bldP spid="32" grpId="0" bldLvl="0" animBg="1"/>
      <p:bldP spid="32" grpId="1" bldLvl="0" animBg="1"/>
      <p:bldP spid="45" grpId="0" bldLvl="0" animBg="1"/>
      <p:bldP spid="45" grpId="1" bldLvl="0" animBg="1"/>
      <p:bldP spid="46" grpId="0" bldLvl="0" animBg="1"/>
      <p:bldP spid="46" grpId="1" bldLvl="0" animBg="1"/>
      <p:bldP spid="47" grpId="0" bldLvl="0" animBg="1"/>
      <p:bldP spid="47" grpId="1" bldLvl="0" animBg="1"/>
      <p:bldP spid="57" grpId="0" bldLvl="0" animBg="1"/>
      <p:bldP spid="57" grpId="1" bldLvl="0" animBg="1"/>
      <p:bldP spid="65" grpId="0" bldLvl="0" animBg="1"/>
      <p:bldP spid="65"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0" y="-23495"/>
            <a:ext cx="12192635" cy="69043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p:nvSpPr>
        <p:spPr>
          <a:xfrm>
            <a:off x="2878455" y="146685"/>
            <a:ext cx="6773545" cy="645160"/>
          </a:xfrm>
          <a:prstGeom prst="rect">
            <a:avLst/>
          </a:prstGeom>
          <a:noFill/>
        </p:spPr>
        <p:txBody>
          <a:bodyPr wrap="square" rtlCol="0">
            <a:spAutoFit/>
          </a:bodyPr>
          <a:lstStyle/>
          <a:p>
            <a:r>
              <a:rPr lang="vi-VN" altLang="en-US" sz="3600">
                <a:solidFill>
                  <a:schemeClr val="bg1"/>
                </a:solidFill>
                <a:latin typeface="Times New Roman" panose="02020603050405020304" charset="0"/>
                <a:cs typeface="Times New Roman" panose="02020603050405020304" charset="0"/>
              </a:rPr>
              <a:t>Cài đặt Djando trên Window</a:t>
            </a:r>
          </a:p>
        </p:txBody>
      </p:sp>
      <p:sp>
        <p:nvSpPr>
          <p:cNvPr id="2" name="Text Box 1"/>
          <p:cNvSpPr txBox="1"/>
          <p:nvPr/>
        </p:nvSpPr>
        <p:spPr>
          <a:xfrm>
            <a:off x="203200" y="1989455"/>
            <a:ext cx="4883785" cy="4030980"/>
          </a:xfrm>
          <a:prstGeom prst="rect">
            <a:avLst/>
          </a:prstGeom>
          <a:noFill/>
        </p:spPr>
        <p:txBody>
          <a:bodyPr wrap="square" rtlCol="0">
            <a:spAutoFit/>
          </a:bodyPr>
          <a:lstStyle/>
          <a:p>
            <a:pPr marL="457200" indent="-457200">
              <a:buFont typeface="Arial" panose="020B0604020202020204" pitchFamily="34" charset="0"/>
              <a:buChar char="•"/>
            </a:pPr>
            <a:r>
              <a:rPr lang="en-US" sz="3200">
                <a:solidFill>
                  <a:schemeClr val="bg1"/>
                </a:solidFill>
                <a:latin typeface="Times New Roman" panose="02020603050405020304" charset="0"/>
                <a:cs typeface="Times New Roman" panose="02020603050405020304" charset="0"/>
              </a:rPr>
              <a:t>Cài đặt Python 3.6 tr</a:t>
            </a:r>
            <a:r>
              <a:rPr lang="vi-VN" altLang="en-US" sz="3200">
                <a:solidFill>
                  <a:schemeClr val="bg1"/>
                </a:solidFill>
                <a:latin typeface="Times New Roman" panose="02020603050405020304" charset="0"/>
                <a:cs typeface="Times New Roman" panose="02020603050405020304" charset="0"/>
              </a:rPr>
              <a:t>ở lên </a:t>
            </a:r>
            <a:r>
              <a:rPr lang="en-US" sz="3200">
                <a:solidFill>
                  <a:schemeClr val="bg1"/>
                </a:solidFill>
                <a:latin typeface="Times New Roman" panose="02020603050405020304" charset="0"/>
                <a:cs typeface="Times New Roman" panose="02020603050405020304" charset="0"/>
              </a:rPr>
              <a:t>Đầu tiên các bạn hãy truy cập vào địa chỉ </a:t>
            </a:r>
            <a:r>
              <a:rPr lang="en-US" sz="3200">
                <a:solidFill>
                  <a:srgbClr val="FF0000"/>
                </a:solidFill>
                <a:latin typeface="Times New Roman" panose="02020603050405020304" charset="0"/>
                <a:cs typeface="Times New Roman" panose="02020603050405020304" charset="0"/>
              </a:rPr>
              <a:t>https://www.python.org/downloads/windows/</a:t>
            </a:r>
            <a:r>
              <a:rPr lang="en-US" sz="3200">
                <a:solidFill>
                  <a:schemeClr val="bg1"/>
                </a:solidFill>
                <a:latin typeface="Times New Roman" panose="02020603050405020304" charset="0"/>
                <a:cs typeface="Times New Roman" panose="02020603050405020304" charset="0"/>
              </a:rPr>
              <a:t> và chọn phiên bản Python 3.6.6 để download.</a:t>
            </a:r>
          </a:p>
          <a:p>
            <a:endParaRPr lang="en-US" sz="3200">
              <a:solidFill>
                <a:schemeClr val="bg1"/>
              </a:solidFill>
              <a:latin typeface="Times New Roman" panose="02020603050405020304" charset="0"/>
              <a:cs typeface="Times New Roman" panose="02020603050405020304" charset="0"/>
            </a:endParaRPr>
          </a:p>
        </p:txBody>
      </p:sp>
      <p:grpSp>
        <p:nvGrpSpPr>
          <p:cNvPr id="6" name="Group 5"/>
          <p:cNvGrpSpPr/>
          <p:nvPr/>
        </p:nvGrpSpPr>
        <p:grpSpPr>
          <a:xfrm>
            <a:off x="5247005" y="1297940"/>
            <a:ext cx="6945630" cy="5582920"/>
            <a:chOff x="8263" y="2044"/>
            <a:chExt cx="10938" cy="8792"/>
          </a:xfrm>
        </p:grpSpPr>
        <p:pic>
          <p:nvPicPr>
            <p:cNvPr id="4" name="Picture 3" descr="django1"/>
            <p:cNvPicPr>
              <a:picLocks noChangeAspect="1"/>
            </p:cNvPicPr>
            <p:nvPr/>
          </p:nvPicPr>
          <p:blipFill>
            <a:blip r:embed="rId2"/>
            <a:stretch>
              <a:fillRect/>
            </a:stretch>
          </p:blipFill>
          <p:spPr>
            <a:xfrm>
              <a:off x="8263" y="2044"/>
              <a:ext cx="10938" cy="8792"/>
            </a:xfrm>
            <a:prstGeom prst="rect">
              <a:avLst/>
            </a:prstGeom>
          </p:spPr>
        </p:pic>
        <p:sp>
          <p:nvSpPr>
            <p:cNvPr id="7" name="Text Box 6"/>
            <p:cNvSpPr txBox="1"/>
            <p:nvPr/>
          </p:nvSpPr>
          <p:spPr>
            <a:xfrm>
              <a:off x="17578" y="9481"/>
              <a:ext cx="1256" cy="1113"/>
            </a:xfrm>
            <a:prstGeom prst="rect">
              <a:avLst/>
            </a:prstGeom>
            <a:noFill/>
          </p:spPr>
          <p:txBody>
            <a:bodyPr wrap="square" rtlCol="0">
              <a:spAutoFit/>
            </a:bodyPr>
            <a:lstStyle/>
            <a:p>
              <a:r>
                <a:rPr lang="vi-VN" altLang="en-US" sz="4000">
                  <a:solidFill>
                    <a:srgbClr val="FF0000"/>
                  </a:solidFill>
                  <a:latin typeface="Mistral" panose="03090702030407020403" charset="0"/>
                  <a:cs typeface="Mistral" panose="03090702030407020403" charset="0"/>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6140450" y="4821555"/>
            <a:ext cx="5603875" cy="1198880"/>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Chọn Add Python 3.6 to PATH → Install Now</a:t>
            </a: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p:txBody>
      </p:sp>
      <p:sp>
        <p:nvSpPr>
          <p:cNvPr id="2" name="Text Box 1"/>
          <p:cNvSpPr txBox="1"/>
          <p:nvPr/>
        </p:nvSpPr>
        <p:spPr>
          <a:xfrm>
            <a:off x="169545" y="143510"/>
            <a:ext cx="4979035" cy="1198880"/>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Sau khi download xong, mình tiến hành cài đặt Python bằng quyền Administrator</a:t>
            </a:r>
          </a:p>
        </p:txBody>
      </p:sp>
      <p:grpSp>
        <p:nvGrpSpPr>
          <p:cNvPr id="6" name="Group 5"/>
          <p:cNvGrpSpPr/>
          <p:nvPr/>
        </p:nvGrpSpPr>
        <p:grpSpPr>
          <a:xfrm>
            <a:off x="5693410" y="0"/>
            <a:ext cx="6498590" cy="4178300"/>
            <a:chOff x="8966" y="0"/>
            <a:chExt cx="10234" cy="6580"/>
          </a:xfrm>
        </p:grpSpPr>
        <p:pic>
          <p:nvPicPr>
            <p:cNvPr id="3" name="Picture 2" descr="django2"/>
            <p:cNvPicPr>
              <a:picLocks noChangeAspect="1"/>
            </p:cNvPicPr>
            <p:nvPr/>
          </p:nvPicPr>
          <p:blipFill>
            <a:blip r:embed="rId2"/>
            <a:stretch>
              <a:fillRect/>
            </a:stretch>
          </p:blipFill>
          <p:spPr>
            <a:xfrm>
              <a:off x="8966" y="0"/>
              <a:ext cx="10234" cy="6581"/>
            </a:xfrm>
            <a:prstGeom prst="rect">
              <a:avLst/>
            </a:prstGeom>
          </p:spPr>
        </p:pic>
        <p:sp>
          <p:nvSpPr>
            <p:cNvPr id="7" name="Text Box 6"/>
            <p:cNvSpPr txBox="1"/>
            <p:nvPr/>
          </p:nvSpPr>
          <p:spPr>
            <a:xfrm>
              <a:off x="17239" y="5072"/>
              <a:ext cx="1256" cy="1113"/>
            </a:xfrm>
            <a:prstGeom prst="rect">
              <a:avLst/>
            </a:prstGeom>
            <a:noFill/>
          </p:spPr>
          <p:txBody>
            <a:bodyPr wrap="square" rtlCol="0">
              <a:spAutoFit/>
            </a:bodyPr>
            <a:lstStyle/>
            <a:p>
              <a:r>
                <a:rPr lang="vi-VN" altLang="en-US" sz="4000">
                  <a:solidFill>
                    <a:srgbClr val="FF0000"/>
                  </a:solidFill>
                  <a:latin typeface="Mistral" panose="03090702030407020403" charset="0"/>
                  <a:cs typeface="Mistral" panose="03090702030407020403" charset="0"/>
                </a:rPr>
                <a:t>2</a:t>
              </a:r>
            </a:p>
          </p:txBody>
        </p:sp>
      </p:grpSp>
      <p:grpSp>
        <p:nvGrpSpPr>
          <p:cNvPr id="10" name="Group 9"/>
          <p:cNvGrpSpPr/>
          <p:nvPr/>
        </p:nvGrpSpPr>
        <p:grpSpPr>
          <a:xfrm>
            <a:off x="0" y="2073910"/>
            <a:ext cx="5683250" cy="4773930"/>
            <a:chOff x="0" y="3266"/>
            <a:chExt cx="8950" cy="7518"/>
          </a:xfrm>
        </p:grpSpPr>
        <p:pic>
          <p:nvPicPr>
            <p:cNvPr id="4" name="Picture 3" descr="django4"/>
            <p:cNvPicPr>
              <a:picLocks noChangeAspect="1"/>
            </p:cNvPicPr>
            <p:nvPr/>
          </p:nvPicPr>
          <p:blipFill>
            <a:blip r:embed="rId3"/>
            <a:stretch>
              <a:fillRect/>
            </a:stretch>
          </p:blipFill>
          <p:spPr>
            <a:xfrm>
              <a:off x="0" y="3266"/>
              <a:ext cx="8950" cy="7518"/>
            </a:xfrm>
            <a:prstGeom prst="rect">
              <a:avLst/>
            </a:prstGeom>
          </p:spPr>
        </p:pic>
        <p:sp>
          <p:nvSpPr>
            <p:cNvPr id="8" name="Text Box 7"/>
            <p:cNvSpPr txBox="1"/>
            <p:nvPr/>
          </p:nvSpPr>
          <p:spPr>
            <a:xfrm>
              <a:off x="7476" y="9671"/>
              <a:ext cx="1256" cy="1113"/>
            </a:xfrm>
            <a:prstGeom prst="rect">
              <a:avLst/>
            </a:prstGeom>
            <a:noFill/>
          </p:spPr>
          <p:txBody>
            <a:bodyPr wrap="square" rtlCol="0">
              <a:spAutoFit/>
            </a:bodyPr>
            <a:lstStyle/>
            <a:p>
              <a:r>
                <a:rPr lang="vi-VN" altLang="en-US" sz="4000">
                  <a:solidFill>
                    <a:srgbClr val="FF0000"/>
                  </a:solidFill>
                  <a:latin typeface="Mistral" panose="03090702030407020403" charset="0"/>
                  <a:cs typeface="Mistral" panose="03090702030407020403" charset="0"/>
                </a:rPr>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48985" y="157480"/>
            <a:ext cx="6037580" cy="953135"/>
          </a:xfrm>
          <a:prstGeom prst="rect">
            <a:avLst/>
          </a:prstGeom>
          <a:noFill/>
        </p:spPr>
        <p:txBody>
          <a:bodyPr wrap="square" rtlCol="0">
            <a:spAutoFit/>
          </a:bodyPr>
          <a:lstStyle/>
          <a:p>
            <a:pPr marL="342900" indent="-342900">
              <a:buFont typeface="Arial" panose="020B0604020202020204" pitchFamily="34" charset="0"/>
              <a:buChar char="•"/>
            </a:pPr>
            <a:r>
              <a:rPr lang="en-US" sz="2800">
                <a:latin typeface="Times New Roman" panose="02020603050405020304" charset="0"/>
                <a:cs typeface="Times New Roman" panose="02020603050405020304" charset="0"/>
              </a:rPr>
              <a:t>Đóng lại cửa sổ cài đặt sau khi cài đặt thành công</a:t>
            </a:r>
          </a:p>
        </p:txBody>
      </p:sp>
      <p:sp>
        <p:nvSpPr>
          <p:cNvPr id="3" name="Text Box 2"/>
          <p:cNvSpPr txBox="1"/>
          <p:nvPr/>
        </p:nvSpPr>
        <p:spPr>
          <a:xfrm>
            <a:off x="645160" y="4529455"/>
            <a:ext cx="4381500" cy="953135"/>
          </a:xfrm>
          <a:prstGeom prst="rect">
            <a:avLst/>
          </a:prstGeom>
          <a:noFill/>
        </p:spPr>
        <p:txBody>
          <a:bodyPr wrap="square" rtlCol="0">
            <a:spAutoFit/>
          </a:bodyPr>
          <a:lstStyle/>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Kiểm tra lại version của Python</a:t>
            </a:r>
          </a:p>
        </p:txBody>
      </p:sp>
      <p:grpSp>
        <p:nvGrpSpPr>
          <p:cNvPr id="8" name="Group 7"/>
          <p:cNvGrpSpPr/>
          <p:nvPr/>
        </p:nvGrpSpPr>
        <p:grpSpPr>
          <a:xfrm>
            <a:off x="0" y="0"/>
            <a:ext cx="5848350" cy="4212590"/>
            <a:chOff x="0" y="0"/>
            <a:chExt cx="9210" cy="6634"/>
          </a:xfrm>
        </p:grpSpPr>
        <p:pic>
          <p:nvPicPr>
            <p:cNvPr id="4" name="Picture 3" descr="django5"/>
            <p:cNvPicPr>
              <a:picLocks noChangeAspect="1"/>
            </p:cNvPicPr>
            <p:nvPr/>
          </p:nvPicPr>
          <p:blipFill>
            <a:blip r:embed="rId2"/>
            <a:stretch>
              <a:fillRect/>
            </a:stretch>
          </p:blipFill>
          <p:spPr>
            <a:xfrm>
              <a:off x="0" y="0"/>
              <a:ext cx="9211" cy="6634"/>
            </a:xfrm>
            <a:prstGeom prst="rect">
              <a:avLst/>
            </a:prstGeom>
          </p:spPr>
        </p:pic>
        <p:sp>
          <p:nvSpPr>
            <p:cNvPr id="7" name="Text Box 6"/>
            <p:cNvSpPr txBox="1"/>
            <p:nvPr/>
          </p:nvSpPr>
          <p:spPr>
            <a:xfrm>
              <a:off x="499" y="5294"/>
              <a:ext cx="1256" cy="1113"/>
            </a:xfrm>
            <a:prstGeom prst="rect">
              <a:avLst/>
            </a:prstGeom>
            <a:noFill/>
          </p:spPr>
          <p:txBody>
            <a:bodyPr wrap="square" rtlCol="0">
              <a:spAutoFit/>
            </a:bodyPr>
            <a:lstStyle/>
            <a:p>
              <a:r>
                <a:rPr lang="vi-VN" altLang="en-US" sz="4000">
                  <a:solidFill>
                    <a:srgbClr val="FF0000"/>
                  </a:solidFill>
                  <a:latin typeface="Mistral" panose="03090702030407020403" charset="0"/>
                  <a:cs typeface="Mistral" panose="03090702030407020403" charset="0"/>
                </a:rPr>
                <a:t>4</a:t>
              </a:r>
            </a:p>
          </p:txBody>
        </p:sp>
      </p:grpSp>
      <p:grpSp>
        <p:nvGrpSpPr>
          <p:cNvPr id="9" name="Group 8"/>
          <p:cNvGrpSpPr/>
          <p:nvPr/>
        </p:nvGrpSpPr>
        <p:grpSpPr>
          <a:xfrm>
            <a:off x="5848350" y="2555875"/>
            <a:ext cx="6343650" cy="4301490"/>
            <a:chOff x="9210" y="4025"/>
            <a:chExt cx="9990" cy="6774"/>
          </a:xfrm>
        </p:grpSpPr>
        <p:pic>
          <p:nvPicPr>
            <p:cNvPr id="5" name="Picture 4" descr="django6"/>
            <p:cNvPicPr>
              <a:picLocks noChangeAspect="1"/>
            </p:cNvPicPr>
            <p:nvPr/>
          </p:nvPicPr>
          <p:blipFill>
            <a:blip r:embed="rId3"/>
            <a:stretch>
              <a:fillRect/>
            </a:stretch>
          </p:blipFill>
          <p:spPr>
            <a:xfrm>
              <a:off x="9210" y="4025"/>
              <a:ext cx="9990" cy="6775"/>
            </a:xfrm>
            <a:prstGeom prst="rect">
              <a:avLst/>
            </a:prstGeom>
          </p:spPr>
        </p:pic>
        <p:sp>
          <p:nvSpPr>
            <p:cNvPr id="6" name="Text Box 5"/>
            <p:cNvSpPr txBox="1"/>
            <p:nvPr/>
          </p:nvSpPr>
          <p:spPr>
            <a:xfrm>
              <a:off x="17578" y="9481"/>
              <a:ext cx="1256" cy="1113"/>
            </a:xfrm>
            <a:prstGeom prst="rect">
              <a:avLst/>
            </a:prstGeom>
            <a:noFill/>
          </p:spPr>
          <p:txBody>
            <a:bodyPr wrap="square" rtlCol="0">
              <a:spAutoFit/>
            </a:bodyPr>
            <a:lstStyle/>
            <a:p>
              <a:r>
                <a:rPr lang="vi-VN" altLang="en-US" sz="4000">
                  <a:solidFill>
                    <a:srgbClr val="FF0000"/>
                  </a:solidFill>
                  <a:latin typeface="Mistral" panose="03090702030407020403" charset="0"/>
                  <a:cs typeface="Mistral" panose="03090702030407020403" charset="0"/>
                </a:rPr>
                <a:t>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192645" y="405130"/>
            <a:ext cx="2560320" cy="521970"/>
          </a:xfrm>
          <a:prstGeom prst="rect">
            <a:avLst/>
          </a:prstGeom>
          <a:noFill/>
        </p:spPr>
        <p:txBody>
          <a:bodyPr wrap="square" rtlCol="0">
            <a:spAutoFit/>
          </a:bodyPr>
          <a:lstStyle/>
          <a:p>
            <a:r>
              <a:rPr lang="en-US" sz="2800">
                <a:solidFill>
                  <a:srgbClr val="FF0000"/>
                </a:solidFill>
                <a:latin typeface="Times New Roman" panose="02020603050405020304" charset="0"/>
                <a:cs typeface="Times New Roman" panose="02020603050405020304" charset="0"/>
              </a:rPr>
              <a:t>python --version</a:t>
            </a:r>
          </a:p>
        </p:txBody>
      </p:sp>
      <p:sp>
        <p:nvSpPr>
          <p:cNvPr id="5" name="Text Box 4"/>
          <p:cNvSpPr txBox="1"/>
          <p:nvPr/>
        </p:nvSpPr>
        <p:spPr>
          <a:xfrm>
            <a:off x="454660" y="4458335"/>
            <a:ext cx="4529455" cy="1383665"/>
          </a:xfrm>
          <a:prstGeom prst="rect">
            <a:avLst/>
          </a:prstGeom>
          <a:noFill/>
        </p:spPr>
        <p:txBody>
          <a:bodyPr wrap="square" rtlCol="0">
            <a:spAutoFit/>
          </a:bodyPr>
          <a:lstStyle/>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Cũng </a:t>
            </a:r>
            <a:r>
              <a:rPr lang="en-US" sz="2800"/>
              <a:t>tại cửa sổ Command Prompt này, mình sẽ cài đặt virtualenv</a:t>
            </a:r>
          </a:p>
        </p:txBody>
      </p:sp>
      <p:sp>
        <p:nvSpPr>
          <p:cNvPr id="6" name="Text Box 5"/>
          <p:cNvSpPr txBox="1"/>
          <p:nvPr/>
        </p:nvSpPr>
        <p:spPr>
          <a:xfrm>
            <a:off x="454660" y="6064885"/>
            <a:ext cx="5059045" cy="521970"/>
          </a:xfrm>
          <a:prstGeom prst="rect">
            <a:avLst/>
          </a:prstGeom>
          <a:noFill/>
        </p:spPr>
        <p:txBody>
          <a:bodyPr wrap="square" rtlCol="0">
            <a:spAutoFit/>
          </a:bodyPr>
          <a:lstStyle/>
          <a:p>
            <a:r>
              <a:rPr lang="en-US" sz="2800">
                <a:solidFill>
                  <a:srgbClr val="FF0000"/>
                </a:solidFill>
              </a:rPr>
              <a:t>pip install virtualenv</a:t>
            </a:r>
          </a:p>
        </p:txBody>
      </p:sp>
      <p:grpSp>
        <p:nvGrpSpPr>
          <p:cNvPr id="9" name="Group 8"/>
          <p:cNvGrpSpPr/>
          <p:nvPr/>
        </p:nvGrpSpPr>
        <p:grpSpPr>
          <a:xfrm>
            <a:off x="-9525" y="0"/>
            <a:ext cx="5952490" cy="4235450"/>
            <a:chOff x="0" y="0"/>
            <a:chExt cx="9374" cy="6670"/>
          </a:xfrm>
        </p:grpSpPr>
        <p:pic>
          <p:nvPicPr>
            <p:cNvPr id="3" name="Picture 2" descr="django7"/>
            <p:cNvPicPr>
              <a:picLocks noChangeAspect="1"/>
            </p:cNvPicPr>
            <p:nvPr/>
          </p:nvPicPr>
          <p:blipFill>
            <a:blip r:embed="rId2"/>
            <a:stretch>
              <a:fillRect/>
            </a:stretch>
          </p:blipFill>
          <p:spPr>
            <a:xfrm>
              <a:off x="0" y="0"/>
              <a:ext cx="9374" cy="6670"/>
            </a:xfrm>
            <a:prstGeom prst="rect">
              <a:avLst/>
            </a:prstGeom>
          </p:spPr>
        </p:pic>
        <p:sp>
          <p:nvSpPr>
            <p:cNvPr id="7" name="Text Box 6"/>
            <p:cNvSpPr txBox="1"/>
            <p:nvPr/>
          </p:nvSpPr>
          <p:spPr>
            <a:xfrm>
              <a:off x="7849" y="5557"/>
              <a:ext cx="1256" cy="1113"/>
            </a:xfrm>
            <a:prstGeom prst="rect">
              <a:avLst/>
            </a:prstGeom>
            <a:noFill/>
          </p:spPr>
          <p:txBody>
            <a:bodyPr wrap="square" rtlCol="0">
              <a:spAutoFit/>
            </a:bodyPr>
            <a:lstStyle/>
            <a:p>
              <a:r>
                <a:rPr lang="vi-VN" altLang="en-US" sz="4000">
                  <a:solidFill>
                    <a:srgbClr val="FF0000"/>
                  </a:solidFill>
                  <a:latin typeface="Mistral" panose="03090702030407020403" charset="0"/>
                  <a:cs typeface="Mistral" panose="03090702030407020403" charset="0"/>
                </a:rPr>
                <a:t>6</a:t>
              </a:r>
            </a:p>
          </p:txBody>
        </p:sp>
      </p:grpSp>
      <p:grpSp>
        <p:nvGrpSpPr>
          <p:cNvPr id="10" name="Group 9"/>
          <p:cNvGrpSpPr/>
          <p:nvPr/>
        </p:nvGrpSpPr>
        <p:grpSpPr>
          <a:xfrm>
            <a:off x="5942965" y="2158365"/>
            <a:ext cx="6239510" cy="4699000"/>
            <a:chOff x="9359" y="3399"/>
            <a:chExt cx="9826" cy="7400"/>
          </a:xfrm>
        </p:grpSpPr>
        <p:pic>
          <p:nvPicPr>
            <p:cNvPr id="4" name="Picture 3" descr="django8"/>
            <p:cNvPicPr>
              <a:picLocks noChangeAspect="1"/>
            </p:cNvPicPr>
            <p:nvPr/>
          </p:nvPicPr>
          <p:blipFill>
            <a:blip r:embed="rId3"/>
            <a:stretch>
              <a:fillRect/>
            </a:stretch>
          </p:blipFill>
          <p:spPr>
            <a:xfrm>
              <a:off x="9359" y="3399"/>
              <a:ext cx="9826" cy="7401"/>
            </a:xfrm>
            <a:prstGeom prst="rect">
              <a:avLst/>
            </a:prstGeom>
          </p:spPr>
        </p:pic>
        <p:sp>
          <p:nvSpPr>
            <p:cNvPr id="8" name="Text Box 7"/>
            <p:cNvSpPr txBox="1"/>
            <p:nvPr/>
          </p:nvSpPr>
          <p:spPr>
            <a:xfrm>
              <a:off x="17578" y="9481"/>
              <a:ext cx="1256" cy="1113"/>
            </a:xfrm>
            <a:prstGeom prst="rect">
              <a:avLst/>
            </a:prstGeom>
            <a:noFill/>
          </p:spPr>
          <p:txBody>
            <a:bodyPr wrap="square" rtlCol="0">
              <a:spAutoFit/>
            </a:bodyPr>
            <a:lstStyle/>
            <a:p>
              <a:r>
                <a:rPr lang="vi-VN" altLang="en-US" sz="4000">
                  <a:solidFill>
                    <a:srgbClr val="FF0000"/>
                  </a:solidFill>
                  <a:latin typeface="Mistral" panose="03090702030407020403" charset="0"/>
                  <a:cs typeface="Mistral" panose="03090702030407020403" charset="0"/>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062345" y="269875"/>
            <a:ext cx="5821680" cy="521970"/>
          </a:xfrm>
          <a:prstGeom prst="rect">
            <a:avLst/>
          </a:prstGeom>
          <a:noFill/>
        </p:spPr>
        <p:txBody>
          <a:bodyPr wrap="square" rtlCol="0">
            <a:spAutoFit/>
          </a:bodyPr>
          <a:lstStyle/>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Tạo mới một folder chứa project</a:t>
            </a:r>
          </a:p>
        </p:txBody>
      </p:sp>
      <p:sp>
        <p:nvSpPr>
          <p:cNvPr id="3" name="Text Box 2"/>
          <p:cNvSpPr txBox="1"/>
          <p:nvPr/>
        </p:nvSpPr>
        <p:spPr>
          <a:xfrm>
            <a:off x="6487795" y="904240"/>
            <a:ext cx="5037455" cy="953135"/>
          </a:xfrm>
          <a:prstGeom prst="rect">
            <a:avLst/>
          </a:prstGeom>
          <a:noFill/>
        </p:spPr>
        <p:txBody>
          <a:bodyPr wrap="square" rtlCol="0">
            <a:spAutoFit/>
          </a:bodyPr>
          <a:lstStyle/>
          <a:p>
            <a:r>
              <a:rPr lang="en-US" sz="2800">
                <a:solidFill>
                  <a:srgbClr val="FF0000"/>
                </a:solidFill>
                <a:latin typeface="Times New Roman" panose="02020603050405020304" charset="0"/>
                <a:cs typeface="Times New Roman" panose="02020603050405020304" charset="0"/>
              </a:rPr>
              <a:t>mkdir my_django</a:t>
            </a:r>
          </a:p>
          <a:p>
            <a:r>
              <a:rPr lang="en-US" sz="2800">
                <a:solidFill>
                  <a:srgbClr val="FF0000"/>
                </a:solidFill>
                <a:latin typeface="Times New Roman" panose="02020603050405020304" charset="0"/>
                <a:cs typeface="Times New Roman" panose="02020603050405020304" charset="0"/>
              </a:rPr>
              <a:t>cd my_django </a:t>
            </a:r>
          </a:p>
        </p:txBody>
      </p:sp>
      <p:sp>
        <p:nvSpPr>
          <p:cNvPr id="4" name="Text Box 3"/>
          <p:cNvSpPr txBox="1"/>
          <p:nvPr/>
        </p:nvSpPr>
        <p:spPr>
          <a:xfrm>
            <a:off x="366395" y="4847590"/>
            <a:ext cx="4999990" cy="953135"/>
          </a:xfrm>
          <a:prstGeom prst="rect">
            <a:avLst/>
          </a:prstGeom>
          <a:noFill/>
        </p:spPr>
        <p:txBody>
          <a:bodyPr wrap="square" rtlCol="0">
            <a:spAutoFit/>
          </a:bodyPr>
          <a:lstStyle/>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Tạo một virtual environment mới</a:t>
            </a:r>
          </a:p>
        </p:txBody>
      </p:sp>
      <p:sp>
        <p:nvSpPr>
          <p:cNvPr id="5" name="Text Box 4"/>
          <p:cNvSpPr txBox="1"/>
          <p:nvPr/>
        </p:nvSpPr>
        <p:spPr>
          <a:xfrm>
            <a:off x="836930" y="5800725"/>
            <a:ext cx="4058920" cy="953135"/>
          </a:xfrm>
          <a:prstGeom prst="rect">
            <a:avLst/>
          </a:prstGeom>
          <a:noFill/>
        </p:spPr>
        <p:txBody>
          <a:bodyPr wrap="square" rtlCol="0">
            <a:spAutoFit/>
          </a:bodyPr>
          <a:lstStyle/>
          <a:p>
            <a:r>
              <a:rPr sz="2800">
                <a:solidFill>
                  <a:srgbClr val="FF0000"/>
                </a:solidFill>
                <a:sym typeface="+mn-ea"/>
              </a:rPr>
              <a:t>virtualenv env</a:t>
            </a:r>
          </a:p>
          <a:p>
            <a:r>
              <a:rPr sz="2800">
                <a:solidFill>
                  <a:srgbClr val="FF0000"/>
                </a:solidFill>
                <a:sym typeface="+mn-ea"/>
              </a:rPr>
              <a:t>env\Scripts\activate</a:t>
            </a:r>
            <a:r>
              <a:rPr sz="2800">
                <a:sym typeface="+mn-ea"/>
              </a:rPr>
              <a:t> </a:t>
            </a:r>
          </a:p>
        </p:txBody>
      </p:sp>
      <p:grpSp>
        <p:nvGrpSpPr>
          <p:cNvPr id="6" name="Group 5"/>
          <p:cNvGrpSpPr/>
          <p:nvPr/>
        </p:nvGrpSpPr>
        <p:grpSpPr>
          <a:xfrm>
            <a:off x="0" y="0"/>
            <a:ext cx="6061710" cy="4564380"/>
            <a:chOff x="0" y="0"/>
            <a:chExt cx="9546" cy="7188"/>
          </a:xfrm>
        </p:grpSpPr>
        <p:pic>
          <p:nvPicPr>
            <p:cNvPr id="7" name="Picture 6" descr="django9"/>
            <p:cNvPicPr>
              <a:picLocks noChangeAspect="1"/>
            </p:cNvPicPr>
            <p:nvPr/>
          </p:nvPicPr>
          <p:blipFill>
            <a:blip r:embed="rId2"/>
            <a:stretch>
              <a:fillRect/>
            </a:stretch>
          </p:blipFill>
          <p:spPr>
            <a:xfrm>
              <a:off x="0" y="0"/>
              <a:ext cx="9547" cy="7189"/>
            </a:xfrm>
            <a:prstGeom prst="rect">
              <a:avLst/>
            </a:prstGeom>
          </p:spPr>
        </p:pic>
        <p:sp>
          <p:nvSpPr>
            <p:cNvPr id="10" name="Text Box 9"/>
            <p:cNvSpPr txBox="1"/>
            <p:nvPr/>
          </p:nvSpPr>
          <p:spPr>
            <a:xfrm>
              <a:off x="7710" y="5734"/>
              <a:ext cx="1256" cy="1113"/>
            </a:xfrm>
            <a:prstGeom prst="rect">
              <a:avLst/>
            </a:prstGeom>
            <a:noFill/>
          </p:spPr>
          <p:txBody>
            <a:bodyPr wrap="square" rtlCol="0">
              <a:spAutoFit/>
            </a:bodyPr>
            <a:lstStyle/>
            <a:p>
              <a:r>
                <a:rPr lang="vi-VN" altLang="en-US" sz="4000">
                  <a:solidFill>
                    <a:srgbClr val="FF0000"/>
                  </a:solidFill>
                  <a:latin typeface="Mistral" panose="03090702030407020403" charset="0"/>
                  <a:cs typeface="Mistral" panose="03090702030407020403" charset="0"/>
                </a:rPr>
                <a:t>8</a:t>
              </a:r>
            </a:p>
          </p:txBody>
        </p:sp>
      </p:grpSp>
      <p:grpSp>
        <p:nvGrpSpPr>
          <p:cNvPr id="8" name="Group 7"/>
          <p:cNvGrpSpPr/>
          <p:nvPr/>
        </p:nvGrpSpPr>
        <p:grpSpPr>
          <a:xfrm>
            <a:off x="6062345" y="1969770"/>
            <a:ext cx="6129020" cy="4747260"/>
            <a:chOff x="9547" y="3102"/>
            <a:chExt cx="9652" cy="7476"/>
          </a:xfrm>
        </p:grpSpPr>
        <p:pic>
          <p:nvPicPr>
            <p:cNvPr id="9" name="Picture 8" descr="django10 (1)"/>
            <p:cNvPicPr>
              <a:picLocks noChangeAspect="1"/>
            </p:cNvPicPr>
            <p:nvPr/>
          </p:nvPicPr>
          <p:blipFill>
            <a:blip r:embed="rId3"/>
            <a:stretch>
              <a:fillRect/>
            </a:stretch>
          </p:blipFill>
          <p:spPr>
            <a:xfrm>
              <a:off x="9547" y="3102"/>
              <a:ext cx="9653" cy="7477"/>
            </a:xfrm>
            <a:prstGeom prst="rect">
              <a:avLst/>
            </a:prstGeom>
          </p:spPr>
        </p:pic>
        <p:sp>
          <p:nvSpPr>
            <p:cNvPr id="11" name="Text Box 10"/>
            <p:cNvSpPr txBox="1"/>
            <p:nvPr/>
          </p:nvSpPr>
          <p:spPr>
            <a:xfrm>
              <a:off x="17459" y="9466"/>
              <a:ext cx="1256" cy="1113"/>
            </a:xfrm>
            <a:prstGeom prst="rect">
              <a:avLst/>
            </a:prstGeom>
            <a:noFill/>
          </p:spPr>
          <p:txBody>
            <a:bodyPr wrap="square" rtlCol="0">
              <a:spAutoFit/>
            </a:bodyPr>
            <a:lstStyle/>
            <a:p>
              <a:r>
                <a:rPr lang="vi-VN" altLang="en-US" sz="4000">
                  <a:solidFill>
                    <a:srgbClr val="FF0000"/>
                  </a:solidFill>
                  <a:latin typeface="Mistral" panose="03090702030407020403" charset="0"/>
                  <a:cs typeface="Mistral" panose="03090702030407020403" charset="0"/>
                </a:rPr>
                <a:t>9</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405130" y="4730750"/>
            <a:ext cx="5298440" cy="521970"/>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Tạo mới một project django</a:t>
            </a:r>
          </a:p>
        </p:txBody>
      </p:sp>
      <p:sp>
        <p:nvSpPr>
          <p:cNvPr id="8" name="Text Box 7"/>
          <p:cNvSpPr txBox="1"/>
          <p:nvPr/>
        </p:nvSpPr>
        <p:spPr>
          <a:xfrm>
            <a:off x="158115" y="5634355"/>
            <a:ext cx="5829300" cy="521970"/>
          </a:xfrm>
          <a:prstGeom prst="rect">
            <a:avLst/>
          </a:prstGeom>
          <a:noFill/>
        </p:spPr>
        <p:txBody>
          <a:bodyPr wrap="square" rtlCol="0">
            <a:spAutoFit/>
          </a:bodyPr>
          <a:lstStyle/>
          <a:p>
            <a:r>
              <a:rPr lang="en-US" sz="2800">
                <a:solidFill>
                  <a:srgbClr val="FF0000"/>
                </a:solidFill>
                <a:latin typeface="Times New Roman" panose="02020603050405020304" charset="0"/>
                <a:cs typeface="Times New Roman" panose="02020603050405020304" charset="0"/>
              </a:rPr>
              <a:t>django-admin startproject myproject</a:t>
            </a:r>
          </a:p>
        </p:txBody>
      </p:sp>
      <p:sp>
        <p:nvSpPr>
          <p:cNvPr id="5" name="Text Box 4"/>
          <p:cNvSpPr txBox="1"/>
          <p:nvPr/>
        </p:nvSpPr>
        <p:spPr>
          <a:xfrm>
            <a:off x="6901815" y="300355"/>
            <a:ext cx="4669155" cy="521970"/>
          </a:xfrm>
          <a:prstGeom prst="rect">
            <a:avLst/>
          </a:prstGeom>
          <a:noFill/>
        </p:spPr>
        <p:txBody>
          <a:bodyPr wrap="square" rtlCol="0">
            <a:spAutoFit/>
          </a:bodyPr>
          <a:lstStyle/>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Cài đặt Django </a:t>
            </a:r>
          </a:p>
        </p:txBody>
      </p:sp>
      <p:sp>
        <p:nvSpPr>
          <p:cNvPr id="6" name="Text Box 5"/>
          <p:cNvSpPr txBox="1"/>
          <p:nvPr/>
        </p:nvSpPr>
        <p:spPr>
          <a:xfrm>
            <a:off x="6901815" y="1197610"/>
            <a:ext cx="5103495" cy="521970"/>
          </a:xfrm>
          <a:prstGeom prst="rect">
            <a:avLst/>
          </a:prstGeom>
          <a:noFill/>
        </p:spPr>
        <p:txBody>
          <a:bodyPr wrap="square" rtlCol="0">
            <a:spAutoFit/>
          </a:bodyPr>
          <a:lstStyle/>
          <a:p>
            <a:r>
              <a:rPr lang="en-US" sz="2800">
                <a:solidFill>
                  <a:srgbClr val="FF0000"/>
                </a:solidFill>
                <a:latin typeface="Times New Roman" panose="02020603050405020304" charset="0"/>
                <a:cs typeface="Times New Roman" panose="02020603050405020304" charset="0"/>
                <a:sym typeface="+mn-ea"/>
              </a:rPr>
              <a:t>pip install django</a:t>
            </a:r>
          </a:p>
        </p:txBody>
      </p:sp>
      <p:grpSp>
        <p:nvGrpSpPr>
          <p:cNvPr id="2" name="Group 1"/>
          <p:cNvGrpSpPr/>
          <p:nvPr/>
        </p:nvGrpSpPr>
        <p:grpSpPr>
          <a:xfrm>
            <a:off x="5987415" y="1905635"/>
            <a:ext cx="6203950" cy="4951730"/>
            <a:chOff x="9429" y="3001"/>
            <a:chExt cx="9770" cy="7798"/>
          </a:xfrm>
        </p:grpSpPr>
        <p:pic>
          <p:nvPicPr>
            <p:cNvPr id="4" name="Picture 3" descr="django12"/>
            <p:cNvPicPr>
              <a:picLocks noChangeAspect="1"/>
            </p:cNvPicPr>
            <p:nvPr/>
          </p:nvPicPr>
          <p:blipFill>
            <a:blip r:embed="rId3"/>
            <a:stretch>
              <a:fillRect/>
            </a:stretch>
          </p:blipFill>
          <p:spPr>
            <a:xfrm>
              <a:off x="9429" y="3001"/>
              <a:ext cx="9771" cy="7799"/>
            </a:xfrm>
            <a:prstGeom prst="rect">
              <a:avLst/>
            </a:prstGeom>
          </p:spPr>
        </p:pic>
        <p:sp>
          <p:nvSpPr>
            <p:cNvPr id="10" name="Text Box 9"/>
            <p:cNvSpPr txBox="1"/>
            <p:nvPr/>
          </p:nvSpPr>
          <p:spPr>
            <a:xfrm>
              <a:off x="17578" y="9481"/>
              <a:ext cx="1256" cy="1113"/>
            </a:xfrm>
            <a:prstGeom prst="rect">
              <a:avLst/>
            </a:prstGeom>
            <a:noFill/>
          </p:spPr>
          <p:txBody>
            <a:bodyPr wrap="square" rtlCol="0">
              <a:spAutoFit/>
            </a:bodyPr>
            <a:lstStyle/>
            <a:p>
              <a:r>
                <a:rPr lang="vi-VN" altLang="en-US" sz="4000">
                  <a:solidFill>
                    <a:srgbClr val="FF0000"/>
                  </a:solidFill>
                  <a:latin typeface="Mistral" panose="03090702030407020403" charset="0"/>
                  <a:cs typeface="Mistral" panose="03090702030407020403" charset="0"/>
                </a:rPr>
                <a:t>11</a:t>
              </a:r>
            </a:p>
          </p:txBody>
        </p:sp>
      </p:grpSp>
      <p:grpSp>
        <p:nvGrpSpPr>
          <p:cNvPr id="12" name="Group 11"/>
          <p:cNvGrpSpPr/>
          <p:nvPr/>
        </p:nvGrpSpPr>
        <p:grpSpPr>
          <a:xfrm>
            <a:off x="0" y="-25400"/>
            <a:ext cx="5986780" cy="4373880"/>
            <a:chOff x="0" y="-72"/>
            <a:chExt cx="9428" cy="6888"/>
          </a:xfrm>
        </p:grpSpPr>
        <p:pic>
          <p:nvPicPr>
            <p:cNvPr id="3" name="Picture 2" descr="django11"/>
            <p:cNvPicPr>
              <a:picLocks noChangeAspect="1"/>
            </p:cNvPicPr>
            <p:nvPr/>
          </p:nvPicPr>
          <p:blipFill>
            <a:blip r:embed="rId4"/>
            <a:stretch>
              <a:fillRect/>
            </a:stretch>
          </p:blipFill>
          <p:spPr>
            <a:xfrm>
              <a:off x="0" y="-72"/>
              <a:ext cx="9429" cy="6889"/>
            </a:xfrm>
            <a:prstGeom prst="rect">
              <a:avLst/>
            </a:prstGeom>
          </p:spPr>
        </p:pic>
        <p:sp>
          <p:nvSpPr>
            <p:cNvPr id="9" name="Text Box 8"/>
            <p:cNvSpPr txBox="1"/>
            <p:nvPr/>
          </p:nvSpPr>
          <p:spPr>
            <a:xfrm>
              <a:off x="7726" y="5704"/>
              <a:ext cx="1256" cy="1113"/>
            </a:xfrm>
            <a:prstGeom prst="rect">
              <a:avLst/>
            </a:prstGeom>
            <a:noFill/>
          </p:spPr>
          <p:txBody>
            <a:bodyPr wrap="square" rtlCol="0">
              <a:spAutoFit/>
            </a:bodyPr>
            <a:lstStyle/>
            <a:p>
              <a:r>
                <a:rPr lang="vi-VN" altLang="en-US" sz="4000">
                  <a:solidFill>
                    <a:srgbClr val="FF0000"/>
                  </a:solidFill>
                  <a:latin typeface="Mistral" panose="03090702030407020403" charset="0"/>
                  <a:cs typeface="Mistral" panose="03090702030407020403" charset="0"/>
                </a:rPr>
                <a:t>10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448425" y="176530"/>
            <a:ext cx="4359275" cy="521970"/>
          </a:xfrm>
          <a:prstGeom prst="rect">
            <a:avLst/>
          </a:prstGeom>
          <a:noFill/>
        </p:spPr>
        <p:txBody>
          <a:bodyPr wrap="square" rtlCol="0">
            <a:spAutoFit/>
          </a:bodyPr>
          <a:lstStyle/>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Run server</a:t>
            </a:r>
          </a:p>
        </p:txBody>
      </p:sp>
      <p:sp>
        <p:nvSpPr>
          <p:cNvPr id="5" name="Text Box 4"/>
          <p:cNvSpPr txBox="1"/>
          <p:nvPr/>
        </p:nvSpPr>
        <p:spPr>
          <a:xfrm>
            <a:off x="6448425" y="956310"/>
            <a:ext cx="5245735" cy="953135"/>
          </a:xfrm>
          <a:prstGeom prst="rect">
            <a:avLst/>
          </a:prstGeom>
          <a:noFill/>
        </p:spPr>
        <p:txBody>
          <a:bodyPr wrap="square" rtlCol="0">
            <a:spAutoFit/>
          </a:bodyPr>
          <a:lstStyle/>
          <a:p>
            <a:r>
              <a:rPr lang="en-US" sz="2800">
                <a:solidFill>
                  <a:srgbClr val="FF0000"/>
                </a:solidFill>
                <a:latin typeface="Times New Roman" panose="02020603050405020304" charset="0"/>
                <a:cs typeface="Times New Roman" panose="02020603050405020304" charset="0"/>
              </a:rPr>
              <a:t>cd myproject</a:t>
            </a:r>
          </a:p>
          <a:p>
            <a:r>
              <a:rPr lang="en-US" sz="2800">
                <a:solidFill>
                  <a:srgbClr val="FF0000"/>
                </a:solidFill>
                <a:latin typeface="Times New Roman" panose="02020603050405020304" charset="0"/>
                <a:cs typeface="Times New Roman" panose="02020603050405020304" charset="0"/>
              </a:rPr>
              <a:t>python manager.py runserve</a:t>
            </a:r>
            <a:r>
              <a:rPr lang="en-US">
                <a:solidFill>
                  <a:srgbClr val="FF0000"/>
                </a:solidFill>
              </a:rPr>
              <a:t>r</a:t>
            </a:r>
          </a:p>
        </p:txBody>
      </p:sp>
      <p:sp>
        <p:nvSpPr>
          <p:cNvPr id="6" name="Text Box 5"/>
          <p:cNvSpPr txBox="1"/>
          <p:nvPr/>
        </p:nvSpPr>
        <p:spPr>
          <a:xfrm>
            <a:off x="-635" y="4535805"/>
            <a:ext cx="5634355" cy="953135"/>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Sử dụng Browser và truy cập vào địa chỉ</a:t>
            </a:r>
          </a:p>
        </p:txBody>
      </p:sp>
      <p:sp>
        <p:nvSpPr>
          <p:cNvPr id="12" name="Text Box 11"/>
          <p:cNvSpPr txBox="1"/>
          <p:nvPr/>
        </p:nvSpPr>
        <p:spPr>
          <a:xfrm>
            <a:off x="441960" y="5488940"/>
            <a:ext cx="4749165" cy="521970"/>
          </a:xfrm>
          <a:prstGeom prst="rect">
            <a:avLst/>
          </a:prstGeom>
          <a:noFill/>
        </p:spPr>
        <p:txBody>
          <a:bodyPr wrap="square" rtlCol="0">
            <a:spAutoFit/>
          </a:bodyPr>
          <a:lstStyle/>
          <a:p>
            <a:r>
              <a:rPr lang="en-US" sz="2800">
                <a:solidFill>
                  <a:srgbClr val="FF0000"/>
                </a:solidFill>
                <a:latin typeface="Times New Roman" panose="02020603050405020304" charset="0"/>
                <a:cs typeface="Times New Roman" panose="02020603050405020304" charset="0"/>
              </a:rPr>
              <a:t>http://127.0.0.1:8000</a:t>
            </a:r>
          </a:p>
        </p:txBody>
      </p:sp>
      <p:sp>
        <p:nvSpPr>
          <p:cNvPr id="13" name="Text Box 12"/>
          <p:cNvSpPr txBox="1"/>
          <p:nvPr/>
        </p:nvSpPr>
        <p:spPr>
          <a:xfrm>
            <a:off x="-635" y="6183630"/>
            <a:ext cx="5634355" cy="521970"/>
          </a:xfrm>
          <a:prstGeom prst="rect">
            <a:avLst/>
          </a:prstGeom>
          <a:noFill/>
        </p:spPr>
        <p:txBody>
          <a:bodyPr wrap="square" rtlCol="0">
            <a:spAutoFit/>
          </a:bodyPr>
          <a:lstStyle/>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Như vậy là đã cài đặt thành công</a:t>
            </a:r>
          </a:p>
        </p:txBody>
      </p:sp>
      <p:grpSp>
        <p:nvGrpSpPr>
          <p:cNvPr id="8" name="Group 7"/>
          <p:cNvGrpSpPr/>
          <p:nvPr/>
        </p:nvGrpSpPr>
        <p:grpSpPr>
          <a:xfrm>
            <a:off x="5747385" y="2326640"/>
            <a:ext cx="6445250" cy="4552950"/>
            <a:chOff x="9051" y="3664"/>
            <a:chExt cx="10150" cy="7170"/>
          </a:xfrm>
        </p:grpSpPr>
        <p:pic>
          <p:nvPicPr>
            <p:cNvPr id="3" name="Picture 2" descr="django14"/>
            <p:cNvPicPr>
              <a:picLocks noChangeAspect="1"/>
            </p:cNvPicPr>
            <p:nvPr/>
          </p:nvPicPr>
          <p:blipFill>
            <a:blip r:embed="rId2"/>
            <a:stretch>
              <a:fillRect/>
            </a:stretch>
          </p:blipFill>
          <p:spPr>
            <a:xfrm>
              <a:off x="9051" y="3664"/>
              <a:ext cx="10150" cy="6864"/>
            </a:xfrm>
            <a:prstGeom prst="rect">
              <a:avLst/>
            </a:prstGeom>
          </p:spPr>
        </p:pic>
        <p:sp>
          <p:nvSpPr>
            <p:cNvPr id="15" name="Text Box 14"/>
            <p:cNvSpPr txBox="1"/>
            <p:nvPr/>
          </p:nvSpPr>
          <p:spPr>
            <a:xfrm>
              <a:off x="17945" y="9722"/>
              <a:ext cx="1256" cy="1113"/>
            </a:xfrm>
            <a:prstGeom prst="rect">
              <a:avLst/>
            </a:prstGeom>
            <a:noFill/>
          </p:spPr>
          <p:txBody>
            <a:bodyPr wrap="square" rtlCol="0">
              <a:spAutoFit/>
            </a:bodyPr>
            <a:lstStyle/>
            <a:p>
              <a:r>
                <a:rPr lang="vi-VN" altLang="en-US" sz="4000">
                  <a:solidFill>
                    <a:srgbClr val="FF0000"/>
                  </a:solidFill>
                  <a:latin typeface="Mistral" panose="03090702030407020403" charset="0"/>
                  <a:cs typeface="Mistral" panose="03090702030407020403" charset="0"/>
                </a:rPr>
                <a:t>13</a:t>
              </a:r>
            </a:p>
          </p:txBody>
        </p:sp>
      </p:grpSp>
      <p:grpSp>
        <p:nvGrpSpPr>
          <p:cNvPr id="7" name="Group 6"/>
          <p:cNvGrpSpPr/>
          <p:nvPr/>
        </p:nvGrpSpPr>
        <p:grpSpPr>
          <a:xfrm>
            <a:off x="0" y="0"/>
            <a:ext cx="5746750" cy="4171950"/>
            <a:chOff x="0" y="0"/>
            <a:chExt cx="9050" cy="6570"/>
          </a:xfrm>
        </p:grpSpPr>
        <p:pic>
          <p:nvPicPr>
            <p:cNvPr id="2" name="Picture 1" descr="django13"/>
            <p:cNvPicPr>
              <a:picLocks noChangeAspect="1"/>
            </p:cNvPicPr>
            <p:nvPr/>
          </p:nvPicPr>
          <p:blipFill>
            <a:blip r:embed="rId3"/>
            <a:stretch>
              <a:fillRect/>
            </a:stretch>
          </p:blipFill>
          <p:spPr>
            <a:xfrm>
              <a:off x="0" y="0"/>
              <a:ext cx="9051" cy="6571"/>
            </a:xfrm>
            <a:prstGeom prst="rect">
              <a:avLst/>
            </a:prstGeom>
          </p:spPr>
        </p:pic>
        <p:sp>
          <p:nvSpPr>
            <p:cNvPr id="14" name="Text Box 13"/>
            <p:cNvSpPr txBox="1"/>
            <p:nvPr/>
          </p:nvSpPr>
          <p:spPr>
            <a:xfrm>
              <a:off x="7616" y="5458"/>
              <a:ext cx="1256" cy="1113"/>
            </a:xfrm>
            <a:prstGeom prst="rect">
              <a:avLst/>
            </a:prstGeom>
            <a:noFill/>
          </p:spPr>
          <p:txBody>
            <a:bodyPr wrap="square" rtlCol="0">
              <a:spAutoFit/>
            </a:bodyPr>
            <a:lstStyle/>
            <a:p>
              <a:r>
                <a:rPr lang="vi-VN" altLang="en-US" sz="4000">
                  <a:solidFill>
                    <a:srgbClr val="FF0000"/>
                  </a:solidFill>
                  <a:latin typeface="Mistral" panose="03090702030407020403" charset="0"/>
                  <a:cs typeface="Mistral" panose="03090702030407020403" charset="0"/>
                </a:rPr>
                <a:t>12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5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jango.-750x390"/>
          <p:cNvPicPr>
            <a:picLocks noChangeAspect="1"/>
          </p:cNvPicPr>
          <p:nvPr/>
        </p:nvPicPr>
        <p:blipFill>
          <a:blip r:embed="rId2"/>
          <a:stretch>
            <a:fillRect/>
          </a:stretch>
        </p:blipFill>
        <p:spPr>
          <a:xfrm>
            <a:off x="635" y="4465955"/>
            <a:ext cx="4252595" cy="2392045"/>
          </a:xfrm>
          <a:prstGeom prst="rect">
            <a:avLst/>
          </a:prstGeom>
        </p:spPr>
      </p:pic>
      <p:sp>
        <p:nvSpPr>
          <p:cNvPr id="3" name="Text Box 2"/>
          <p:cNvSpPr txBox="1"/>
          <p:nvPr/>
        </p:nvSpPr>
        <p:spPr>
          <a:xfrm>
            <a:off x="292100" y="327025"/>
            <a:ext cx="11899900" cy="1814830"/>
          </a:xfrm>
          <a:prstGeom prst="rect">
            <a:avLst/>
          </a:prstGeom>
          <a:noFill/>
        </p:spPr>
        <p:txBody>
          <a:bodyPr wrap="square" rtlCol="0">
            <a:spAutoFit/>
          </a:bodyPr>
          <a:lstStyle/>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Như vậy, trong </a:t>
            </a:r>
            <a:r>
              <a:rPr lang="vi-VN" altLang="en-US" sz="2800">
                <a:latin typeface="Times New Roman" panose="02020603050405020304" charset="0"/>
                <a:cs typeface="Times New Roman" panose="02020603050405020304" charset="0"/>
              </a:rPr>
              <a:t>bài cáo cáo </a:t>
            </a:r>
            <a:r>
              <a:rPr lang="en-US" sz="2800">
                <a:latin typeface="Times New Roman" panose="02020603050405020304" charset="0"/>
                <a:cs typeface="Times New Roman" panose="02020603050405020304" charset="0"/>
              </a:rPr>
              <a:t>này mình đã giới thiệu về Django, một framework được viết bằng Python, sử dụng để phát triển website. Đồng thời trong bài viết mình cũng đã hướng dẫn cài đặt Django và khởi tạo một project django đầu tiên trên</a:t>
            </a:r>
            <a:r>
              <a:rPr lang="vi-VN" altLang="en-US" sz="2800">
                <a:latin typeface="Times New Roman" panose="02020603050405020304" charset="0"/>
                <a:cs typeface="Times New Roman" panose="02020603050405020304" charset="0"/>
              </a:rPr>
              <a:t> </a:t>
            </a:r>
            <a:r>
              <a:rPr lang="en-US" sz="2800">
                <a:latin typeface="Times New Roman" panose="02020603050405020304" charset="0"/>
                <a:cs typeface="Times New Roman" panose="02020603050405020304" charset="0"/>
              </a:rPr>
              <a:t>Windows.</a:t>
            </a:r>
          </a:p>
        </p:txBody>
      </p:sp>
      <p:sp>
        <p:nvSpPr>
          <p:cNvPr id="4" name="Text Box 3"/>
          <p:cNvSpPr txBox="1"/>
          <p:nvPr/>
        </p:nvSpPr>
        <p:spPr>
          <a:xfrm>
            <a:off x="571500" y="2141855"/>
            <a:ext cx="11340465" cy="2245360"/>
          </a:xfrm>
          <a:prstGeom prst="rect">
            <a:avLst/>
          </a:prstGeom>
          <a:noFill/>
        </p:spPr>
        <p:txBody>
          <a:bodyPr wrap="square" rtlCol="0">
            <a:spAutoFit/>
          </a:bodyPr>
          <a:lstStyle/>
          <a:p>
            <a:pPr marL="457200" indent="-457200">
              <a:buFont typeface="Wingdings" panose="05000000000000000000" charset="0"/>
              <a:buChar char="v"/>
            </a:pPr>
            <a:r>
              <a:rPr lang="en-US" sz="2800">
                <a:latin typeface="Times New Roman" panose="02020603050405020304" charset="0"/>
                <a:cs typeface="Times New Roman" panose="02020603050405020304" charset="0"/>
              </a:rPr>
              <a:t>T</a:t>
            </a:r>
            <a:r>
              <a:rPr lang="vi-VN" altLang="en-US" sz="2800">
                <a:latin typeface="Times New Roman" panose="02020603050405020304" charset="0"/>
                <a:cs typeface="Times New Roman" panose="02020603050405020304" charset="0"/>
              </a:rPr>
              <a:t>ổng kết lại </a:t>
            </a:r>
            <a:r>
              <a:rPr lang="en-US" sz="2800">
                <a:latin typeface="Times New Roman" panose="02020603050405020304" charset="0"/>
                <a:cs typeface="Times New Roman" panose="02020603050405020304" charset="0"/>
              </a:rPr>
              <a:t>để có được một project django mình sẽ làm theo các bước sau:</a:t>
            </a:r>
          </a:p>
          <a:p>
            <a:pPr marL="457200" indent="-457200">
              <a:buFont typeface="Wingdings" panose="05000000000000000000" charset="0"/>
              <a:buChar char="ü"/>
            </a:pPr>
            <a:r>
              <a:rPr lang="en-US" sz="2800">
                <a:latin typeface="Times New Roman" panose="02020603050405020304" charset="0"/>
                <a:cs typeface="Times New Roman" panose="02020603050405020304" charset="0"/>
              </a:rPr>
              <a:t>Cài đặt Python 3.6.</a:t>
            </a:r>
          </a:p>
          <a:p>
            <a:pPr marL="457200" indent="-457200">
              <a:buFont typeface="Wingdings" panose="05000000000000000000" charset="0"/>
              <a:buChar char="ü"/>
            </a:pPr>
            <a:r>
              <a:rPr lang="en-US" sz="2800">
                <a:latin typeface="Times New Roman" panose="02020603050405020304" charset="0"/>
                <a:cs typeface="Times New Roman" panose="02020603050405020304" charset="0"/>
              </a:rPr>
              <a:t>Cài đặt pip (Python Package Index - một hệ thống package-management cho Python).</a:t>
            </a:r>
          </a:p>
        </p:txBody>
      </p:sp>
      <p:sp>
        <p:nvSpPr>
          <p:cNvPr id="6" name="Text Box 5"/>
          <p:cNvSpPr txBox="1"/>
          <p:nvPr/>
        </p:nvSpPr>
        <p:spPr>
          <a:xfrm>
            <a:off x="4580255" y="4455795"/>
            <a:ext cx="6858000" cy="1814830"/>
          </a:xfrm>
          <a:prstGeom prst="rect">
            <a:avLst/>
          </a:prstGeom>
          <a:noFill/>
        </p:spPr>
        <p:txBody>
          <a:bodyPr wrap="square" rtlCol="0">
            <a:spAutoFit/>
          </a:bodyPr>
          <a:lstStyle/>
          <a:p>
            <a:pPr marL="457200" indent="-457200">
              <a:buFont typeface="Wingdings" panose="05000000000000000000" charset="0"/>
              <a:buChar char="ü"/>
            </a:pPr>
            <a:r>
              <a:rPr lang="en-US" sz="2800">
                <a:latin typeface="Times New Roman" panose="02020603050405020304" charset="0"/>
                <a:cs typeface="Times New Roman" panose="02020603050405020304" charset="0"/>
              </a:rPr>
              <a:t>Cài đặt virtualenv sử dụng pip.</a:t>
            </a:r>
          </a:p>
          <a:p>
            <a:pPr marL="457200" indent="-457200">
              <a:buFont typeface="Wingdings" panose="05000000000000000000" charset="0"/>
              <a:buChar char="ü"/>
            </a:pPr>
            <a:r>
              <a:rPr lang="en-US" sz="2800">
                <a:latin typeface="Times New Roman" panose="02020603050405020304" charset="0"/>
                <a:cs typeface="Times New Roman" panose="02020603050405020304" charset="0"/>
              </a:rPr>
              <a:t>Cài đặt Django.</a:t>
            </a:r>
          </a:p>
          <a:p>
            <a:pPr marL="457200" indent="-457200">
              <a:buFont typeface="Wingdings" panose="05000000000000000000" charset="0"/>
              <a:buChar char="ü"/>
            </a:pPr>
            <a:r>
              <a:rPr lang="en-US" sz="2800">
                <a:latin typeface="Times New Roman" panose="02020603050405020304" charset="0"/>
                <a:cs typeface="Times New Roman" panose="02020603050405020304" charset="0"/>
              </a:rPr>
              <a:t>Tạo mới một project Django.</a:t>
            </a:r>
          </a:p>
          <a:p>
            <a:pPr marL="457200" indent="-457200">
              <a:buFont typeface="Wingdings" panose="05000000000000000000" charset="0"/>
              <a:buChar char="ü"/>
            </a:pPr>
            <a:r>
              <a:rPr lang="en-US" sz="2800">
                <a:latin typeface="Times New Roman" panose="02020603050405020304" charset="0"/>
                <a:cs typeface="Times New Roman" panose="02020603050405020304" charset="0"/>
              </a:rPr>
              <a:t>Run 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0521B17-8FFF-57D7-59D7-0318989DE6D7}"/>
              </a:ext>
            </a:extLst>
          </p:cNvPr>
          <p:cNvPicPr>
            <a:picLocks noChangeAspect="1"/>
          </p:cNvPicPr>
          <p:nvPr/>
        </p:nvPicPr>
        <p:blipFill rotWithShape="1">
          <a:blip r:embed="rId2"/>
          <a:srcRect t="20886"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589F18-FE0B-2452-5A1F-D051B52F92E5}"/>
              </a:ext>
            </a:extLst>
          </p:cNvPr>
          <p:cNvSpPr>
            <a:spLocks noGrp="1"/>
          </p:cNvSpPr>
          <p:nvPr>
            <p:ph type="ctrTitle"/>
          </p:nvPr>
        </p:nvSpPr>
        <p:spPr>
          <a:xfrm>
            <a:off x="7848600" y="1122363"/>
            <a:ext cx="4023360" cy="3204134"/>
          </a:xfrm>
        </p:spPr>
        <p:txBody>
          <a:bodyPr anchor="b">
            <a:normAutofit/>
          </a:bodyPr>
          <a:lstStyle/>
          <a:p>
            <a:pPr algn="l"/>
            <a:r>
              <a:rPr lang="vi-VN" sz="4800" dirty="0">
                <a:latin typeface="+mn-lt"/>
              </a:rPr>
              <a:t>Nghiên cứu trình quản lý điểm thi của sinh viên</a:t>
            </a:r>
            <a:endParaRPr lang="en-001" sz="4800" dirty="0">
              <a:latin typeface="+mn-lt"/>
            </a:endParaRPr>
          </a:p>
        </p:txBody>
      </p:sp>
      <p:sp>
        <p:nvSpPr>
          <p:cNvPr id="3" name="Subtitle 2">
            <a:extLst>
              <a:ext uri="{FF2B5EF4-FFF2-40B4-BE49-F238E27FC236}">
                <a16:creationId xmlns:a16="http://schemas.microsoft.com/office/drawing/2014/main" id="{53332F6B-8996-FF16-3DA2-55FFA2A2991E}"/>
              </a:ext>
            </a:extLst>
          </p:cNvPr>
          <p:cNvSpPr>
            <a:spLocks noGrp="1"/>
          </p:cNvSpPr>
          <p:nvPr>
            <p:ph type="subTitle" idx="1"/>
          </p:nvPr>
        </p:nvSpPr>
        <p:spPr>
          <a:xfrm>
            <a:off x="7848600" y="4872922"/>
            <a:ext cx="4023360" cy="1208141"/>
          </a:xfrm>
        </p:spPr>
        <p:txBody>
          <a:bodyPr>
            <a:normAutofit/>
          </a:bodyPr>
          <a:lstStyle/>
          <a:p>
            <a:pPr algn="l"/>
            <a:r>
              <a:rPr lang="vi-VN" sz="2000" dirty="0"/>
              <a:t>Bằng framework Django</a:t>
            </a:r>
            <a:endParaRPr lang="en-001"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5133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mager_1_3905_700"/>
          <p:cNvPicPr>
            <a:picLocks noChangeAspect="1"/>
          </p:cNvPicPr>
          <p:nvPr/>
        </p:nvPicPr>
        <p:blipFill>
          <a:blip r:embed="rId2"/>
          <a:stretch>
            <a:fillRect/>
          </a:stretch>
        </p:blipFill>
        <p:spPr>
          <a:xfrm>
            <a:off x="0" y="0"/>
            <a:ext cx="12192635" cy="6856730"/>
          </a:xfrm>
          <a:prstGeom prst="rect">
            <a:avLst/>
          </a:prstGeom>
        </p:spPr>
      </p:pic>
      <p:sp>
        <p:nvSpPr>
          <p:cNvPr id="288" name="Google Shape;288;p24"/>
          <p:cNvSpPr txBox="1"/>
          <p:nvPr/>
        </p:nvSpPr>
        <p:spPr>
          <a:xfrm>
            <a:off x="4420870" y="339090"/>
            <a:ext cx="7442835" cy="64135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panose="02000503080000020004"/>
              <a:buNone/>
              <a:defRPr sz="1800" b="0" i="0" u="none" strike="noStrike" cap="none">
                <a:solidFill>
                  <a:srgbClr val="617A86"/>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617A86"/>
              </a:buClr>
              <a:buSzPts val="1800"/>
              <a:buFont typeface="Nixie One" panose="02000503080000020004"/>
              <a:buNone/>
              <a:defRPr sz="1800" b="0" i="0" u="none" strike="noStrike" cap="none">
                <a:solidFill>
                  <a:srgbClr val="617A86"/>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617A86"/>
              </a:buClr>
              <a:buSzPts val="1800"/>
              <a:buFont typeface="Nixie One" panose="02000503080000020004"/>
              <a:buNone/>
              <a:defRPr sz="1800" b="0" i="0" u="none" strike="noStrike" cap="none">
                <a:solidFill>
                  <a:srgbClr val="617A86"/>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617A86"/>
              </a:buClr>
              <a:buSzPts val="1800"/>
              <a:buFont typeface="Nixie One" panose="02000503080000020004"/>
              <a:buNone/>
              <a:defRPr sz="1800" b="0" i="0" u="none" strike="noStrike" cap="none">
                <a:solidFill>
                  <a:srgbClr val="617A86"/>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617A86"/>
              </a:buClr>
              <a:buSzPts val="1800"/>
              <a:buFont typeface="Nixie One" panose="02000503080000020004"/>
              <a:buNone/>
              <a:defRPr sz="1800" b="0" i="0" u="none" strike="noStrike" cap="none">
                <a:solidFill>
                  <a:srgbClr val="617A86"/>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617A86"/>
              </a:buClr>
              <a:buSzPts val="1800"/>
              <a:buFont typeface="Nixie One" panose="02000503080000020004"/>
              <a:buNone/>
              <a:defRPr sz="1800" b="0" i="0" u="none" strike="noStrike" cap="none">
                <a:solidFill>
                  <a:srgbClr val="617A86"/>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617A86"/>
              </a:buClr>
              <a:buSzPts val="1800"/>
              <a:buFont typeface="Nixie One" panose="02000503080000020004"/>
              <a:buNone/>
              <a:defRPr sz="1800" b="0" i="0" u="none" strike="noStrike" cap="none">
                <a:solidFill>
                  <a:srgbClr val="617A86"/>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617A86"/>
              </a:buClr>
              <a:buSzPts val="1800"/>
              <a:buFont typeface="Nixie One" panose="02000503080000020004"/>
              <a:buNone/>
              <a:defRPr sz="1800" b="0" i="0" u="none" strike="noStrike" cap="none">
                <a:solidFill>
                  <a:srgbClr val="617A86"/>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617A86"/>
              </a:buClr>
              <a:buSzPts val="1800"/>
              <a:buFont typeface="Nixie One" panose="02000503080000020004"/>
              <a:buNone/>
              <a:defRPr sz="1800" b="0" i="0" u="none" strike="noStrike" cap="none">
                <a:solidFill>
                  <a:srgbClr val="617A86"/>
                </a:solidFill>
                <a:latin typeface="Nixie One" panose="02000503080000020004"/>
                <a:ea typeface="Nixie One" panose="02000503080000020004"/>
                <a:cs typeface="Nixie One" panose="02000503080000020004"/>
                <a:sym typeface="Nixie One" panose="02000503080000020004"/>
              </a:defRPr>
            </a:lvl9pPr>
          </a:lstStyle>
          <a:p>
            <a:pPr marL="0" lvl="0" indent="0" algn="ctr" rtl="0">
              <a:spcBef>
                <a:spcPts val="0"/>
              </a:spcBef>
              <a:spcAft>
                <a:spcPts val="0"/>
              </a:spcAft>
              <a:buNone/>
            </a:pPr>
            <a:r>
              <a:rPr lang="vi-VN" altLang="en-GB" sz="2800" b="1" dirty="0">
                <a:latin typeface="Arial" panose="020B0604020202020204" pitchFamily="34" charset="0"/>
                <a:cs typeface="Arial" panose="020B0604020202020204" pitchFamily="34" charset="0"/>
              </a:rPr>
              <a:t>Dự án của nhóm : Phần mềm quản lí điểm của sinh viên</a:t>
            </a:r>
          </a:p>
        </p:txBody>
      </p:sp>
      <p:sp>
        <p:nvSpPr>
          <p:cNvPr id="22" name="Text Box 21"/>
          <p:cNvSpPr txBox="1"/>
          <p:nvPr/>
        </p:nvSpPr>
        <p:spPr>
          <a:xfrm>
            <a:off x="4601210" y="1421765"/>
            <a:ext cx="7261860" cy="1569660"/>
          </a:xfrm>
          <a:prstGeom prst="rect">
            <a:avLst/>
          </a:prstGeom>
          <a:noFill/>
        </p:spPr>
        <p:txBody>
          <a:bodyPr wrap="square" rtlCol="0">
            <a:spAutoFit/>
          </a:bodyPr>
          <a:lstStyle/>
          <a:p>
            <a:r>
              <a:rPr lang="vi-VN" altLang="en-US" sz="2400" dirty="0">
                <a:cs typeface="Times New Roman" panose="02020603050405020304" charset="0"/>
              </a:rPr>
              <a:t>Chức năng: Phần mềm hiện tại có chức năng thêm, có 2 màn, 1 màn cho sinh viên, 1 cho giáo viên/admin</a:t>
            </a:r>
          </a:p>
          <a:p>
            <a:endParaRPr lang="vi-VN" altLang="en-US" sz="2400" dirty="0">
              <a:latin typeface="Times New Roman" panose="02020603050405020304" charset="0"/>
              <a:cs typeface="Times New Roman" panose="02020603050405020304" charset="0"/>
            </a:endParaRPr>
          </a:p>
        </p:txBody>
      </p:sp>
      <p:sp>
        <p:nvSpPr>
          <p:cNvPr id="23" name="Text Box 22"/>
          <p:cNvSpPr txBox="1"/>
          <p:nvPr/>
        </p:nvSpPr>
        <p:spPr>
          <a:xfrm>
            <a:off x="0" y="3564890"/>
            <a:ext cx="12192635" cy="1198880"/>
          </a:xfrm>
          <a:prstGeom prst="rect">
            <a:avLst/>
          </a:prstGeom>
          <a:noFill/>
        </p:spPr>
        <p:txBody>
          <a:bodyPr wrap="square" rtlCol="0">
            <a:spAutoFit/>
          </a:bodyPr>
          <a:lstStyle/>
          <a:p>
            <a:pPr marL="342900" indent="-342900">
              <a:buFont typeface="Arial" panose="020B0604020202020204" pitchFamily="34" charset="0"/>
              <a:buChar char="•"/>
            </a:pPr>
            <a:r>
              <a:rPr lang="vi-VN" altLang="en-US" sz="2400" dirty="0">
                <a:latin typeface="Times New Roman" panose="02020603050405020304" charset="0"/>
                <a:cs typeface="Times New Roman" panose="02020603050405020304" charset="0"/>
              </a:rPr>
              <a:t>	</a:t>
            </a:r>
            <a:r>
              <a:rPr lang="vi-VN" altLang="en-US" sz="2400" dirty="0">
                <a:cs typeface="Times New Roman" panose="02020603050405020304" charset="0"/>
              </a:rPr>
              <a:t>Phần mềm</a:t>
            </a:r>
            <a:r>
              <a:rPr lang="en-US" sz="2400" dirty="0">
                <a:cs typeface="Times New Roman" panose="02020603050405020304" charset="0"/>
              </a:rPr>
              <a:t> </a:t>
            </a:r>
            <a:r>
              <a:rPr lang="en-US" sz="2400" dirty="0" err="1">
                <a:cs typeface="Times New Roman" panose="02020603050405020304" charset="0"/>
              </a:rPr>
              <a:t>quản</a:t>
            </a:r>
            <a:r>
              <a:rPr lang="en-US" sz="2400" dirty="0">
                <a:cs typeface="Times New Roman" panose="02020603050405020304" charset="0"/>
              </a:rPr>
              <a:t> </a:t>
            </a:r>
            <a:r>
              <a:rPr lang="en-US" sz="2400" dirty="0" err="1">
                <a:cs typeface="Times New Roman" panose="02020603050405020304" charset="0"/>
              </a:rPr>
              <a:t>lí</a:t>
            </a:r>
            <a:r>
              <a:rPr lang="en-US" sz="2400" dirty="0">
                <a:cs typeface="Times New Roman" panose="02020603050405020304" charset="0"/>
              </a:rPr>
              <a:t> </a:t>
            </a:r>
            <a:r>
              <a:rPr lang="en-US" sz="2400" dirty="0" err="1">
                <a:cs typeface="Times New Roman" panose="02020603050405020304" charset="0"/>
              </a:rPr>
              <a:t>điểm</a:t>
            </a:r>
            <a:r>
              <a:rPr lang="en-US" sz="2400" dirty="0">
                <a:cs typeface="Times New Roman" panose="02020603050405020304" charset="0"/>
              </a:rPr>
              <a:t> </a:t>
            </a:r>
            <a:r>
              <a:rPr lang="en-US" sz="2400" dirty="0" err="1">
                <a:cs typeface="Times New Roman" panose="02020603050405020304" charset="0"/>
              </a:rPr>
              <a:t>thi</a:t>
            </a:r>
            <a:r>
              <a:rPr lang="en-US" sz="2400" dirty="0">
                <a:cs typeface="Times New Roman" panose="02020603050405020304" charset="0"/>
              </a:rPr>
              <a:t> </a:t>
            </a:r>
            <a:r>
              <a:rPr lang="en-US" sz="2400" dirty="0" err="1">
                <a:cs typeface="Times New Roman" panose="02020603050405020304" charset="0"/>
              </a:rPr>
              <a:t>của</a:t>
            </a:r>
            <a:r>
              <a:rPr lang="en-US" sz="2400" dirty="0">
                <a:cs typeface="Times New Roman" panose="02020603050405020304" charset="0"/>
              </a:rPr>
              <a:t> </a:t>
            </a:r>
            <a:r>
              <a:rPr lang="en-US" sz="2400" dirty="0" err="1">
                <a:cs typeface="Times New Roman" panose="02020603050405020304" charset="0"/>
              </a:rPr>
              <a:t>học</a:t>
            </a:r>
            <a:r>
              <a:rPr lang="en-US" sz="2400" dirty="0">
                <a:cs typeface="Times New Roman" panose="02020603050405020304" charset="0"/>
              </a:rPr>
              <a:t> </a:t>
            </a:r>
            <a:r>
              <a:rPr lang="en-US" sz="2400" dirty="0" err="1">
                <a:cs typeface="Times New Roman" panose="02020603050405020304" charset="0"/>
              </a:rPr>
              <a:t>sinh</a:t>
            </a:r>
            <a:r>
              <a:rPr lang="en-US" sz="2400" dirty="0">
                <a:cs typeface="Times New Roman" panose="02020603050405020304" charset="0"/>
              </a:rPr>
              <a:t> </a:t>
            </a:r>
            <a:r>
              <a:rPr lang="en-US" sz="2400" dirty="0" err="1">
                <a:cs typeface="Times New Roman" panose="02020603050405020304" charset="0"/>
              </a:rPr>
              <a:t>có</a:t>
            </a:r>
            <a:r>
              <a:rPr lang="en-US" sz="2400" dirty="0">
                <a:cs typeface="Times New Roman" panose="02020603050405020304" charset="0"/>
              </a:rPr>
              <a:t> </a:t>
            </a:r>
            <a:r>
              <a:rPr lang="en-US" sz="2400" dirty="0" err="1">
                <a:cs typeface="Times New Roman" panose="02020603050405020304" charset="0"/>
              </a:rPr>
              <a:t>thể</a:t>
            </a:r>
            <a:r>
              <a:rPr lang="en-US" sz="2400" dirty="0">
                <a:cs typeface="Times New Roman" panose="02020603050405020304" charset="0"/>
              </a:rPr>
              <a:t> </a:t>
            </a:r>
            <a:r>
              <a:rPr lang="en-US" sz="2400" dirty="0" err="1">
                <a:cs typeface="Times New Roman" panose="02020603050405020304" charset="0"/>
              </a:rPr>
              <a:t>mang</a:t>
            </a:r>
            <a:r>
              <a:rPr lang="en-US" sz="2400" dirty="0">
                <a:cs typeface="Times New Roman" panose="02020603050405020304" charset="0"/>
              </a:rPr>
              <a:t> </a:t>
            </a:r>
            <a:r>
              <a:rPr lang="en-US" sz="2400" dirty="0" err="1">
                <a:cs typeface="Times New Roman" panose="02020603050405020304" charset="0"/>
              </a:rPr>
              <a:t>lại</a:t>
            </a:r>
            <a:r>
              <a:rPr lang="en-US" sz="2400" dirty="0">
                <a:cs typeface="Times New Roman" panose="02020603050405020304" charset="0"/>
              </a:rPr>
              <a:t> </a:t>
            </a:r>
            <a:r>
              <a:rPr lang="en-US" sz="2400" dirty="0" err="1">
                <a:cs typeface="Times New Roman" panose="02020603050405020304" charset="0"/>
              </a:rPr>
              <a:t>nhiều</a:t>
            </a:r>
            <a:r>
              <a:rPr lang="en-US" sz="2400" dirty="0">
                <a:cs typeface="Times New Roman" panose="02020603050405020304" charset="0"/>
              </a:rPr>
              <a:t> </a:t>
            </a:r>
            <a:r>
              <a:rPr lang="en-US" sz="2400" dirty="0" err="1">
                <a:cs typeface="Times New Roman" panose="02020603050405020304" charset="0"/>
              </a:rPr>
              <a:t>lợi</a:t>
            </a:r>
            <a:r>
              <a:rPr lang="en-US" sz="2400" dirty="0">
                <a:cs typeface="Times New Roman" panose="02020603050405020304" charset="0"/>
              </a:rPr>
              <a:t> </a:t>
            </a:r>
            <a:r>
              <a:rPr lang="en-US" sz="2400" dirty="0" err="1">
                <a:cs typeface="Times New Roman" panose="02020603050405020304" charset="0"/>
              </a:rPr>
              <a:t>ích</a:t>
            </a:r>
            <a:r>
              <a:rPr lang="en-US" sz="2400" dirty="0">
                <a:cs typeface="Times New Roman" panose="02020603050405020304" charset="0"/>
              </a:rPr>
              <a:t> </a:t>
            </a:r>
            <a:r>
              <a:rPr lang="en-US" sz="2400" dirty="0" err="1">
                <a:cs typeface="Times New Roman" panose="02020603050405020304" charset="0"/>
              </a:rPr>
              <a:t>cho</a:t>
            </a:r>
            <a:r>
              <a:rPr lang="en-US" sz="2400" dirty="0">
                <a:cs typeface="Times New Roman" panose="02020603050405020304" charset="0"/>
              </a:rPr>
              <a:t> </a:t>
            </a:r>
            <a:r>
              <a:rPr lang="en-US" sz="2400" dirty="0" err="1">
                <a:cs typeface="Times New Roman" panose="02020603050405020304" charset="0"/>
              </a:rPr>
              <a:t>người</a:t>
            </a:r>
            <a:r>
              <a:rPr lang="en-US" sz="2400" dirty="0">
                <a:cs typeface="Times New Roman" panose="02020603050405020304" charset="0"/>
              </a:rPr>
              <a:t> </a:t>
            </a:r>
            <a:r>
              <a:rPr lang="en-US" sz="2400" dirty="0" err="1">
                <a:cs typeface="Times New Roman" panose="02020603050405020304" charset="0"/>
              </a:rPr>
              <a:t>quản</a:t>
            </a:r>
            <a:r>
              <a:rPr lang="en-US" sz="2400" dirty="0">
                <a:cs typeface="Times New Roman" panose="02020603050405020304" charset="0"/>
              </a:rPr>
              <a:t> </a:t>
            </a:r>
            <a:r>
              <a:rPr lang="en-US" sz="2400" dirty="0" err="1">
                <a:cs typeface="Times New Roman" panose="02020603050405020304" charset="0"/>
              </a:rPr>
              <a:t>lí</a:t>
            </a:r>
            <a:r>
              <a:rPr lang="en-US" sz="2400" dirty="0">
                <a:cs typeface="Times New Roman" panose="02020603050405020304" charset="0"/>
              </a:rPr>
              <a:t>. </a:t>
            </a:r>
            <a:r>
              <a:rPr lang="en-US" sz="2400" dirty="0" err="1">
                <a:cs typeface="Times New Roman" panose="02020603050405020304" charset="0"/>
              </a:rPr>
              <a:t>Nó</a:t>
            </a:r>
            <a:r>
              <a:rPr lang="en-US" sz="2400" dirty="0">
                <a:cs typeface="Times New Roman" panose="02020603050405020304" charset="0"/>
              </a:rPr>
              <a:t> </a:t>
            </a:r>
            <a:r>
              <a:rPr lang="en-US" sz="2400" dirty="0" err="1">
                <a:cs typeface="Times New Roman" panose="02020603050405020304" charset="0"/>
              </a:rPr>
              <a:t>giúp</a:t>
            </a:r>
            <a:r>
              <a:rPr lang="en-US" sz="2400" dirty="0">
                <a:cs typeface="Times New Roman" panose="02020603050405020304" charset="0"/>
              </a:rPr>
              <a:t> </a:t>
            </a:r>
            <a:r>
              <a:rPr lang="en-US" sz="2400" dirty="0" err="1">
                <a:cs typeface="Times New Roman" panose="02020603050405020304" charset="0"/>
              </a:rPr>
              <a:t>tiết</a:t>
            </a:r>
            <a:r>
              <a:rPr lang="en-US" sz="2400" dirty="0">
                <a:cs typeface="Times New Roman" panose="02020603050405020304" charset="0"/>
              </a:rPr>
              <a:t> </a:t>
            </a:r>
            <a:r>
              <a:rPr lang="en-US" sz="2400" dirty="0" err="1">
                <a:cs typeface="Times New Roman" panose="02020603050405020304" charset="0"/>
              </a:rPr>
              <a:t>kiệm</a:t>
            </a:r>
            <a:r>
              <a:rPr lang="en-US" sz="2400" dirty="0">
                <a:cs typeface="Times New Roman" panose="02020603050405020304" charset="0"/>
              </a:rPr>
              <a:t> chi </a:t>
            </a:r>
            <a:r>
              <a:rPr lang="en-US" sz="2400" dirty="0" err="1">
                <a:cs typeface="Times New Roman" panose="02020603050405020304" charset="0"/>
              </a:rPr>
              <a:t>phí</a:t>
            </a:r>
            <a:r>
              <a:rPr lang="en-US" sz="2400" dirty="0">
                <a:cs typeface="Times New Roman" panose="02020603050405020304" charset="0"/>
              </a:rPr>
              <a:t>, </a:t>
            </a:r>
            <a:r>
              <a:rPr lang="en-US" sz="2400" dirty="0" err="1">
                <a:cs typeface="Times New Roman" panose="02020603050405020304" charset="0"/>
              </a:rPr>
              <a:t>thời</a:t>
            </a:r>
            <a:r>
              <a:rPr lang="en-US" sz="2400" dirty="0">
                <a:cs typeface="Times New Roman" panose="02020603050405020304" charset="0"/>
              </a:rPr>
              <a:t> </a:t>
            </a:r>
            <a:r>
              <a:rPr lang="en-US" sz="2400" dirty="0" err="1">
                <a:cs typeface="Arial" panose="020B0604020202020204" pitchFamily="34" charset="0"/>
              </a:rPr>
              <a:t>gian</a:t>
            </a:r>
            <a:r>
              <a:rPr lang="en-US" sz="2400" dirty="0">
                <a:cs typeface="Times New Roman" panose="02020603050405020304" charset="0"/>
              </a:rPr>
              <a:t> </a:t>
            </a:r>
            <a:r>
              <a:rPr lang="en-US" sz="2400" dirty="0" err="1">
                <a:cs typeface="Times New Roman" panose="02020603050405020304" charset="0"/>
              </a:rPr>
              <a:t>và</a:t>
            </a:r>
            <a:r>
              <a:rPr lang="en-US" sz="2400" dirty="0">
                <a:cs typeface="Times New Roman" panose="02020603050405020304" charset="0"/>
              </a:rPr>
              <a:t> </a:t>
            </a:r>
            <a:r>
              <a:rPr lang="en-US" sz="2400" dirty="0" err="1">
                <a:cs typeface="Times New Roman" panose="02020603050405020304" charset="0"/>
              </a:rPr>
              <a:t>tránh</a:t>
            </a:r>
            <a:r>
              <a:rPr lang="en-US" sz="2400" dirty="0">
                <a:cs typeface="Times New Roman" panose="02020603050405020304" charset="0"/>
              </a:rPr>
              <a:t> </a:t>
            </a:r>
            <a:r>
              <a:rPr lang="en-US" sz="2400" dirty="0" err="1">
                <a:cs typeface="Times New Roman" panose="02020603050405020304" charset="0"/>
              </a:rPr>
              <a:t>sai</a:t>
            </a:r>
            <a:r>
              <a:rPr lang="en-US" sz="2400" dirty="0">
                <a:cs typeface="Times New Roman" panose="02020603050405020304" charset="0"/>
              </a:rPr>
              <a:t> </a:t>
            </a:r>
            <a:r>
              <a:rPr lang="en-US" sz="2400" dirty="0" err="1">
                <a:cs typeface="Times New Roman" panose="02020603050405020304" charset="0"/>
              </a:rPr>
              <a:t>sót</a:t>
            </a:r>
            <a:r>
              <a:rPr lang="en-US" sz="2400" dirty="0">
                <a:cs typeface="Times New Roman" panose="02020603050405020304" charset="0"/>
              </a:rPr>
              <a:t> </a:t>
            </a:r>
            <a:r>
              <a:rPr lang="en-US" sz="2400" dirty="0" err="1">
                <a:cs typeface="Times New Roman" panose="02020603050405020304" charset="0"/>
              </a:rPr>
              <a:t>trong</a:t>
            </a:r>
            <a:r>
              <a:rPr lang="en-US" sz="2400" dirty="0">
                <a:cs typeface="Times New Roman" panose="02020603050405020304" charset="0"/>
              </a:rPr>
              <a:t> </a:t>
            </a:r>
            <a:r>
              <a:rPr lang="en-US" sz="2400" dirty="0" err="1">
                <a:cs typeface="Times New Roman" panose="02020603050405020304" charset="0"/>
              </a:rPr>
              <a:t>công</a:t>
            </a:r>
            <a:r>
              <a:rPr lang="en-US" sz="2400" dirty="0">
                <a:cs typeface="Times New Roman" panose="02020603050405020304" charset="0"/>
              </a:rPr>
              <a:t> </a:t>
            </a:r>
            <a:r>
              <a:rPr lang="en-US" sz="2400" dirty="0" err="1">
                <a:cs typeface="Times New Roman" panose="02020603050405020304" charset="0"/>
              </a:rPr>
              <a:t>tác</a:t>
            </a:r>
            <a:r>
              <a:rPr lang="en-US" sz="2400" dirty="0">
                <a:cs typeface="Times New Roman" panose="02020603050405020304" charset="0"/>
              </a:rPr>
              <a:t> </a:t>
            </a:r>
            <a:r>
              <a:rPr lang="en-US" sz="2400" dirty="0" err="1">
                <a:cs typeface="Times New Roman" panose="02020603050405020304" charset="0"/>
              </a:rPr>
              <a:t>quản</a:t>
            </a:r>
            <a:r>
              <a:rPr lang="en-US" sz="2400" dirty="0">
                <a:cs typeface="Times New Roman" panose="02020603050405020304" charset="0"/>
              </a:rPr>
              <a:t> </a:t>
            </a:r>
            <a:r>
              <a:rPr lang="en-US" sz="2400" dirty="0" err="1">
                <a:cs typeface="Times New Roman" panose="02020603050405020304" charset="0"/>
              </a:rPr>
              <a:t>lí</a:t>
            </a:r>
            <a:r>
              <a:rPr lang="en-US" sz="2400" dirty="0">
                <a:cs typeface="Times New Roman" panose="02020603050405020304" charset="0"/>
              </a:rPr>
              <a:t>. </a:t>
            </a:r>
            <a:r>
              <a:rPr lang="en-US" sz="2400" dirty="0" err="1">
                <a:cs typeface="Times New Roman" panose="02020603050405020304" charset="0"/>
              </a:rPr>
              <a:t>Công</a:t>
            </a:r>
            <a:r>
              <a:rPr lang="en-US" sz="2400" dirty="0">
                <a:cs typeface="Times New Roman" panose="02020603050405020304" charset="0"/>
              </a:rPr>
              <a:t> </a:t>
            </a:r>
            <a:r>
              <a:rPr lang="en-US" sz="2400" dirty="0" err="1">
                <a:cs typeface="Times New Roman" panose="02020603050405020304" charset="0"/>
              </a:rPr>
              <a:t>tác</a:t>
            </a:r>
            <a:r>
              <a:rPr lang="en-US" sz="2400" dirty="0">
                <a:cs typeface="Times New Roman" panose="02020603050405020304" charset="0"/>
              </a:rPr>
              <a:t> </a:t>
            </a:r>
            <a:r>
              <a:rPr lang="en-US" sz="2400" dirty="0" err="1">
                <a:cs typeface="Times New Roman" panose="02020603050405020304" charset="0"/>
              </a:rPr>
              <a:t>lưu</a:t>
            </a:r>
            <a:r>
              <a:rPr lang="en-US" sz="2400" dirty="0">
                <a:cs typeface="Times New Roman" panose="02020603050405020304" charset="0"/>
              </a:rPr>
              <a:t> </a:t>
            </a:r>
            <a:r>
              <a:rPr lang="en-US" sz="2400" dirty="0" err="1">
                <a:cs typeface="Times New Roman" panose="02020603050405020304" charset="0"/>
              </a:rPr>
              <a:t>trữ</a:t>
            </a:r>
            <a:r>
              <a:rPr lang="en-US" sz="2400" dirty="0">
                <a:cs typeface="Times New Roman" panose="02020603050405020304" charset="0"/>
              </a:rPr>
              <a:t> </a:t>
            </a:r>
            <a:r>
              <a:rPr lang="en-US" sz="2400" dirty="0" err="1">
                <a:cs typeface="Times New Roman" panose="02020603050405020304" charset="0"/>
              </a:rPr>
              <a:t>thông</a:t>
            </a:r>
            <a:r>
              <a:rPr lang="en-US" sz="2400" dirty="0">
                <a:cs typeface="Times New Roman" panose="02020603050405020304" charset="0"/>
              </a:rPr>
              <a:t> tin </a:t>
            </a:r>
            <a:r>
              <a:rPr lang="en-US" sz="2400" dirty="0" err="1">
                <a:cs typeface="Times New Roman" panose="02020603050405020304" charset="0"/>
              </a:rPr>
              <a:t>cũng</a:t>
            </a:r>
            <a:r>
              <a:rPr lang="en-US" sz="2400" dirty="0">
                <a:cs typeface="Times New Roman" panose="02020603050405020304" charset="0"/>
              </a:rPr>
              <a:t> </a:t>
            </a:r>
            <a:r>
              <a:rPr lang="en-US" sz="2400" dirty="0" err="1">
                <a:cs typeface="Times New Roman" panose="02020603050405020304" charset="0"/>
              </a:rPr>
              <a:t>được</a:t>
            </a:r>
            <a:r>
              <a:rPr lang="en-US" sz="2400" dirty="0">
                <a:cs typeface="Times New Roman" panose="02020603050405020304" charset="0"/>
              </a:rPr>
              <a:t> an </a:t>
            </a:r>
            <a:r>
              <a:rPr lang="en-US" sz="2400" dirty="0" err="1">
                <a:cs typeface="Times New Roman" panose="02020603050405020304" charset="0"/>
              </a:rPr>
              <a:t>toàn</a:t>
            </a:r>
            <a:r>
              <a:rPr lang="en-US" sz="2400" dirty="0">
                <a:cs typeface="Times New Roman" panose="02020603050405020304" charset="0"/>
              </a:rPr>
              <a:t> </a:t>
            </a:r>
            <a:r>
              <a:rPr lang="en-US" sz="2400" dirty="0" err="1">
                <a:cs typeface="Times New Roman" panose="02020603050405020304" charset="0"/>
              </a:rPr>
              <a:t>và</a:t>
            </a:r>
            <a:r>
              <a:rPr lang="en-US" sz="2400" dirty="0">
                <a:cs typeface="Times New Roman" panose="02020603050405020304" charset="0"/>
              </a:rPr>
              <a:t> </a:t>
            </a:r>
            <a:r>
              <a:rPr lang="en-US" sz="2400" dirty="0" err="1">
                <a:cs typeface="Times New Roman" panose="02020603050405020304" charset="0"/>
              </a:rPr>
              <a:t>tiện</a:t>
            </a:r>
            <a:r>
              <a:rPr lang="en-US" sz="2400" dirty="0">
                <a:cs typeface="Times New Roman" panose="02020603050405020304" charset="0"/>
              </a:rPr>
              <a:t> </a:t>
            </a:r>
            <a:r>
              <a:rPr lang="en-US" sz="2400" dirty="0" err="1">
                <a:cs typeface="Times New Roman" panose="02020603050405020304" charset="0"/>
              </a:rPr>
              <a:t>ích</a:t>
            </a:r>
            <a:r>
              <a:rPr lang="en-US" sz="2400" dirty="0">
                <a:cs typeface="Times New Roman" panose="02020603050405020304" charset="0"/>
              </a:rPr>
              <a:t> </a:t>
            </a:r>
            <a:r>
              <a:rPr lang="en-US" sz="2400" dirty="0" err="1">
                <a:cs typeface="Times New Roman" panose="02020603050405020304" charset="0"/>
              </a:rPr>
              <a:t>hơn</a:t>
            </a:r>
            <a:r>
              <a:rPr lang="en-US" sz="2400" dirty="0">
                <a:cs typeface="Times New Roman" panose="02020603050405020304" charset="0"/>
              </a:rPr>
              <a:t>. </a:t>
            </a:r>
          </a:p>
        </p:txBody>
      </p:sp>
      <p:sp>
        <p:nvSpPr>
          <p:cNvPr id="25" name="Text Box 24"/>
          <p:cNvSpPr txBox="1"/>
          <p:nvPr/>
        </p:nvSpPr>
        <p:spPr>
          <a:xfrm>
            <a:off x="3387090" y="2722245"/>
            <a:ext cx="8026400" cy="521970"/>
          </a:xfrm>
          <a:prstGeom prst="rect">
            <a:avLst/>
          </a:prstGeom>
          <a:noFill/>
        </p:spPr>
        <p:txBody>
          <a:bodyPr wrap="square" rtlCol="0">
            <a:spAutoFit/>
          </a:bodyPr>
          <a:lstStyle/>
          <a:p>
            <a:r>
              <a:rPr lang="vi-VN" altLang="en-US" sz="2800" b="1" dirty="0">
                <a:solidFill>
                  <a:srgbClr val="51657F"/>
                </a:solidFill>
                <a:cs typeface="Times New Roman" panose="02020603050405020304" charset="0"/>
              </a:rPr>
              <a:t>Lợi ích của phần mền quản lí điểm sinh viên</a:t>
            </a:r>
          </a:p>
        </p:txBody>
      </p:sp>
      <p:sp>
        <p:nvSpPr>
          <p:cNvPr id="26" name="Text Box 25"/>
          <p:cNvSpPr txBox="1"/>
          <p:nvPr/>
        </p:nvSpPr>
        <p:spPr>
          <a:xfrm>
            <a:off x="152400" y="4986020"/>
            <a:ext cx="7331075" cy="1938992"/>
          </a:xfrm>
          <a:prstGeom prst="rect">
            <a:avLst/>
          </a:prstGeom>
          <a:noFill/>
        </p:spPr>
        <p:txBody>
          <a:bodyPr wrap="square" rtlCol="0">
            <a:spAutoFit/>
          </a:bodyPr>
          <a:lstStyle/>
          <a:p>
            <a:pPr marL="342900" indent="-342900">
              <a:buFont typeface="Arial" panose="020B0604020202020204" pitchFamily="34" charset="0"/>
              <a:buChar char="•"/>
            </a:pPr>
            <a:r>
              <a:rPr lang="vi-VN" altLang="en-US" sz="2400" dirty="0">
                <a:latin typeface="Times New Roman" panose="02020603050405020304" charset="0"/>
                <a:cs typeface="Times New Roman" panose="02020603050405020304" charset="0"/>
                <a:sym typeface="+mn-ea"/>
              </a:rPr>
              <a:t>	</a:t>
            </a:r>
            <a:r>
              <a:rPr lang="en-US" sz="2400" dirty="0" err="1">
                <a:latin typeface="Arial" panose="020B0604020202020204" pitchFamily="34" charset="0"/>
                <a:cs typeface="Arial" panose="020B0604020202020204" pitchFamily="34" charset="0"/>
                <a:sym typeface="+mn-ea"/>
              </a:rPr>
              <a:t>Đối</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với</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học</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sinh</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và</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phụ</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huynh</a:t>
            </a:r>
            <a:r>
              <a:rPr lang="en-US" sz="2400" dirty="0">
                <a:latin typeface="Arial" panose="020B0604020202020204" pitchFamily="34" charset="0"/>
                <a:cs typeface="Arial" panose="020B0604020202020204" pitchFamily="34" charset="0"/>
                <a:sym typeface="+mn-ea"/>
              </a:rPr>
              <a:t>, app </a:t>
            </a:r>
            <a:r>
              <a:rPr lang="en-US" sz="2400" dirty="0" err="1">
                <a:latin typeface="Arial" panose="020B0604020202020204" pitchFamily="34" charset="0"/>
                <a:cs typeface="Arial" panose="020B0604020202020204" pitchFamily="34" charset="0"/>
                <a:sym typeface="+mn-ea"/>
              </a:rPr>
              <a:t>quản</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lí</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điểm</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thi</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cho</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phép</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họ</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tra</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cứu</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điểm</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số</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một</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cách</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nhanh</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chóng</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và</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thuận</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tiện</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Điều</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này</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giúp</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họ</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có</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thể</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theo</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dõi</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và</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đánh</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giá</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năng</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lực</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của</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học</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sinh</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một</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cách</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dễ</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dàng</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hơn</a:t>
            </a:r>
            <a:r>
              <a:rPr lang="en-US" sz="2400" dirty="0">
                <a:latin typeface="Arial" panose="020B0604020202020204" pitchFamily="34" charset="0"/>
                <a:cs typeface="Arial" panose="020B0604020202020204" pitchFamily="34" charset="0"/>
                <a:sym typeface="+mn-ea"/>
              </a:rPr>
              <a:t>.  </a:t>
            </a:r>
            <a:endParaRPr lang="en-US"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additive="base">
                                        <p:cTn id="7" dur="500" fill="hold"/>
                                        <p:tgtEl>
                                          <p:spTgt spid="288"/>
                                        </p:tgtEl>
                                        <p:attrNameLst>
                                          <p:attrName>ppt_x</p:attrName>
                                        </p:attrNameLst>
                                      </p:cBhvr>
                                      <p:tavLst>
                                        <p:tav tm="0">
                                          <p:val>
                                            <p:strVal val="1+#ppt_w/2"/>
                                          </p:val>
                                        </p:tav>
                                        <p:tav tm="100000">
                                          <p:val>
                                            <p:strVal val="#ppt_x"/>
                                          </p:val>
                                        </p:tav>
                                      </p:tavLst>
                                    </p:anim>
                                    <p:anim calcmode="lin" valueType="num">
                                      <p:cBhvr additive="base">
                                        <p:cTn id="8" dur="500" fill="hold"/>
                                        <p:tgtEl>
                                          <p:spTgt spid="28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1+#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1+#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p:bldP spid="22" grpId="0"/>
      <p:bldP spid="23" grpId="0"/>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8" name="Hình chữ nhật 2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useBgFill="1">
        <p:nvSpPr>
          <p:cNvPr id="5" name="Hình chữ nhật: Góc Tròn 4"/>
          <p:cNvSpPr/>
          <p:nvPr/>
        </p:nvSpPr>
        <p:spPr>
          <a:xfrm rot="18044193">
            <a:off x="-2077085" y="2502535"/>
            <a:ext cx="5563235" cy="138811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useBgFill="1">
        <p:nvSpPr>
          <p:cNvPr id="10" name="Hình chữ nhật: Góc Tròn 9"/>
          <p:cNvSpPr/>
          <p:nvPr/>
        </p:nvSpPr>
        <p:spPr>
          <a:xfrm rot="18044193">
            <a:off x="-1054735" y="310515"/>
            <a:ext cx="3027045" cy="121729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useBgFill="1">
        <p:nvSpPr>
          <p:cNvPr id="11" name="Hình chữ nhật: Góc Tròn 10"/>
          <p:cNvSpPr/>
          <p:nvPr/>
        </p:nvSpPr>
        <p:spPr>
          <a:xfrm rot="18044193">
            <a:off x="1598295" y="-856615"/>
            <a:ext cx="2197100" cy="132842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useBgFill="1">
        <p:nvSpPr>
          <p:cNvPr id="14" name="Hình chữ nhật: Góc Tròn 13"/>
          <p:cNvSpPr/>
          <p:nvPr/>
        </p:nvSpPr>
        <p:spPr>
          <a:xfrm rot="18044193">
            <a:off x="-2223770" y="2491105"/>
            <a:ext cx="9180830" cy="123952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useBgFill="1">
        <p:nvSpPr>
          <p:cNvPr id="16" name="Hình chữ nhật: Góc Tròn 15"/>
          <p:cNvSpPr/>
          <p:nvPr/>
        </p:nvSpPr>
        <p:spPr>
          <a:xfrm rot="18044193">
            <a:off x="440690" y="5402580"/>
            <a:ext cx="3388360" cy="123761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useBgFill="1">
        <p:nvSpPr>
          <p:cNvPr id="24" name="Hình chữ nhật: Góc Tròn 23"/>
          <p:cNvSpPr/>
          <p:nvPr/>
        </p:nvSpPr>
        <p:spPr>
          <a:xfrm rot="18044193">
            <a:off x="1764030" y="1663700"/>
            <a:ext cx="5187950" cy="116586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vi-VN">
              <a:sym typeface="+mn-ea"/>
            </a:endParaRPr>
          </a:p>
        </p:txBody>
      </p:sp>
      <p:sp useBgFill="1">
        <p:nvSpPr>
          <p:cNvPr id="25" name="Hình chữ nhật: Góc Tròn 24"/>
          <p:cNvSpPr/>
          <p:nvPr/>
        </p:nvSpPr>
        <p:spPr>
          <a:xfrm rot="18044193">
            <a:off x="1965325" y="3747770"/>
            <a:ext cx="5332095" cy="128778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ộp Văn bản 29"/>
          <p:cNvSpPr txBox="1"/>
          <p:nvPr/>
        </p:nvSpPr>
        <p:spPr>
          <a:xfrm>
            <a:off x="6166485" y="195580"/>
            <a:ext cx="6186170" cy="829945"/>
          </a:xfrm>
          <a:prstGeom prst="rect">
            <a:avLst/>
          </a:prstGeom>
          <a:noFill/>
        </p:spPr>
        <p:txBody>
          <a:bodyPr wrap="square" rtlCol="0">
            <a:spAutoFit/>
          </a:bodyPr>
          <a:lstStyle/>
          <a:p>
            <a:r>
              <a:rPr lang="vi-VN" altLang="en-US" sz="4000" b="1"/>
              <a:t>        </a:t>
            </a:r>
            <a:r>
              <a:rPr lang="vi-VN" altLang="en-US" sz="4800" b="1">
                <a:latin typeface="Cooper Black" panose="0208090404030B020404" charset="0"/>
                <a:cs typeface="Cooper Black" panose="0208090404030B020404" charset="0"/>
              </a:rPr>
              <a:t>Django là gì ?</a:t>
            </a:r>
          </a:p>
        </p:txBody>
      </p:sp>
      <p:sp>
        <p:nvSpPr>
          <p:cNvPr id="31" name="Hình chữ nhật 30"/>
          <p:cNvSpPr/>
          <p:nvPr/>
        </p:nvSpPr>
        <p:spPr>
          <a:xfrm>
            <a:off x="6960048" y="930696"/>
            <a:ext cx="48560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Hộp Văn bản 31"/>
          <p:cNvSpPr txBox="1"/>
          <p:nvPr/>
        </p:nvSpPr>
        <p:spPr>
          <a:xfrm>
            <a:off x="6166485" y="1025525"/>
            <a:ext cx="5649595" cy="1198880"/>
          </a:xfrm>
          <a:prstGeom prst="rect">
            <a:avLst/>
          </a:prstGeom>
          <a:noFill/>
        </p:spPr>
        <p:txBody>
          <a:bodyPr wrap="square" rtlCol="0">
            <a:spAutoFit/>
          </a:bodyPr>
          <a:lstStyle/>
          <a:p>
            <a:pPr marL="342900" indent="-342900">
              <a:buFont typeface="Wingdings" panose="05000000000000000000" pitchFamily="2" charset="2"/>
              <a:buChar char="v"/>
            </a:pPr>
            <a:r>
              <a:rPr lang="vi-VN" sz="2400" b="0" i="0" err="1">
                <a:solidFill>
                  <a:srgbClr val="000000"/>
                </a:solidFill>
                <a:effectLst/>
                <a:latin typeface="Times New Roman" panose="02020603050405020304" charset="0"/>
                <a:cs typeface="Times New Roman" panose="02020603050405020304" charset="0"/>
              </a:rPr>
              <a:t>Django</a:t>
            </a:r>
            <a:r>
              <a:rPr lang="vi-VN" sz="2400" b="0" i="0">
                <a:solidFill>
                  <a:srgbClr val="000000"/>
                </a:solidFill>
                <a:effectLst/>
                <a:latin typeface="Times New Roman" panose="02020603050405020304" charset="0"/>
                <a:cs typeface="Times New Roman" panose="02020603050405020304" charset="0"/>
              </a:rPr>
              <a:t> là một khung </a:t>
            </a:r>
            <a:r>
              <a:rPr lang="vi-VN" sz="2400" b="0" i="0" err="1">
                <a:solidFill>
                  <a:srgbClr val="000000"/>
                </a:solidFill>
                <a:effectLst/>
                <a:latin typeface="Times New Roman" panose="02020603050405020304" charset="0"/>
                <a:cs typeface="Times New Roman" panose="02020603050405020304" charset="0"/>
              </a:rPr>
              <a:t>Python</a:t>
            </a:r>
            <a:r>
              <a:rPr lang="vi-VN" sz="2400" b="0" i="0">
                <a:solidFill>
                  <a:srgbClr val="000000"/>
                </a:solidFill>
                <a:effectLst/>
                <a:latin typeface="Times New Roman" panose="02020603050405020304" charset="0"/>
                <a:cs typeface="Times New Roman" panose="02020603050405020304" charset="0"/>
              </a:rPr>
              <a:t> giúp tạo các trang </a:t>
            </a:r>
            <a:r>
              <a:rPr lang="vi-VN" sz="2400" b="0" i="0" err="1">
                <a:solidFill>
                  <a:srgbClr val="000000"/>
                </a:solidFill>
                <a:effectLst/>
                <a:latin typeface="Times New Roman" panose="02020603050405020304" charset="0"/>
                <a:cs typeface="Times New Roman" panose="02020603050405020304" charset="0"/>
              </a:rPr>
              <a:t>web</a:t>
            </a:r>
            <a:r>
              <a:rPr lang="vi-VN" sz="2400" b="0" i="0">
                <a:solidFill>
                  <a:srgbClr val="000000"/>
                </a:solidFill>
                <a:effectLst/>
                <a:latin typeface="Times New Roman" panose="02020603050405020304" charset="0"/>
                <a:cs typeface="Times New Roman" panose="02020603050405020304" charset="0"/>
              </a:rPr>
              <a:t> bằng </a:t>
            </a:r>
            <a:r>
              <a:rPr lang="vi-VN" sz="2400" b="0" i="0" err="1">
                <a:solidFill>
                  <a:srgbClr val="000000"/>
                </a:solidFill>
                <a:effectLst/>
                <a:latin typeface="Times New Roman" panose="02020603050405020304" charset="0"/>
                <a:cs typeface="Times New Roman" panose="02020603050405020304" charset="0"/>
              </a:rPr>
              <a:t>Python</a:t>
            </a:r>
            <a:r>
              <a:rPr lang="vi-VN" sz="2400" b="0" i="0">
                <a:solidFill>
                  <a:srgbClr val="000000"/>
                </a:solidFill>
                <a:effectLst/>
                <a:latin typeface="Times New Roman" panose="02020603050405020304" charset="0"/>
                <a:cs typeface="Times New Roman" panose="02020603050405020304" charset="0"/>
              </a:rPr>
              <a:t> dễ dàng hơn.</a:t>
            </a:r>
            <a:endParaRPr lang="vi-VN" sz="2400">
              <a:latin typeface="Times New Roman" panose="02020603050405020304" charset="0"/>
              <a:cs typeface="Times New Roman" panose="02020603050405020304" charset="0"/>
            </a:endParaRPr>
          </a:p>
          <a:p>
            <a:endParaRPr lang="vi-VN" sz="2400">
              <a:latin typeface="Times New Roman" panose="02020603050405020304" charset="0"/>
              <a:cs typeface="Times New Roman" panose="02020603050405020304" charset="0"/>
            </a:endParaRPr>
          </a:p>
        </p:txBody>
      </p:sp>
      <p:sp>
        <p:nvSpPr>
          <p:cNvPr id="33" name="Hộp Văn bản 32"/>
          <p:cNvSpPr txBox="1"/>
          <p:nvPr/>
        </p:nvSpPr>
        <p:spPr>
          <a:xfrm>
            <a:off x="6166485" y="4243070"/>
            <a:ext cx="5744210" cy="1568450"/>
          </a:xfrm>
          <a:prstGeom prst="rect">
            <a:avLst/>
          </a:prstGeom>
          <a:noFill/>
        </p:spPr>
        <p:txBody>
          <a:bodyPr wrap="square" rtlCol="0">
            <a:spAutoFit/>
          </a:bodyPr>
          <a:lstStyle/>
          <a:p>
            <a:pPr marL="342900" indent="-342900">
              <a:buFont typeface="Wingdings" panose="05000000000000000000" pitchFamily="2" charset="2"/>
              <a:buChar char="v"/>
            </a:pPr>
            <a:r>
              <a:rPr lang="vi-VN" sz="2400" b="0" i="0">
                <a:solidFill>
                  <a:srgbClr val="000000"/>
                </a:solidFill>
                <a:effectLst/>
                <a:latin typeface="Times New Roman" panose="02020603050405020304" charset="0"/>
                <a:cs typeface="Times New Roman" panose="02020603050405020304" charset="0"/>
              </a:rPr>
              <a:t>Cách hiểu đơn giản hơn Django chính là một Framework dùng để lập trình Web bậc cao. Có mã nguồn mở được viết bằng ngôn ngữ lập trình Python. </a:t>
            </a:r>
          </a:p>
        </p:txBody>
      </p:sp>
      <p:sp>
        <p:nvSpPr>
          <p:cNvPr id="34" name="Hộp Văn bản 33"/>
          <p:cNvSpPr txBox="1"/>
          <p:nvPr/>
        </p:nvSpPr>
        <p:spPr>
          <a:xfrm>
            <a:off x="6166485" y="1936750"/>
            <a:ext cx="5733415" cy="2306955"/>
          </a:xfrm>
          <a:prstGeom prst="rect">
            <a:avLst/>
          </a:prstGeom>
          <a:noFill/>
        </p:spPr>
        <p:txBody>
          <a:bodyPr wrap="square" rtlCol="0">
            <a:spAutoFit/>
          </a:bodyPr>
          <a:lstStyle/>
          <a:p>
            <a:pPr marL="342900" indent="-342900">
              <a:buFont typeface="Wingdings" panose="05000000000000000000" pitchFamily="2" charset="2"/>
              <a:buChar char="v"/>
            </a:pPr>
            <a:r>
              <a:rPr lang="vi-VN" sz="2400" b="0" i="0">
                <a:solidFill>
                  <a:srgbClr val="000000"/>
                </a:solidFill>
                <a:effectLst/>
                <a:latin typeface="Times New Roman" panose="02020603050405020304" charset="0"/>
                <a:cs typeface="Times New Roman" panose="02020603050405020304" charset="0"/>
              </a:rPr>
              <a:t>Django là web framework bậc cao miễn phí, có mã nguồn mở được tạo ra bởi ngôn ngữ Python dựa trên mô hình mô hình MTV, gồm Model-Template-Views. Trong đó Framework được phát triển, quản lý bởi Django Software Foundation.</a:t>
            </a:r>
          </a:p>
        </p:txBody>
      </p:sp>
      <p:sp>
        <p:nvSpPr>
          <p:cNvPr id="35" name="Hộp Văn bản 34"/>
          <p:cNvSpPr txBox="1"/>
          <p:nvPr/>
        </p:nvSpPr>
        <p:spPr>
          <a:xfrm>
            <a:off x="6341745" y="5690235"/>
            <a:ext cx="5612765" cy="829945"/>
          </a:xfrm>
          <a:prstGeom prst="rect">
            <a:avLst/>
          </a:prstGeom>
          <a:noFill/>
        </p:spPr>
        <p:txBody>
          <a:bodyPr wrap="square" rtlCol="0">
            <a:spAutoFit/>
          </a:bodyPr>
          <a:lstStyle/>
          <a:p>
            <a:pPr marL="285750" indent="-285750">
              <a:buFont typeface="Wingdings" panose="05000000000000000000" pitchFamily="2" charset="2"/>
              <a:buChar char="v"/>
            </a:pPr>
            <a:r>
              <a:rPr lang="vi-VN" sz="2400" b="0" i="0" err="1">
                <a:solidFill>
                  <a:srgbClr val="FF0000"/>
                </a:solidFill>
                <a:effectLst/>
                <a:latin typeface="Times New Roman" panose="02020603050405020304" charset="0"/>
                <a:cs typeface="Times New Roman" panose="02020603050405020304" charset="0"/>
              </a:rPr>
              <a:t>Django</a:t>
            </a:r>
            <a:r>
              <a:rPr lang="vi-VN" sz="2400" b="0" i="0">
                <a:solidFill>
                  <a:srgbClr val="FF0000"/>
                </a:solidFill>
                <a:effectLst/>
                <a:latin typeface="Times New Roman" panose="02020603050405020304" charset="0"/>
                <a:cs typeface="Times New Roman" panose="02020603050405020304" charset="0"/>
              </a:rPr>
              <a:t> đặc biệt hữu ích cho các trang </a:t>
            </a:r>
            <a:r>
              <a:rPr lang="vi-VN" sz="2400" b="0" i="0" err="1">
                <a:solidFill>
                  <a:srgbClr val="FF0000"/>
                </a:solidFill>
                <a:effectLst/>
                <a:latin typeface="Times New Roman" panose="02020603050405020304" charset="0"/>
                <a:cs typeface="Times New Roman" panose="02020603050405020304" charset="0"/>
              </a:rPr>
              <a:t>web</a:t>
            </a:r>
            <a:r>
              <a:rPr lang="vi-VN" sz="2400" b="0" i="0">
                <a:solidFill>
                  <a:srgbClr val="FF0000"/>
                </a:solidFill>
                <a:effectLst/>
                <a:latin typeface="Times New Roman" panose="02020603050405020304" charset="0"/>
                <a:cs typeface="Times New Roman" panose="02020603050405020304" charset="0"/>
              </a:rPr>
              <a:t> hướng cơ sở dữ liệu</a:t>
            </a:r>
            <a:endParaRPr lang="vi-VN" sz="2400">
              <a:solidFill>
                <a:srgbClr val="FF000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14:presetBounceEnd="82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82000">
                                          <p:cBhvr additive="base">
                                            <p:cTn id="7" dur="2250" fill="hold"/>
                                            <p:tgtEl>
                                              <p:spTgt spid="10"/>
                                            </p:tgtEl>
                                            <p:attrNameLst>
                                              <p:attrName>ppt_x</p:attrName>
                                            </p:attrNameLst>
                                          </p:cBhvr>
                                          <p:tavLst>
                                            <p:tav tm="0">
                                              <p:val>
                                                <p:strVal val="0-#ppt_w/2"/>
                                              </p:val>
                                            </p:tav>
                                            <p:tav tm="100000">
                                              <p:val>
                                                <p:strVal val="#ppt_x"/>
                                              </p:val>
                                            </p:tav>
                                          </p:tavLst>
                                        </p:anim>
                                        <p:anim calcmode="lin" valueType="num" p14:bounceEnd="82000">
                                          <p:cBhvr additive="base">
                                            <p:cTn id="8" dur="22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3" fill="hold" grpId="0" nodeType="withEffect" p14:presetBounceEnd="82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82000">
                                          <p:cBhvr additive="base">
                                            <p:cTn id="11" dur="2250" fill="hold"/>
                                            <p:tgtEl>
                                              <p:spTgt spid="11"/>
                                            </p:tgtEl>
                                            <p:attrNameLst>
                                              <p:attrName>ppt_x</p:attrName>
                                            </p:attrNameLst>
                                          </p:cBhvr>
                                          <p:tavLst>
                                            <p:tav tm="0">
                                              <p:val>
                                                <p:strVal val="1+#ppt_w/2"/>
                                              </p:val>
                                            </p:tav>
                                            <p:tav tm="100000">
                                              <p:val>
                                                <p:strVal val="#ppt_x"/>
                                              </p:val>
                                            </p:tav>
                                          </p:tavLst>
                                        </p:anim>
                                        <p:anim calcmode="lin" valueType="num" p14:bounceEnd="82000">
                                          <p:cBhvr additive="base">
                                            <p:cTn id="12" dur="22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14:presetBounceEnd="82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82000">
                                          <p:cBhvr additive="base">
                                            <p:cTn id="15" dur="2250" fill="hold"/>
                                            <p:tgtEl>
                                              <p:spTgt spid="5"/>
                                            </p:tgtEl>
                                            <p:attrNameLst>
                                              <p:attrName>ppt_x</p:attrName>
                                            </p:attrNameLst>
                                          </p:cBhvr>
                                          <p:tavLst>
                                            <p:tav tm="0">
                                              <p:val>
                                                <p:strVal val="0-#ppt_w/2"/>
                                              </p:val>
                                            </p:tav>
                                            <p:tav tm="100000">
                                              <p:val>
                                                <p:strVal val="#ppt_x"/>
                                              </p:val>
                                            </p:tav>
                                          </p:tavLst>
                                        </p:anim>
                                        <p:anim calcmode="lin" valueType="num" p14:bounceEnd="82000">
                                          <p:cBhvr additive="base">
                                            <p:cTn id="16" dur="22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14:presetBounceEnd="82000">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14:bounceEnd="82000">
                                          <p:cBhvr additive="base">
                                            <p:cTn id="19" dur="2250" fill="hold"/>
                                            <p:tgtEl>
                                              <p:spTgt spid="14"/>
                                            </p:tgtEl>
                                            <p:attrNameLst>
                                              <p:attrName>ppt_x</p:attrName>
                                            </p:attrNameLst>
                                          </p:cBhvr>
                                          <p:tavLst>
                                            <p:tav tm="0">
                                              <p:val>
                                                <p:strVal val="0-#ppt_w/2"/>
                                              </p:val>
                                            </p:tav>
                                            <p:tav tm="100000">
                                              <p:val>
                                                <p:strVal val="#ppt_x"/>
                                              </p:val>
                                            </p:tav>
                                          </p:tavLst>
                                        </p:anim>
                                        <p:anim calcmode="lin" valueType="num" p14:bounceEnd="82000">
                                          <p:cBhvr additive="base">
                                            <p:cTn id="20" dur="225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14:presetBounceEnd="82000">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14:bounceEnd="82000">
                                          <p:cBhvr additive="base">
                                            <p:cTn id="23" dur="2250" fill="hold"/>
                                            <p:tgtEl>
                                              <p:spTgt spid="16"/>
                                            </p:tgtEl>
                                            <p:attrNameLst>
                                              <p:attrName>ppt_x</p:attrName>
                                            </p:attrNameLst>
                                          </p:cBhvr>
                                          <p:tavLst>
                                            <p:tav tm="0">
                                              <p:val>
                                                <p:strVal val="0-#ppt_w/2"/>
                                              </p:val>
                                            </p:tav>
                                            <p:tav tm="100000">
                                              <p:val>
                                                <p:strVal val="#ppt_x"/>
                                              </p:val>
                                            </p:tav>
                                          </p:tavLst>
                                        </p:anim>
                                        <p:anim calcmode="lin" valueType="num" p14:bounceEnd="82000">
                                          <p:cBhvr additive="base">
                                            <p:cTn id="24" dur="225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3" fill="hold" grpId="0" nodeType="withEffect" p14:presetBounceEnd="82000">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14:bounceEnd="82000">
                                          <p:cBhvr additive="base">
                                            <p:cTn id="27" dur="2250" fill="hold"/>
                                            <p:tgtEl>
                                              <p:spTgt spid="25"/>
                                            </p:tgtEl>
                                            <p:attrNameLst>
                                              <p:attrName>ppt_x</p:attrName>
                                            </p:attrNameLst>
                                          </p:cBhvr>
                                          <p:tavLst>
                                            <p:tav tm="0">
                                              <p:val>
                                                <p:strVal val="1+#ppt_w/2"/>
                                              </p:val>
                                            </p:tav>
                                            <p:tav tm="100000">
                                              <p:val>
                                                <p:strVal val="#ppt_x"/>
                                              </p:val>
                                            </p:tav>
                                          </p:tavLst>
                                        </p:anim>
                                        <p:anim calcmode="lin" valueType="num" p14:bounceEnd="82000">
                                          <p:cBhvr additive="base">
                                            <p:cTn id="28" dur="2250" fill="hold"/>
                                            <p:tgtEl>
                                              <p:spTgt spid="25"/>
                                            </p:tgtEl>
                                            <p:attrNameLst>
                                              <p:attrName>ppt_y</p:attrName>
                                            </p:attrNameLst>
                                          </p:cBhvr>
                                          <p:tavLst>
                                            <p:tav tm="0">
                                              <p:val>
                                                <p:strVal val="0-#ppt_h/2"/>
                                              </p:val>
                                            </p:tav>
                                            <p:tav tm="100000">
                                              <p:val>
                                                <p:strVal val="#ppt_y"/>
                                              </p:val>
                                            </p:tav>
                                          </p:tavLst>
                                        </p:anim>
                                      </p:childTnLst>
                                    </p:cTn>
                                  </p:par>
                                  <p:par>
                                    <p:cTn id="29" presetID="2" presetClass="entr" presetSubtype="2" decel="746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750" fill="hold"/>
                                            <p:tgtEl>
                                              <p:spTgt spid="30"/>
                                            </p:tgtEl>
                                            <p:attrNameLst>
                                              <p:attrName>ppt_x</p:attrName>
                                            </p:attrNameLst>
                                          </p:cBhvr>
                                          <p:tavLst>
                                            <p:tav tm="0">
                                              <p:val>
                                                <p:strVal val="1+#ppt_w/2"/>
                                              </p:val>
                                            </p:tav>
                                            <p:tav tm="100000">
                                              <p:val>
                                                <p:strVal val="#ppt_x"/>
                                              </p:val>
                                            </p:tav>
                                          </p:tavLst>
                                        </p:anim>
                                        <p:anim calcmode="lin" valueType="num">
                                          <p:cBhvr additive="base">
                                            <p:cTn id="32" dur="750" fill="hold"/>
                                            <p:tgtEl>
                                              <p:spTgt spid="30"/>
                                            </p:tgtEl>
                                            <p:attrNameLst>
                                              <p:attrName>ppt_y</p:attrName>
                                            </p:attrNameLst>
                                          </p:cBhvr>
                                          <p:tavLst>
                                            <p:tav tm="0">
                                              <p:val>
                                                <p:strVal val="#ppt_y"/>
                                              </p:val>
                                            </p:tav>
                                            <p:tav tm="100000">
                                              <p:val>
                                                <p:strVal val="#ppt_y"/>
                                              </p:val>
                                            </p:tav>
                                          </p:tavLst>
                                        </p:anim>
                                      </p:childTnLst>
                                    </p:cTn>
                                  </p:par>
                                  <p:par>
                                    <p:cTn id="33" presetID="2" presetClass="entr" presetSubtype="2" decel="74600" fill="hold" grpId="0" nodeType="withEffect">
                                      <p:stCondLst>
                                        <p:cond delay="25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750" fill="hold"/>
                                            <p:tgtEl>
                                              <p:spTgt spid="31"/>
                                            </p:tgtEl>
                                            <p:attrNameLst>
                                              <p:attrName>ppt_x</p:attrName>
                                            </p:attrNameLst>
                                          </p:cBhvr>
                                          <p:tavLst>
                                            <p:tav tm="0">
                                              <p:val>
                                                <p:strVal val="1+#ppt_w/2"/>
                                              </p:val>
                                            </p:tav>
                                            <p:tav tm="100000">
                                              <p:val>
                                                <p:strVal val="#ppt_x"/>
                                              </p:val>
                                            </p:tav>
                                          </p:tavLst>
                                        </p:anim>
                                        <p:anim calcmode="lin" valueType="num">
                                          <p:cBhvr additive="base">
                                            <p:cTn id="36" dur="750" fill="hold"/>
                                            <p:tgtEl>
                                              <p:spTgt spid="31"/>
                                            </p:tgtEl>
                                            <p:attrNameLst>
                                              <p:attrName>ppt_y</p:attrName>
                                            </p:attrNameLst>
                                          </p:cBhvr>
                                          <p:tavLst>
                                            <p:tav tm="0">
                                              <p:val>
                                                <p:strVal val="#ppt_y"/>
                                              </p:val>
                                            </p:tav>
                                            <p:tav tm="100000">
                                              <p:val>
                                                <p:strVal val="#ppt_y"/>
                                              </p:val>
                                            </p:tav>
                                          </p:tavLst>
                                        </p:anim>
                                      </p:childTnLst>
                                    </p:cTn>
                                  </p:par>
                                  <p:par>
                                    <p:cTn id="37" presetID="2" presetClass="entr" presetSubtype="2" decel="74600" fill="hold" grpId="0" nodeType="withEffect">
                                      <p:stCondLst>
                                        <p:cond delay="50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750" fill="hold"/>
                                            <p:tgtEl>
                                              <p:spTgt spid="32"/>
                                            </p:tgtEl>
                                            <p:attrNameLst>
                                              <p:attrName>ppt_x</p:attrName>
                                            </p:attrNameLst>
                                          </p:cBhvr>
                                          <p:tavLst>
                                            <p:tav tm="0">
                                              <p:val>
                                                <p:strVal val="1+#ppt_w/2"/>
                                              </p:val>
                                            </p:tav>
                                            <p:tav tm="100000">
                                              <p:val>
                                                <p:strVal val="#ppt_x"/>
                                              </p:val>
                                            </p:tav>
                                          </p:tavLst>
                                        </p:anim>
                                        <p:anim calcmode="lin" valueType="num">
                                          <p:cBhvr additive="base">
                                            <p:cTn id="40" dur="750" fill="hold"/>
                                            <p:tgtEl>
                                              <p:spTgt spid="32"/>
                                            </p:tgtEl>
                                            <p:attrNameLst>
                                              <p:attrName>ppt_y</p:attrName>
                                            </p:attrNameLst>
                                          </p:cBhvr>
                                          <p:tavLst>
                                            <p:tav tm="0">
                                              <p:val>
                                                <p:strVal val="#ppt_y"/>
                                              </p:val>
                                            </p:tav>
                                            <p:tav tm="100000">
                                              <p:val>
                                                <p:strVal val="#ppt_y"/>
                                              </p:val>
                                            </p:tav>
                                          </p:tavLst>
                                        </p:anim>
                                      </p:childTnLst>
                                    </p:cTn>
                                  </p:par>
                                  <p:par>
                                    <p:cTn id="41" presetID="2" presetClass="entr" presetSubtype="2" decel="74600" fill="hold" grpId="0" nodeType="withEffect">
                                      <p:stCondLst>
                                        <p:cond delay="100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750" fill="hold"/>
                                            <p:tgtEl>
                                              <p:spTgt spid="33"/>
                                            </p:tgtEl>
                                            <p:attrNameLst>
                                              <p:attrName>ppt_x</p:attrName>
                                            </p:attrNameLst>
                                          </p:cBhvr>
                                          <p:tavLst>
                                            <p:tav tm="0">
                                              <p:val>
                                                <p:strVal val="1+#ppt_w/2"/>
                                              </p:val>
                                            </p:tav>
                                            <p:tav tm="100000">
                                              <p:val>
                                                <p:strVal val="#ppt_x"/>
                                              </p:val>
                                            </p:tav>
                                          </p:tavLst>
                                        </p:anim>
                                        <p:anim calcmode="lin" valueType="num">
                                          <p:cBhvr additive="base">
                                            <p:cTn id="44" dur="750" fill="hold"/>
                                            <p:tgtEl>
                                              <p:spTgt spid="33"/>
                                            </p:tgtEl>
                                            <p:attrNameLst>
                                              <p:attrName>ppt_y</p:attrName>
                                            </p:attrNameLst>
                                          </p:cBhvr>
                                          <p:tavLst>
                                            <p:tav tm="0">
                                              <p:val>
                                                <p:strVal val="#ppt_y"/>
                                              </p:val>
                                            </p:tav>
                                            <p:tav tm="100000">
                                              <p:val>
                                                <p:strVal val="#ppt_y"/>
                                              </p:val>
                                            </p:tav>
                                          </p:tavLst>
                                        </p:anim>
                                      </p:childTnLst>
                                    </p:cTn>
                                  </p:par>
                                  <p:par>
                                    <p:cTn id="45" presetID="2" presetClass="entr" presetSubtype="2" decel="74600" fill="hold" grpId="0" nodeType="withEffect">
                                      <p:stCondLst>
                                        <p:cond delay="75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750" fill="hold"/>
                                            <p:tgtEl>
                                              <p:spTgt spid="34"/>
                                            </p:tgtEl>
                                            <p:attrNameLst>
                                              <p:attrName>ppt_x</p:attrName>
                                            </p:attrNameLst>
                                          </p:cBhvr>
                                          <p:tavLst>
                                            <p:tav tm="0">
                                              <p:val>
                                                <p:strVal val="1+#ppt_w/2"/>
                                              </p:val>
                                            </p:tav>
                                            <p:tav tm="100000">
                                              <p:val>
                                                <p:strVal val="#ppt_x"/>
                                              </p:val>
                                            </p:tav>
                                          </p:tavLst>
                                        </p:anim>
                                        <p:anim calcmode="lin" valueType="num">
                                          <p:cBhvr additive="base">
                                            <p:cTn id="48" dur="750" fill="hold"/>
                                            <p:tgtEl>
                                              <p:spTgt spid="34"/>
                                            </p:tgtEl>
                                            <p:attrNameLst>
                                              <p:attrName>ppt_y</p:attrName>
                                            </p:attrNameLst>
                                          </p:cBhvr>
                                          <p:tavLst>
                                            <p:tav tm="0">
                                              <p:val>
                                                <p:strVal val="#ppt_y"/>
                                              </p:val>
                                            </p:tav>
                                            <p:tav tm="100000">
                                              <p:val>
                                                <p:strVal val="#ppt_y"/>
                                              </p:val>
                                            </p:tav>
                                          </p:tavLst>
                                        </p:anim>
                                      </p:childTnLst>
                                    </p:cTn>
                                  </p:par>
                                  <p:par>
                                    <p:cTn id="49" presetID="2" presetClass="entr" presetSubtype="2" decel="74600" fill="hold" grpId="0" nodeType="withEffect">
                                      <p:stCondLst>
                                        <p:cond delay="125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750" fill="hold"/>
                                            <p:tgtEl>
                                              <p:spTgt spid="35"/>
                                            </p:tgtEl>
                                            <p:attrNameLst>
                                              <p:attrName>ppt_x</p:attrName>
                                            </p:attrNameLst>
                                          </p:cBhvr>
                                          <p:tavLst>
                                            <p:tav tm="0">
                                              <p:val>
                                                <p:strVal val="1+#ppt_w/2"/>
                                              </p:val>
                                            </p:tav>
                                            <p:tav tm="100000">
                                              <p:val>
                                                <p:strVal val="#ppt_x"/>
                                              </p:val>
                                            </p:tav>
                                          </p:tavLst>
                                        </p:anim>
                                        <p:anim calcmode="lin" valueType="num">
                                          <p:cBhvr additive="base">
                                            <p:cTn id="52" dur="750" fill="hold"/>
                                            <p:tgtEl>
                                              <p:spTgt spid="35"/>
                                            </p:tgtEl>
                                            <p:attrNameLst>
                                              <p:attrName>ppt_y</p:attrName>
                                            </p:attrNameLst>
                                          </p:cBhvr>
                                          <p:tavLst>
                                            <p:tav tm="0">
                                              <p:val>
                                                <p:strVal val="#ppt_y"/>
                                              </p:val>
                                            </p:tav>
                                            <p:tav tm="100000">
                                              <p:val>
                                                <p:strVal val="#ppt_y"/>
                                              </p:val>
                                            </p:tav>
                                          </p:tavLst>
                                        </p:anim>
                                      </p:childTnLst>
                                    </p:cTn>
                                  </p:par>
                                  <p:par>
                                    <p:cTn id="53" presetID="2" presetClass="entr" presetSubtype="3" fill="hold" grpId="0" nodeType="withEffect" p14:presetBounceEnd="82000">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14:bounceEnd="82000">
                                          <p:cBhvr additive="base">
                                            <p:cTn id="55" dur="2250" fill="hold"/>
                                            <p:tgtEl>
                                              <p:spTgt spid="24"/>
                                            </p:tgtEl>
                                            <p:attrNameLst>
                                              <p:attrName>ppt_x</p:attrName>
                                            </p:attrNameLst>
                                          </p:cBhvr>
                                          <p:tavLst>
                                            <p:tav tm="0">
                                              <p:val>
                                                <p:strVal val="1+#ppt_w/2"/>
                                              </p:val>
                                            </p:tav>
                                            <p:tav tm="100000">
                                              <p:val>
                                                <p:strVal val="#ppt_x"/>
                                              </p:val>
                                            </p:tav>
                                          </p:tavLst>
                                        </p:anim>
                                        <p:anim calcmode="lin" valueType="num" p14:bounceEnd="82000">
                                          <p:cBhvr additive="base">
                                            <p:cTn id="56" dur="2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0" grpId="0" bldLvl="0" animBg="1"/>
          <p:bldP spid="11" grpId="0" bldLvl="0" animBg="1"/>
          <p:bldP spid="14" grpId="0" bldLvl="0" animBg="1"/>
          <p:bldP spid="16" grpId="0" bldLvl="0" animBg="1"/>
          <p:bldP spid="24" grpId="0" bldLvl="0" animBg="1"/>
          <p:bldP spid="25" grpId="0" bldLvl="0" animBg="1"/>
          <p:bldP spid="30" grpId="0"/>
          <p:bldP spid="31" grpId="0" bldLvl="0" animBg="1"/>
          <p:bldP spid="32" grpId="0"/>
          <p:bldP spid="33" grpId="0"/>
          <p:bldP spid="34"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250" fill="hold"/>
                                            <p:tgtEl>
                                              <p:spTgt spid="10"/>
                                            </p:tgtEl>
                                            <p:attrNameLst>
                                              <p:attrName>ppt_x</p:attrName>
                                            </p:attrNameLst>
                                          </p:cBhvr>
                                          <p:tavLst>
                                            <p:tav tm="0">
                                              <p:val>
                                                <p:strVal val="0-#ppt_w/2"/>
                                              </p:val>
                                            </p:tav>
                                            <p:tav tm="100000">
                                              <p:val>
                                                <p:strVal val="#ppt_x"/>
                                              </p:val>
                                            </p:tav>
                                          </p:tavLst>
                                        </p:anim>
                                        <p:anim calcmode="lin" valueType="num">
                                          <p:cBhvr additive="base">
                                            <p:cTn id="8" dur="22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250" fill="hold"/>
                                            <p:tgtEl>
                                              <p:spTgt spid="11"/>
                                            </p:tgtEl>
                                            <p:attrNameLst>
                                              <p:attrName>ppt_x</p:attrName>
                                            </p:attrNameLst>
                                          </p:cBhvr>
                                          <p:tavLst>
                                            <p:tav tm="0">
                                              <p:val>
                                                <p:strVal val="1+#ppt_w/2"/>
                                              </p:val>
                                            </p:tav>
                                            <p:tav tm="100000">
                                              <p:val>
                                                <p:strVal val="#ppt_x"/>
                                              </p:val>
                                            </p:tav>
                                          </p:tavLst>
                                        </p:anim>
                                        <p:anim calcmode="lin" valueType="num">
                                          <p:cBhvr additive="base">
                                            <p:cTn id="12" dur="22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250" fill="hold"/>
                                            <p:tgtEl>
                                              <p:spTgt spid="5"/>
                                            </p:tgtEl>
                                            <p:attrNameLst>
                                              <p:attrName>ppt_x</p:attrName>
                                            </p:attrNameLst>
                                          </p:cBhvr>
                                          <p:tavLst>
                                            <p:tav tm="0">
                                              <p:val>
                                                <p:strVal val="0-#ppt_w/2"/>
                                              </p:val>
                                            </p:tav>
                                            <p:tav tm="100000">
                                              <p:val>
                                                <p:strVal val="#ppt_x"/>
                                              </p:val>
                                            </p:tav>
                                          </p:tavLst>
                                        </p:anim>
                                        <p:anim calcmode="lin" valueType="num">
                                          <p:cBhvr additive="base">
                                            <p:cTn id="16" dur="22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250" fill="hold"/>
                                            <p:tgtEl>
                                              <p:spTgt spid="14"/>
                                            </p:tgtEl>
                                            <p:attrNameLst>
                                              <p:attrName>ppt_x</p:attrName>
                                            </p:attrNameLst>
                                          </p:cBhvr>
                                          <p:tavLst>
                                            <p:tav tm="0">
                                              <p:val>
                                                <p:strVal val="0-#ppt_w/2"/>
                                              </p:val>
                                            </p:tav>
                                            <p:tav tm="100000">
                                              <p:val>
                                                <p:strVal val="#ppt_x"/>
                                              </p:val>
                                            </p:tav>
                                          </p:tavLst>
                                        </p:anim>
                                        <p:anim calcmode="lin" valueType="num">
                                          <p:cBhvr additive="base">
                                            <p:cTn id="20" dur="225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2250" fill="hold"/>
                                            <p:tgtEl>
                                              <p:spTgt spid="16"/>
                                            </p:tgtEl>
                                            <p:attrNameLst>
                                              <p:attrName>ppt_x</p:attrName>
                                            </p:attrNameLst>
                                          </p:cBhvr>
                                          <p:tavLst>
                                            <p:tav tm="0">
                                              <p:val>
                                                <p:strVal val="0-#ppt_w/2"/>
                                              </p:val>
                                            </p:tav>
                                            <p:tav tm="100000">
                                              <p:val>
                                                <p:strVal val="#ppt_x"/>
                                              </p:val>
                                            </p:tav>
                                          </p:tavLst>
                                        </p:anim>
                                        <p:anim calcmode="lin" valueType="num">
                                          <p:cBhvr additive="base">
                                            <p:cTn id="24" dur="225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3"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2250" fill="hold"/>
                                            <p:tgtEl>
                                              <p:spTgt spid="25"/>
                                            </p:tgtEl>
                                            <p:attrNameLst>
                                              <p:attrName>ppt_x</p:attrName>
                                            </p:attrNameLst>
                                          </p:cBhvr>
                                          <p:tavLst>
                                            <p:tav tm="0">
                                              <p:val>
                                                <p:strVal val="1+#ppt_w/2"/>
                                              </p:val>
                                            </p:tav>
                                            <p:tav tm="100000">
                                              <p:val>
                                                <p:strVal val="#ppt_x"/>
                                              </p:val>
                                            </p:tav>
                                          </p:tavLst>
                                        </p:anim>
                                        <p:anim calcmode="lin" valueType="num">
                                          <p:cBhvr additive="base">
                                            <p:cTn id="28" dur="2250" fill="hold"/>
                                            <p:tgtEl>
                                              <p:spTgt spid="25"/>
                                            </p:tgtEl>
                                            <p:attrNameLst>
                                              <p:attrName>ppt_y</p:attrName>
                                            </p:attrNameLst>
                                          </p:cBhvr>
                                          <p:tavLst>
                                            <p:tav tm="0">
                                              <p:val>
                                                <p:strVal val="0-#ppt_h/2"/>
                                              </p:val>
                                            </p:tav>
                                            <p:tav tm="100000">
                                              <p:val>
                                                <p:strVal val="#ppt_y"/>
                                              </p:val>
                                            </p:tav>
                                          </p:tavLst>
                                        </p:anim>
                                      </p:childTnLst>
                                    </p:cTn>
                                  </p:par>
                                  <p:par>
                                    <p:cTn id="29" presetID="2" presetClass="entr" presetSubtype="2" decel="746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750" fill="hold"/>
                                            <p:tgtEl>
                                              <p:spTgt spid="30"/>
                                            </p:tgtEl>
                                            <p:attrNameLst>
                                              <p:attrName>ppt_x</p:attrName>
                                            </p:attrNameLst>
                                          </p:cBhvr>
                                          <p:tavLst>
                                            <p:tav tm="0">
                                              <p:val>
                                                <p:strVal val="1+#ppt_w/2"/>
                                              </p:val>
                                            </p:tav>
                                            <p:tav tm="100000">
                                              <p:val>
                                                <p:strVal val="#ppt_x"/>
                                              </p:val>
                                            </p:tav>
                                          </p:tavLst>
                                        </p:anim>
                                        <p:anim calcmode="lin" valueType="num">
                                          <p:cBhvr additive="base">
                                            <p:cTn id="32" dur="750" fill="hold"/>
                                            <p:tgtEl>
                                              <p:spTgt spid="30"/>
                                            </p:tgtEl>
                                            <p:attrNameLst>
                                              <p:attrName>ppt_y</p:attrName>
                                            </p:attrNameLst>
                                          </p:cBhvr>
                                          <p:tavLst>
                                            <p:tav tm="0">
                                              <p:val>
                                                <p:strVal val="#ppt_y"/>
                                              </p:val>
                                            </p:tav>
                                            <p:tav tm="100000">
                                              <p:val>
                                                <p:strVal val="#ppt_y"/>
                                              </p:val>
                                            </p:tav>
                                          </p:tavLst>
                                        </p:anim>
                                      </p:childTnLst>
                                    </p:cTn>
                                  </p:par>
                                  <p:par>
                                    <p:cTn id="33" presetID="2" presetClass="entr" presetSubtype="2" decel="74600" fill="hold" grpId="0" nodeType="withEffect">
                                      <p:stCondLst>
                                        <p:cond delay="25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750" fill="hold"/>
                                            <p:tgtEl>
                                              <p:spTgt spid="31"/>
                                            </p:tgtEl>
                                            <p:attrNameLst>
                                              <p:attrName>ppt_x</p:attrName>
                                            </p:attrNameLst>
                                          </p:cBhvr>
                                          <p:tavLst>
                                            <p:tav tm="0">
                                              <p:val>
                                                <p:strVal val="1+#ppt_w/2"/>
                                              </p:val>
                                            </p:tav>
                                            <p:tav tm="100000">
                                              <p:val>
                                                <p:strVal val="#ppt_x"/>
                                              </p:val>
                                            </p:tav>
                                          </p:tavLst>
                                        </p:anim>
                                        <p:anim calcmode="lin" valueType="num">
                                          <p:cBhvr additive="base">
                                            <p:cTn id="36" dur="750" fill="hold"/>
                                            <p:tgtEl>
                                              <p:spTgt spid="31"/>
                                            </p:tgtEl>
                                            <p:attrNameLst>
                                              <p:attrName>ppt_y</p:attrName>
                                            </p:attrNameLst>
                                          </p:cBhvr>
                                          <p:tavLst>
                                            <p:tav tm="0">
                                              <p:val>
                                                <p:strVal val="#ppt_y"/>
                                              </p:val>
                                            </p:tav>
                                            <p:tav tm="100000">
                                              <p:val>
                                                <p:strVal val="#ppt_y"/>
                                              </p:val>
                                            </p:tav>
                                          </p:tavLst>
                                        </p:anim>
                                      </p:childTnLst>
                                    </p:cTn>
                                  </p:par>
                                  <p:par>
                                    <p:cTn id="37" presetID="2" presetClass="entr" presetSubtype="2" decel="74600" fill="hold" grpId="0" nodeType="withEffect">
                                      <p:stCondLst>
                                        <p:cond delay="50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750" fill="hold"/>
                                            <p:tgtEl>
                                              <p:spTgt spid="32"/>
                                            </p:tgtEl>
                                            <p:attrNameLst>
                                              <p:attrName>ppt_x</p:attrName>
                                            </p:attrNameLst>
                                          </p:cBhvr>
                                          <p:tavLst>
                                            <p:tav tm="0">
                                              <p:val>
                                                <p:strVal val="1+#ppt_w/2"/>
                                              </p:val>
                                            </p:tav>
                                            <p:tav tm="100000">
                                              <p:val>
                                                <p:strVal val="#ppt_x"/>
                                              </p:val>
                                            </p:tav>
                                          </p:tavLst>
                                        </p:anim>
                                        <p:anim calcmode="lin" valueType="num">
                                          <p:cBhvr additive="base">
                                            <p:cTn id="40" dur="750" fill="hold"/>
                                            <p:tgtEl>
                                              <p:spTgt spid="32"/>
                                            </p:tgtEl>
                                            <p:attrNameLst>
                                              <p:attrName>ppt_y</p:attrName>
                                            </p:attrNameLst>
                                          </p:cBhvr>
                                          <p:tavLst>
                                            <p:tav tm="0">
                                              <p:val>
                                                <p:strVal val="#ppt_y"/>
                                              </p:val>
                                            </p:tav>
                                            <p:tav tm="100000">
                                              <p:val>
                                                <p:strVal val="#ppt_y"/>
                                              </p:val>
                                            </p:tav>
                                          </p:tavLst>
                                        </p:anim>
                                      </p:childTnLst>
                                    </p:cTn>
                                  </p:par>
                                  <p:par>
                                    <p:cTn id="41" presetID="2" presetClass="entr" presetSubtype="2" decel="74600" fill="hold" grpId="0" nodeType="withEffect">
                                      <p:stCondLst>
                                        <p:cond delay="100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750" fill="hold"/>
                                            <p:tgtEl>
                                              <p:spTgt spid="33"/>
                                            </p:tgtEl>
                                            <p:attrNameLst>
                                              <p:attrName>ppt_x</p:attrName>
                                            </p:attrNameLst>
                                          </p:cBhvr>
                                          <p:tavLst>
                                            <p:tav tm="0">
                                              <p:val>
                                                <p:strVal val="1+#ppt_w/2"/>
                                              </p:val>
                                            </p:tav>
                                            <p:tav tm="100000">
                                              <p:val>
                                                <p:strVal val="#ppt_x"/>
                                              </p:val>
                                            </p:tav>
                                          </p:tavLst>
                                        </p:anim>
                                        <p:anim calcmode="lin" valueType="num">
                                          <p:cBhvr additive="base">
                                            <p:cTn id="44" dur="750" fill="hold"/>
                                            <p:tgtEl>
                                              <p:spTgt spid="33"/>
                                            </p:tgtEl>
                                            <p:attrNameLst>
                                              <p:attrName>ppt_y</p:attrName>
                                            </p:attrNameLst>
                                          </p:cBhvr>
                                          <p:tavLst>
                                            <p:tav tm="0">
                                              <p:val>
                                                <p:strVal val="#ppt_y"/>
                                              </p:val>
                                            </p:tav>
                                            <p:tav tm="100000">
                                              <p:val>
                                                <p:strVal val="#ppt_y"/>
                                              </p:val>
                                            </p:tav>
                                          </p:tavLst>
                                        </p:anim>
                                      </p:childTnLst>
                                    </p:cTn>
                                  </p:par>
                                  <p:par>
                                    <p:cTn id="45" presetID="2" presetClass="entr" presetSubtype="2" decel="74600" fill="hold" grpId="0" nodeType="withEffect">
                                      <p:stCondLst>
                                        <p:cond delay="75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750" fill="hold"/>
                                            <p:tgtEl>
                                              <p:spTgt spid="34"/>
                                            </p:tgtEl>
                                            <p:attrNameLst>
                                              <p:attrName>ppt_x</p:attrName>
                                            </p:attrNameLst>
                                          </p:cBhvr>
                                          <p:tavLst>
                                            <p:tav tm="0">
                                              <p:val>
                                                <p:strVal val="1+#ppt_w/2"/>
                                              </p:val>
                                            </p:tav>
                                            <p:tav tm="100000">
                                              <p:val>
                                                <p:strVal val="#ppt_x"/>
                                              </p:val>
                                            </p:tav>
                                          </p:tavLst>
                                        </p:anim>
                                        <p:anim calcmode="lin" valueType="num">
                                          <p:cBhvr additive="base">
                                            <p:cTn id="48" dur="750" fill="hold"/>
                                            <p:tgtEl>
                                              <p:spTgt spid="34"/>
                                            </p:tgtEl>
                                            <p:attrNameLst>
                                              <p:attrName>ppt_y</p:attrName>
                                            </p:attrNameLst>
                                          </p:cBhvr>
                                          <p:tavLst>
                                            <p:tav tm="0">
                                              <p:val>
                                                <p:strVal val="#ppt_y"/>
                                              </p:val>
                                            </p:tav>
                                            <p:tav tm="100000">
                                              <p:val>
                                                <p:strVal val="#ppt_y"/>
                                              </p:val>
                                            </p:tav>
                                          </p:tavLst>
                                        </p:anim>
                                      </p:childTnLst>
                                    </p:cTn>
                                  </p:par>
                                  <p:par>
                                    <p:cTn id="49" presetID="2" presetClass="entr" presetSubtype="2" decel="74600" fill="hold" grpId="0" nodeType="withEffect">
                                      <p:stCondLst>
                                        <p:cond delay="125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750" fill="hold"/>
                                            <p:tgtEl>
                                              <p:spTgt spid="35"/>
                                            </p:tgtEl>
                                            <p:attrNameLst>
                                              <p:attrName>ppt_x</p:attrName>
                                            </p:attrNameLst>
                                          </p:cBhvr>
                                          <p:tavLst>
                                            <p:tav tm="0">
                                              <p:val>
                                                <p:strVal val="1+#ppt_w/2"/>
                                              </p:val>
                                            </p:tav>
                                            <p:tav tm="100000">
                                              <p:val>
                                                <p:strVal val="#ppt_x"/>
                                              </p:val>
                                            </p:tav>
                                          </p:tavLst>
                                        </p:anim>
                                        <p:anim calcmode="lin" valueType="num">
                                          <p:cBhvr additive="base">
                                            <p:cTn id="52" dur="750" fill="hold"/>
                                            <p:tgtEl>
                                              <p:spTgt spid="35"/>
                                            </p:tgtEl>
                                            <p:attrNameLst>
                                              <p:attrName>ppt_y</p:attrName>
                                            </p:attrNameLst>
                                          </p:cBhvr>
                                          <p:tavLst>
                                            <p:tav tm="0">
                                              <p:val>
                                                <p:strVal val="#ppt_y"/>
                                              </p:val>
                                            </p:tav>
                                            <p:tav tm="100000">
                                              <p:val>
                                                <p:strVal val="#ppt_y"/>
                                              </p:val>
                                            </p:tav>
                                          </p:tavLst>
                                        </p:anim>
                                      </p:childTnLst>
                                    </p:cTn>
                                  </p:par>
                                  <p:par>
                                    <p:cTn id="53" presetID="2" presetClass="entr" presetSubtype="3"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2250" fill="hold"/>
                                            <p:tgtEl>
                                              <p:spTgt spid="24"/>
                                            </p:tgtEl>
                                            <p:attrNameLst>
                                              <p:attrName>ppt_x</p:attrName>
                                            </p:attrNameLst>
                                          </p:cBhvr>
                                          <p:tavLst>
                                            <p:tav tm="0">
                                              <p:val>
                                                <p:strVal val="1+#ppt_w/2"/>
                                              </p:val>
                                            </p:tav>
                                            <p:tav tm="100000">
                                              <p:val>
                                                <p:strVal val="#ppt_x"/>
                                              </p:val>
                                            </p:tav>
                                          </p:tavLst>
                                        </p:anim>
                                        <p:anim calcmode="lin" valueType="num">
                                          <p:cBhvr additive="base">
                                            <p:cTn id="56" dur="2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0" grpId="0" bldLvl="0" animBg="1"/>
          <p:bldP spid="11" grpId="0" bldLvl="0" animBg="1"/>
          <p:bldP spid="14" grpId="0" bldLvl="0" animBg="1"/>
          <p:bldP spid="16" grpId="0" bldLvl="0" animBg="1"/>
          <p:bldP spid="25" grpId="0" bldLvl="0" animBg="1"/>
          <p:bldP spid="30" grpId="0"/>
          <p:bldP spid="31" grpId="0" bldLvl="0" animBg="1"/>
          <p:bldP spid="32" grpId="0"/>
          <p:bldP spid="33" grpId="0"/>
          <p:bldP spid="34" grpId="0"/>
          <p:bldP spid="35" grpId="0"/>
          <p:bldP spid="24"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imager_1_3905_700">
            <a:extLst>
              <a:ext uri="{FF2B5EF4-FFF2-40B4-BE49-F238E27FC236}">
                <a16:creationId xmlns:a16="http://schemas.microsoft.com/office/drawing/2014/main" id="{56097B57-B12E-8CCD-8805-9E66BFAF6A52}"/>
              </a:ext>
            </a:extLst>
          </p:cNvPr>
          <p:cNvPicPr>
            <a:picLocks noChangeAspect="1"/>
          </p:cNvPicPr>
          <p:nvPr/>
        </p:nvPicPr>
        <p:blipFill rotWithShape="1">
          <a:blip r:embed="rId2"/>
          <a:srcRect t="16990"/>
          <a:stretch/>
        </p:blipFill>
        <p:spPr>
          <a:xfrm>
            <a:off x="-83736" y="1270"/>
            <a:ext cx="12192635" cy="6856730"/>
          </a:xfrm>
          <a:prstGeom prst="rect">
            <a:avLst/>
          </a:prstGeom>
        </p:spPr>
      </p:pic>
      <p:pic>
        <p:nvPicPr>
          <p:cNvPr id="4" name="Picture 3" descr="imager_1_3905_700">
            <a:extLst>
              <a:ext uri="{FF2B5EF4-FFF2-40B4-BE49-F238E27FC236}">
                <a16:creationId xmlns:a16="http://schemas.microsoft.com/office/drawing/2014/main" id="{72F759B1-A87A-E93A-CEA0-89648419A843}"/>
              </a:ext>
            </a:extLst>
          </p:cNvPr>
          <p:cNvPicPr>
            <a:picLocks noChangeAspect="1"/>
          </p:cNvPicPr>
          <p:nvPr/>
        </p:nvPicPr>
        <p:blipFill>
          <a:blip r:embed="rId2"/>
          <a:stretch>
            <a:fillRect/>
          </a:stretch>
        </p:blipFill>
        <p:spPr>
          <a:xfrm>
            <a:off x="0" y="0"/>
            <a:ext cx="12192635" cy="6856730"/>
          </a:xfrm>
          <a:prstGeom prst="rect">
            <a:avLst/>
          </a:prstGeom>
        </p:spPr>
      </p:pic>
      <p:sp>
        <p:nvSpPr>
          <p:cNvPr id="6" name="TextBox 5">
            <a:extLst>
              <a:ext uri="{FF2B5EF4-FFF2-40B4-BE49-F238E27FC236}">
                <a16:creationId xmlns:a16="http://schemas.microsoft.com/office/drawing/2014/main" id="{4F409FCC-4317-5728-C14B-51C67CF2E89B}"/>
              </a:ext>
            </a:extLst>
          </p:cNvPr>
          <p:cNvSpPr txBox="1"/>
          <p:nvPr/>
        </p:nvSpPr>
        <p:spPr>
          <a:xfrm>
            <a:off x="5311878" y="364994"/>
            <a:ext cx="6179574" cy="1815882"/>
          </a:xfrm>
          <a:prstGeom prst="rect">
            <a:avLst/>
          </a:prstGeom>
          <a:noFill/>
        </p:spPr>
        <p:txBody>
          <a:bodyPr wrap="square">
            <a:spAutoFit/>
          </a:bodyPr>
          <a:lstStyle/>
          <a:p>
            <a:r>
              <a:rPr lang="vi-VN" altLang="en-US" sz="2800" b="1" dirty="0">
                <a:solidFill>
                  <a:srgbClr val="51657F"/>
                </a:solidFill>
                <a:cs typeface="Times New Roman" panose="02020603050405020304" charset="0"/>
              </a:rPr>
              <a:t>Mục tiêu nghiên cứu và đưa ra kết luận của xây dựng cơ sở dữ liệu quản lý kết quả thi của sinh viên bằng framework Django</a:t>
            </a:r>
          </a:p>
        </p:txBody>
      </p:sp>
      <p:sp>
        <p:nvSpPr>
          <p:cNvPr id="10" name="TextBox 9">
            <a:extLst>
              <a:ext uri="{FF2B5EF4-FFF2-40B4-BE49-F238E27FC236}">
                <a16:creationId xmlns:a16="http://schemas.microsoft.com/office/drawing/2014/main" id="{F5B9BFB9-F178-9295-83EA-5401DF0BEDAD}"/>
              </a:ext>
            </a:extLst>
          </p:cNvPr>
          <p:cNvSpPr txBox="1"/>
          <p:nvPr/>
        </p:nvSpPr>
        <p:spPr>
          <a:xfrm>
            <a:off x="4967749" y="2180876"/>
            <a:ext cx="6179574" cy="1200329"/>
          </a:xfrm>
          <a:prstGeom prst="rect">
            <a:avLst/>
          </a:prstGeom>
          <a:noFill/>
        </p:spPr>
        <p:txBody>
          <a:bodyPr wrap="square">
            <a:spAutoFit/>
          </a:bodyPr>
          <a:lstStyle/>
          <a:p>
            <a:pPr marL="342900" indent="-342900">
              <a:buFont typeface="Arial" panose="020B0604020202020204" pitchFamily="34" charset="0"/>
              <a:buChar char="•"/>
            </a:pPr>
            <a:r>
              <a:rPr lang="vi-VN" sz="2400" dirty="0"/>
              <a:t>Mục tiêu của việc này là giúp cho người dùng (cụ thể là giáo viên) dễ dàng quản lý sinh viên một cách hiệu quả hơn</a:t>
            </a:r>
            <a:endParaRPr lang="en-US" sz="2400" dirty="0"/>
          </a:p>
        </p:txBody>
      </p:sp>
      <p:sp>
        <p:nvSpPr>
          <p:cNvPr id="12" name="TextBox 11">
            <a:extLst>
              <a:ext uri="{FF2B5EF4-FFF2-40B4-BE49-F238E27FC236}">
                <a16:creationId xmlns:a16="http://schemas.microsoft.com/office/drawing/2014/main" id="{7B849A5C-81ED-2392-86C9-CC9B321393CF}"/>
              </a:ext>
            </a:extLst>
          </p:cNvPr>
          <p:cNvSpPr txBox="1"/>
          <p:nvPr/>
        </p:nvSpPr>
        <p:spPr>
          <a:xfrm>
            <a:off x="1044677" y="3814916"/>
            <a:ext cx="5306962" cy="1938992"/>
          </a:xfrm>
          <a:prstGeom prst="rect">
            <a:avLst/>
          </a:prstGeom>
          <a:noFill/>
        </p:spPr>
        <p:txBody>
          <a:bodyPr wrap="square" rtlCol="0">
            <a:spAutoFit/>
          </a:bodyPr>
          <a:lstStyle/>
          <a:p>
            <a:pPr marL="342900" indent="-342900">
              <a:buFont typeface="Arial" panose="020B0604020202020204" pitchFamily="34" charset="0"/>
              <a:buChar char="•"/>
            </a:pPr>
            <a:r>
              <a:rPr lang="vi-VN" sz="2400" dirty="0"/>
              <a:t>Kết quả của bài nghiên cứu này và xây dựng phần mềm này sẽ giúp cho người dùng quản lý điểm thi một cách hiệu quả hơn và tiết kiệm được thời gian và chi phí.</a:t>
            </a:r>
            <a:endParaRPr lang="en-001" sz="2400" dirty="0"/>
          </a:p>
        </p:txBody>
      </p:sp>
    </p:spTree>
    <p:extLst>
      <p:ext uri="{BB962C8B-B14F-4D97-AF65-F5344CB8AC3E}">
        <p14:creationId xmlns:p14="http://schemas.microsoft.com/office/powerpoint/2010/main" val="79336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531870" y="715010"/>
            <a:ext cx="5639435" cy="922020"/>
          </a:xfrm>
          <a:prstGeom prst="rect">
            <a:avLst/>
          </a:prstGeom>
          <a:noFill/>
        </p:spPr>
        <p:txBody>
          <a:bodyPr wrap="square" rtlCol="0">
            <a:spAutoFit/>
          </a:bodyPr>
          <a:lstStyle/>
          <a:p>
            <a:r>
              <a:rPr lang="vi-VN" altLang="en-US" sz="5400">
                <a:solidFill>
                  <a:schemeClr val="bg1"/>
                </a:solidFill>
                <a:latin typeface="Mistral" panose="03090702030407020403" charset="0"/>
                <a:cs typeface="Mistral" panose="03090702030407020403" charset="0"/>
              </a:rPr>
              <a:t>Thank for watching</a:t>
            </a:r>
          </a:p>
        </p:txBody>
      </p:sp>
      <p:pic>
        <p:nvPicPr>
          <p:cNvPr id="2" name="Picture 1" descr="71de4ed8be680f961fabb7473609f559"/>
          <p:cNvPicPr>
            <a:picLocks noChangeAspect="1"/>
          </p:cNvPicPr>
          <p:nvPr/>
        </p:nvPicPr>
        <p:blipFill>
          <a:blip r:embed="rId2"/>
          <a:stretch>
            <a:fillRect/>
          </a:stretch>
        </p:blipFill>
        <p:spPr>
          <a:xfrm>
            <a:off x="0" y="0"/>
            <a:ext cx="12192000" cy="6858000"/>
          </a:xfrm>
          <a:prstGeom prst="rect">
            <a:avLst/>
          </a:prstGeom>
        </p:spPr>
      </p:pic>
      <p:sp>
        <p:nvSpPr>
          <p:cNvPr id="3" name="Text Box 2"/>
          <p:cNvSpPr txBox="1"/>
          <p:nvPr/>
        </p:nvSpPr>
        <p:spPr>
          <a:xfrm>
            <a:off x="1425677" y="2828835"/>
            <a:ext cx="9340645" cy="1200329"/>
          </a:xfrm>
          <a:prstGeom prst="rect">
            <a:avLst/>
          </a:prstGeom>
          <a:noFill/>
        </p:spPr>
        <p:txBody>
          <a:bodyPr wrap="square" rtlCol="0">
            <a:spAutoFit/>
          </a:bodyPr>
          <a:lstStyle/>
          <a:p>
            <a:r>
              <a:rPr lang="vi-VN" altLang="en-US" sz="7200" dirty="0">
                <a:latin typeface="Segoe UI Light" panose="020B0502040204020203" pitchFamily="34" charset="0"/>
                <a:cs typeface="Segoe UI Light" panose="020B0502040204020203" pitchFamily="34" charset="0"/>
              </a:rPr>
              <a:t>Thank you for listening</a:t>
            </a:r>
          </a:p>
        </p:txBody>
      </p:sp>
      <p:sp>
        <p:nvSpPr>
          <p:cNvPr id="4" name="TextBox 3">
            <a:extLst>
              <a:ext uri="{FF2B5EF4-FFF2-40B4-BE49-F238E27FC236}">
                <a16:creationId xmlns:a16="http://schemas.microsoft.com/office/drawing/2014/main" id="{77A8BDC9-F0AA-C33C-6560-716A8BCC4C4A}"/>
              </a:ext>
            </a:extLst>
          </p:cNvPr>
          <p:cNvSpPr txBox="1"/>
          <p:nvPr/>
        </p:nvSpPr>
        <p:spPr>
          <a:xfrm>
            <a:off x="2523546" y="4029164"/>
            <a:ext cx="7144905" cy="707886"/>
          </a:xfrm>
          <a:prstGeom prst="rect">
            <a:avLst/>
          </a:prstGeom>
          <a:noFill/>
        </p:spPr>
        <p:txBody>
          <a:bodyPr wrap="none" rtlCol="0">
            <a:spAutoFit/>
          </a:bodyPr>
          <a:lstStyle/>
          <a:p>
            <a:r>
              <a:rPr lang="vi-VN" sz="4000" dirty="0">
                <a:latin typeface="Segoe UI Light" panose="020B0502040204020203" pitchFamily="34" charset="0"/>
                <a:cs typeface="Segoe UI Light" panose="020B0502040204020203" pitchFamily="34" charset="0"/>
              </a:rPr>
              <a:t>Cảm ơn các bạn vì đã lắng nghe</a:t>
            </a:r>
            <a:endParaRPr lang="en-001" sz="4000" dirty="0">
              <a:latin typeface="Segoe UI Light" panose="020B0502040204020203" pitchFamily="34" charset="0"/>
              <a:cs typeface="Segoe UI Ligh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79520" y="0"/>
            <a:ext cx="8542020" cy="5077460"/>
          </a:xfrm>
          <a:prstGeom prst="rect">
            <a:avLst/>
          </a:prstGeom>
          <a:noFill/>
        </p:spPr>
        <p:txBody>
          <a:bodyPr wrap="square" rtlCol="0">
            <a:spAutoFit/>
          </a:bodyPr>
          <a:lstStyle/>
          <a:p>
            <a:r>
              <a:rPr lang="en-US" sz="2400" b="1">
                <a:latin typeface="Times New Roman" panose="02020603050405020304" charset="0"/>
                <a:cs typeface="Times New Roman" panose="02020603050405020304" charset="0"/>
              </a:rPr>
              <a:t>Ưu điểm của Django</a:t>
            </a: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Dễ dàng triển khai các tính năng kiểm thử và chúng hoạt động vô cùng mạnh mẽ.</a:t>
            </a: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Nổi tiếng là một trong những Framework thích hợp trong lĩnh vực tài chính.</a:t>
            </a: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Sở hữu cú pháp lệnh đơn giản, dễ học và dễ ứng dụng. Ngoài ra, được hỗ trợ một thư viện lớn và code ngắn hơn.</a:t>
            </a: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Sở hữu giao diện Admin vô cùng đơn giản, với đầy đủ các tính năng cần thiết hỗ trợ cho việc lập trình, đây cũng chính là một trong những lợi thế mà người dùng có được khi sử dụng Django.</a:t>
            </a: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Có một thư viện hỗ trợ các chức năng, bao gồm các thao tác với chuỗi, giao diện hệ điều hành chuẩn và Web Services.</a:t>
            </a: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Có khả năng mở rộng mạnh mẽ, đáp ứng tốt mọi nhu cầu khi có lượng lớn người dùng truy cập vào website cùng lúc.</a:t>
            </a: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Sở hữu tốc độ load vô cùng tuyệt vời, bởi Framework này luôn được cải tiến về cơ chế lõi.</a:t>
            </a:r>
          </a:p>
          <a:p>
            <a:endParaRPr lang="en-US" sz="2000">
              <a:latin typeface="Times New Roman" panose="02020603050405020304" charset="0"/>
              <a:cs typeface="Times New Roman" panose="02020603050405020304" charset="0"/>
            </a:endParaRPr>
          </a:p>
        </p:txBody>
      </p:sp>
      <p:pic>
        <p:nvPicPr>
          <p:cNvPr id="5" name="Picture 4" descr="django-e1639042049751"/>
          <p:cNvPicPr>
            <a:picLocks noChangeAspect="1"/>
          </p:cNvPicPr>
          <p:nvPr/>
        </p:nvPicPr>
        <p:blipFill>
          <a:blip r:embed="rId2"/>
          <a:stretch>
            <a:fillRect/>
          </a:stretch>
        </p:blipFill>
        <p:spPr>
          <a:xfrm>
            <a:off x="635" y="-635"/>
            <a:ext cx="3649345" cy="4135755"/>
          </a:xfrm>
          <a:prstGeom prst="rect">
            <a:avLst/>
          </a:prstGeom>
        </p:spPr>
      </p:pic>
      <p:sp>
        <p:nvSpPr>
          <p:cNvPr id="6" name="Text Box 5"/>
          <p:cNvSpPr txBox="1"/>
          <p:nvPr/>
        </p:nvSpPr>
        <p:spPr>
          <a:xfrm>
            <a:off x="358140" y="4757420"/>
            <a:ext cx="11833860" cy="2353310"/>
          </a:xfrm>
          <a:prstGeom prst="rect">
            <a:avLst/>
          </a:prstGeom>
          <a:noFill/>
        </p:spPr>
        <p:txBody>
          <a:bodyPr wrap="square" rtlCol="0">
            <a:spAutoFit/>
          </a:bodyPr>
          <a:lstStyle/>
          <a:p>
            <a:pPr marL="342900" indent="-342900">
              <a:buFont typeface="Arial" panose="020B0604020202020204" pitchFamily="34" charset="0"/>
              <a:buChar char="•"/>
            </a:pPr>
            <a:r>
              <a:rPr lang="en-US" sz="2100">
                <a:latin typeface="Times New Roman" panose="02020603050405020304" charset="0"/>
                <a:cs typeface="Times New Roman" panose="02020603050405020304" charset="0"/>
                <a:sym typeface="+mn-ea"/>
              </a:rPr>
              <a:t>Nhanh chóng tìm được phương pháp giải quyết các vấn đề khó khăn khi làm việc, nhờ sở hữu một cộng động hỗ trợ rộng lớn.</a:t>
            </a:r>
            <a:endParaRPr lang="en-US" sz="21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100">
                <a:latin typeface="Times New Roman" panose="02020603050405020304" charset="0"/>
                <a:cs typeface="Times New Roman" panose="02020603050405020304" charset="0"/>
                <a:sym typeface="+mn-ea"/>
              </a:rPr>
              <a:t>Django liên tục được cập nhật lên những phiên bản cao cấp, đảm bảo khả năng bảo mật cao cho các chương trình.</a:t>
            </a:r>
            <a:endParaRPr lang="en-US" sz="21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100">
                <a:latin typeface="Times New Roman" panose="02020603050405020304" charset="0"/>
                <a:cs typeface="Times New Roman" panose="02020603050405020304" charset="0"/>
                <a:sym typeface="+mn-ea"/>
              </a:rPr>
              <a:t>Hỗ trợ việc xây dựng cấu trúc dự án và mô hình tổ chức dữ liệu rõ ràng và minh bạch. Giúp hạn chế được tình trạng trùng lặp code và tạo ra một dự án sở hữu code "sạch".</a:t>
            </a:r>
            <a:endParaRPr lang="en-US" sz="2100">
              <a:latin typeface="Times New Roman" panose="02020603050405020304" charset="0"/>
              <a:cs typeface="Times New Roman" panose="02020603050405020304" charset="0"/>
            </a:endParaRPr>
          </a:p>
          <a:p>
            <a:endParaRPr lang="en-US"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746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7460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250" fill="hold">
                                          <p:stCondLst>
                                            <p:cond delay="0"/>
                                          </p:stCondLst>
                                        </p:cTn>
                                        <p:tgtEl>
                                          <p:spTgt spid="5"/>
                                        </p:tgtEl>
                                        <p:attrNameLst>
                                          <p:attrName>style.visibility</p:attrName>
                                        </p:attrNameLst>
                                      </p:cBhvr>
                                      <p:to>
                                        <p:strVal val="visible"/>
                                      </p:to>
                                    </p:set>
                                    <p:anim calcmode="lin" valueType="num">
                                      <p:cBhvr additive="base">
                                        <p:cTn id="15" dur="250" fill="hold"/>
                                        <p:tgtEl>
                                          <p:spTgt spid="5"/>
                                        </p:tgtEl>
                                        <p:attrNameLst>
                                          <p:attrName>ppt_x</p:attrName>
                                        </p:attrNameLst>
                                      </p:cBhvr>
                                      <p:tavLst>
                                        <p:tav tm="0">
                                          <p:val>
                                            <p:strVal val="0-#ppt_w/2"/>
                                          </p:val>
                                        </p:tav>
                                        <p:tav tm="100000">
                                          <p:val>
                                            <p:strVal val="#ppt_x"/>
                                          </p:val>
                                        </p:tav>
                                      </p:tavLst>
                                    </p:anim>
                                    <p:anim calcmode="lin" valueType="num">
                                      <p:cBhvr additive="base">
                                        <p:cTn id="16"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ioi-thieu-chung-ve-django-20220620152928-114189"/>
          <p:cNvPicPr>
            <a:picLocks noChangeAspect="1"/>
          </p:cNvPicPr>
          <p:nvPr/>
        </p:nvPicPr>
        <p:blipFill>
          <a:blip r:embed="rId2"/>
          <a:stretch>
            <a:fillRect/>
          </a:stretch>
        </p:blipFill>
        <p:spPr>
          <a:xfrm>
            <a:off x="3075940" y="1189990"/>
            <a:ext cx="6122670" cy="4296410"/>
          </a:xfrm>
          <a:prstGeom prst="rect">
            <a:avLst/>
          </a:prstGeom>
        </p:spPr>
      </p:pic>
      <p:sp>
        <p:nvSpPr>
          <p:cNvPr id="3" name="Text Box 2"/>
          <p:cNvSpPr txBox="1"/>
          <p:nvPr/>
        </p:nvSpPr>
        <p:spPr>
          <a:xfrm>
            <a:off x="3550920" y="0"/>
            <a:ext cx="5826125" cy="706755"/>
          </a:xfrm>
          <a:prstGeom prst="rect">
            <a:avLst/>
          </a:prstGeom>
          <a:noFill/>
        </p:spPr>
        <p:txBody>
          <a:bodyPr wrap="square" rtlCol="0">
            <a:spAutoFit/>
          </a:bodyPr>
          <a:lstStyle/>
          <a:p>
            <a:r>
              <a:rPr lang="en-US" sz="4000" b="1" i="1">
                <a:latin typeface="Times New Roman" panose="02020603050405020304" charset="0"/>
                <a:cs typeface="Times New Roman" panose="02020603050405020304" charset="0"/>
              </a:rPr>
              <a:t>Nhược điểm của Django</a:t>
            </a:r>
          </a:p>
        </p:txBody>
      </p:sp>
      <p:sp>
        <p:nvSpPr>
          <p:cNvPr id="4" name="Text Box 3"/>
          <p:cNvSpPr txBox="1"/>
          <p:nvPr/>
        </p:nvSpPr>
        <p:spPr>
          <a:xfrm>
            <a:off x="166370" y="1189990"/>
            <a:ext cx="2895600" cy="829945"/>
          </a:xfrm>
          <a:prstGeom prst="rect">
            <a:avLst/>
          </a:prstGeom>
          <a:noFill/>
        </p:spPr>
        <p:txBody>
          <a:bodyPr wrap="square" rtlCol="0">
            <a:spAutoFit/>
          </a:bodyPr>
          <a:lstStyle/>
          <a:p>
            <a:pPr marL="342900" indent="-342900" algn="l">
              <a:buFont typeface="Wingdings" panose="05000000000000000000" charset="0"/>
              <a:buChar char="Ø"/>
            </a:pPr>
            <a:r>
              <a:rPr lang="en-US" sz="2400">
                <a:latin typeface="Times New Roman" panose="02020603050405020304" charset="0"/>
                <a:cs typeface="Times New Roman" panose="02020603050405020304" charset="0"/>
              </a:rPr>
              <a:t>Bộ định tuyến khá khó sử dụng.</a:t>
            </a:r>
          </a:p>
        </p:txBody>
      </p:sp>
      <p:sp>
        <p:nvSpPr>
          <p:cNvPr id="5" name="Text Box 4"/>
          <p:cNvSpPr txBox="1"/>
          <p:nvPr/>
        </p:nvSpPr>
        <p:spPr>
          <a:xfrm>
            <a:off x="166370" y="2194560"/>
            <a:ext cx="2731135" cy="3784600"/>
          </a:xfrm>
          <a:prstGeom prst="rect">
            <a:avLst/>
          </a:prstGeom>
          <a:noFill/>
        </p:spPr>
        <p:txBody>
          <a:bodyPr wrap="square" rtlCol="0">
            <a:spAutoFit/>
          </a:bodyPr>
          <a:lstStyle/>
          <a:p>
            <a:pPr marL="342900" indent="-342900" algn="l">
              <a:buFont typeface="Wingdings" panose="05000000000000000000" charset="0"/>
              <a:buChar char="Ø"/>
            </a:pPr>
            <a:r>
              <a:rPr lang="en-US" sz="2400">
                <a:latin typeface="Times New Roman" panose="02020603050405020304" charset="0"/>
                <a:cs typeface="Times New Roman" panose="02020603050405020304" charset="0"/>
              </a:rPr>
              <a:t>Cho dù đã được phát triển lên phiên bản 4.0, nhưng Django vẫn chưa được hỗ trợ Async cho ORM, kèm theo một số thành phần khác ngoài Views.</a:t>
            </a:r>
          </a:p>
        </p:txBody>
      </p:sp>
      <p:sp>
        <p:nvSpPr>
          <p:cNvPr id="6" name="Text Box 5"/>
          <p:cNvSpPr txBox="1"/>
          <p:nvPr/>
        </p:nvSpPr>
        <p:spPr>
          <a:xfrm>
            <a:off x="9377045" y="1189990"/>
            <a:ext cx="2555875" cy="2306955"/>
          </a:xfrm>
          <a:prstGeom prst="rect">
            <a:avLst/>
          </a:prstGeom>
          <a:noFill/>
        </p:spPr>
        <p:txBody>
          <a:bodyPr wrap="square" rtlCol="0">
            <a:spAutoFit/>
          </a:bodyPr>
          <a:lstStyle/>
          <a:p>
            <a:pPr marL="342900" indent="-342900" algn="l">
              <a:buFont typeface="Wingdings" panose="05000000000000000000" charset="0"/>
              <a:buChar char="Ø"/>
            </a:pPr>
            <a:r>
              <a:rPr lang="en-US" sz="2400">
                <a:latin typeface="Times New Roman" panose="02020603050405020304" charset="0"/>
                <a:cs typeface="Times New Roman" panose="02020603050405020304" charset="0"/>
              </a:rPr>
              <a:t>Không phù hợp với việc phát triển các dự án nhỏ, chỉ nên lựa chọn Flask hay FastAPI.</a:t>
            </a:r>
          </a:p>
        </p:txBody>
      </p:sp>
      <p:sp>
        <p:nvSpPr>
          <p:cNvPr id="7" name="Text Box 6"/>
          <p:cNvSpPr txBox="1"/>
          <p:nvPr/>
        </p:nvSpPr>
        <p:spPr>
          <a:xfrm>
            <a:off x="9353550" y="3496945"/>
            <a:ext cx="2496820" cy="2306955"/>
          </a:xfrm>
          <a:prstGeom prst="rect">
            <a:avLst/>
          </a:prstGeom>
          <a:noFill/>
        </p:spPr>
        <p:txBody>
          <a:bodyPr wrap="square" rtlCol="0">
            <a:spAutoFit/>
          </a:bodyPr>
          <a:lstStyle/>
          <a:p>
            <a:pPr marL="342900" indent="-342900" algn="l">
              <a:buFont typeface="Wingdings" panose="05000000000000000000" charset="0"/>
              <a:buChar char="Ø"/>
            </a:pPr>
            <a:r>
              <a:rPr lang="en-US" sz="2400">
                <a:latin typeface="Times New Roman" panose="02020603050405020304" charset="0"/>
                <a:cs typeface="Times New Roman" panose="02020603050405020304" charset="0"/>
              </a:rPr>
              <a:t>Không hiển thị các cảnh báo khi xuất hiện các lỗi, trong quá trình thiết kế web.</a:t>
            </a:r>
          </a:p>
        </p:txBody>
      </p:sp>
      <p:sp>
        <p:nvSpPr>
          <p:cNvPr id="8" name="Text Box 7"/>
          <p:cNvSpPr txBox="1"/>
          <p:nvPr/>
        </p:nvSpPr>
        <p:spPr>
          <a:xfrm>
            <a:off x="1547495" y="6153785"/>
            <a:ext cx="10644505" cy="460375"/>
          </a:xfrm>
          <a:prstGeom prst="rect">
            <a:avLst/>
          </a:prstGeom>
          <a:noFill/>
        </p:spPr>
        <p:txBody>
          <a:bodyPr wrap="square" rtlCol="0">
            <a:spAutoFit/>
          </a:bodyPr>
          <a:lstStyle/>
          <a:p>
            <a:pPr marL="342900" indent="-342900" algn="l">
              <a:buFont typeface="Wingdings" panose="05000000000000000000" charset="0"/>
              <a:buChar char="Ø"/>
            </a:pPr>
            <a:r>
              <a:rPr lang="en-US" sz="2400">
                <a:latin typeface="Times New Roman" panose="02020603050405020304" charset="0"/>
                <a:cs typeface="Times New Roman" panose="02020603050405020304" charset="0"/>
              </a:rPr>
              <a:t>Khó thực hiện quản lý nhiều yêu cầu khác nhau cùng lúc.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50"/>
                                  </p:stCondLst>
                                  <p:childTnLst>
                                    <p:set>
                                      <p:cBhvr>
                                        <p:cTn id="14" dur="500"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25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p:cNvSpPr/>
          <p:nvPr/>
        </p:nvSpPr>
        <p:spPr>
          <a:xfrm>
            <a:off x="0" y="0"/>
            <a:ext cx="12192000" cy="1088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3" name="Hình chữ nhật 2"/>
          <p:cNvSpPr/>
          <p:nvPr/>
        </p:nvSpPr>
        <p:spPr>
          <a:xfrm>
            <a:off x="-3313" y="1084124"/>
            <a:ext cx="12192000" cy="1872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Times New Roman" panose="02020603050405020304" charset="0"/>
              <a:cs typeface="Times New Roman" panose="02020603050405020304" charset="0"/>
            </a:endParaRPr>
          </a:p>
        </p:txBody>
      </p:sp>
      <p:sp>
        <p:nvSpPr>
          <p:cNvPr id="4" name="Hình chữ nhật 3"/>
          <p:cNvSpPr/>
          <p:nvPr/>
        </p:nvSpPr>
        <p:spPr>
          <a:xfrm>
            <a:off x="3313" y="2943176"/>
            <a:ext cx="12192000" cy="187234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5" name="Hình chữ nhật 4"/>
          <p:cNvSpPr/>
          <p:nvPr/>
        </p:nvSpPr>
        <p:spPr>
          <a:xfrm>
            <a:off x="-3313" y="4815520"/>
            <a:ext cx="12192000" cy="20424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7" name="Hình bình hành 6"/>
          <p:cNvSpPr/>
          <p:nvPr/>
        </p:nvSpPr>
        <p:spPr>
          <a:xfrm>
            <a:off x="2346081" y="941911"/>
            <a:ext cx="2567353" cy="1997343"/>
          </a:xfrm>
          <a:prstGeom prst="parallelogram">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8" name="Hình bình hành 7"/>
          <p:cNvSpPr/>
          <p:nvPr/>
        </p:nvSpPr>
        <p:spPr>
          <a:xfrm>
            <a:off x="7171583" y="2939254"/>
            <a:ext cx="2567353" cy="1876265"/>
          </a:xfrm>
          <a:prstGeom prst="parallelogram">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b="1" i="1" dirty="0">
              <a:latin typeface="Times New Roman" panose="02020603050405020304" charset="0"/>
              <a:cs typeface="Times New Roman" panose="02020603050405020304" charset="0"/>
            </a:endParaRPr>
          </a:p>
        </p:txBody>
      </p:sp>
      <p:sp>
        <p:nvSpPr>
          <p:cNvPr id="9" name="Hình bình hành 8"/>
          <p:cNvSpPr/>
          <p:nvPr/>
        </p:nvSpPr>
        <p:spPr>
          <a:xfrm>
            <a:off x="3042139" y="4815519"/>
            <a:ext cx="2567353" cy="2042480"/>
          </a:xfrm>
          <a:prstGeom prst="parallelogram">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Times New Roman" panose="02020603050405020304" charset="0"/>
              <a:cs typeface="Times New Roman" panose="02020603050405020304" charset="0"/>
            </a:endParaRPr>
          </a:p>
        </p:txBody>
      </p:sp>
      <p:sp>
        <p:nvSpPr>
          <p:cNvPr id="10" name="Hộp Văn bản 9"/>
          <p:cNvSpPr txBox="1"/>
          <p:nvPr/>
        </p:nvSpPr>
        <p:spPr>
          <a:xfrm>
            <a:off x="5490944" y="1518000"/>
            <a:ext cx="6705600" cy="954107"/>
          </a:xfrm>
          <a:prstGeom prst="rect">
            <a:avLst/>
          </a:prstGeom>
          <a:noFill/>
        </p:spPr>
        <p:txBody>
          <a:bodyPr wrap="square" rtlCol="0">
            <a:spAutoFit/>
          </a:bodyPr>
          <a:lstStyle/>
          <a:p>
            <a:r>
              <a:rPr lang="vi-VN" sz="2800">
                <a:solidFill>
                  <a:schemeClr val="bg1"/>
                </a:solidFill>
                <a:latin typeface="Times New Roman" panose="02020603050405020304" charset="0"/>
                <a:cs typeface="Times New Roman" panose="02020603050405020304" charset="0"/>
              </a:rPr>
              <a:t>Dữ liệu bạn muốn trình bày, thường là dữ liệu từ cơ sở dữ liệu.</a:t>
            </a:r>
          </a:p>
        </p:txBody>
      </p:sp>
      <p:sp>
        <p:nvSpPr>
          <p:cNvPr id="12" name="Hộp Văn bản 11"/>
          <p:cNvSpPr txBox="1"/>
          <p:nvPr/>
        </p:nvSpPr>
        <p:spPr>
          <a:xfrm>
            <a:off x="331179" y="3218404"/>
            <a:ext cx="6834551" cy="953135"/>
          </a:xfrm>
          <a:prstGeom prst="rect">
            <a:avLst/>
          </a:prstGeom>
          <a:noFill/>
        </p:spPr>
        <p:txBody>
          <a:bodyPr wrap="square" rtlCol="0">
            <a:spAutoFit/>
          </a:bodyPr>
          <a:lstStyle/>
          <a:p>
            <a:r>
              <a:rPr lang="vi-VN" sz="2800">
                <a:solidFill>
                  <a:schemeClr val="bg1"/>
                </a:solidFill>
                <a:latin typeface="Times New Roman" panose="02020603050405020304" charset="0"/>
                <a:cs typeface="Times New Roman" panose="02020603050405020304" charset="0"/>
              </a:rPr>
              <a:t>Trình xử lý yêu cầu trả về mẫu và nội dung có liên quan - dựa trên yêu cầu từ người dùng.</a:t>
            </a:r>
          </a:p>
        </p:txBody>
      </p:sp>
      <p:sp>
        <p:nvSpPr>
          <p:cNvPr id="13" name="Hộp Văn bản 12"/>
          <p:cNvSpPr txBox="1"/>
          <p:nvPr/>
        </p:nvSpPr>
        <p:spPr>
          <a:xfrm>
            <a:off x="6025662" y="5165147"/>
            <a:ext cx="5580185" cy="1815882"/>
          </a:xfrm>
          <a:prstGeom prst="rect">
            <a:avLst/>
          </a:prstGeom>
          <a:noFill/>
        </p:spPr>
        <p:txBody>
          <a:bodyPr wrap="square" rtlCol="0">
            <a:spAutoFit/>
          </a:bodyPr>
          <a:lstStyle/>
          <a:p>
            <a:r>
              <a:rPr lang="vi-VN" sz="2800" b="0" i="0">
                <a:solidFill>
                  <a:schemeClr val="bg1"/>
                </a:solidFill>
                <a:effectLst/>
                <a:latin typeface="Times New Roman" panose="02020603050405020304" charset="0"/>
                <a:cs typeface="Times New Roman" panose="02020603050405020304" charset="0"/>
              </a:rPr>
              <a:t>Một tệp văn bản (như tệp HTML) chứa bố cục của trang </a:t>
            </a:r>
            <a:r>
              <a:rPr lang="vi-VN" sz="2800" b="0" i="0" err="1">
                <a:solidFill>
                  <a:schemeClr val="bg1"/>
                </a:solidFill>
                <a:effectLst/>
                <a:latin typeface="Times New Roman" panose="02020603050405020304" charset="0"/>
                <a:cs typeface="Times New Roman" panose="02020603050405020304" charset="0"/>
              </a:rPr>
              <a:t>web</a:t>
            </a:r>
            <a:r>
              <a:rPr lang="vi-VN" sz="2800" b="0" i="0">
                <a:solidFill>
                  <a:schemeClr val="bg1"/>
                </a:solidFill>
                <a:effectLst/>
                <a:latin typeface="Times New Roman" panose="02020603050405020304" charset="0"/>
                <a:cs typeface="Times New Roman" panose="02020603050405020304" charset="0"/>
              </a:rPr>
              <a:t>, với </a:t>
            </a:r>
            <a:r>
              <a:rPr lang="vi-VN" sz="2800" b="0" i="0" err="1">
                <a:solidFill>
                  <a:schemeClr val="bg1"/>
                </a:solidFill>
                <a:effectLst/>
                <a:latin typeface="Times New Roman" panose="02020603050405020304" charset="0"/>
                <a:cs typeface="Times New Roman" panose="02020603050405020304" charset="0"/>
              </a:rPr>
              <a:t>logic</a:t>
            </a:r>
            <a:r>
              <a:rPr lang="vi-VN" sz="2800" b="0" i="0">
                <a:solidFill>
                  <a:schemeClr val="bg1"/>
                </a:solidFill>
                <a:effectLst/>
                <a:latin typeface="Times New Roman" panose="02020603050405020304" charset="0"/>
                <a:cs typeface="Times New Roman" panose="02020603050405020304" charset="0"/>
              </a:rPr>
              <a:t> về cách hiển thị dữ liệu.</a:t>
            </a:r>
            <a:endParaRPr lang="vi-VN" sz="2800">
              <a:solidFill>
                <a:schemeClr val="bg1"/>
              </a:solidFill>
              <a:latin typeface="Times New Roman" panose="02020603050405020304" charset="0"/>
              <a:cs typeface="Times New Roman" panose="02020603050405020304" charset="0"/>
            </a:endParaRPr>
          </a:p>
        </p:txBody>
      </p:sp>
      <p:sp>
        <p:nvSpPr>
          <p:cNvPr id="14" name="Hộp Văn bản 13"/>
          <p:cNvSpPr txBox="1"/>
          <p:nvPr/>
        </p:nvSpPr>
        <p:spPr>
          <a:xfrm>
            <a:off x="719014" y="1518850"/>
            <a:ext cx="2272321" cy="584775"/>
          </a:xfrm>
          <a:prstGeom prst="rect">
            <a:avLst/>
          </a:prstGeom>
          <a:noFill/>
        </p:spPr>
        <p:txBody>
          <a:bodyPr wrap="square" rtlCol="0">
            <a:spAutoFit/>
          </a:bodyPr>
          <a:lstStyle/>
          <a:p>
            <a:r>
              <a:rPr lang="vi-VN" sz="3200" b="1" dirty="0">
                <a:solidFill>
                  <a:schemeClr val="bg1"/>
                </a:solidFill>
                <a:latin typeface="Times New Roman" panose="02020603050405020304" charset="0"/>
                <a:cs typeface="Times New Roman" panose="02020603050405020304" charset="0"/>
              </a:rPr>
              <a:t>Mô hình</a:t>
            </a:r>
          </a:p>
        </p:txBody>
      </p:sp>
      <p:sp>
        <p:nvSpPr>
          <p:cNvPr id="15" name="Hộp Văn bản 14"/>
          <p:cNvSpPr txBox="1"/>
          <p:nvPr/>
        </p:nvSpPr>
        <p:spPr>
          <a:xfrm>
            <a:off x="10691447" y="3330843"/>
            <a:ext cx="1735015" cy="1077218"/>
          </a:xfrm>
          <a:prstGeom prst="rect">
            <a:avLst/>
          </a:prstGeom>
          <a:noFill/>
        </p:spPr>
        <p:txBody>
          <a:bodyPr wrap="square" rtlCol="0">
            <a:spAutoFit/>
          </a:bodyPr>
          <a:lstStyle/>
          <a:p>
            <a:r>
              <a:rPr lang="vi-VN" sz="3200" b="1">
                <a:solidFill>
                  <a:schemeClr val="bg1"/>
                </a:solidFill>
                <a:latin typeface="Times New Roman" panose="02020603050405020304" charset="0"/>
                <a:cs typeface="Times New Roman" panose="02020603050405020304" charset="0"/>
              </a:rPr>
              <a:t>Chế độ xem</a:t>
            </a:r>
          </a:p>
        </p:txBody>
      </p:sp>
      <p:sp>
        <p:nvSpPr>
          <p:cNvPr id="16" name="Hộp Văn bản 15"/>
          <p:cNvSpPr txBox="1"/>
          <p:nvPr/>
        </p:nvSpPr>
        <p:spPr>
          <a:xfrm>
            <a:off x="1559171" y="5447328"/>
            <a:ext cx="2309447" cy="584775"/>
          </a:xfrm>
          <a:prstGeom prst="rect">
            <a:avLst/>
          </a:prstGeom>
          <a:noFill/>
        </p:spPr>
        <p:txBody>
          <a:bodyPr wrap="square" rtlCol="0">
            <a:spAutoFit/>
          </a:bodyPr>
          <a:lstStyle/>
          <a:p>
            <a:r>
              <a:rPr lang="vi-VN" sz="3200" b="1">
                <a:solidFill>
                  <a:schemeClr val="bg1"/>
                </a:solidFill>
                <a:latin typeface="Times New Roman" panose="02020603050405020304" charset="0"/>
                <a:cs typeface="Times New Roman" panose="02020603050405020304" charset="0"/>
              </a:rPr>
              <a:t>Mẫu</a:t>
            </a:r>
          </a:p>
        </p:txBody>
      </p:sp>
      <p:pic>
        <p:nvPicPr>
          <p:cNvPr id="19" name="Đồ họa 18" descr="Hot air balloon with solid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66" y="1414893"/>
            <a:ext cx="914400" cy="896363"/>
          </a:xfrm>
          <a:prstGeom prst="rect">
            <a:avLst/>
          </a:prstGeom>
        </p:spPr>
      </p:pic>
      <p:pic>
        <p:nvPicPr>
          <p:cNvPr id="20" name="Đồ họa 19" descr="Hot air balloon with solid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519" y="5367495"/>
            <a:ext cx="914400" cy="914400"/>
          </a:xfrm>
          <a:prstGeom prst="rect">
            <a:avLst/>
          </a:prstGeom>
        </p:spPr>
      </p:pic>
      <p:pic>
        <p:nvPicPr>
          <p:cNvPr id="21" name="Đồ họa 20" descr="Hot air balloon with solid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21311" y="3327416"/>
            <a:ext cx="914400" cy="914400"/>
          </a:xfrm>
          <a:prstGeom prst="rect">
            <a:avLst/>
          </a:prstGeom>
        </p:spPr>
      </p:pic>
      <p:sp>
        <p:nvSpPr>
          <p:cNvPr id="22" name="Hộp Văn bản 21"/>
          <p:cNvSpPr txBox="1"/>
          <p:nvPr/>
        </p:nvSpPr>
        <p:spPr>
          <a:xfrm>
            <a:off x="3187228" y="1436784"/>
            <a:ext cx="1863968" cy="923330"/>
          </a:xfrm>
          <a:prstGeom prst="rect">
            <a:avLst/>
          </a:prstGeom>
          <a:noFill/>
        </p:spPr>
        <p:txBody>
          <a:bodyPr wrap="square" rtlCol="0">
            <a:spAutoFit/>
          </a:bodyPr>
          <a:lstStyle/>
          <a:p>
            <a:r>
              <a:rPr lang="vi-VN" sz="5400" b="1" i="1" dirty="0">
                <a:solidFill>
                  <a:srgbClr val="C00000"/>
                </a:solidFill>
                <a:latin typeface="Times New Roman" panose="02020603050405020304" charset="0"/>
                <a:ea typeface="Cascadia Mono SemiBold" panose="020B0609020000020004" pitchFamily="49" charset="0"/>
                <a:cs typeface="Times New Roman" panose="02020603050405020304" charset="0"/>
              </a:rPr>
              <a:t>01</a:t>
            </a:r>
          </a:p>
        </p:txBody>
      </p:sp>
      <p:sp>
        <p:nvSpPr>
          <p:cNvPr id="23" name="Hộp Văn bản 22"/>
          <p:cNvSpPr txBox="1"/>
          <p:nvPr/>
        </p:nvSpPr>
        <p:spPr>
          <a:xfrm>
            <a:off x="8065521" y="3248209"/>
            <a:ext cx="1729151" cy="923330"/>
          </a:xfrm>
          <a:prstGeom prst="rect">
            <a:avLst/>
          </a:prstGeom>
          <a:noFill/>
        </p:spPr>
        <p:txBody>
          <a:bodyPr wrap="square" rtlCol="0">
            <a:spAutoFit/>
          </a:bodyPr>
          <a:lstStyle/>
          <a:p>
            <a:r>
              <a:rPr lang="vi-VN" sz="5400" b="1" i="1" dirty="0">
                <a:solidFill>
                  <a:srgbClr val="FF0000"/>
                </a:solidFill>
                <a:latin typeface="Times New Roman" panose="02020603050405020304" charset="0"/>
                <a:ea typeface="Cascadia Mono SemiBold" panose="020B0609020000020004" pitchFamily="49" charset="0"/>
                <a:cs typeface="Times New Roman" panose="02020603050405020304" charset="0"/>
              </a:rPr>
              <a:t>02</a:t>
            </a:r>
            <a:endParaRPr lang="vi-VN" sz="2800" b="1" i="1" dirty="0">
              <a:solidFill>
                <a:srgbClr val="FF0000"/>
              </a:solidFill>
              <a:latin typeface="Times New Roman" panose="02020603050405020304" charset="0"/>
              <a:cs typeface="Times New Roman" panose="02020603050405020304" charset="0"/>
            </a:endParaRPr>
          </a:p>
        </p:txBody>
      </p:sp>
      <p:sp>
        <p:nvSpPr>
          <p:cNvPr id="24" name="Hộp Văn bản 23"/>
          <p:cNvSpPr txBox="1"/>
          <p:nvPr/>
        </p:nvSpPr>
        <p:spPr>
          <a:xfrm>
            <a:off x="3793553" y="5262872"/>
            <a:ext cx="1732084" cy="923330"/>
          </a:xfrm>
          <a:prstGeom prst="rect">
            <a:avLst/>
          </a:prstGeom>
          <a:noFill/>
        </p:spPr>
        <p:txBody>
          <a:bodyPr wrap="square" rtlCol="0">
            <a:spAutoFit/>
          </a:bodyPr>
          <a:lstStyle/>
          <a:p>
            <a:r>
              <a:rPr lang="vi-VN" sz="5400" b="1" i="1" dirty="0">
                <a:solidFill>
                  <a:srgbClr val="FFC000"/>
                </a:solidFill>
                <a:latin typeface="Times New Roman" panose="02020603050405020304" charset="0"/>
                <a:ea typeface="Cascadia Mono SemiBold" panose="020B0609020000020004" pitchFamily="49" charset="0"/>
                <a:cs typeface="Times New Roman" panose="02020603050405020304" charset="0"/>
              </a:rPr>
              <a:t>03</a:t>
            </a:r>
            <a:endParaRPr lang="vi-VN" sz="2800" b="1" i="1" dirty="0">
              <a:solidFill>
                <a:srgbClr val="FFC000"/>
              </a:solidFill>
              <a:latin typeface="Times New Roman" panose="02020603050405020304" charset="0"/>
              <a:cs typeface="Times New Roman" panose="02020603050405020304" charset="0"/>
            </a:endParaRPr>
          </a:p>
        </p:txBody>
      </p:sp>
      <p:sp>
        <p:nvSpPr>
          <p:cNvPr id="26" name="Hình chữ nhật 25"/>
          <p:cNvSpPr/>
          <p:nvPr/>
        </p:nvSpPr>
        <p:spPr>
          <a:xfrm>
            <a:off x="0" y="0"/>
            <a:ext cx="12192000" cy="107721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27" name="Hộp Văn bản 26"/>
          <p:cNvSpPr txBox="1"/>
          <p:nvPr/>
        </p:nvSpPr>
        <p:spPr>
          <a:xfrm>
            <a:off x="1430217" y="39455"/>
            <a:ext cx="10668000" cy="769441"/>
          </a:xfrm>
          <a:prstGeom prst="rect">
            <a:avLst/>
          </a:prstGeom>
          <a:noFill/>
        </p:spPr>
        <p:txBody>
          <a:bodyPr wrap="square" rtlCol="0">
            <a:spAutoFit/>
          </a:bodyPr>
          <a:lstStyle/>
          <a:p>
            <a:r>
              <a:rPr lang="vi-VN" sz="4400" b="1" i="1" dirty="0">
                <a:solidFill>
                  <a:schemeClr val="bg1"/>
                </a:solidFill>
                <a:latin typeface="Times New Roman" panose="02020603050405020304" charset="0"/>
                <a:cs typeface="Times New Roman" panose="02020603050405020304" charset="0"/>
              </a:rPr>
              <a:t>CÁCH HOẠT ĐỘNG CỦA DJANGO</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0-#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0-#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0-#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1+#ppt_w/2"/>
                                          </p:val>
                                        </p:tav>
                                        <p:tav tm="100000">
                                          <p:val>
                                            <p:strVal val="#ppt_x"/>
                                          </p:val>
                                        </p:tav>
                                      </p:tavLst>
                                    </p:anim>
                                    <p:anim calcmode="lin" valueType="num">
                                      <p:cBhvr additive="base">
                                        <p:cTn id="39" dur="500" fill="hold"/>
                                        <p:tgtEl>
                                          <p:spTgt spid="4"/>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1+#ppt_w/2"/>
                                          </p:val>
                                        </p:tav>
                                        <p:tav tm="100000">
                                          <p:val>
                                            <p:strVal val="#ppt_x"/>
                                          </p:val>
                                        </p:tav>
                                      </p:tavLst>
                                    </p:anim>
                                    <p:anim calcmode="lin" valueType="num">
                                      <p:cBhvr additive="base">
                                        <p:cTn id="43" dur="500" fill="hold"/>
                                        <p:tgtEl>
                                          <p:spTgt spid="1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1+#ppt_w/2"/>
                                          </p:val>
                                        </p:tav>
                                        <p:tav tm="100000">
                                          <p:val>
                                            <p:strVal val="#ppt_x"/>
                                          </p:val>
                                        </p:tav>
                                      </p:tavLst>
                                    </p:anim>
                                    <p:anim calcmode="lin" valueType="num">
                                      <p:cBhvr additive="base">
                                        <p:cTn id="55" dur="500" fill="hold"/>
                                        <p:tgtEl>
                                          <p:spTgt spid="23"/>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1+#ppt_w/2"/>
                                          </p:val>
                                        </p:tav>
                                        <p:tav tm="100000">
                                          <p:val>
                                            <p:strVal val="#ppt_x"/>
                                          </p:val>
                                        </p:tav>
                                      </p:tavLst>
                                    </p:anim>
                                    <p:anim calcmode="lin" valueType="num">
                                      <p:cBhvr additive="base">
                                        <p:cTn id="5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additive="base">
                                        <p:cTn id="64" dur="500" fill="hold"/>
                                        <p:tgtEl>
                                          <p:spTgt spid="5"/>
                                        </p:tgtEl>
                                        <p:attrNameLst>
                                          <p:attrName>ppt_x</p:attrName>
                                        </p:attrNameLst>
                                      </p:cBhvr>
                                      <p:tavLst>
                                        <p:tav tm="0">
                                          <p:val>
                                            <p:strVal val="0-#ppt_w/2"/>
                                          </p:val>
                                        </p:tav>
                                        <p:tav tm="100000">
                                          <p:val>
                                            <p:strVal val="#ppt_x"/>
                                          </p:val>
                                        </p:tav>
                                      </p:tavLst>
                                    </p:anim>
                                    <p:anim calcmode="lin" valueType="num">
                                      <p:cBhvr additive="base">
                                        <p:cTn id="65" dur="500" fill="hold"/>
                                        <p:tgtEl>
                                          <p:spTgt spid="5"/>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fill="hold"/>
                                        <p:tgtEl>
                                          <p:spTgt spid="9"/>
                                        </p:tgtEl>
                                        <p:attrNameLst>
                                          <p:attrName>ppt_x</p:attrName>
                                        </p:attrNameLst>
                                      </p:cBhvr>
                                      <p:tavLst>
                                        <p:tav tm="0">
                                          <p:val>
                                            <p:strVal val="0-#ppt_w/2"/>
                                          </p:val>
                                        </p:tav>
                                        <p:tav tm="100000">
                                          <p:val>
                                            <p:strVal val="#ppt_x"/>
                                          </p:val>
                                        </p:tav>
                                      </p:tavLst>
                                    </p:anim>
                                    <p:anim calcmode="lin" valueType="num">
                                      <p:cBhvr additive="base">
                                        <p:cTn id="69" dur="500" fill="hold"/>
                                        <p:tgtEl>
                                          <p:spTgt spid="9"/>
                                        </p:tgtEl>
                                        <p:attrNameLst>
                                          <p:attrName>ppt_y</p:attrName>
                                        </p:attrNameLst>
                                      </p:cBhvr>
                                      <p:tavLst>
                                        <p:tav tm="0">
                                          <p:val>
                                            <p:strVal val="#ppt_y"/>
                                          </p:val>
                                        </p:tav>
                                        <p:tav tm="100000">
                                          <p:val>
                                            <p:strVal val="#ppt_y"/>
                                          </p:val>
                                        </p:tav>
                                      </p:tavLst>
                                    </p:anim>
                                  </p:childTnLst>
                                </p:cTn>
                              </p:par>
                              <p:par>
                                <p:cTn id="70" presetID="2" presetClass="entr" presetSubtype="8"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additive="base">
                                        <p:cTn id="72" dur="500" fill="hold"/>
                                        <p:tgtEl>
                                          <p:spTgt spid="20"/>
                                        </p:tgtEl>
                                        <p:attrNameLst>
                                          <p:attrName>ppt_x</p:attrName>
                                        </p:attrNameLst>
                                      </p:cBhvr>
                                      <p:tavLst>
                                        <p:tav tm="0">
                                          <p:val>
                                            <p:strVal val="0-#ppt_w/2"/>
                                          </p:val>
                                        </p:tav>
                                        <p:tav tm="100000">
                                          <p:val>
                                            <p:strVal val="#ppt_x"/>
                                          </p:val>
                                        </p:tav>
                                      </p:tavLst>
                                    </p:anim>
                                    <p:anim calcmode="lin" valueType="num">
                                      <p:cBhvr additive="base">
                                        <p:cTn id="73" dur="500" fill="hold"/>
                                        <p:tgtEl>
                                          <p:spTgt spid="20"/>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fill="hold"/>
                                        <p:tgtEl>
                                          <p:spTgt spid="16"/>
                                        </p:tgtEl>
                                        <p:attrNameLst>
                                          <p:attrName>ppt_x</p:attrName>
                                        </p:attrNameLst>
                                      </p:cBhvr>
                                      <p:tavLst>
                                        <p:tav tm="0">
                                          <p:val>
                                            <p:strVal val="0-#ppt_w/2"/>
                                          </p:val>
                                        </p:tav>
                                        <p:tav tm="100000">
                                          <p:val>
                                            <p:strVal val="#ppt_x"/>
                                          </p:val>
                                        </p:tav>
                                      </p:tavLst>
                                    </p:anim>
                                    <p:anim calcmode="lin" valueType="num">
                                      <p:cBhvr additive="base">
                                        <p:cTn id="77" dur="500" fill="hold"/>
                                        <p:tgtEl>
                                          <p:spTgt spid="16"/>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additive="base">
                                        <p:cTn id="80" dur="500" fill="hold"/>
                                        <p:tgtEl>
                                          <p:spTgt spid="24"/>
                                        </p:tgtEl>
                                        <p:attrNameLst>
                                          <p:attrName>ppt_x</p:attrName>
                                        </p:attrNameLst>
                                      </p:cBhvr>
                                      <p:tavLst>
                                        <p:tav tm="0">
                                          <p:val>
                                            <p:strVal val="0-#ppt_w/2"/>
                                          </p:val>
                                        </p:tav>
                                        <p:tav tm="100000">
                                          <p:val>
                                            <p:strVal val="#ppt_x"/>
                                          </p:val>
                                        </p:tav>
                                      </p:tavLst>
                                    </p:anim>
                                    <p:anim calcmode="lin" valueType="num">
                                      <p:cBhvr additive="base">
                                        <p:cTn id="81" dur="500" fill="hold"/>
                                        <p:tgtEl>
                                          <p:spTgt spid="24"/>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additive="base">
                                        <p:cTn id="84" dur="500" fill="hold"/>
                                        <p:tgtEl>
                                          <p:spTgt spid="13"/>
                                        </p:tgtEl>
                                        <p:attrNameLst>
                                          <p:attrName>ppt_x</p:attrName>
                                        </p:attrNameLst>
                                      </p:cBhvr>
                                      <p:tavLst>
                                        <p:tav tm="0">
                                          <p:val>
                                            <p:strVal val="0-#ppt_w/2"/>
                                          </p:val>
                                        </p:tav>
                                        <p:tav tm="100000">
                                          <p:val>
                                            <p:strVal val="#ppt_x"/>
                                          </p:val>
                                        </p:tav>
                                      </p:tavLst>
                                    </p:anim>
                                    <p:anim calcmode="lin" valueType="num">
                                      <p:cBhvr additive="base">
                                        <p:cTn id="8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9" grpId="0" animBg="1"/>
      <p:bldP spid="10" grpId="0"/>
      <p:bldP spid="12" grpId="0"/>
      <p:bldP spid="13" grpId="0"/>
      <p:bldP spid="14" grpId="0"/>
      <p:bldP spid="15" grpId="0"/>
      <p:bldP spid="16" grpId="0"/>
      <p:bldP spid="22" grpId="0"/>
      <p:bldP spid="23" grpId="0"/>
      <p:bldP spid="24"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c 13"/>
          <p:cNvSpPr/>
          <p:nvPr/>
        </p:nvSpPr>
        <p:spPr>
          <a:xfrm>
            <a:off x="-473075" y="706120"/>
            <a:ext cx="4704715" cy="5445125"/>
          </a:xfrm>
          <a:prstGeom prst="arc">
            <a:avLst>
              <a:gd name="adj1" fmla="val 16200000"/>
              <a:gd name="adj2" fmla="val 5443836"/>
            </a:avLst>
          </a:prstGeom>
          <a:ln>
            <a:prstDash val="lgDash"/>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6" name="Oval 15"/>
          <p:cNvSpPr/>
          <p:nvPr/>
        </p:nvSpPr>
        <p:spPr>
          <a:xfrm>
            <a:off x="1784350" y="573405"/>
            <a:ext cx="191135" cy="2476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grpSp>
        <p:nvGrpSpPr>
          <p:cNvPr id="8" name="Group 7"/>
          <p:cNvGrpSpPr/>
          <p:nvPr/>
        </p:nvGrpSpPr>
        <p:grpSpPr>
          <a:xfrm>
            <a:off x="3295650" y="173355"/>
            <a:ext cx="7125970" cy="1281430"/>
            <a:chOff x="5190" y="273"/>
            <a:chExt cx="11222" cy="2018"/>
          </a:xfrm>
        </p:grpSpPr>
        <p:sp>
          <p:nvSpPr>
            <p:cNvPr id="23" name="Oval 22"/>
            <p:cNvSpPr/>
            <p:nvPr/>
          </p:nvSpPr>
          <p:spPr>
            <a:xfrm>
              <a:off x="5190" y="1901"/>
              <a:ext cx="360" cy="390"/>
            </a:xfrm>
            <a:prstGeom prst="ellipse">
              <a:avLst/>
            </a:prstGeom>
            <a:solidFill>
              <a:schemeClr val="accent6">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cxnSp>
          <p:nvCxnSpPr>
            <p:cNvPr id="50" name="Straight Connector 49"/>
            <p:cNvCxnSpPr/>
            <p:nvPr/>
          </p:nvCxnSpPr>
          <p:spPr>
            <a:xfrm flipV="1">
              <a:off x="5296" y="1578"/>
              <a:ext cx="793" cy="517"/>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6002" y="273"/>
              <a:ext cx="10411" cy="1580"/>
              <a:chOff x="5627" y="525"/>
              <a:chExt cx="10411" cy="1580"/>
            </a:xfrm>
          </p:grpSpPr>
          <p:sp>
            <p:nvSpPr>
              <p:cNvPr id="57" name="Rounded Rectangle 56"/>
              <p:cNvSpPr/>
              <p:nvPr/>
            </p:nvSpPr>
            <p:spPr>
              <a:xfrm>
                <a:off x="6168" y="525"/>
                <a:ext cx="9870" cy="1580"/>
              </a:xfrm>
              <a:prstGeom prst="roundRect">
                <a:avLst>
                  <a:gd name="adj" fmla="val 50000"/>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48" name="Oval 47"/>
              <p:cNvSpPr/>
              <p:nvPr/>
            </p:nvSpPr>
            <p:spPr>
              <a:xfrm>
                <a:off x="5627" y="1115"/>
                <a:ext cx="960" cy="9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66" name="Text Box 65"/>
              <p:cNvSpPr txBox="1"/>
              <p:nvPr/>
            </p:nvSpPr>
            <p:spPr>
              <a:xfrm>
                <a:off x="5744" y="1249"/>
                <a:ext cx="932" cy="725"/>
              </a:xfrm>
              <a:prstGeom prst="rect">
                <a:avLst/>
              </a:prstGeom>
              <a:noFill/>
            </p:spPr>
            <p:txBody>
              <a:bodyPr wrap="square" rtlCol="0">
                <a:spAutoFit/>
              </a:bodyPr>
              <a:lstStyle/>
              <a:p>
                <a:r>
                  <a:rPr lang="vi-VN" altLang="en-US" sz="2400">
                    <a:solidFill>
                      <a:schemeClr val="bg1"/>
                    </a:solidFill>
                    <a:latin typeface="Times New Roman" panose="02020603050405020304" charset="0"/>
                    <a:cs typeface="Times New Roman" panose="02020603050405020304" charset="0"/>
                  </a:rPr>
                  <a:t>01</a:t>
                </a:r>
              </a:p>
            </p:txBody>
          </p:sp>
          <p:sp>
            <p:nvSpPr>
              <p:cNvPr id="75" name="Text Box 74"/>
              <p:cNvSpPr txBox="1"/>
              <p:nvPr/>
            </p:nvSpPr>
            <p:spPr>
              <a:xfrm>
                <a:off x="6885" y="965"/>
                <a:ext cx="8471" cy="580"/>
              </a:xfrm>
              <a:prstGeom prst="rect">
                <a:avLst/>
              </a:prstGeom>
              <a:noFill/>
            </p:spPr>
            <p:txBody>
              <a:bodyPr wrap="square" rtlCol="0">
                <a:spAutoFit/>
              </a:bodyPr>
              <a:lstStyle/>
              <a:p>
                <a:r>
                  <a:rPr lang="en-US" b="1">
                    <a:solidFill>
                      <a:schemeClr val="bg1"/>
                    </a:solidFill>
                    <a:latin typeface="Times New Roman" panose="02020603050405020304" charset="0"/>
                    <a:cs typeface="Times New Roman" panose="02020603050405020304" charset="0"/>
                  </a:rPr>
                  <a:t>Mô hình cung cấp dữ liệu từ cơ sở dữ liệu.</a:t>
                </a:r>
              </a:p>
            </p:txBody>
          </p:sp>
        </p:grpSp>
      </p:grpSp>
      <p:grpSp>
        <p:nvGrpSpPr>
          <p:cNvPr id="7" name="Group 6"/>
          <p:cNvGrpSpPr/>
          <p:nvPr/>
        </p:nvGrpSpPr>
        <p:grpSpPr>
          <a:xfrm>
            <a:off x="3916680" y="1567180"/>
            <a:ext cx="7204075" cy="1162050"/>
            <a:chOff x="6168" y="2468"/>
            <a:chExt cx="11345" cy="1830"/>
          </a:xfrm>
        </p:grpSpPr>
        <p:sp>
          <p:nvSpPr>
            <p:cNvPr id="21" name="Oval 20"/>
            <p:cNvSpPr/>
            <p:nvPr/>
          </p:nvSpPr>
          <p:spPr>
            <a:xfrm>
              <a:off x="6168" y="3454"/>
              <a:ext cx="360" cy="390"/>
            </a:xfrm>
            <a:prstGeom prst="ellipse">
              <a:avLst/>
            </a:prstGeom>
            <a:solidFill>
              <a:schemeClr val="accent6">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cxnSp>
          <p:nvCxnSpPr>
            <p:cNvPr id="51" name="Straight Connector 50"/>
            <p:cNvCxnSpPr>
              <a:stCxn id="21" idx="6"/>
            </p:cNvCxnSpPr>
            <p:nvPr/>
          </p:nvCxnSpPr>
          <p:spPr>
            <a:xfrm flipV="1">
              <a:off x="6528" y="3465"/>
              <a:ext cx="1196" cy="184"/>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6925" y="2468"/>
              <a:ext cx="10589" cy="1830"/>
              <a:chOff x="6925" y="2452"/>
              <a:chExt cx="10589" cy="1830"/>
            </a:xfrm>
          </p:grpSpPr>
          <p:sp>
            <p:nvSpPr>
              <p:cNvPr id="64" name="Rounded Rectangle 63"/>
              <p:cNvSpPr/>
              <p:nvPr/>
            </p:nvSpPr>
            <p:spPr>
              <a:xfrm>
                <a:off x="7644" y="2452"/>
                <a:ext cx="9870" cy="1830"/>
              </a:xfrm>
              <a:prstGeom prst="roundRect">
                <a:avLst>
                  <a:gd name="adj" fmla="val 50000"/>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8" name="Oval 27"/>
              <p:cNvSpPr/>
              <p:nvPr/>
            </p:nvSpPr>
            <p:spPr>
              <a:xfrm>
                <a:off x="6925" y="2902"/>
                <a:ext cx="960" cy="9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67" name="Text Box 66"/>
              <p:cNvSpPr txBox="1"/>
              <p:nvPr/>
            </p:nvSpPr>
            <p:spPr>
              <a:xfrm>
                <a:off x="7037" y="3034"/>
                <a:ext cx="848" cy="725"/>
              </a:xfrm>
              <a:prstGeom prst="rect">
                <a:avLst/>
              </a:prstGeom>
              <a:noFill/>
            </p:spPr>
            <p:txBody>
              <a:bodyPr wrap="square" rtlCol="0">
                <a:spAutoFit/>
              </a:bodyPr>
              <a:lstStyle/>
              <a:p>
                <a:r>
                  <a:rPr lang="vi-VN" altLang="en-US" sz="2400">
                    <a:solidFill>
                      <a:schemeClr val="bg1"/>
                    </a:solidFill>
                    <a:latin typeface="Times New Roman" panose="02020603050405020304" charset="0"/>
                    <a:cs typeface="Times New Roman" panose="02020603050405020304" charset="0"/>
                  </a:rPr>
                  <a:t>02</a:t>
                </a:r>
              </a:p>
            </p:txBody>
          </p:sp>
          <p:sp>
            <p:nvSpPr>
              <p:cNvPr id="76" name="Text Box 75"/>
              <p:cNvSpPr txBox="1"/>
              <p:nvPr/>
            </p:nvSpPr>
            <p:spPr>
              <a:xfrm>
                <a:off x="7986" y="2483"/>
                <a:ext cx="9361" cy="1452"/>
              </a:xfrm>
              <a:prstGeom prst="rect">
                <a:avLst/>
              </a:prstGeom>
              <a:noFill/>
            </p:spPr>
            <p:txBody>
              <a:bodyPr wrap="square" rtlCol="0">
                <a:spAutoFit/>
              </a:bodyPr>
              <a:lstStyle/>
              <a:p>
                <a:r>
                  <a:rPr lang="en-US" b="1">
                    <a:solidFill>
                      <a:schemeClr val="bg1"/>
                    </a:solidFill>
                    <a:latin typeface="Times New Roman" panose="02020603050405020304" charset="0"/>
                    <a:cs typeface="Times New Roman" panose="02020603050405020304" charset="0"/>
                  </a:rPr>
                  <a:t>Trong Django, dữ liệu được phân phối dưới dạng Object Relational Mapping</a:t>
                </a:r>
                <a:r>
                  <a:rPr lang="vi-VN" altLang="en-US" b="1">
                    <a:solidFill>
                      <a:schemeClr val="bg1"/>
                    </a:solidFill>
                    <a:latin typeface="Times New Roman" panose="02020603050405020304" charset="0"/>
                    <a:cs typeface="Times New Roman" panose="02020603050405020304" charset="0"/>
                  </a:rPr>
                  <a:t> </a:t>
                </a:r>
                <a:r>
                  <a:rPr lang="en-US" b="1">
                    <a:solidFill>
                      <a:schemeClr val="bg1"/>
                    </a:solidFill>
                    <a:latin typeface="Times New Roman" panose="02020603050405020304" charset="0"/>
                    <a:cs typeface="Times New Roman" panose="02020603050405020304" charset="0"/>
                  </a:rPr>
                  <a:t>(ORM), đây là một kỹ thuật được thiết kế để giúp làm việc với cơ sở dữ liệu dễ dàng hơn.</a:t>
                </a:r>
              </a:p>
            </p:txBody>
          </p:sp>
        </p:grpSp>
      </p:grpSp>
      <p:grpSp>
        <p:nvGrpSpPr>
          <p:cNvPr id="6" name="Group 5"/>
          <p:cNvGrpSpPr/>
          <p:nvPr/>
        </p:nvGrpSpPr>
        <p:grpSpPr>
          <a:xfrm>
            <a:off x="4145280" y="2938780"/>
            <a:ext cx="7132955" cy="1104900"/>
            <a:chOff x="6528" y="4628"/>
            <a:chExt cx="11233" cy="1740"/>
          </a:xfrm>
        </p:grpSpPr>
        <p:sp>
          <p:nvSpPr>
            <p:cNvPr id="25" name="Oval 24"/>
            <p:cNvSpPr/>
            <p:nvPr/>
          </p:nvSpPr>
          <p:spPr>
            <a:xfrm>
              <a:off x="6528" y="5176"/>
              <a:ext cx="360" cy="390"/>
            </a:xfrm>
            <a:prstGeom prst="ellipse">
              <a:avLst/>
            </a:prstGeom>
            <a:solidFill>
              <a:schemeClr val="accent6">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cxnSp>
          <p:nvCxnSpPr>
            <p:cNvPr id="56" name="Straight Connector 55"/>
            <p:cNvCxnSpPr>
              <a:stCxn id="25" idx="6"/>
              <a:endCxn id="29" idx="6"/>
            </p:cNvCxnSpPr>
            <p:nvPr/>
          </p:nvCxnSpPr>
          <p:spPr>
            <a:xfrm flipV="1">
              <a:off x="6888" y="5351"/>
              <a:ext cx="1468" cy="2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7375" y="4628"/>
              <a:ext cx="10387" cy="1740"/>
              <a:chOff x="7375" y="4628"/>
              <a:chExt cx="10387" cy="1740"/>
            </a:xfrm>
          </p:grpSpPr>
          <p:sp>
            <p:nvSpPr>
              <p:cNvPr id="63" name="Rounded Rectangle 62"/>
              <p:cNvSpPr/>
              <p:nvPr/>
            </p:nvSpPr>
            <p:spPr>
              <a:xfrm>
                <a:off x="7892" y="4628"/>
                <a:ext cx="9870" cy="1741"/>
              </a:xfrm>
              <a:prstGeom prst="roundRect">
                <a:avLst>
                  <a:gd name="adj" fmla="val 50000"/>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9" name="Oval 28"/>
              <p:cNvSpPr/>
              <p:nvPr/>
            </p:nvSpPr>
            <p:spPr>
              <a:xfrm>
                <a:off x="7375" y="4856"/>
                <a:ext cx="981" cy="9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68" name="Text Box 67"/>
              <p:cNvSpPr txBox="1"/>
              <p:nvPr/>
            </p:nvSpPr>
            <p:spPr>
              <a:xfrm>
                <a:off x="7438" y="4945"/>
                <a:ext cx="1080" cy="725"/>
              </a:xfrm>
              <a:prstGeom prst="rect">
                <a:avLst/>
              </a:prstGeom>
              <a:noFill/>
            </p:spPr>
            <p:txBody>
              <a:bodyPr wrap="square" rtlCol="0">
                <a:spAutoFit/>
              </a:bodyPr>
              <a:lstStyle/>
              <a:p>
                <a:r>
                  <a:rPr lang="vi-VN" altLang="en-US" sz="2400">
                    <a:solidFill>
                      <a:schemeClr val="bg1"/>
                    </a:solidFill>
                    <a:latin typeface="Times New Roman" panose="02020603050405020304" charset="0"/>
                    <a:cs typeface="Times New Roman" panose="02020603050405020304" charset="0"/>
                  </a:rPr>
                  <a:t>03</a:t>
                </a:r>
              </a:p>
            </p:txBody>
          </p:sp>
          <p:sp>
            <p:nvSpPr>
              <p:cNvPr id="77" name="Text Box 76"/>
              <p:cNvSpPr txBox="1"/>
              <p:nvPr/>
            </p:nvSpPr>
            <p:spPr>
              <a:xfrm>
                <a:off x="8356" y="4644"/>
                <a:ext cx="9406" cy="1452"/>
              </a:xfrm>
              <a:prstGeom prst="rect">
                <a:avLst/>
              </a:prstGeom>
              <a:noFill/>
            </p:spPr>
            <p:txBody>
              <a:bodyPr wrap="square" rtlCol="0">
                <a:spAutoFit/>
              </a:bodyPr>
              <a:lstStyle/>
              <a:p>
                <a:r>
                  <a:rPr lang="en-US" b="1">
                    <a:solidFill>
                      <a:schemeClr val="bg1"/>
                    </a:solidFill>
                    <a:latin typeface="Times New Roman" panose="02020603050405020304" charset="0"/>
                    <a:cs typeface="Times New Roman" panose="02020603050405020304" charset="0"/>
                  </a:rPr>
                  <a:t>Cách phổ biến nhất để trích xuất dữ liệu từ cơ sở dữ liệu là SQL. Một vấn đề với SQL là bạn phải hiểu khá rõ về cấu trúc cơ sở dữ liệu để có thể làm việc với nó.</a:t>
                </a:r>
              </a:p>
            </p:txBody>
          </p:sp>
        </p:grpSp>
      </p:grpSp>
      <p:grpSp>
        <p:nvGrpSpPr>
          <p:cNvPr id="5" name="Group 4"/>
          <p:cNvGrpSpPr/>
          <p:nvPr/>
        </p:nvGrpSpPr>
        <p:grpSpPr>
          <a:xfrm>
            <a:off x="3856990" y="4258945"/>
            <a:ext cx="7157720" cy="1080770"/>
            <a:chOff x="6074" y="6707"/>
            <a:chExt cx="11272" cy="1702"/>
          </a:xfrm>
        </p:grpSpPr>
        <p:sp>
          <p:nvSpPr>
            <p:cNvPr id="22" name="Oval 21"/>
            <p:cNvSpPr/>
            <p:nvPr/>
          </p:nvSpPr>
          <p:spPr>
            <a:xfrm>
              <a:off x="6074" y="7239"/>
              <a:ext cx="360" cy="390"/>
            </a:xfrm>
            <a:prstGeom prst="ellipse">
              <a:avLst/>
            </a:prstGeom>
            <a:solidFill>
              <a:schemeClr val="accent6">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cxnSp>
          <p:nvCxnSpPr>
            <p:cNvPr id="52" name="Straight Connector 51"/>
            <p:cNvCxnSpPr/>
            <p:nvPr/>
          </p:nvCxnSpPr>
          <p:spPr>
            <a:xfrm>
              <a:off x="6168" y="7451"/>
              <a:ext cx="1226" cy="184"/>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6772" y="6707"/>
              <a:ext cx="10575" cy="1702"/>
              <a:chOff x="6772" y="6707"/>
              <a:chExt cx="10575" cy="1702"/>
            </a:xfrm>
          </p:grpSpPr>
          <p:sp>
            <p:nvSpPr>
              <p:cNvPr id="62" name="Rounded Rectangle 61"/>
              <p:cNvSpPr/>
              <p:nvPr/>
            </p:nvSpPr>
            <p:spPr>
              <a:xfrm>
                <a:off x="7477" y="6707"/>
                <a:ext cx="9870" cy="1703"/>
              </a:xfrm>
              <a:prstGeom prst="roundRect">
                <a:avLst>
                  <a:gd name="adj" fmla="val 50000"/>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30" name="Oval 29"/>
              <p:cNvSpPr/>
              <p:nvPr/>
            </p:nvSpPr>
            <p:spPr>
              <a:xfrm>
                <a:off x="6795" y="7090"/>
                <a:ext cx="960" cy="9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78" name="Text Box 77"/>
              <p:cNvSpPr txBox="1"/>
              <p:nvPr/>
            </p:nvSpPr>
            <p:spPr>
              <a:xfrm>
                <a:off x="7885" y="6927"/>
                <a:ext cx="9388" cy="1016"/>
              </a:xfrm>
              <a:prstGeom prst="rect">
                <a:avLst/>
              </a:prstGeom>
              <a:noFill/>
            </p:spPr>
            <p:txBody>
              <a:bodyPr wrap="square" rtlCol="0">
                <a:spAutoFit/>
              </a:bodyPr>
              <a:lstStyle/>
              <a:p>
                <a:r>
                  <a:rPr lang="en-US" b="1">
                    <a:solidFill>
                      <a:schemeClr val="bg1"/>
                    </a:solidFill>
                    <a:latin typeface="Times New Roman" panose="02020603050405020304" charset="0"/>
                    <a:cs typeface="Times New Roman" panose="02020603050405020304" charset="0"/>
                  </a:rPr>
                  <a:t>Django, với ORM, giúp giao tiếp với cơ sở dữ liệu dễ dàng hơn mà không cần phải viết các câu lệnh SQL phức tạp.</a:t>
                </a:r>
              </a:p>
            </p:txBody>
          </p:sp>
          <p:sp>
            <p:nvSpPr>
              <p:cNvPr id="80" name="Text Box 79"/>
              <p:cNvSpPr txBox="1"/>
              <p:nvPr/>
            </p:nvSpPr>
            <p:spPr>
              <a:xfrm>
                <a:off x="6772" y="7223"/>
                <a:ext cx="936" cy="725"/>
              </a:xfrm>
              <a:prstGeom prst="rect">
                <a:avLst/>
              </a:prstGeom>
              <a:noFill/>
            </p:spPr>
            <p:txBody>
              <a:bodyPr wrap="square" rtlCol="0">
                <a:spAutoFit/>
              </a:bodyPr>
              <a:lstStyle/>
              <a:p>
                <a:r>
                  <a:rPr lang="vi-VN" altLang="en-US" sz="2400">
                    <a:solidFill>
                      <a:schemeClr val="bg1"/>
                    </a:solidFill>
                    <a:latin typeface="Times New Roman" panose="02020603050405020304" charset="0"/>
                    <a:cs typeface="Times New Roman" panose="02020603050405020304" charset="0"/>
                  </a:rPr>
                  <a:t>04</a:t>
                </a:r>
              </a:p>
            </p:txBody>
          </p:sp>
        </p:grpSp>
      </p:grpSp>
      <p:sp>
        <p:nvSpPr>
          <p:cNvPr id="18" name="Oval 17"/>
          <p:cNvSpPr/>
          <p:nvPr/>
        </p:nvSpPr>
        <p:spPr>
          <a:xfrm>
            <a:off x="1795145" y="5984875"/>
            <a:ext cx="190500" cy="2476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grpSp>
        <p:nvGrpSpPr>
          <p:cNvPr id="13" name="Group 12"/>
          <p:cNvGrpSpPr/>
          <p:nvPr/>
        </p:nvGrpSpPr>
        <p:grpSpPr>
          <a:xfrm>
            <a:off x="397510" y="1475740"/>
            <a:ext cx="3170555" cy="3862070"/>
            <a:chOff x="357" y="2328"/>
            <a:chExt cx="4993" cy="6082"/>
          </a:xfrm>
        </p:grpSpPr>
        <p:grpSp>
          <p:nvGrpSpPr>
            <p:cNvPr id="11" name="Group 10"/>
            <p:cNvGrpSpPr/>
            <p:nvPr/>
          </p:nvGrpSpPr>
          <p:grpSpPr>
            <a:xfrm>
              <a:off x="357" y="2328"/>
              <a:ext cx="4993" cy="6082"/>
              <a:chOff x="1031" y="1812"/>
              <a:chExt cx="5951" cy="7190"/>
            </a:xfrm>
          </p:grpSpPr>
          <p:grpSp>
            <p:nvGrpSpPr>
              <p:cNvPr id="10" name="Group 9"/>
              <p:cNvGrpSpPr/>
              <p:nvPr/>
            </p:nvGrpSpPr>
            <p:grpSpPr>
              <a:xfrm>
                <a:off x="3592" y="1812"/>
                <a:ext cx="3391" cy="7190"/>
                <a:chOff x="11302" y="2532"/>
                <a:chExt cx="2224" cy="5211"/>
              </a:xfrm>
            </p:grpSpPr>
            <p:sp>
              <p:nvSpPr>
                <p:cNvPr id="4" name="Hình Bầu dục 1"/>
                <p:cNvSpPr/>
                <p:nvPr/>
              </p:nvSpPr>
              <p:spPr>
                <a:xfrm>
                  <a:off x="11302" y="2532"/>
                  <a:ext cx="2224" cy="260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24" h="2605">
                      <a:moveTo>
                        <a:pt x="0" y="0"/>
                      </a:moveTo>
                      <a:lnTo>
                        <a:pt x="9" y="1"/>
                      </a:lnTo>
                      <a:cubicBezTo>
                        <a:pt x="1250" y="113"/>
                        <a:pt x="2224" y="1175"/>
                        <a:pt x="2224" y="2469"/>
                      </a:cubicBezTo>
                      <a:cubicBezTo>
                        <a:pt x="2224" y="2509"/>
                        <a:pt x="2223" y="2550"/>
                        <a:pt x="2221" y="2589"/>
                      </a:cubicBezTo>
                      <a:lnTo>
                        <a:pt x="2220" y="2605"/>
                      </a:lnTo>
                      <a:lnTo>
                        <a:pt x="0" y="2605"/>
                      </a:lnTo>
                      <a:lnTo>
                        <a:pt x="0" y="0"/>
                      </a:lnTo>
                      <a:close/>
                    </a:path>
                  </a:pathLst>
                </a:custGeom>
                <a:solidFill>
                  <a:srgbClr val="1D4B1C"/>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285750" indent="-285750" algn="ctr">
                    <a:buFont typeface="Arial" panose="020B0604020202020204" pitchFamily="34" charset="0"/>
                    <a:buChar char="•"/>
                  </a:pPr>
                  <a:endParaRPr lang="vi-VN">
                    <a:cs typeface="Arial" panose="020B0604020202020204" pitchFamily="34" charset="0"/>
                  </a:endParaRPr>
                </a:p>
              </p:txBody>
            </p:sp>
            <p:sp>
              <p:nvSpPr>
                <p:cNvPr id="9" name="Hình Bầu dục 1"/>
                <p:cNvSpPr/>
                <p:nvPr/>
              </p:nvSpPr>
              <p:spPr>
                <a:xfrm flipV="1">
                  <a:off x="11302" y="5138"/>
                  <a:ext cx="2224" cy="260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24" h="2605">
                      <a:moveTo>
                        <a:pt x="0" y="0"/>
                      </a:moveTo>
                      <a:lnTo>
                        <a:pt x="9" y="1"/>
                      </a:lnTo>
                      <a:cubicBezTo>
                        <a:pt x="1250" y="113"/>
                        <a:pt x="2224" y="1175"/>
                        <a:pt x="2224" y="2469"/>
                      </a:cubicBezTo>
                      <a:cubicBezTo>
                        <a:pt x="2224" y="2509"/>
                        <a:pt x="2223" y="2550"/>
                        <a:pt x="2221" y="2589"/>
                      </a:cubicBezTo>
                      <a:lnTo>
                        <a:pt x="2220" y="2605"/>
                      </a:lnTo>
                      <a:lnTo>
                        <a:pt x="0" y="2605"/>
                      </a:lnTo>
                      <a:lnTo>
                        <a:pt x="0" y="0"/>
                      </a:lnTo>
                      <a:close/>
                    </a:path>
                  </a:pathLst>
                </a:custGeom>
                <a:solidFill>
                  <a:schemeClr val="accent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285750" indent="-285750" algn="ctr">
                    <a:buFont typeface="Arial" panose="020B0604020202020204" pitchFamily="34" charset="0"/>
                    <a:buChar char="•"/>
                  </a:pPr>
                  <a:endParaRPr lang="vi-VN">
                    <a:cs typeface="Arial" panose="020B0604020202020204" pitchFamily="34" charset="0"/>
                  </a:endParaRPr>
                </a:p>
              </p:txBody>
            </p:sp>
          </p:grpSp>
          <p:sp>
            <p:nvSpPr>
              <p:cNvPr id="2" name="Hình Bầu dục 1"/>
              <p:cNvSpPr/>
              <p:nvPr/>
            </p:nvSpPr>
            <p:spPr>
              <a:xfrm>
                <a:off x="1031" y="2922"/>
                <a:ext cx="4867" cy="4956"/>
              </a:xfrm>
              <a:prstGeom prst="ellipse">
                <a:avLst/>
              </a:prstGeom>
              <a:solidFill>
                <a:schemeClr val="bg1"/>
              </a:solidFill>
              <a:ln>
                <a:noFill/>
              </a:ln>
              <a:effectLst>
                <a:outerShdw blurRad="127000" dist="38100" dir="2700000" sx="99000" sy="99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gn="ctr">
                  <a:buFont typeface="Arial" panose="020B0604020202020204" pitchFamily="34" charset="0"/>
                  <a:buChar char="•"/>
                </a:pPr>
                <a:endParaRPr lang="vi-VN">
                  <a:cs typeface="Arial" panose="020B0604020202020204" pitchFamily="34" charset="0"/>
                </a:endParaRPr>
              </a:p>
            </p:txBody>
          </p:sp>
        </p:grpSp>
        <p:sp>
          <p:nvSpPr>
            <p:cNvPr id="73" name="Oval 72"/>
            <p:cNvSpPr/>
            <p:nvPr/>
          </p:nvSpPr>
          <p:spPr>
            <a:xfrm>
              <a:off x="613" y="3563"/>
              <a:ext cx="3572" cy="360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 Box 73"/>
            <p:cNvSpPr txBox="1"/>
            <p:nvPr/>
          </p:nvSpPr>
          <p:spPr>
            <a:xfrm>
              <a:off x="804" y="4246"/>
              <a:ext cx="3637" cy="1113"/>
            </a:xfrm>
            <a:prstGeom prst="rect">
              <a:avLst/>
            </a:prstGeom>
            <a:noFill/>
          </p:spPr>
          <p:txBody>
            <a:bodyPr wrap="square" rtlCol="0">
              <a:spAutoFit/>
            </a:bodyPr>
            <a:lstStyle/>
            <a:p>
              <a:r>
                <a:rPr lang="vi-VN" altLang="en-US" sz="4000" i="1">
                  <a:solidFill>
                    <a:schemeClr val="accent6">
                      <a:lumMod val="50000"/>
                    </a:schemeClr>
                  </a:solidFill>
                  <a:latin typeface="Berlin Sans FB Demi" panose="020E0802020502020306" charset="0"/>
                  <a:cs typeface="Berlin Sans FB Demi" panose="020E0802020502020306" charset="0"/>
                </a:rPr>
                <a:t>Mô hình</a:t>
              </a:r>
            </a:p>
          </p:txBody>
        </p:sp>
        <p:sp>
          <p:nvSpPr>
            <p:cNvPr id="81" name="Text Box 80"/>
            <p:cNvSpPr txBox="1"/>
            <p:nvPr/>
          </p:nvSpPr>
          <p:spPr>
            <a:xfrm>
              <a:off x="760" y="5379"/>
              <a:ext cx="3425" cy="1161"/>
            </a:xfrm>
            <a:prstGeom prst="rect">
              <a:avLst/>
            </a:prstGeom>
            <a:noFill/>
          </p:spPr>
          <p:txBody>
            <a:bodyPr wrap="square" rtlCol="0">
              <a:spAutoFit/>
            </a:bodyPr>
            <a:lstStyle/>
            <a:p>
              <a:pPr algn="ctr"/>
              <a:r>
                <a:rPr lang="vi-VN" altLang="en-US" sz="1400">
                  <a:solidFill>
                    <a:schemeClr val="accent6">
                      <a:lumMod val="50000"/>
                    </a:schemeClr>
                  </a:solidFill>
                  <a:latin typeface="Calibri" panose="020F0502020204030204" charset="0"/>
                  <a:cs typeface="Calibri" panose="020F0502020204030204" charset="0"/>
                </a:rPr>
                <a:t> </a:t>
              </a:r>
              <a:r>
                <a:rPr lang="vi-VN" altLang="en-US" sz="1400">
                  <a:solidFill>
                    <a:schemeClr val="accent6">
                      <a:lumMod val="50000"/>
                    </a:schemeClr>
                  </a:solidFill>
                  <a:latin typeface="Times New Roman" panose="02020603050405020304" charset="0"/>
                  <a:cs typeface="Times New Roman" panose="02020603050405020304" charset="0"/>
                </a:rPr>
                <a:t>G</a:t>
              </a:r>
              <a:r>
                <a:rPr lang="en-US" sz="1400">
                  <a:solidFill>
                    <a:schemeClr val="accent6">
                      <a:lumMod val="50000"/>
                    </a:schemeClr>
                  </a:solidFill>
                  <a:latin typeface="Times New Roman" panose="02020603050405020304" charset="0"/>
                  <a:cs typeface="Times New Roman" panose="02020603050405020304" charset="0"/>
                </a:rPr>
                <a:t>iới thiệu về mô hình trong Django và cách</a:t>
              </a:r>
              <a:r>
                <a:rPr lang="vi-VN" altLang="en-US" sz="1400">
                  <a:solidFill>
                    <a:schemeClr val="accent6">
                      <a:lumMod val="50000"/>
                    </a:schemeClr>
                  </a:solidFill>
                  <a:latin typeface="Times New Roman" panose="02020603050405020304" charset="0"/>
                  <a:cs typeface="Times New Roman" panose="02020603050405020304" charset="0"/>
                </a:rPr>
                <a:t> thức</a:t>
              </a:r>
              <a:r>
                <a:rPr lang="en-US" sz="1400">
                  <a:solidFill>
                    <a:schemeClr val="accent6">
                      <a:lumMod val="50000"/>
                    </a:schemeClr>
                  </a:solidFill>
                  <a:latin typeface="Times New Roman" panose="02020603050405020304" charset="0"/>
                  <a:cs typeface="Times New Roman" panose="02020603050405020304" charset="0"/>
                </a:rPr>
                <a:t> hoạt động</a:t>
              </a:r>
              <a:r>
                <a:rPr lang="vi-VN" altLang="en-US" sz="1400">
                  <a:solidFill>
                    <a:schemeClr val="accent6">
                      <a:lumMod val="50000"/>
                    </a:schemeClr>
                  </a:solidFill>
                  <a:latin typeface="Times New Roman" panose="02020603050405020304" charset="0"/>
                  <a:cs typeface="Times New Roman" panose="02020603050405020304" charset="0"/>
                </a:rPr>
                <a:t> của mô hình</a:t>
              </a:r>
            </a:p>
          </p:txBody>
        </p:sp>
      </p:grpSp>
      <p:grpSp>
        <p:nvGrpSpPr>
          <p:cNvPr id="12" name="Group 11"/>
          <p:cNvGrpSpPr/>
          <p:nvPr/>
        </p:nvGrpSpPr>
        <p:grpSpPr>
          <a:xfrm>
            <a:off x="3009900" y="5560695"/>
            <a:ext cx="6979285" cy="1007110"/>
            <a:chOff x="4740" y="8757"/>
            <a:chExt cx="10991" cy="1586"/>
          </a:xfrm>
        </p:grpSpPr>
        <p:sp>
          <p:nvSpPr>
            <p:cNvPr id="65" name="Rounded Rectangle 64"/>
            <p:cNvSpPr/>
            <p:nvPr/>
          </p:nvSpPr>
          <p:spPr>
            <a:xfrm>
              <a:off x="5861" y="8763"/>
              <a:ext cx="9870" cy="1580"/>
            </a:xfrm>
            <a:prstGeom prst="roundRect">
              <a:avLst>
                <a:gd name="adj" fmla="val 50000"/>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0" name="Oval 19"/>
            <p:cNvSpPr/>
            <p:nvPr/>
          </p:nvSpPr>
          <p:spPr>
            <a:xfrm>
              <a:off x="4740" y="8933"/>
              <a:ext cx="360" cy="390"/>
            </a:xfrm>
            <a:prstGeom prst="ellipse">
              <a:avLst/>
            </a:prstGeom>
            <a:solidFill>
              <a:schemeClr val="accent6">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cxnSp>
          <p:nvCxnSpPr>
            <p:cNvPr id="55" name="Straight Connector 54"/>
            <p:cNvCxnSpPr/>
            <p:nvPr/>
          </p:nvCxnSpPr>
          <p:spPr>
            <a:xfrm>
              <a:off x="4904" y="9132"/>
              <a:ext cx="839" cy="436"/>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351" y="9100"/>
              <a:ext cx="960" cy="9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70" name="Text Box 69"/>
            <p:cNvSpPr txBox="1"/>
            <p:nvPr/>
          </p:nvSpPr>
          <p:spPr>
            <a:xfrm>
              <a:off x="5411" y="9223"/>
              <a:ext cx="841" cy="725"/>
            </a:xfrm>
            <a:prstGeom prst="rect">
              <a:avLst/>
            </a:prstGeom>
            <a:noFill/>
          </p:spPr>
          <p:txBody>
            <a:bodyPr wrap="square" rtlCol="0">
              <a:spAutoFit/>
            </a:bodyPr>
            <a:lstStyle/>
            <a:p>
              <a:r>
                <a:rPr lang="vi-VN" altLang="en-US" sz="2400">
                  <a:solidFill>
                    <a:schemeClr val="bg1"/>
                  </a:solidFill>
                  <a:latin typeface="Times New Roman" panose="02020603050405020304" charset="0"/>
                  <a:cs typeface="Times New Roman" panose="02020603050405020304" charset="0"/>
                </a:rPr>
                <a:t>05</a:t>
              </a:r>
            </a:p>
          </p:txBody>
        </p:sp>
        <p:sp>
          <p:nvSpPr>
            <p:cNvPr id="79" name="Text Box 78"/>
            <p:cNvSpPr txBox="1"/>
            <p:nvPr/>
          </p:nvSpPr>
          <p:spPr>
            <a:xfrm>
              <a:off x="6192" y="8933"/>
              <a:ext cx="7818" cy="1016"/>
            </a:xfrm>
            <a:prstGeom prst="rect">
              <a:avLst/>
            </a:prstGeom>
            <a:noFill/>
          </p:spPr>
          <p:txBody>
            <a:bodyPr wrap="square" rtlCol="0">
              <a:spAutoFit/>
            </a:bodyPr>
            <a:lstStyle/>
            <a:p>
              <a:r>
                <a:rPr lang="en-US" b="1">
                  <a:solidFill>
                    <a:schemeClr val="bg1"/>
                  </a:solidFill>
                  <a:latin typeface="Times New Roman" panose="02020603050405020304" charset="0"/>
                  <a:cs typeface="Times New Roman" panose="02020603050405020304" charset="0"/>
                </a:rPr>
                <a:t>Các mô hình thường được đặt trong một tệp có tên models.py.</a:t>
              </a:r>
            </a:p>
          </p:txBody>
        </p:sp>
        <p:sp>
          <p:nvSpPr>
            <p:cNvPr id="102" name="Rounded Rectangle 101"/>
            <p:cNvSpPr/>
            <p:nvPr/>
          </p:nvSpPr>
          <p:spPr>
            <a:xfrm>
              <a:off x="5861" y="8757"/>
              <a:ext cx="9870" cy="1580"/>
            </a:xfrm>
            <a:prstGeom prst="roundRect">
              <a:avLst>
                <a:gd name="adj" fmla="val 50000"/>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103" name="Oval 102"/>
            <p:cNvSpPr/>
            <p:nvPr/>
          </p:nvSpPr>
          <p:spPr>
            <a:xfrm>
              <a:off x="5351" y="9094"/>
              <a:ext cx="960" cy="9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104" name="Text Box 103"/>
            <p:cNvSpPr txBox="1"/>
            <p:nvPr/>
          </p:nvSpPr>
          <p:spPr>
            <a:xfrm>
              <a:off x="5411" y="9217"/>
              <a:ext cx="841" cy="725"/>
            </a:xfrm>
            <a:prstGeom prst="rect">
              <a:avLst/>
            </a:prstGeom>
            <a:noFill/>
          </p:spPr>
          <p:txBody>
            <a:bodyPr wrap="square" rtlCol="0">
              <a:spAutoFit/>
            </a:bodyPr>
            <a:lstStyle/>
            <a:p>
              <a:r>
                <a:rPr lang="vi-VN" altLang="en-US" sz="2400">
                  <a:solidFill>
                    <a:schemeClr val="bg1"/>
                  </a:solidFill>
                  <a:latin typeface="Times New Roman" panose="02020603050405020304" charset="0"/>
                  <a:cs typeface="Times New Roman" panose="02020603050405020304" charset="0"/>
                </a:rPr>
                <a:t>05</a:t>
              </a:r>
            </a:p>
          </p:txBody>
        </p:sp>
        <p:sp>
          <p:nvSpPr>
            <p:cNvPr id="105" name="Text Box 104"/>
            <p:cNvSpPr txBox="1"/>
            <p:nvPr/>
          </p:nvSpPr>
          <p:spPr>
            <a:xfrm>
              <a:off x="6664" y="8842"/>
              <a:ext cx="7818" cy="1016"/>
            </a:xfrm>
            <a:prstGeom prst="rect">
              <a:avLst/>
            </a:prstGeom>
            <a:noFill/>
          </p:spPr>
          <p:txBody>
            <a:bodyPr wrap="square" rtlCol="0">
              <a:spAutoFit/>
            </a:bodyPr>
            <a:lstStyle/>
            <a:p>
              <a:r>
                <a:rPr lang="en-US" b="1">
                  <a:solidFill>
                    <a:schemeClr val="bg1"/>
                  </a:solidFill>
                  <a:latin typeface="Times New Roman" panose="02020603050405020304" charset="0"/>
                  <a:cs typeface="Times New Roman" panose="02020603050405020304" charset="0"/>
                </a:rPr>
                <a:t>Các mô hình thường được đặt trong một tệp có tên</a:t>
              </a:r>
              <a:r>
                <a:rPr lang="en-US" b="1">
                  <a:solidFill>
                    <a:srgbClr val="FF0000"/>
                  </a:solidFill>
                  <a:latin typeface="Times New Roman" panose="02020603050405020304" charset="0"/>
                  <a:cs typeface="Times New Roman" panose="02020603050405020304" charset="0"/>
                </a:rPr>
                <a:t> models.py.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250" fill="hold">
                                          <p:stCondLst>
                                            <p:cond delay="0"/>
                                          </p:stCondLst>
                                        </p:cTn>
                                        <p:tgtEl>
                                          <p:spTgt spid="13"/>
                                        </p:tgtEl>
                                        <p:attrNameLst>
                                          <p:attrName>style.visibility</p:attrName>
                                        </p:attrNameLst>
                                      </p:cBhvr>
                                      <p:to>
                                        <p:strVal val="visible"/>
                                      </p:to>
                                    </p:set>
                                    <p:animEffect transition="in" filter="circle(in)">
                                      <p:cBhvr>
                                        <p:cTn id="7" dur="1250"/>
                                        <p:tgtEl>
                                          <p:spTgt spid="13"/>
                                        </p:tgtEl>
                                      </p:cBhvr>
                                    </p:animEffect>
                                  </p:childTnLst>
                                </p:cTn>
                              </p:par>
                              <p:par>
                                <p:cTn id="8" presetID="6" presetClass="entr" presetSubtype="16" fill="hold" nodeType="withEffect">
                                  <p:stCondLst>
                                    <p:cond delay="0"/>
                                  </p:stCondLst>
                                  <p:childTnLst>
                                    <p:set>
                                      <p:cBhvr>
                                        <p:cTn id="9" dur="1250" fill="hold">
                                          <p:stCondLst>
                                            <p:cond delay="0"/>
                                          </p:stCondLst>
                                        </p:cTn>
                                        <p:tgtEl>
                                          <p:spTgt spid="8"/>
                                        </p:tgtEl>
                                        <p:attrNameLst>
                                          <p:attrName>style.visibility</p:attrName>
                                        </p:attrNameLst>
                                      </p:cBhvr>
                                      <p:to>
                                        <p:strVal val="visible"/>
                                      </p:to>
                                    </p:set>
                                    <p:animEffect transition="in" filter="circle(in)">
                                      <p:cBhvr>
                                        <p:cTn id="10" dur="1250"/>
                                        <p:tgtEl>
                                          <p:spTgt spid="8"/>
                                        </p:tgtEl>
                                      </p:cBhvr>
                                    </p:animEffect>
                                  </p:childTnLst>
                                </p:cTn>
                              </p:par>
                              <p:par>
                                <p:cTn id="11" presetID="6" presetClass="entr" presetSubtype="16" fill="hold" nodeType="withEffect">
                                  <p:stCondLst>
                                    <p:cond delay="0"/>
                                  </p:stCondLst>
                                  <p:childTnLst>
                                    <p:set>
                                      <p:cBhvr>
                                        <p:cTn id="12" dur="1250" fill="hold">
                                          <p:stCondLst>
                                            <p:cond delay="0"/>
                                          </p:stCondLst>
                                        </p:cTn>
                                        <p:tgtEl>
                                          <p:spTgt spid="7"/>
                                        </p:tgtEl>
                                        <p:attrNameLst>
                                          <p:attrName>style.visibility</p:attrName>
                                        </p:attrNameLst>
                                      </p:cBhvr>
                                      <p:to>
                                        <p:strVal val="visible"/>
                                      </p:to>
                                    </p:set>
                                    <p:animEffect transition="in" filter="circle(in)">
                                      <p:cBhvr>
                                        <p:cTn id="13" dur="1250"/>
                                        <p:tgtEl>
                                          <p:spTgt spid="7"/>
                                        </p:tgtEl>
                                      </p:cBhvr>
                                    </p:animEffect>
                                  </p:childTnLst>
                                </p:cTn>
                              </p:par>
                              <p:par>
                                <p:cTn id="14" presetID="6" presetClass="entr" presetSubtype="16" fill="hold" nodeType="withEffect">
                                  <p:stCondLst>
                                    <p:cond delay="0"/>
                                  </p:stCondLst>
                                  <p:childTnLst>
                                    <p:set>
                                      <p:cBhvr>
                                        <p:cTn id="15" dur="1250" fill="hold">
                                          <p:stCondLst>
                                            <p:cond delay="0"/>
                                          </p:stCondLst>
                                        </p:cTn>
                                        <p:tgtEl>
                                          <p:spTgt spid="6"/>
                                        </p:tgtEl>
                                        <p:attrNameLst>
                                          <p:attrName>style.visibility</p:attrName>
                                        </p:attrNameLst>
                                      </p:cBhvr>
                                      <p:to>
                                        <p:strVal val="visible"/>
                                      </p:to>
                                    </p:set>
                                    <p:animEffect transition="in" filter="circle(in)">
                                      <p:cBhvr>
                                        <p:cTn id="16" dur="1250"/>
                                        <p:tgtEl>
                                          <p:spTgt spid="6"/>
                                        </p:tgtEl>
                                      </p:cBhvr>
                                    </p:animEffect>
                                  </p:childTnLst>
                                </p:cTn>
                              </p:par>
                              <p:par>
                                <p:cTn id="17" presetID="6" presetClass="entr" presetSubtype="16" fill="hold" nodeType="withEffect">
                                  <p:stCondLst>
                                    <p:cond delay="0"/>
                                  </p:stCondLst>
                                  <p:childTnLst>
                                    <p:set>
                                      <p:cBhvr>
                                        <p:cTn id="18" dur="1250" fill="hold">
                                          <p:stCondLst>
                                            <p:cond delay="0"/>
                                          </p:stCondLst>
                                        </p:cTn>
                                        <p:tgtEl>
                                          <p:spTgt spid="5"/>
                                        </p:tgtEl>
                                        <p:attrNameLst>
                                          <p:attrName>style.visibility</p:attrName>
                                        </p:attrNameLst>
                                      </p:cBhvr>
                                      <p:to>
                                        <p:strVal val="visible"/>
                                      </p:to>
                                    </p:set>
                                    <p:animEffect transition="in" filter="circle(in)">
                                      <p:cBhvr>
                                        <p:cTn id="19" dur="1250"/>
                                        <p:tgtEl>
                                          <p:spTgt spid="5"/>
                                        </p:tgtEl>
                                      </p:cBhvr>
                                    </p:animEffect>
                                  </p:childTnLst>
                                </p:cTn>
                              </p:par>
                              <p:par>
                                <p:cTn id="20" presetID="6" presetClass="entr" presetSubtype="16" fill="hold" nodeType="withEffect">
                                  <p:stCondLst>
                                    <p:cond delay="0"/>
                                  </p:stCondLst>
                                  <p:childTnLst>
                                    <p:set>
                                      <p:cBhvr>
                                        <p:cTn id="21" dur="1250" fill="hold">
                                          <p:stCondLst>
                                            <p:cond delay="0"/>
                                          </p:stCondLst>
                                        </p:cTn>
                                        <p:tgtEl>
                                          <p:spTgt spid="12"/>
                                        </p:tgtEl>
                                        <p:attrNameLst>
                                          <p:attrName>style.visibility</p:attrName>
                                        </p:attrNameLst>
                                      </p:cBhvr>
                                      <p:to>
                                        <p:strVal val="visible"/>
                                      </p:to>
                                    </p:set>
                                    <p:animEffect transition="in" filter="circle(in)">
                                      <p:cBhvr>
                                        <p:cTn id="22" dur="1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32" fill="hold" grpId="0" nodeType="clickEffect">
                                  <p:stCondLst>
                                    <p:cond delay="0"/>
                                  </p:stCondLst>
                                  <p:childTnLst>
                                    <p:set>
                                      <p:cBhvr>
                                        <p:cTn id="26" dur="1250" fill="hold">
                                          <p:stCondLst>
                                            <p:cond delay="0"/>
                                          </p:stCondLst>
                                        </p:cTn>
                                        <p:tgtEl>
                                          <p:spTgt spid="14"/>
                                        </p:tgtEl>
                                        <p:attrNameLst>
                                          <p:attrName>style.visibility</p:attrName>
                                        </p:attrNameLst>
                                      </p:cBhvr>
                                      <p:to>
                                        <p:strVal val="visible"/>
                                      </p:to>
                                    </p:set>
                                    <p:animEffect transition="in" filter="circle(out)">
                                      <p:cBhvr>
                                        <p:cTn id="27"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p:cNvSpPr/>
          <p:nvPr/>
        </p:nvSpPr>
        <p:spPr>
          <a:xfrm>
            <a:off x="0" y="0"/>
            <a:ext cx="12192000" cy="1088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3" name="Hình chữ nhật 2"/>
          <p:cNvSpPr/>
          <p:nvPr/>
        </p:nvSpPr>
        <p:spPr>
          <a:xfrm>
            <a:off x="4445" y="1098550"/>
            <a:ext cx="12192000" cy="5760085"/>
          </a:xfrm>
          <a:prstGeom prst="rect">
            <a:avLst/>
          </a:prstGeom>
          <a:gradFill>
            <a:gsLst>
              <a:gs pos="0">
                <a:srgbClr val="7B32B2"/>
              </a:gs>
              <a:gs pos="100000">
                <a:srgbClr val="E3D0FF"/>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7" name="Hình bình hành 6"/>
          <p:cNvSpPr/>
          <p:nvPr/>
        </p:nvSpPr>
        <p:spPr>
          <a:xfrm>
            <a:off x="4635500" y="1088390"/>
            <a:ext cx="3386455" cy="5758815"/>
          </a:xfrm>
          <a:prstGeom prst="parallelogram">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10" name="Hộp Văn bản 9"/>
          <p:cNvSpPr txBox="1"/>
          <p:nvPr/>
        </p:nvSpPr>
        <p:spPr>
          <a:xfrm>
            <a:off x="8590915" y="2989580"/>
            <a:ext cx="3316605" cy="2061210"/>
          </a:xfrm>
          <a:prstGeom prst="rect">
            <a:avLst/>
          </a:prstGeom>
          <a:noFill/>
        </p:spPr>
        <p:txBody>
          <a:bodyPr wrap="square" rtlCol="0">
            <a:spAutoFit/>
          </a:bodyPr>
          <a:lstStyle/>
          <a:p>
            <a:r>
              <a:rPr lang="vi-VN" sz="3200" dirty="0">
                <a:solidFill>
                  <a:schemeClr val="bg1"/>
                </a:solidFill>
                <a:latin typeface="Times New Roman" panose="02020603050405020304" charset="0"/>
                <a:cs typeface="Times New Roman" panose="02020603050405020304" charset="0"/>
              </a:rPr>
              <a:t>Chế độ xem thường nằm trong một tệp có tên </a:t>
            </a:r>
            <a:r>
              <a:rPr lang="vi-VN" sz="3200" dirty="0">
                <a:solidFill>
                  <a:srgbClr val="FF0000"/>
                </a:solidFill>
                <a:latin typeface="Times New Roman" panose="02020603050405020304" charset="0"/>
                <a:cs typeface="Times New Roman" panose="02020603050405020304" charset="0"/>
              </a:rPr>
              <a:t>views.py.</a:t>
            </a:r>
          </a:p>
        </p:txBody>
      </p:sp>
      <p:sp>
        <p:nvSpPr>
          <p:cNvPr id="14" name="Hộp Văn bản 13"/>
          <p:cNvSpPr txBox="1"/>
          <p:nvPr/>
        </p:nvSpPr>
        <p:spPr>
          <a:xfrm>
            <a:off x="403860" y="1636395"/>
            <a:ext cx="3662680" cy="5015865"/>
          </a:xfrm>
          <a:prstGeom prst="rect">
            <a:avLst/>
          </a:prstGeom>
          <a:noFill/>
        </p:spPr>
        <p:txBody>
          <a:bodyPr wrap="square" rtlCol="0">
            <a:spAutoFit/>
          </a:bodyPr>
          <a:lstStyle/>
          <a:p>
            <a:r>
              <a:rPr lang="vi-VN" sz="3200" b="1" dirty="0">
                <a:solidFill>
                  <a:schemeClr val="bg1"/>
                </a:solidFill>
                <a:latin typeface="Times New Roman" panose="02020603050405020304" charset="0"/>
                <a:cs typeface="Times New Roman" panose="02020603050405020304" charset="0"/>
              </a:rPr>
              <a:t>Chế độ xem là một hàm hoặc phương thức lấy cá`c yêu cầu http làm đối số, nhập các mô hình có liên quan và tìm ra dữ liệu nào sẽ gửi tới mẫu và trả về kết quả cuối cùng.</a:t>
            </a:r>
          </a:p>
        </p:txBody>
      </p:sp>
      <p:sp>
        <p:nvSpPr>
          <p:cNvPr id="22" name="Hộp Văn bản 21"/>
          <p:cNvSpPr txBox="1"/>
          <p:nvPr/>
        </p:nvSpPr>
        <p:spPr>
          <a:xfrm>
            <a:off x="5098415" y="2451100"/>
            <a:ext cx="2388235" cy="3138170"/>
          </a:xfrm>
          <a:prstGeom prst="rect">
            <a:avLst/>
          </a:prstGeom>
          <a:noFill/>
        </p:spPr>
        <p:txBody>
          <a:bodyPr wrap="square" rtlCol="0">
            <a:spAutoFit/>
          </a:bodyPr>
          <a:lstStyle/>
          <a:p>
            <a:pPr algn="ctr">
              <a:lnSpc>
                <a:spcPct val="100000"/>
              </a:lnSpc>
            </a:pPr>
            <a:r>
              <a:rPr lang="vi-VN" sz="6600" b="1" i="1" dirty="0">
                <a:solidFill>
                  <a:srgbClr val="C00000"/>
                </a:solidFill>
                <a:latin typeface="Times New Roman" panose="02020603050405020304" charset="0"/>
                <a:ea typeface="Cascadia Mono SemiBold" panose="020B0609020000020004" pitchFamily="49" charset="0"/>
                <a:cs typeface="Times New Roman" panose="02020603050405020304" charset="0"/>
              </a:rPr>
              <a:t>  </a:t>
            </a:r>
            <a:r>
              <a:rPr lang="vi-VN" sz="6600" b="1" i="1" dirty="0">
                <a:gradFill>
                  <a:gsLst>
                    <a:gs pos="0">
                      <a:srgbClr val="7B32B2"/>
                    </a:gs>
                    <a:gs pos="100000">
                      <a:srgbClr val="401A5D"/>
                    </a:gs>
                  </a:gsLst>
                  <a:lin scaled="0"/>
                </a:gradFill>
                <a:latin typeface="Times New Roman" panose="02020603050405020304" charset="0"/>
                <a:ea typeface="Cascadia Mono SemiBold" panose="020B0609020000020004" pitchFamily="49" charset="0"/>
                <a:cs typeface="Times New Roman" panose="02020603050405020304" charset="0"/>
              </a:rPr>
              <a:t>Chế   độ</a:t>
            </a:r>
          </a:p>
          <a:p>
            <a:pPr algn="ctr">
              <a:lnSpc>
                <a:spcPct val="100000"/>
              </a:lnSpc>
            </a:pPr>
            <a:r>
              <a:rPr lang="vi-VN" sz="6600" b="1" i="1" dirty="0">
                <a:gradFill>
                  <a:gsLst>
                    <a:gs pos="0">
                      <a:srgbClr val="7B32B2"/>
                    </a:gs>
                    <a:gs pos="100000">
                      <a:srgbClr val="401A5D"/>
                    </a:gs>
                  </a:gsLst>
                  <a:lin scaled="0"/>
                </a:gradFill>
                <a:latin typeface="Times New Roman" panose="02020603050405020304" charset="0"/>
                <a:ea typeface="Cascadia Mono SemiBold" panose="020B0609020000020004" pitchFamily="49" charset="0"/>
                <a:cs typeface="Times New Roman" panose="02020603050405020304" charset="0"/>
              </a:rPr>
              <a:t>xem</a:t>
            </a:r>
          </a:p>
        </p:txBody>
      </p:sp>
      <p:sp>
        <p:nvSpPr>
          <p:cNvPr id="26" name="Hình chữ nhật 25"/>
          <p:cNvSpPr/>
          <p:nvPr/>
        </p:nvSpPr>
        <p:spPr>
          <a:xfrm>
            <a:off x="0" y="0"/>
            <a:ext cx="12192000" cy="1518285"/>
          </a:xfrm>
          <a:prstGeom prst="rect">
            <a:avLst/>
          </a:prstGeom>
          <a:gradFill flip="none" rotWithShape="1">
            <a:gsLst>
              <a:gs pos="0">
                <a:srgbClr val="7B32B2"/>
              </a:gs>
              <a:gs pos="100000">
                <a:srgbClr val="78EEFC"/>
              </a:gs>
            </a:gsLst>
            <a:lin ang="16200000" scaled="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27" name="Hộp Văn bản 26"/>
          <p:cNvSpPr txBox="1"/>
          <p:nvPr/>
        </p:nvSpPr>
        <p:spPr>
          <a:xfrm>
            <a:off x="718185" y="39370"/>
            <a:ext cx="11379835" cy="768350"/>
          </a:xfrm>
          <a:prstGeom prst="rect">
            <a:avLst/>
          </a:prstGeom>
          <a:noFill/>
        </p:spPr>
        <p:txBody>
          <a:bodyPr wrap="square" rtlCol="0">
            <a:spAutoFit/>
          </a:bodyPr>
          <a:lstStyle/>
          <a:p>
            <a:r>
              <a:rPr lang="vi-VN" sz="4400" b="1" i="1">
                <a:solidFill>
                  <a:schemeClr val="bg1"/>
                </a:solidFill>
                <a:latin typeface="Times New Roman" panose="02020603050405020304" charset="0"/>
                <a:cs typeface="Times New Roman" panose="02020603050405020304" charset="0"/>
              </a:rPr>
              <a:t> Mô tả về chế độ xem (view) trong lập trình web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4" grpId="0"/>
      <p:bldP spid="22"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 name="Group 173"/>
          <p:cNvGrpSpPr/>
          <p:nvPr/>
        </p:nvGrpSpPr>
        <p:grpSpPr>
          <a:xfrm>
            <a:off x="77470" y="1113155"/>
            <a:ext cx="4178300" cy="4912360"/>
            <a:chOff x="122" y="1753"/>
            <a:chExt cx="6580" cy="7736"/>
          </a:xfrm>
        </p:grpSpPr>
        <p:sp>
          <p:nvSpPr>
            <p:cNvPr id="120" name="Arc 119"/>
            <p:cNvSpPr/>
            <p:nvPr/>
          </p:nvSpPr>
          <p:spPr>
            <a:xfrm>
              <a:off x="122" y="1884"/>
              <a:ext cx="6581" cy="7346"/>
            </a:xfrm>
            <a:prstGeom prst="arc">
              <a:avLst>
                <a:gd name="adj1" fmla="val 15879411"/>
                <a:gd name="adj2" fmla="val 5719590"/>
              </a:avLst>
            </a:prstGeom>
            <a:ln w="28575">
              <a:solidFill>
                <a:srgbClr val="00B0F0"/>
              </a:solidFill>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Oval 32"/>
            <p:cNvSpPr/>
            <p:nvPr/>
          </p:nvSpPr>
          <p:spPr>
            <a:xfrm>
              <a:off x="2969" y="1753"/>
              <a:ext cx="301" cy="3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809" y="9099"/>
              <a:ext cx="300" cy="3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2816225" y="143510"/>
            <a:ext cx="7683548" cy="1313815"/>
            <a:chOff x="5190" y="222"/>
            <a:chExt cx="11242" cy="2069"/>
          </a:xfrm>
        </p:grpSpPr>
        <p:cxnSp>
          <p:nvCxnSpPr>
            <p:cNvPr id="37" name="Straight Connector 36"/>
            <p:cNvCxnSpPr/>
            <p:nvPr/>
          </p:nvCxnSpPr>
          <p:spPr>
            <a:xfrm flipV="1">
              <a:off x="5296" y="1578"/>
              <a:ext cx="793" cy="517"/>
            </a:xfrm>
            <a:prstGeom prst="line">
              <a:avLst/>
            </a:prstGeom>
            <a:ln w="38100">
              <a:solidFill>
                <a:srgbClr val="0014FF"/>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190" y="1901"/>
              <a:ext cx="360" cy="390"/>
            </a:xfrm>
            <a:prstGeom prst="ellipse">
              <a:avLst/>
            </a:prstGeom>
            <a:solidFill>
              <a:srgbClr val="0014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charset="0"/>
                <a:cs typeface="Times New Roman" panose="02020603050405020304" charset="0"/>
              </a:endParaRPr>
            </a:p>
          </p:txBody>
        </p:sp>
        <p:grpSp>
          <p:nvGrpSpPr>
            <p:cNvPr id="38" name="Group 37"/>
            <p:cNvGrpSpPr/>
            <p:nvPr/>
          </p:nvGrpSpPr>
          <p:grpSpPr>
            <a:xfrm>
              <a:off x="6002" y="222"/>
              <a:ext cx="10430" cy="1631"/>
              <a:chOff x="5627" y="474"/>
              <a:chExt cx="10430" cy="1631"/>
            </a:xfrm>
          </p:grpSpPr>
          <p:sp>
            <p:nvSpPr>
              <p:cNvPr id="39" name="Rounded Rectangle 38"/>
              <p:cNvSpPr/>
              <p:nvPr/>
            </p:nvSpPr>
            <p:spPr>
              <a:xfrm>
                <a:off x="6187" y="474"/>
                <a:ext cx="9870" cy="1580"/>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charset="0"/>
                  <a:cs typeface="Times New Roman" panose="02020603050405020304" charset="0"/>
                </a:endParaRPr>
              </a:p>
            </p:txBody>
          </p:sp>
          <p:sp>
            <p:nvSpPr>
              <p:cNvPr id="40" name="Oval 39"/>
              <p:cNvSpPr/>
              <p:nvPr/>
            </p:nvSpPr>
            <p:spPr>
              <a:xfrm>
                <a:off x="5627" y="1115"/>
                <a:ext cx="960" cy="9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charset="0"/>
                  <a:cs typeface="Times New Roman" panose="02020603050405020304" charset="0"/>
                </a:endParaRPr>
              </a:p>
            </p:txBody>
          </p:sp>
          <p:sp>
            <p:nvSpPr>
              <p:cNvPr id="41" name="Text Box 40"/>
              <p:cNvSpPr txBox="1"/>
              <p:nvPr/>
            </p:nvSpPr>
            <p:spPr>
              <a:xfrm>
                <a:off x="5744" y="1249"/>
                <a:ext cx="932" cy="725"/>
              </a:xfrm>
              <a:prstGeom prst="rect">
                <a:avLst/>
              </a:prstGeom>
              <a:noFill/>
            </p:spPr>
            <p:txBody>
              <a:bodyPr wrap="square" rtlCol="0">
                <a:spAutoFit/>
              </a:bodyPr>
              <a:lstStyle/>
              <a:p>
                <a:r>
                  <a:rPr lang="vi-VN" altLang="en-US" sz="2400" b="1">
                    <a:solidFill>
                      <a:schemeClr val="bg1"/>
                    </a:solidFill>
                    <a:latin typeface="Times New Roman" panose="02020603050405020304" charset="0"/>
                    <a:cs typeface="Times New Roman" panose="02020603050405020304" charset="0"/>
                  </a:rPr>
                  <a:t>01</a:t>
                </a:r>
              </a:p>
            </p:txBody>
          </p:sp>
          <p:sp>
            <p:nvSpPr>
              <p:cNvPr id="42" name="Text Box 41"/>
              <p:cNvSpPr txBox="1"/>
              <p:nvPr/>
            </p:nvSpPr>
            <p:spPr>
              <a:xfrm>
                <a:off x="6885" y="839"/>
                <a:ext cx="8471" cy="580"/>
              </a:xfrm>
              <a:prstGeom prst="rect">
                <a:avLst/>
              </a:prstGeom>
              <a:noFill/>
            </p:spPr>
            <p:txBody>
              <a:bodyPr wrap="square" rtlCol="0">
                <a:spAutoFit/>
              </a:bodyPr>
              <a:lstStyle/>
              <a:p>
                <a:r>
                  <a:rPr lang="en-US" b="1">
                    <a:solidFill>
                      <a:schemeClr val="tx1"/>
                    </a:solidFill>
                    <a:latin typeface="Times New Roman" panose="02020603050405020304" charset="0"/>
                    <a:cs typeface="Times New Roman" panose="02020603050405020304" charset="0"/>
                  </a:rPr>
                  <a:t>Mẫu là một tệp mà bạn mô tả cách trình bày kết quả.</a:t>
                </a:r>
              </a:p>
            </p:txBody>
          </p:sp>
        </p:grpSp>
      </p:grpSp>
      <p:grpSp>
        <p:nvGrpSpPr>
          <p:cNvPr id="58" name="Group 57"/>
          <p:cNvGrpSpPr/>
          <p:nvPr/>
        </p:nvGrpSpPr>
        <p:grpSpPr>
          <a:xfrm>
            <a:off x="4130040" y="3435985"/>
            <a:ext cx="7720965" cy="1489710"/>
            <a:chOff x="6528" y="4657"/>
            <a:chExt cx="11298" cy="2346"/>
          </a:xfrm>
        </p:grpSpPr>
        <p:sp>
          <p:nvSpPr>
            <p:cNvPr id="59" name="Oval 58"/>
            <p:cNvSpPr/>
            <p:nvPr/>
          </p:nvSpPr>
          <p:spPr>
            <a:xfrm>
              <a:off x="6528" y="5176"/>
              <a:ext cx="360" cy="390"/>
            </a:xfrm>
            <a:prstGeom prst="ellipse">
              <a:avLst/>
            </a:prstGeom>
            <a:solidFill>
              <a:srgbClr val="0014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charset="0"/>
                <a:cs typeface="Times New Roman" panose="02020603050405020304" charset="0"/>
              </a:endParaRPr>
            </a:p>
          </p:txBody>
        </p:sp>
        <p:cxnSp>
          <p:nvCxnSpPr>
            <p:cNvPr id="60" name="Straight Connector 59"/>
            <p:cNvCxnSpPr>
              <a:stCxn id="59" idx="6"/>
              <a:endCxn id="71" idx="6"/>
            </p:cNvCxnSpPr>
            <p:nvPr/>
          </p:nvCxnSpPr>
          <p:spPr>
            <a:xfrm flipV="1">
              <a:off x="6888" y="5351"/>
              <a:ext cx="1468" cy="20"/>
            </a:xfrm>
            <a:prstGeom prst="line">
              <a:avLst/>
            </a:prstGeom>
            <a:ln w="38100">
              <a:solidFill>
                <a:srgbClr val="0014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7375" y="4657"/>
              <a:ext cx="10451" cy="2346"/>
              <a:chOff x="7375" y="4657"/>
              <a:chExt cx="10451" cy="2346"/>
            </a:xfrm>
          </p:grpSpPr>
          <p:sp>
            <p:nvSpPr>
              <p:cNvPr id="69" name="Rounded Rectangle 68"/>
              <p:cNvSpPr/>
              <p:nvPr/>
            </p:nvSpPr>
            <p:spPr>
              <a:xfrm>
                <a:off x="7956" y="4657"/>
                <a:ext cx="9870" cy="2346"/>
              </a:xfrm>
              <a:prstGeom prst="roundRect">
                <a:avLst>
                  <a:gd name="adj" fmla="val 50000"/>
                </a:avLst>
              </a:prstGeom>
              <a:solidFill>
                <a:srgbClr val="D3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charset="0"/>
                  <a:cs typeface="Times New Roman" panose="02020603050405020304" charset="0"/>
                </a:endParaRPr>
              </a:p>
            </p:txBody>
          </p:sp>
          <p:sp>
            <p:nvSpPr>
              <p:cNvPr id="71" name="Oval 70"/>
              <p:cNvSpPr/>
              <p:nvPr/>
            </p:nvSpPr>
            <p:spPr>
              <a:xfrm>
                <a:off x="7375" y="4856"/>
                <a:ext cx="981" cy="9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charset="0"/>
                  <a:cs typeface="Times New Roman" panose="02020603050405020304" charset="0"/>
                </a:endParaRPr>
              </a:p>
            </p:txBody>
          </p:sp>
          <p:sp>
            <p:nvSpPr>
              <p:cNvPr id="72" name="Text Box 71"/>
              <p:cNvSpPr txBox="1"/>
              <p:nvPr/>
            </p:nvSpPr>
            <p:spPr>
              <a:xfrm>
                <a:off x="7438" y="4945"/>
                <a:ext cx="1080" cy="725"/>
              </a:xfrm>
              <a:prstGeom prst="rect">
                <a:avLst/>
              </a:prstGeom>
              <a:noFill/>
            </p:spPr>
            <p:txBody>
              <a:bodyPr wrap="square" rtlCol="0">
                <a:spAutoFit/>
              </a:bodyPr>
              <a:lstStyle/>
              <a:p>
                <a:r>
                  <a:rPr lang="vi-VN" altLang="en-US" sz="2400" b="1">
                    <a:solidFill>
                      <a:schemeClr val="bg1"/>
                    </a:solidFill>
                    <a:latin typeface="Times New Roman" panose="02020603050405020304" charset="0"/>
                    <a:cs typeface="Times New Roman" panose="02020603050405020304" charset="0"/>
                  </a:rPr>
                  <a:t>03</a:t>
                </a:r>
              </a:p>
            </p:txBody>
          </p:sp>
          <p:sp>
            <p:nvSpPr>
              <p:cNvPr id="82" name="Text Box 81"/>
              <p:cNvSpPr txBox="1"/>
              <p:nvPr/>
            </p:nvSpPr>
            <p:spPr>
              <a:xfrm>
                <a:off x="8356" y="4688"/>
                <a:ext cx="9406" cy="1888"/>
              </a:xfrm>
              <a:prstGeom prst="rect">
                <a:avLst/>
              </a:prstGeom>
              <a:noFill/>
            </p:spPr>
            <p:txBody>
              <a:bodyPr wrap="square" rtlCol="0">
                <a:spAutoFit/>
              </a:bodyPr>
              <a:lstStyle/>
              <a:p>
                <a:r>
                  <a:rPr lang="en-US" b="1">
                    <a:solidFill>
                      <a:schemeClr val="tx1"/>
                    </a:solidFill>
                    <a:latin typeface="Times New Roman" panose="02020603050405020304" charset="0"/>
                    <a:cs typeface="Times New Roman" panose="02020603050405020304" charset="0"/>
                  </a:rPr>
                  <a:t>Django sử dụng HTML tiêu chuẩn để mô tả bố cục, nhưng sử dụng các thẻ Django để thêm logic:</a:t>
                </a:r>
              </a:p>
              <a:p>
                <a:r>
                  <a:rPr lang="en-US" b="1">
                    <a:solidFill>
                      <a:srgbClr val="FF0000"/>
                    </a:solidFill>
                    <a:latin typeface="Times New Roman" panose="02020603050405020304" charset="0"/>
                    <a:cs typeface="Times New Roman" panose="02020603050405020304" charset="0"/>
                  </a:rPr>
                  <a:t>&lt;h1&gt;My Homepage&lt;/h1&gt;</a:t>
                </a:r>
              </a:p>
              <a:p>
                <a:r>
                  <a:rPr lang="en-US" b="1">
                    <a:solidFill>
                      <a:srgbClr val="FF0000"/>
                    </a:solidFill>
                    <a:latin typeface="Times New Roman" panose="02020603050405020304" charset="0"/>
                    <a:cs typeface="Times New Roman" panose="02020603050405020304" charset="0"/>
                  </a:rPr>
                  <a:t>&lt;p&gt;My name is {{ firstname }}.&lt;/p&gt;</a:t>
                </a:r>
              </a:p>
            </p:txBody>
          </p:sp>
        </p:grpSp>
      </p:grpSp>
      <p:grpSp>
        <p:nvGrpSpPr>
          <p:cNvPr id="83" name="Group 82"/>
          <p:cNvGrpSpPr/>
          <p:nvPr/>
        </p:nvGrpSpPr>
        <p:grpSpPr>
          <a:xfrm>
            <a:off x="3068320" y="5128895"/>
            <a:ext cx="7703820" cy="1081405"/>
            <a:chOff x="6074" y="6707"/>
            <a:chExt cx="11273" cy="1703"/>
          </a:xfrm>
        </p:grpSpPr>
        <p:cxnSp>
          <p:nvCxnSpPr>
            <p:cNvPr id="85" name="Straight Connector 84"/>
            <p:cNvCxnSpPr/>
            <p:nvPr/>
          </p:nvCxnSpPr>
          <p:spPr>
            <a:xfrm>
              <a:off x="6168" y="7451"/>
              <a:ext cx="1226" cy="184"/>
            </a:xfrm>
            <a:prstGeom prst="line">
              <a:avLst/>
            </a:prstGeom>
            <a:ln w="38100">
              <a:solidFill>
                <a:srgbClr val="0014FF"/>
              </a:solidFill>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6074" y="7239"/>
              <a:ext cx="360" cy="390"/>
            </a:xfrm>
            <a:prstGeom prst="ellipse">
              <a:avLst/>
            </a:prstGeom>
            <a:solidFill>
              <a:srgbClr val="0014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charset="0"/>
                <a:cs typeface="Times New Roman" panose="02020603050405020304" charset="0"/>
              </a:endParaRPr>
            </a:p>
          </p:txBody>
        </p:sp>
        <p:grpSp>
          <p:nvGrpSpPr>
            <p:cNvPr id="86" name="Group 85"/>
            <p:cNvGrpSpPr/>
            <p:nvPr/>
          </p:nvGrpSpPr>
          <p:grpSpPr>
            <a:xfrm>
              <a:off x="6772" y="6707"/>
              <a:ext cx="10575" cy="1703"/>
              <a:chOff x="6772" y="6707"/>
              <a:chExt cx="10575" cy="1703"/>
            </a:xfrm>
          </p:grpSpPr>
          <p:sp>
            <p:nvSpPr>
              <p:cNvPr id="87" name="Rounded Rectangle 86"/>
              <p:cNvSpPr/>
              <p:nvPr/>
            </p:nvSpPr>
            <p:spPr>
              <a:xfrm>
                <a:off x="7477" y="6707"/>
                <a:ext cx="9870" cy="1703"/>
              </a:xfrm>
              <a:prstGeom prst="roundRect">
                <a:avLst>
                  <a:gd name="adj" fmla="val 50000"/>
                </a:avLst>
              </a:prstGeom>
              <a:solidFill>
                <a:srgbClr val="C7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charset="0"/>
                  <a:cs typeface="Times New Roman" panose="02020603050405020304" charset="0"/>
                </a:endParaRPr>
              </a:p>
            </p:txBody>
          </p:sp>
          <p:sp>
            <p:nvSpPr>
              <p:cNvPr id="88" name="Oval 87"/>
              <p:cNvSpPr/>
              <p:nvPr/>
            </p:nvSpPr>
            <p:spPr>
              <a:xfrm>
                <a:off x="6795" y="7090"/>
                <a:ext cx="960" cy="9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charset="0"/>
                  <a:cs typeface="Times New Roman" panose="02020603050405020304" charset="0"/>
                </a:endParaRPr>
              </a:p>
            </p:txBody>
          </p:sp>
          <p:sp>
            <p:nvSpPr>
              <p:cNvPr id="89" name="Text Box 88"/>
              <p:cNvSpPr txBox="1"/>
              <p:nvPr/>
            </p:nvSpPr>
            <p:spPr>
              <a:xfrm>
                <a:off x="7885" y="6927"/>
                <a:ext cx="9388" cy="1016"/>
              </a:xfrm>
              <a:prstGeom prst="rect">
                <a:avLst/>
              </a:prstGeom>
              <a:noFill/>
            </p:spPr>
            <p:txBody>
              <a:bodyPr wrap="square" rtlCol="0">
                <a:spAutoFit/>
              </a:bodyPr>
              <a:lstStyle/>
              <a:p>
                <a:r>
                  <a:rPr lang="en-US" b="1">
                    <a:solidFill>
                      <a:schemeClr val="tx1"/>
                    </a:solidFill>
                    <a:latin typeface="Times New Roman" panose="02020603050405020304" charset="0"/>
                    <a:cs typeface="Times New Roman" panose="02020603050405020304" charset="0"/>
                  </a:rPr>
                  <a:t>Các mẫu của một ứng dụng được đặt trong một thư mục có tên templates.</a:t>
                </a:r>
              </a:p>
            </p:txBody>
          </p:sp>
          <p:sp>
            <p:nvSpPr>
              <p:cNvPr id="90" name="Text Box 89"/>
              <p:cNvSpPr txBox="1"/>
              <p:nvPr/>
            </p:nvSpPr>
            <p:spPr>
              <a:xfrm>
                <a:off x="6772" y="7223"/>
                <a:ext cx="936" cy="725"/>
              </a:xfrm>
              <a:prstGeom prst="rect">
                <a:avLst/>
              </a:prstGeom>
              <a:noFill/>
            </p:spPr>
            <p:txBody>
              <a:bodyPr wrap="square" rtlCol="0">
                <a:spAutoFit/>
              </a:bodyPr>
              <a:lstStyle/>
              <a:p>
                <a:r>
                  <a:rPr lang="vi-VN" altLang="en-US" sz="2400" b="1">
                    <a:solidFill>
                      <a:schemeClr val="bg1"/>
                    </a:solidFill>
                    <a:latin typeface="Times New Roman" panose="02020603050405020304" charset="0"/>
                    <a:cs typeface="Times New Roman" panose="02020603050405020304" charset="0"/>
                  </a:rPr>
                  <a:t> 04</a:t>
                </a:r>
              </a:p>
            </p:txBody>
          </p:sp>
        </p:grpSp>
      </p:grpSp>
      <p:grpSp>
        <p:nvGrpSpPr>
          <p:cNvPr id="154" name="Group 153"/>
          <p:cNvGrpSpPr/>
          <p:nvPr/>
        </p:nvGrpSpPr>
        <p:grpSpPr>
          <a:xfrm>
            <a:off x="3884295" y="1703705"/>
            <a:ext cx="7675880" cy="1198880"/>
            <a:chOff x="6168" y="2458"/>
            <a:chExt cx="11232" cy="1888"/>
          </a:xfrm>
        </p:grpSpPr>
        <p:sp>
          <p:nvSpPr>
            <p:cNvPr id="155" name="Oval 154"/>
            <p:cNvSpPr/>
            <p:nvPr/>
          </p:nvSpPr>
          <p:spPr>
            <a:xfrm>
              <a:off x="6168" y="3454"/>
              <a:ext cx="360" cy="390"/>
            </a:xfrm>
            <a:prstGeom prst="ellipse">
              <a:avLst/>
            </a:prstGeom>
            <a:solidFill>
              <a:srgbClr val="0014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charset="0"/>
                <a:cs typeface="Times New Roman" panose="02020603050405020304" charset="0"/>
              </a:endParaRPr>
            </a:p>
          </p:txBody>
        </p:sp>
        <p:cxnSp>
          <p:nvCxnSpPr>
            <p:cNvPr id="156" name="Straight Connector 155"/>
            <p:cNvCxnSpPr>
              <a:stCxn id="155" idx="6"/>
            </p:cNvCxnSpPr>
            <p:nvPr/>
          </p:nvCxnSpPr>
          <p:spPr>
            <a:xfrm flipV="1">
              <a:off x="6528" y="3465"/>
              <a:ext cx="1196" cy="184"/>
            </a:xfrm>
            <a:prstGeom prst="line">
              <a:avLst/>
            </a:prstGeom>
            <a:ln w="38100">
              <a:solidFill>
                <a:srgbClr val="0014FF"/>
              </a:solidFill>
            </a:ln>
          </p:spPr>
          <p:style>
            <a:lnRef idx="1">
              <a:schemeClr val="accent1"/>
            </a:lnRef>
            <a:fillRef idx="0">
              <a:schemeClr val="accent1"/>
            </a:fillRef>
            <a:effectRef idx="0">
              <a:schemeClr val="accent1"/>
            </a:effectRef>
            <a:fontRef idx="minor">
              <a:schemeClr val="tx1"/>
            </a:fontRef>
          </p:style>
        </p:cxnSp>
        <p:grpSp>
          <p:nvGrpSpPr>
            <p:cNvPr id="157" name="Group 156"/>
            <p:cNvGrpSpPr/>
            <p:nvPr/>
          </p:nvGrpSpPr>
          <p:grpSpPr>
            <a:xfrm>
              <a:off x="6925" y="2458"/>
              <a:ext cx="10475" cy="1888"/>
              <a:chOff x="6925" y="2442"/>
              <a:chExt cx="10475" cy="1888"/>
            </a:xfrm>
          </p:grpSpPr>
          <p:sp>
            <p:nvSpPr>
              <p:cNvPr id="158" name="Rounded Rectangle 157"/>
              <p:cNvSpPr/>
              <p:nvPr/>
            </p:nvSpPr>
            <p:spPr>
              <a:xfrm>
                <a:off x="7530" y="2468"/>
                <a:ext cx="9870" cy="1830"/>
              </a:xfrm>
              <a:prstGeom prst="roundRect">
                <a:avLst>
                  <a:gd name="adj" fmla="val 50000"/>
                </a:avLst>
              </a:prstGeom>
              <a:solidFill>
                <a:srgbClr val="E3D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charset="0"/>
                  <a:cs typeface="Times New Roman" panose="02020603050405020304" charset="0"/>
                </a:endParaRPr>
              </a:p>
            </p:txBody>
          </p:sp>
          <p:sp>
            <p:nvSpPr>
              <p:cNvPr id="159" name="Oval 158"/>
              <p:cNvSpPr/>
              <p:nvPr/>
            </p:nvSpPr>
            <p:spPr>
              <a:xfrm>
                <a:off x="6925" y="2902"/>
                <a:ext cx="960" cy="9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Times New Roman" panose="02020603050405020304" charset="0"/>
                  <a:cs typeface="Times New Roman" panose="02020603050405020304" charset="0"/>
                </a:endParaRPr>
              </a:p>
            </p:txBody>
          </p:sp>
          <p:sp>
            <p:nvSpPr>
              <p:cNvPr id="160" name="Text Box 159"/>
              <p:cNvSpPr txBox="1"/>
              <p:nvPr/>
            </p:nvSpPr>
            <p:spPr>
              <a:xfrm>
                <a:off x="7037" y="3034"/>
                <a:ext cx="848" cy="725"/>
              </a:xfrm>
              <a:prstGeom prst="rect">
                <a:avLst/>
              </a:prstGeom>
              <a:noFill/>
            </p:spPr>
            <p:txBody>
              <a:bodyPr wrap="square" rtlCol="0">
                <a:spAutoFit/>
              </a:bodyPr>
              <a:lstStyle/>
              <a:p>
                <a:r>
                  <a:rPr lang="vi-VN" altLang="en-US" sz="2400" b="1">
                    <a:solidFill>
                      <a:schemeClr val="bg1"/>
                    </a:solidFill>
                    <a:latin typeface="Times New Roman" panose="02020603050405020304" charset="0"/>
                    <a:cs typeface="Times New Roman" panose="02020603050405020304" charset="0"/>
                  </a:rPr>
                  <a:t>02</a:t>
                </a:r>
              </a:p>
            </p:txBody>
          </p:sp>
          <p:sp>
            <p:nvSpPr>
              <p:cNvPr id="161" name="Text Box 160"/>
              <p:cNvSpPr txBox="1"/>
              <p:nvPr/>
            </p:nvSpPr>
            <p:spPr>
              <a:xfrm>
                <a:off x="7975" y="2442"/>
                <a:ext cx="9361" cy="1888"/>
              </a:xfrm>
              <a:prstGeom prst="rect">
                <a:avLst/>
              </a:prstGeom>
              <a:noFill/>
              <a:ln>
                <a:noFill/>
              </a:ln>
            </p:spPr>
            <p:txBody>
              <a:bodyPr wrap="square" rtlCol="0">
                <a:spAutoFit/>
              </a:bodyPr>
              <a:lstStyle/>
              <a:p>
                <a:r>
                  <a:rPr lang="en-US" b="1">
                    <a:solidFill>
                      <a:schemeClr val="tx1"/>
                    </a:solidFill>
                    <a:latin typeface="Times New Roman" panose="02020603050405020304" charset="0"/>
                    <a:cs typeface="Times New Roman" panose="02020603050405020304" charset="0"/>
                  </a:rPr>
                  <a:t>Các mẫu thường là các tệp .html, với mã HTML mô tả bố cục của trang web, nhưng nó cũng có thể ở các định dạng tệp khác để trình bày các kết quả khác, nhưng chúng tôi sẽ tập trung vào các tệp .html.</a:t>
                </a:r>
              </a:p>
            </p:txBody>
          </p:sp>
        </p:grpSp>
      </p:grpSp>
      <p:grpSp>
        <p:nvGrpSpPr>
          <p:cNvPr id="173" name="Group 172"/>
          <p:cNvGrpSpPr/>
          <p:nvPr/>
        </p:nvGrpSpPr>
        <p:grpSpPr>
          <a:xfrm>
            <a:off x="140970" y="1559560"/>
            <a:ext cx="3613150" cy="3867150"/>
            <a:chOff x="222" y="2456"/>
            <a:chExt cx="5690" cy="6090"/>
          </a:xfrm>
        </p:grpSpPr>
        <p:grpSp>
          <p:nvGrpSpPr>
            <p:cNvPr id="91" name="Group 90"/>
            <p:cNvGrpSpPr/>
            <p:nvPr/>
          </p:nvGrpSpPr>
          <p:grpSpPr>
            <a:xfrm>
              <a:off x="222" y="2456"/>
              <a:ext cx="5690" cy="6090"/>
              <a:chOff x="-356" y="2322"/>
              <a:chExt cx="5690" cy="6090"/>
            </a:xfrm>
          </p:grpSpPr>
          <p:grpSp>
            <p:nvGrpSpPr>
              <p:cNvPr id="92" name="Group 91"/>
              <p:cNvGrpSpPr/>
              <p:nvPr/>
            </p:nvGrpSpPr>
            <p:grpSpPr>
              <a:xfrm>
                <a:off x="-356" y="2322"/>
                <a:ext cx="5690" cy="6090"/>
                <a:chOff x="201" y="1815"/>
                <a:chExt cx="6782" cy="7200"/>
              </a:xfrm>
            </p:grpSpPr>
            <p:grpSp>
              <p:nvGrpSpPr>
                <p:cNvPr id="93" name="Group 92"/>
                <p:cNvGrpSpPr/>
                <p:nvPr/>
              </p:nvGrpSpPr>
              <p:grpSpPr>
                <a:xfrm>
                  <a:off x="201" y="1815"/>
                  <a:ext cx="6782" cy="7200"/>
                  <a:chOff x="9078" y="2534"/>
                  <a:chExt cx="4448" cy="5218"/>
                </a:xfrm>
              </p:grpSpPr>
              <p:sp>
                <p:nvSpPr>
                  <p:cNvPr id="94" name="Hình Bầu dục 1"/>
                  <p:cNvSpPr/>
                  <p:nvPr/>
                </p:nvSpPr>
                <p:spPr>
                  <a:xfrm>
                    <a:off x="11302" y="2534"/>
                    <a:ext cx="2224" cy="260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24" h="2605">
                        <a:moveTo>
                          <a:pt x="0" y="0"/>
                        </a:moveTo>
                        <a:lnTo>
                          <a:pt x="9" y="1"/>
                        </a:lnTo>
                        <a:cubicBezTo>
                          <a:pt x="1250" y="113"/>
                          <a:pt x="2224" y="1175"/>
                          <a:pt x="2224" y="2469"/>
                        </a:cubicBezTo>
                        <a:cubicBezTo>
                          <a:pt x="2224" y="2509"/>
                          <a:pt x="2223" y="2550"/>
                          <a:pt x="2221" y="2589"/>
                        </a:cubicBezTo>
                        <a:lnTo>
                          <a:pt x="2220" y="2605"/>
                        </a:lnTo>
                        <a:lnTo>
                          <a:pt x="0" y="2605"/>
                        </a:lnTo>
                        <a:lnTo>
                          <a:pt x="0" y="0"/>
                        </a:lnTo>
                        <a:close/>
                      </a:path>
                    </a:pathLst>
                  </a:custGeom>
                  <a:solidFill>
                    <a:srgbClr val="0014FF"/>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285750" indent="-285750" algn="ctr">
                      <a:buFont typeface="Arial" panose="020B0604020202020204" pitchFamily="34" charset="0"/>
                      <a:buChar char="•"/>
                    </a:pPr>
                    <a:endParaRPr lang="vi-VN">
                      <a:cs typeface="Arial" panose="020B0604020202020204" pitchFamily="34" charset="0"/>
                    </a:endParaRPr>
                  </a:p>
                </p:txBody>
              </p:sp>
              <p:sp>
                <p:nvSpPr>
                  <p:cNvPr id="96" name="Hình Bầu dục 1"/>
                  <p:cNvSpPr/>
                  <p:nvPr/>
                </p:nvSpPr>
                <p:spPr>
                  <a:xfrm flipV="1">
                    <a:off x="11302" y="5138"/>
                    <a:ext cx="2224" cy="260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24" h="2605">
                        <a:moveTo>
                          <a:pt x="0" y="0"/>
                        </a:moveTo>
                        <a:lnTo>
                          <a:pt x="9" y="1"/>
                        </a:lnTo>
                        <a:cubicBezTo>
                          <a:pt x="1250" y="113"/>
                          <a:pt x="2224" y="1175"/>
                          <a:pt x="2224" y="2469"/>
                        </a:cubicBezTo>
                        <a:cubicBezTo>
                          <a:pt x="2224" y="2509"/>
                          <a:pt x="2223" y="2550"/>
                          <a:pt x="2221" y="2589"/>
                        </a:cubicBezTo>
                        <a:lnTo>
                          <a:pt x="2220" y="2605"/>
                        </a:lnTo>
                        <a:lnTo>
                          <a:pt x="0" y="2605"/>
                        </a:lnTo>
                        <a:lnTo>
                          <a:pt x="0" y="0"/>
                        </a:lnTo>
                        <a:close/>
                      </a:path>
                    </a:pathLst>
                  </a:custGeom>
                  <a:solidFill>
                    <a:srgbClr val="00FFF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285750" indent="-285750" algn="ctr">
                      <a:buFont typeface="Arial" panose="020B0604020202020204" pitchFamily="34" charset="0"/>
                      <a:buChar char="•"/>
                    </a:pPr>
                    <a:endParaRPr lang="vi-VN">
                      <a:cs typeface="Arial" panose="020B0604020202020204" pitchFamily="34" charset="0"/>
                    </a:endParaRPr>
                  </a:p>
                </p:txBody>
              </p:sp>
              <p:sp>
                <p:nvSpPr>
                  <p:cNvPr id="172" name="Hình Bầu dục 1"/>
                  <p:cNvSpPr/>
                  <p:nvPr/>
                </p:nvSpPr>
                <p:spPr>
                  <a:xfrm flipH="1" flipV="1">
                    <a:off x="9078" y="5147"/>
                    <a:ext cx="2224" cy="260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24" h="2605">
                        <a:moveTo>
                          <a:pt x="0" y="0"/>
                        </a:moveTo>
                        <a:lnTo>
                          <a:pt x="9" y="1"/>
                        </a:lnTo>
                        <a:cubicBezTo>
                          <a:pt x="1250" y="113"/>
                          <a:pt x="2224" y="1175"/>
                          <a:pt x="2224" y="2469"/>
                        </a:cubicBezTo>
                        <a:cubicBezTo>
                          <a:pt x="2224" y="2509"/>
                          <a:pt x="2223" y="2550"/>
                          <a:pt x="2221" y="2589"/>
                        </a:cubicBezTo>
                        <a:lnTo>
                          <a:pt x="2220" y="2605"/>
                        </a:lnTo>
                        <a:lnTo>
                          <a:pt x="0" y="2605"/>
                        </a:lnTo>
                        <a:lnTo>
                          <a:pt x="0" y="0"/>
                        </a:lnTo>
                        <a:close/>
                      </a:path>
                    </a:pathLst>
                  </a:custGeom>
                  <a:solidFill>
                    <a:srgbClr val="C7DFFC"/>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285750" indent="-285750" algn="ctr">
                      <a:buFont typeface="Arial" panose="020B0604020202020204" pitchFamily="34" charset="0"/>
                      <a:buChar char="•"/>
                    </a:pPr>
                    <a:endParaRPr lang="vi-VN">
                      <a:cs typeface="Arial" panose="020B0604020202020204" pitchFamily="34" charset="0"/>
                    </a:endParaRPr>
                  </a:p>
                </p:txBody>
              </p:sp>
            </p:grpSp>
            <p:sp>
              <p:nvSpPr>
                <p:cNvPr id="101" name="Hình Bầu dục 1"/>
                <p:cNvSpPr/>
                <p:nvPr/>
              </p:nvSpPr>
              <p:spPr>
                <a:xfrm>
                  <a:off x="1031" y="2922"/>
                  <a:ext cx="4867" cy="4956"/>
                </a:xfrm>
                <a:prstGeom prst="ellipse">
                  <a:avLst/>
                </a:prstGeom>
                <a:solidFill>
                  <a:schemeClr val="bg1"/>
                </a:solidFill>
                <a:ln>
                  <a:noFill/>
                </a:ln>
                <a:effectLst>
                  <a:outerShdw blurRad="127000" dist="38100" dir="2700000" sx="99000" sy="99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gn="ctr">
                    <a:buFont typeface="Arial" panose="020B0604020202020204" pitchFamily="34" charset="0"/>
                    <a:buChar char="•"/>
                  </a:pPr>
                  <a:endParaRPr lang="vi-VN">
                    <a:cs typeface="Arial" panose="020B0604020202020204" pitchFamily="34" charset="0"/>
                  </a:endParaRPr>
                </a:p>
              </p:txBody>
            </p:sp>
          </p:grpSp>
          <p:sp>
            <p:nvSpPr>
              <p:cNvPr id="106" name="Oval 105"/>
              <p:cNvSpPr/>
              <p:nvPr/>
            </p:nvSpPr>
            <p:spPr>
              <a:xfrm>
                <a:off x="596" y="3555"/>
                <a:ext cx="3572" cy="3600"/>
              </a:xfrm>
              <a:prstGeom prst="ellipse">
                <a:avLst/>
              </a:prstGeom>
              <a:solidFill>
                <a:srgbClr val="BC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 Box 106"/>
              <p:cNvSpPr txBox="1"/>
              <p:nvPr/>
            </p:nvSpPr>
            <p:spPr>
              <a:xfrm>
                <a:off x="1187" y="4225"/>
                <a:ext cx="3237" cy="1452"/>
              </a:xfrm>
              <a:prstGeom prst="rect">
                <a:avLst/>
              </a:prstGeom>
              <a:noFill/>
            </p:spPr>
            <p:txBody>
              <a:bodyPr wrap="square" rtlCol="0">
                <a:spAutoFit/>
              </a:bodyPr>
              <a:lstStyle/>
              <a:p>
                <a:r>
                  <a:rPr lang="vi-VN" altLang="en-US" sz="5400" b="1" i="1">
                    <a:solidFill>
                      <a:srgbClr val="0014FF"/>
                    </a:solidFill>
                    <a:latin typeface="Times New Roman" panose="02020603050405020304" charset="0"/>
                    <a:cs typeface="Times New Roman" panose="02020603050405020304" charset="0"/>
                  </a:rPr>
                  <a:t>Mẫu</a:t>
                </a:r>
              </a:p>
            </p:txBody>
          </p:sp>
        </p:grpSp>
        <p:sp>
          <p:nvSpPr>
            <p:cNvPr id="163" name="Text Box 162"/>
            <p:cNvSpPr txBox="1"/>
            <p:nvPr/>
          </p:nvSpPr>
          <p:spPr>
            <a:xfrm>
              <a:off x="1174" y="5547"/>
              <a:ext cx="3401" cy="919"/>
            </a:xfrm>
            <a:prstGeom prst="rect">
              <a:avLst/>
            </a:prstGeom>
            <a:noFill/>
          </p:spPr>
          <p:txBody>
            <a:bodyPr wrap="square" rtlCol="0">
              <a:spAutoFit/>
            </a:bodyPr>
            <a:lstStyle/>
            <a:p>
              <a:r>
                <a:rPr lang="vi-VN" altLang="en-US" sz="1600">
                  <a:solidFill>
                    <a:srgbClr val="77A1FF"/>
                  </a:solidFill>
                  <a:latin typeface="Times New Roman" panose="02020603050405020304" charset="0"/>
                  <a:cs typeface="Times New Roman" panose="02020603050405020304" charset="0"/>
                </a:rPr>
                <a:t>C</a:t>
              </a:r>
              <a:r>
                <a:rPr lang="en-US" sz="1600">
                  <a:solidFill>
                    <a:srgbClr val="77A1FF"/>
                  </a:solidFill>
                  <a:latin typeface="Times New Roman" panose="02020603050405020304" charset="0"/>
                  <a:cs typeface="Times New Roman" panose="02020603050405020304" charset="0"/>
                </a:rPr>
                <a:t>hức năng</a:t>
              </a:r>
              <a:r>
                <a:rPr lang="vi-VN" altLang="en-US" sz="1600">
                  <a:solidFill>
                    <a:srgbClr val="77A1FF"/>
                  </a:solidFill>
                  <a:latin typeface="Times New Roman" panose="02020603050405020304" charset="0"/>
                  <a:cs typeface="Times New Roman" panose="02020603050405020304" charset="0"/>
                </a:rPr>
                <a:t> và cách sử dụng</a:t>
              </a:r>
              <a:r>
                <a:rPr lang="en-US" sz="1600">
                  <a:solidFill>
                    <a:srgbClr val="77A1FF"/>
                  </a:solidFill>
                  <a:latin typeface="Times New Roman" panose="02020603050405020304" charset="0"/>
                  <a:cs typeface="Times New Roman" panose="02020603050405020304" charset="0"/>
                </a:rPr>
                <a:t> mẫu trong Django</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circle(in)">
                                      <p:cBhvr>
                                        <p:cTn id="7" dur="20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250" fill="hold">
                                          <p:stCondLst>
                                            <p:cond delay="0"/>
                                          </p:stCondLst>
                                        </p:cTn>
                                        <p:tgtEl>
                                          <p:spTgt spid="174"/>
                                        </p:tgtEl>
                                        <p:attrNameLst>
                                          <p:attrName>style.visibility</p:attrName>
                                        </p:attrNameLst>
                                      </p:cBhvr>
                                      <p:to>
                                        <p:strVal val="visible"/>
                                      </p:to>
                                    </p:set>
                                    <p:animEffect transition="in" filter="circle(in)">
                                      <p:cBhvr>
                                        <p:cTn id="12" dur="1250"/>
                                        <p:tgtEl>
                                          <p:spTgt spid="174"/>
                                        </p:tgtEl>
                                      </p:cBhvr>
                                    </p:animEffect>
                                  </p:childTnLst>
                                </p:cTn>
                              </p:par>
                              <p:par>
                                <p:cTn id="13" presetID="6" presetClass="entr" presetSubtype="16" fill="hold" nodeType="withEffect">
                                  <p:stCondLst>
                                    <p:cond delay="0"/>
                                  </p:stCondLst>
                                  <p:childTnLst>
                                    <p:set>
                                      <p:cBhvr>
                                        <p:cTn id="14" dur="750" fill="hold">
                                          <p:stCondLst>
                                            <p:cond delay="0"/>
                                          </p:stCondLst>
                                        </p:cTn>
                                        <p:tgtEl>
                                          <p:spTgt spid="35"/>
                                        </p:tgtEl>
                                        <p:attrNameLst>
                                          <p:attrName>style.visibility</p:attrName>
                                        </p:attrNameLst>
                                      </p:cBhvr>
                                      <p:to>
                                        <p:strVal val="visible"/>
                                      </p:to>
                                    </p:set>
                                    <p:animEffect transition="in" filter="circle(in)">
                                      <p:cBhvr>
                                        <p:cTn id="15" dur="750"/>
                                        <p:tgtEl>
                                          <p:spTgt spid="35"/>
                                        </p:tgtEl>
                                      </p:cBhvr>
                                    </p:animEffect>
                                  </p:childTnLst>
                                </p:cTn>
                              </p:par>
                              <p:par>
                                <p:cTn id="16" presetID="6" presetClass="entr" presetSubtype="16" fill="hold" nodeType="withEffect">
                                  <p:stCondLst>
                                    <p:cond delay="0"/>
                                  </p:stCondLst>
                                  <p:childTnLst>
                                    <p:set>
                                      <p:cBhvr>
                                        <p:cTn id="17" dur="750" fill="hold">
                                          <p:stCondLst>
                                            <p:cond delay="0"/>
                                          </p:stCondLst>
                                        </p:cTn>
                                        <p:tgtEl>
                                          <p:spTgt spid="58"/>
                                        </p:tgtEl>
                                        <p:attrNameLst>
                                          <p:attrName>style.visibility</p:attrName>
                                        </p:attrNameLst>
                                      </p:cBhvr>
                                      <p:to>
                                        <p:strVal val="visible"/>
                                      </p:to>
                                    </p:set>
                                    <p:animEffect transition="in" filter="circle(in)">
                                      <p:cBhvr>
                                        <p:cTn id="18" dur="750"/>
                                        <p:tgtEl>
                                          <p:spTgt spid="58"/>
                                        </p:tgtEl>
                                      </p:cBhvr>
                                    </p:animEffect>
                                  </p:childTnLst>
                                </p:cTn>
                              </p:par>
                              <p:par>
                                <p:cTn id="19" presetID="6" presetClass="entr" presetSubtype="16" fill="hold" nodeType="withEffect">
                                  <p:stCondLst>
                                    <p:cond delay="0"/>
                                  </p:stCondLst>
                                  <p:childTnLst>
                                    <p:set>
                                      <p:cBhvr>
                                        <p:cTn id="20" dur="750" fill="hold">
                                          <p:stCondLst>
                                            <p:cond delay="0"/>
                                          </p:stCondLst>
                                        </p:cTn>
                                        <p:tgtEl>
                                          <p:spTgt spid="83"/>
                                        </p:tgtEl>
                                        <p:attrNameLst>
                                          <p:attrName>style.visibility</p:attrName>
                                        </p:attrNameLst>
                                      </p:cBhvr>
                                      <p:to>
                                        <p:strVal val="visible"/>
                                      </p:to>
                                    </p:set>
                                    <p:animEffect transition="in" filter="circle(in)">
                                      <p:cBhvr>
                                        <p:cTn id="21" dur="750"/>
                                        <p:tgtEl>
                                          <p:spTgt spid="83"/>
                                        </p:tgtEl>
                                      </p:cBhvr>
                                    </p:animEffect>
                                  </p:childTnLst>
                                </p:cTn>
                              </p:par>
                              <p:par>
                                <p:cTn id="22" presetID="6" presetClass="entr" presetSubtype="16" fill="hold" nodeType="withEffect">
                                  <p:stCondLst>
                                    <p:cond delay="0"/>
                                  </p:stCondLst>
                                  <p:childTnLst>
                                    <p:set>
                                      <p:cBhvr>
                                        <p:cTn id="23" dur="750" fill="hold">
                                          <p:stCondLst>
                                            <p:cond delay="0"/>
                                          </p:stCondLst>
                                        </p:cTn>
                                        <p:tgtEl>
                                          <p:spTgt spid="154"/>
                                        </p:tgtEl>
                                        <p:attrNameLst>
                                          <p:attrName>style.visibility</p:attrName>
                                        </p:attrNameLst>
                                      </p:cBhvr>
                                      <p:to>
                                        <p:strVal val="visible"/>
                                      </p:to>
                                    </p:set>
                                    <p:animEffect transition="in" filter="circle(in)">
                                      <p:cBhvr>
                                        <p:cTn id="24" dur="75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343535" y="1078865"/>
            <a:ext cx="4690745" cy="4690745"/>
            <a:chOff x="520" y="1699"/>
            <a:chExt cx="7387" cy="7387"/>
          </a:xfrm>
        </p:grpSpPr>
        <p:sp>
          <p:nvSpPr>
            <p:cNvPr id="7" name="Oval 6"/>
            <p:cNvSpPr/>
            <p:nvPr/>
          </p:nvSpPr>
          <p:spPr>
            <a:xfrm>
              <a:off x="1388" y="2475"/>
              <a:ext cx="5669" cy="5669"/>
            </a:xfrm>
            <a:prstGeom prst="ellipse">
              <a:avLst/>
            </a:prstGeom>
            <a:gradFill>
              <a:gsLst>
                <a:gs pos="0">
                  <a:srgbClr val="007BD3"/>
                </a:gs>
                <a:gs pos="100000">
                  <a:srgbClr val="D3FEFF"/>
                </a:gs>
              </a:gsLst>
              <a:lin ang="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charset="0"/>
                <a:cs typeface="Times New Roman" panose="02020603050405020304" charset="0"/>
              </a:endParaRPr>
            </a:p>
          </p:txBody>
        </p:sp>
        <p:sp>
          <p:nvSpPr>
            <p:cNvPr id="8" name="Arc 7"/>
            <p:cNvSpPr/>
            <p:nvPr/>
          </p:nvSpPr>
          <p:spPr>
            <a:xfrm rot="7980000">
              <a:off x="537" y="1716"/>
              <a:ext cx="7370" cy="7370"/>
            </a:xfrm>
            <a:prstGeom prst="arc">
              <a:avLst>
                <a:gd name="adj1" fmla="val 16301910"/>
                <a:gd name="adj2" fmla="val 10825079"/>
              </a:avLst>
            </a:prstGeom>
            <a:ln w="57150">
              <a:gradFill>
                <a:gsLst>
                  <a:gs pos="50000">
                    <a:srgbClr val="7030A0">
                      <a:lumMod val="55000"/>
                      <a:lumOff val="45000"/>
                    </a:srgbClr>
                  </a:gs>
                  <a:gs pos="100000">
                    <a:srgbClr val="034373"/>
                  </a:gs>
                </a:gsLst>
              </a:gra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rot="18600000">
              <a:off x="520" y="1699"/>
              <a:ext cx="7370" cy="7370"/>
            </a:xfrm>
            <a:prstGeom prst="arc">
              <a:avLst>
                <a:gd name="adj1" fmla="val 474872"/>
                <a:gd name="adj2" fmla="val 5652934"/>
              </a:avLst>
            </a:prstGeom>
            <a:ln w="57150">
              <a:gradFill>
                <a:gsLst>
                  <a:gs pos="46000">
                    <a:srgbClr val="00B0F0">
                      <a:lumMod val="99000"/>
                      <a:lumOff val="1000"/>
                    </a:srgbClr>
                  </a:gs>
                  <a:gs pos="100000">
                    <a:srgbClr val="401A5D"/>
                  </a:gs>
                </a:gsLs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 Box 24"/>
            <p:cNvSpPr txBox="1"/>
            <p:nvPr/>
          </p:nvSpPr>
          <p:spPr>
            <a:xfrm>
              <a:off x="2526" y="3487"/>
              <a:ext cx="3393" cy="1743"/>
            </a:xfrm>
            <a:prstGeom prst="rect">
              <a:avLst/>
            </a:prstGeom>
            <a:noFill/>
          </p:spPr>
          <p:txBody>
            <a:bodyPr wrap="square" rtlCol="0">
              <a:spAutoFit/>
            </a:bodyPr>
            <a:lstStyle/>
            <a:p>
              <a:pPr algn="ctr"/>
              <a:r>
                <a:rPr lang="vi-VN" altLang="en-US" sz="6600">
                  <a:latin typeface="Times New Roman" panose="02020603050405020304" charset="0"/>
                  <a:cs typeface="Times New Roman" panose="02020603050405020304" charset="0"/>
                </a:rPr>
                <a:t>URL</a:t>
              </a:r>
            </a:p>
          </p:txBody>
        </p:sp>
        <p:sp>
          <p:nvSpPr>
            <p:cNvPr id="26" name="Text Box 25"/>
            <p:cNvSpPr txBox="1"/>
            <p:nvPr/>
          </p:nvSpPr>
          <p:spPr>
            <a:xfrm>
              <a:off x="2103" y="5921"/>
              <a:ext cx="4323" cy="1113"/>
            </a:xfrm>
            <a:prstGeom prst="rect">
              <a:avLst/>
            </a:prstGeom>
            <a:noFill/>
          </p:spPr>
          <p:txBody>
            <a:bodyPr wrap="square" rtlCol="0">
              <a:spAutoFit/>
            </a:bodyPr>
            <a:lstStyle/>
            <a:p>
              <a:pPr algn="ctr"/>
              <a:r>
                <a:rPr lang="vi-VN" altLang="en-US" sz="2000">
                  <a:latin typeface="Times New Roman" panose="02020603050405020304" charset="0"/>
                  <a:cs typeface="Times New Roman" panose="02020603050405020304" charset="0"/>
                </a:rPr>
                <a:t>C</a:t>
              </a:r>
              <a:r>
                <a:rPr lang="en-US" sz="2000">
                  <a:latin typeface="Times New Roman" panose="02020603050405020304" charset="0"/>
                  <a:cs typeface="Times New Roman" panose="02020603050405020304" charset="0"/>
                </a:rPr>
                <a:t>ách Django sử dụng tệp urls.py</a:t>
              </a:r>
            </a:p>
          </p:txBody>
        </p:sp>
      </p:grpSp>
      <p:grpSp>
        <p:nvGrpSpPr>
          <p:cNvPr id="35" name="Group 34"/>
          <p:cNvGrpSpPr/>
          <p:nvPr/>
        </p:nvGrpSpPr>
        <p:grpSpPr>
          <a:xfrm>
            <a:off x="4093845" y="214630"/>
            <a:ext cx="8215630" cy="1844675"/>
            <a:chOff x="6447" y="338"/>
            <a:chExt cx="12938" cy="2905"/>
          </a:xfrm>
        </p:grpSpPr>
        <p:cxnSp>
          <p:nvCxnSpPr>
            <p:cNvPr id="15" name="Elbow Connector 14"/>
            <p:cNvCxnSpPr/>
            <p:nvPr/>
          </p:nvCxnSpPr>
          <p:spPr>
            <a:xfrm flipV="1">
              <a:off x="6914" y="1467"/>
              <a:ext cx="4113" cy="1339"/>
            </a:xfrm>
            <a:prstGeom prst="bentConnector3">
              <a:avLst>
                <a:gd name="adj1" fmla="val 50012"/>
              </a:avLst>
            </a:prstGeom>
            <a:ln w="38100">
              <a:gradFill>
                <a:gsLst>
                  <a:gs pos="50000">
                    <a:srgbClr val="E3D0FF">
                      <a:lumMod val="93000"/>
                    </a:srgbClr>
                  </a:gs>
                  <a:gs pos="100000">
                    <a:srgbClr val="034373"/>
                  </a:gs>
                </a:gsLst>
              </a:gra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447" y="2393"/>
              <a:ext cx="850" cy="850"/>
            </a:xfrm>
            <a:prstGeom prst="ellipse">
              <a:avLst/>
            </a:prstGeom>
            <a:gradFill>
              <a:gsLst>
                <a:gs pos="0">
                  <a:srgbClr val="007BD3"/>
                </a:gs>
                <a:gs pos="100000">
                  <a:srgbClr val="E3D0FF"/>
                </a:gs>
              </a:gsLst>
              <a:lin ang="0" scaled="0"/>
            </a:gra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charset="0"/>
                <a:cs typeface="Times New Roman" panose="02020603050405020304" charset="0"/>
              </a:endParaRPr>
            </a:p>
          </p:txBody>
        </p:sp>
        <p:grpSp>
          <p:nvGrpSpPr>
            <p:cNvPr id="28" name="Group 27"/>
            <p:cNvGrpSpPr/>
            <p:nvPr/>
          </p:nvGrpSpPr>
          <p:grpSpPr>
            <a:xfrm>
              <a:off x="10881" y="338"/>
              <a:ext cx="8505" cy="2179"/>
              <a:chOff x="10696" y="649"/>
              <a:chExt cx="8505" cy="2179"/>
            </a:xfrm>
          </p:grpSpPr>
          <p:sp>
            <p:nvSpPr>
              <p:cNvPr id="21" name="Flowchart: Preparation 20"/>
              <p:cNvSpPr/>
              <p:nvPr/>
            </p:nvSpPr>
            <p:spPr>
              <a:xfrm>
                <a:off x="10696" y="649"/>
                <a:ext cx="8505" cy="2179"/>
              </a:xfrm>
              <a:prstGeom prst="flowChartPreparation">
                <a:avLst/>
              </a:prstGeom>
              <a:gradFill>
                <a:gsLst>
                  <a:gs pos="0">
                    <a:srgbClr val="007BD3"/>
                  </a:gs>
                  <a:gs pos="100000">
                    <a:srgbClr val="E3D0FF"/>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charset="0"/>
                  <a:cs typeface="Times New Roman" panose="02020603050405020304" charset="0"/>
                </a:endParaRPr>
              </a:p>
            </p:txBody>
          </p:sp>
          <p:sp>
            <p:nvSpPr>
              <p:cNvPr id="27" name="Text Box 26"/>
              <p:cNvSpPr txBox="1"/>
              <p:nvPr/>
            </p:nvSpPr>
            <p:spPr>
              <a:xfrm>
                <a:off x="11546" y="746"/>
                <a:ext cx="6806" cy="2082"/>
              </a:xfrm>
              <a:prstGeom prst="rect">
                <a:avLst/>
              </a:prstGeom>
              <a:noFill/>
            </p:spPr>
            <p:txBody>
              <a:bodyPr wrap="square" rtlCol="0">
                <a:spAutoFit/>
              </a:bodyPr>
              <a:lstStyle/>
              <a:p>
                <a:pPr algn="ctr"/>
                <a:r>
                  <a:rPr lang="en-US" sz="2000">
                    <a:latin typeface="Times New Roman" panose="02020603050405020304" charset="0"/>
                    <a:cs typeface="Times New Roman" panose="02020603050405020304" charset="0"/>
                  </a:rPr>
                  <a:t>Django cung cấp một cách để điều hướng xung quanh các trang khác nhau trong một trang web bằng cách sử dụng tệp</a:t>
                </a:r>
                <a:r>
                  <a:rPr lang="en-US" sz="2000">
                    <a:solidFill>
                      <a:srgbClr val="FF0000"/>
                    </a:solidFill>
                    <a:latin typeface="Times New Roman" panose="02020603050405020304" charset="0"/>
                    <a:cs typeface="Times New Roman" panose="02020603050405020304" charset="0"/>
                  </a:rPr>
                  <a:t> urls.py</a:t>
                </a:r>
              </a:p>
            </p:txBody>
          </p:sp>
        </p:grpSp>
      </p:grpSp>
      <p:grpSp>
        <p:nvGrpSpPr>
          <p:cNvPr id="36" name="Group 35"/>
          <p:cNvGrpSpPr/>
          <p:nvPr/>
        </p:nvGrpSpPr>
        <p:grpSpPr>
          <a:xfrm>
            <a:off x="4821555" y="2837180"/>
            <a:ext cx="6964045" cy="1353820"/>
            <a:chOff x="7529" y="4489"/>
            <a:chExt cx="10967" cy="2132"/>
          </a:xfrm>
        </p:grpSpPr>
        <p:cxnSp>
          <p:nvCxnSpPr>
            <p:cNvPr id="20" name="Straight Connector 19"/>
            <p:cNvCxnSpPr/>
            <p:nvPr/>
          </p:nvCxnSpPr>
          <p:spPr>
            <a:xfrm>
              <a:off x="7923" y="5544"/>
              <a:ext cx="2007" cy="21"/>
            </a:xfrm>
            <a:prstGeom prst="line">
              <a:avLst/>
            </a:prstGeom>
            <a:ln w="38100">
              <a:gradFill>
                <a:gsLst>
                  <a:gs pos="0">
                    <a:schemeClr val="accent6">
                      <a:lumMod val="20000"/>
                      <a:lumOff val="80000"/>
                    </a:schemeClr>
                  </a:gs>
                  <a:gs pos="100000">
                    <a:srgbClr val="034373"/>
                  </a:gs>
                </a:gsLst>
              </a:gra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529" y="5071"/>
              <a:ext cx="850" cy="850"/>
            </a:xfrm>
            <a:prstGeom prst="ellipse">
              <a:avLst/>
            </a:prstGeom>
            <a:gradFill>
              <a:gsLst>
                <a:gs pos="0">
                  <a:srgbClr val="007BD3"/>
                </a:gs>
                <a:gs pos="100000">
                  <a:schemeClr val="accent6">
                    <a:lumMod val="20000"/>
                    <a:lumOff val="80000"/>
                  </a:schemeClr>
                </a:gs>
              </a:gsLst>
              <a:lin ang="0" scaled="0"/>
            </a:gra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sz="2000">
                <a:latin typeface="Times New Roman" panose="02020603050405020304" charset="0"/>
                <a:cs typeface="Times New Roman" panose="02020603050405020304" charset="0"/>
                <a:sym typeface="+mn-ea"/>
              </a:endParaRPr>
            </a:p>
          </p:txBody>
        </p:sp>
        <p:sp>
          <p:nvSpPr>
            <p:cNvPr id="22" name="Flowchart: Preparation 21"/>
            <p:cNvSpPr/>
            <p:nvPr/>
          </p:nvSpPr>
          <p:spPr>
            <a:xfrm>
              <a:off x="9817" y="4489"/>
              <a:ext cx="8679" cy="2132"/>
            </a:xfrm>
            <a:prstGeom prst="flowChartPreparation">
              <a:avLst/>
            </a:prstGeom>
            <a:gradFill>
              <a:gsLst>
                <a:gs pos="0">
                  <a:srgbClr val="007BD3"/>
                </a:gs>
                <a:gs pos="100000">
                  <a:schemeClr val="accent6">
                    <a:lumMod val="20000"/>
                    <a:lumOff val="80000"/>
                  </a:schemeClr>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charset="0"/>
                <a:cs typeface="Times New Roman" panose="02020603050405020304" charset="0"/>
              </a:endParaRPr>
            </a:p>
          </p:txBody>
        </p:sp>
        <p:sp>
          <p:nvSpPr>
            <p:cNvPr id="29" name="Text Box 28"/>
            <p:cNvSpPr txBox="1"/>
            <p:nvPr/>
          </p:nvSpPr>
          <p:spPr>
            <a:xfrm>
              <a:off x="10817" y="4697"/>
              <a:ext cx="6641" cy="1598"/>
            </a:xfrm>
            <a:prstGeom prst="rect">
              <a:avLst/>
            </a:prstGeom>
            <a:noFill/>
          </p:spPr>
          <p:txBody>
            <a:bodyPr wrap="square" rtlCol="0">
              <a:spAutoFit/>
            </a:bodyPr>
            <a:lstStyle/>
            <a:p>
              <a:pPr algn="ctr"/>
              <a:r>
                <a:rPr lang="en-US" sz="2000">
                  <a:latin typeface="Times New Roman" panose="02020603050405020304" charset="0"/>
                  <a:cs typeface="Times New Roman" panose="02020603050405020304" charset="0"/>
                </a:rPr>
                <a:t>Khi người dùng yêu cầu một URL, Django quyết định nó sẽ gửi nó đến chế độ xem</a:t>
              </a:r>
            </a:p>
          </p:txBody>
        </p:sp>
      </p:grpSp>
      <p:grpSp>
        <p:nvGrpSpPr>
          <p:cNvPr id="37" name="Group 36"/>
          <p:cNvGrpSpPr/>
          <p:nvPr/>
        </p:nvGrpSpPr>
        <p:grpSpPr>
          <a:xfrm>
            <a:off x="4080510" y="4864735"/>
            <a:ext cx="8110855" cy="1917065"/>
            <a:chOff x="6426" y="7661"/>
            <a:chExt cx="12773" cy="3019"/>
          </a:xfrm>
        </p:grpSpPr>
        <p:cxnSp>
          <p:nvCxnSpPr>
            <p:cNvPr id="18" name="Elbow Connector 17"/>
            <p:cNvCxnSpPr/>
            <p:nvPr/>
          </p:nvCxnSpPr>
          <p:spPr>
            <a:xfrm>
              <a:off x="6893" y="8144"/>
              <a:ext cx="4175" cy="1579"/>
            </a:xfrm>
            <a:prstGeom prst="bentConnector3">
              <a:avLst>
                <a:gd name="adj1" fmla="val 50012"/>
              </a:avLst>
            </a:prstGeom>
            <a:ln w="38100">
              <a:gradFill>
                <a:gsLst>
                  <a:gs pos="0">
                    <a:srgbClr val="D3FEFF"/>
                  </a:gs>
                  <a:gs pos="100000">
                    <a:srgbClr val="401A5D"/>
                  </a:gs>
                </a:gsLst>
              </a:gra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426" y="7661"/>
              <a:ext cx="850" cy="850"/>
            </a:xfrm>
            <a:prstGeom prst="ellipse">
              <a:avLst/>
            </a:prstGeom>
            <a:gradFill>
              <a:gsLst>
                <a:gs pos="0">
                  <a:srgbClr val="7B32B2"/>
                </a:gs>
                <a:gs pos="100000">
                  <a:schemeClr val="accent5">
                    <a:lumMod val="20000"/>
                    <a:lumOff val="80000"/>
                  </a:schemeClr>
                </a:gs>
              </a:gsLst>
              <a:lin ang="0" scaled="0"/>
            </a:gra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sz="2000">
                <a:latin typeface="Times New Roman" panose="02020603050405020304" charset="0"/>
                <a:cs typeface="Times New Roman" panose="02020603050405020304" charset="0"/>
                <a:sym typeface="+mn-ea"/>
              </a:endParaRPr>
            </a:p>
          </p:txBody>
        </p:sp>
        <p:sp>
          <p:nvSpPr>
            <p:cNvPr id="23" name="Flowchart: Preparation 22"/>
            <p:cNvSpPr/>
            <p:nvPr/>
          </p:nvSpPr>
          <p:spPr>
            <a:xfrm>
              <a:off x="10905" y="8654"/>
              <a:ext cx="8295" cy="2026"/>
            </a:xfrm>
            <a:prstGeom prst="flowChartPreparation">
              <a:avLst/>
            </a:prstGeom>
            <a:gradFill>
              <a:gsLst>
                <a:gs pos="0">
                  <a:srgbClr val="7B32B2"/>
                </a:gs>
                <a:gs pos="100000">
                  <a:srgbClr val="D3FEFF"/>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charset="0"/>
                <a:cs typeface="Times New Roman" panose="02020603050405020304" charset="0"/>
              </a:endParaRPr>
            </a:p>
          </p:txBody>
        </p:sp>
        <p:sp>
          <p:nvSpPr>
            <p:cNvPr id="31" name="Text Box 30"/>
            <p:cNvSpPr txBox="1"/>
            <p:nvPr/>
          </p:nvSpPr>
          <p:spPr>
            <a:xfrm>
              <a:off x="11998" y="9082"/>
              <a:ext cx="5235" cy="1598"/>
            </a:xfrm>
            <a:prstGeom prst="rect">
              <a:avLst/>
            </a:prstGeom>
            <a:noFill/>
          </p:spPr>
          <p:txBody>
            <a:bodyPr wrap="square" rtlCol="0">
              <a:spAutoFit/>
            </a:bodyPr>
            <a:lstStyle/>
            <a:p>
              <a:pPr algn="ctr"/>
              <a:r>
                <a:rPr lang="en-US" sz="2000">
                  <a:latin typeface="Times New Roman" panose="02020603050405020304" charset="0"/>
                  <a:cs typeface="Times New Roman" panose="02020603050405020304" charset="0"/>
                </a:rPr>
                <a:t>Điều này được thực hiện trong một tệp có tên</a:t>
              </a:r>
              <a:r>
                <a:rPr lang="en-US" sz="2000">
                  <a:solidFill>
                    <a:srgbClr val="FF0000"/>
                  </a:solidFill>
                  <a:latin typeface="Times New Roman" panose="02020603050405020304" charset="0"/>
                  <a:cs typeface="Times New Roman" panose="02020603050405020304" charset="0"/>
                </a:rPr>
                <a:t> urls.py.</a:t>
              </a:r>
            </a:p>
            <a:p>
              <a:pPr algn="ctr"/>
              <a:endParaRPr lang="en-US" sz="2000">
                <a:solidFill>
                  <a:srgbClr val="FF0000"/>
                </a:solidFill>
                <a:latin typeface="Times New Roman" panose="02020603050405020304" charset="0"/>
                <a:cs typeface="Times New Roman" panose="0202060305040502030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750" fill="hold">
                                          <p:stCondLst>
                                            <p:cond delay="0"/>
                                          </p:stCondLst>
                                        </p:cTn>
                                        <p:tgtEl>
                                          <p:spTgt spid="33"/>
                                        </p:tgtEl>
                                        <p:attrNameLst>
                                          <p:attrName>style.visibility</p:attrName>
                                        </p:attrNameLst>
                                      </p:cBhvr>
                                      <p:to>
                                        <p:strVal val="visible"/>
                                      </p:to>
                                    </p:set>
                                    <p:animEffect transition="in" filter="circle(in)">
                                      <p:cBhvr>
                                        <p:cTn id="7" dur="75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750" fill="hold">
                                          <p:stCondLst>
                                            <p:cond delay="0"/>
                                          </p:stCondLst>
                                        </p:cTn>
                                        <p:tgtEl>
                                          <p:spTgt spid="35"/>
                                        </p:tgtEl>
                                        <p:attrNameLst>
                                          <p:attrName>style.visibility</p:attrName>
                                        </p:attrNameLst>
                                      </p:cBhvr>
                                      <p:to>
                                        <p:strVal val="visible"/>
                                      </p:to>
                                    </p:set>
                                    <p:animEffect transition="in" filter="circle(out)">
                                      <p:cBhvr>
                                        <p:cTn id="12" dur="750"/>
                                        <p:tgtEl>
                                          <p:spTgt spid="35"/>
                                        </p:tgtEl>
                                      </p:cBhvr>
                                    </p:animEffect>
                                  </p:childTnLst>
                                </p:cTn>
                              </p:par>
                              <p:par>
                                <p:cTn id="13" presetID="6" presetClass="entr" presetSubtype="32" fill="hold" nodeType="withEffect">
                                  <p:stCondLst>
                                    <p:cond delay="0"/>
                                  </p:stCondLst>
                                  <p:childTnLst>
                                    <p:set>
                                      <p:cBhvr>
                                        <p:cTn id="14" dur="750" fill="hold">
                                          <p:stCondLst>
                                            <p:cond delay="0"/>
                                          </p:stCondLst>
                                        </p:cTn>
                                        <p:tgtEl>
                                          <p:spTgt spid="36"/>
                                        </p:tgtEl>
                                        <p:attrNameLst>
                                          <p:attrName>style.visibility</p:attrName>
                                        </p:attrNameLst>
                                      </p:cBhvr>
                                      <p:to>
                                        <p:strVal val="visible"/>
                                      </p:to>
                                    </p:set>
                                    <p:animEffect transition="in" filter="circle(out)">
                                      <p:cBhvr>
                                        <p:cTn id="15" dur="750"/>
                                        <p:tgtEl>
                                          <p:spTgt spid="36"/>
                                        </p:tgtEl>
                                      </p:cBhvr>
                                    </p:animEffect>
                                  </p:childTnLst>
                                </p:cTn>
                              </p:par>
                              <p:par>
                                <p:cTn id="16" presetID="6" presetClass="entr" presetSubtype="32" fill="hold" nodeType="withEffect">
                                  <p:stCondLst>
                                    <p:cond delay="0"/>
                                  </p:stCondLst>
                                  <p:childTnLst>
                                    <p:set>
                                      <p:cBhvr>
                                        <p:cTn id="17" dur="750" fill="hold">
                                          <p:stCondLst>
                                            <p:cond delay="0"/>
                                          </p:stCondLst>
                                        </p:cTn>
                                        <p:tgtEl>
                                          <p:spTgt spid="37"/>
                                        </p:tgtEl>
                                        <p:attrNameLst>
                                          <p:attrName>style.visibility</p:attrName>
                                        </p:attrNameLst>
                                      </p:cBhvr>
                                      <p:to>
                                        <p:strVal val="visible"/>
                                      </p:to>
                                    </p:set>
                                    <p:animEffect transition="in" filter="circle(out)">
                                      <p:cBhvr>
                                        <p:cTn id="18"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37</TotalTime>
  <Words>1632</Words>
  <Application>Microsoft Office PowerPoint</Application>
  <PresentationFormat>Widescreen</PresentationFormat>
  <Paragraphs>136</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Nixie One</vt:lpstr>
      <vt:lpstr>Arial</vt:lpstr>
      <vt:lpstr>Berlin Sans FB Demi</vt:lpstr>
      <vt:lpstr>Calibri</vt:lpstr>
      <vt:lpstr>Calibri Light</vt:lpstr>
      <vt:lpstr>Cooper Black</vt:lpstr>
      <vt:lpstr>Mistral</vt:lpstr>
      <vt:lpstr>Segoe UI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Nghiên cứu trình quản lý điểm thi của sinh viên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tranthuyhuong2004vthp@gmail.com</dc:creator>
  <cp:lastModifiedBy>Lê Đức Anh Trần</cp:lastModifiedBy>
  <cp:revision>26</cp:revision>
  <dcterms:created xsi:type="dcterms:W3CDTF">2023-05-05T14:35:00Z</dcterms:created>
  <dcterms:modified xsi:type="dcterms:W3CDTF">2023-06-01T08:22:09Z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B7F99145153E42C9916EA62D8BB1478B</vt:lpwstr>
  </property>
  <property fmtid="{D5CDD505-2E9C-101B-9397-08002B2CF9AE}" pid="3" name="KSOProductBuildVer">
    <vt:lpwstr>1033-11.2.0.11537</vt:lpwstr>
  </property>
</Properties>
</file>