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5"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autoAdjust="0"/>
  </p:normalViewPr>
  <p:slideViewPr>
    <p:cSldViewPr snapToGrid="0" showGuides="1">
      <p:cViewPr varScale="1">
        <p:scale>
          <a:sx n="59" d="100"/>
          <a:sy n="59" d="100"/>
        </p:scale>
        <p:origin x="628" y="58"/>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6/3/2021</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6/3/2021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B15C35-E9F1-46EB-B2F3-7CD02E22FC8D}"/>
              </a:ext>
            </a:extLst>
          </p:cNvPr>
          <p:cNvSpPr>
            <a:spLocks noGrp="1"/>
          </p:cNvSpPr>
          <p:nvPr>
            <p:ph type="ctrTitle"/>
          </p:nvPr>
        </p:nvSpPr>
        <p:spPr>
          <a:xfrm>
            <a:off x="3037137" y="2062573"/>
            <a:ext cx="6117725" cy="1616252"/>
          </a:xfrm>
        </p:spPr>
        <p:txBody>
          <a:bodyPr anchor="ctr"/>
          <a:lstStyle/>
          <a:p>
            <a:pPr algn="ctr"/>
            <a:r>
              <a:rPr lang="en-US"/>
              <a:t>Sockets for Clients/Server</a:t>
            </a:r>
            <a:br>
              <a:rPr lang="en-US"/>
            </a:br>
            <a:r>
              <a:rPr lang="en-US"/>
              <a:t>Secure Sockets</a:t>
            </a:r>
            <a:endParaRPr lang="vi-VN"/>
          </a:p>
        </p:txBody>
      </p:sp>
      <p:sp>
        <p:nvSpPr>
          <p:cNvPr id="9" name="Subtitle 8">
            <a:extLst>
              <a:ext uri="{FF2B5EF4-FFF2-40B4-BE49-F238E27FC236}">
                <a16:creationId xmlns:a16="http://schemas.microsoft.com/office/drawing/2014/main" id="{87715AFA-AAD5-49A1-AE4A-CF5CAC255799}"/>
              </a:ext>
            </a:extLst>
          </p:cNvPr>
          <p:cNvSpPr>
            <a:spLocks noGrp="1"/>
          </p:cNvSpPr>
          <p:nvPr>
            <p:ph type="subTitle" idx="1"/>
          </p:nvPr>
        </p:nvSpPr>
        <p:spPr>
          <a:xfrm>
            <a:off x="4300523" y="3907425"/>
            <a:ext cx="4854339" cy="1721850"/>
          </a:xfrm>
        </p:spPr>
        <p:txBody>
          <a:bodyPr/>
          <a:lstStyle/>
          <a:p>
            <a:endParaRPr lang="en-US"/>
          </a:p>
          <a:p>
            <a:r>
              <a:rPr lang="en-US"/>
              <a:t>Đàm Quang Minh</a:t>
            </a:r>
          </a:p>
          <a:p>
            <a:r>
              <a:rPr lang="en-US"/>
              <a:t>Dương Đình Thiệu</a:t>
            </a:r>
          </a:p>
          <a:p>
            <a:r>
              <a:rPr lang="en-US"/>
              <a:t>Đỗ Bá Lộc</a:t>
            </a:r>
            <a:endParaRPr lang="vi-VN"/>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1E54C3F1-F7C0-4A9F-B403-6223AF5B839C}"/>
              </a:ext>
            </a:extLst>
          </p:cNvPr>
          <p:cNvSpPr>
            <a:spLocks noGrp="1"/>
          </p:cNvSpPr>
          <p:nvPr>
            <p:ph type="title"/>
          </p:nvPr>
        </p:nvSpPr>
        <p:spPr/>
        <p:txBody>
          <a:bodyPr/>
          <a:lstStyle/>
          <a:p>
            <a:r>
              <a:rPr lang="en-US"/>
              <a:t>Class ServerSocket</a:t>
            </a:r>
            <a:endParaRPr lang="vi-VN"/>
          </a:p>
        </p:txBody>
      </p:sp>
      <p:sp>
        <p:nvSpPr>
          <p:cNvPr id="23" name="Content Placeholder 22">
            <a:extLst>
              <a:ext uri="{FF2B5EF4-FFF2-40B4-BE49-F238E27FC236}">
                <a16:creationId xmlns:a16="http://schemas.microsoft.com/office/drawing/2014/main" id="{E904C07F-2D5A-4141-A61A-A6135D6E4401}"/>
              </a:ext>
            </a:extLst>
          </p:cNvPr>
          <p:cNvSpPr>
            <a:spLocks noGrp="1"/>
          </p:cNvSpPr>
          <p:nvPr>
            <p:ph idx="1"/>
          </p:nvPr>
        </p:nvSpPr>
        <p:spPr/>
        <p:txBody>
          <a:bodyPr/>
          <a:lstStyle/>
          <a:p>
            <a:r>
              <a:rPr lang="en-US" sz="2800"/>
              <a:t>Lớp java.net.ServerSocket là lớp chứa tất cả mọi thứ cần thiết để code một server trong java. </a:t>
            </a:r>
          </a:p>
          <a:p>
            <a:r>
              <a:rPr lang="en-US" sz="2800"/>
              <a:t>Một vòng đời cơ bản của server sẽ bao gồm:</a:t>
            </a:r>
          </a:p>
          <a:p>
            <a:pPr lvl="1"/>
            <a:r>
              <a:rPr lang="en-US" sz="2400"/>
              <a:t>Mở ServerSocket gắn với một port thông qua hàm tạo ServerSocket()</a:t>
            </a:r>
          </a:p>
          <a:p>
            <a:pPr lvl="1"/>
            <a:r>
              <a:rPr lang="en-US" sz="2400"/>
              <a:t>ServerSocket chờ kết nối từ phía client. Khi có yêu cầu kết nối Socket gửi đến port đã chỉ định thì server và client sẽ được liên thông qua socket đó.</a:t>
            </a:r>
          </a:p>
          <a:p>
            <a:pPr lvl="1"/>
            <a:r>
              <a:rPr lang="en-US" sz="2400"/>
              <a:t>Tùy thuộc vào thiết lập server mà các hàm </a:t>
            </a:r>
            <a:r>
              <a:rPr lang="vi-VN" sz="2400" b="0" i="0" u="none" strike="noStrike" baseline="0">
                <a:latin typeface="Courier New" panose="02070309020205020404" pitchFamily="49" charset="0"/>
              </a:rPr>
              <a:t>getOutputStream( )</a:t>
            </a:r>
            <a:r>
              <a:rPr lang="en-US" sz="2400">
                <a:latin typeface="Courier New" panose="02070309020205020404" pitchFamily="49" charset="0"/>
              </a:rPr>
              <a:t> </a:t>
            </a:r>
            <a:r>
              <a:rPr kumimoji="0" lang="en-US" sz="2800" b="0" i="0" u="none" strike="noStrike" kern="1200" cap="none" spc="0" normalizeH="0" baseline="0" noProof="0">
                <a:ln>
                  <a:noFill/>
                </a:ln>
                <a:solidFill>
                  <a:srgbClr val="3F3F3F"/>
                </a:solidFill>
                <a:effectLst/>
                <a:uLnTx/>
                <a:uFillTx/>
                <a:latin typeface="Calibri" panose="020F0502020204030204"/>
                <a:ea typeface="+mn-ea"/>
                <a:cs typeface="+mn-cs"/>
              </a:rPr>
              <a:t>và </a:t>
            </a:r>
            <a:r>
              <a:rPr lang="vi-VN" sz="2400" b="0" i="0" u="none" strike="noStrike" baseline="0">
                <a:latin typeface="Courier New" panose="02070309020205020404" pitchFamily="49" charset="0"/>
              </a:rPr>
              <a:t>getInputStream( )</a:t>
            </a:r>
            <a:r>
              <a:rPr lang="en-US" sz="2400">
                <a:latin typeface="Courier New" panose="02070309020205020404" pitchFamily="49" charset="0"/>
              </a:rPr>
              <a:t> </a:t>
            </a:r>
            <a:r>
              <a:rPr kumimoji="0" lang="en-US" sz="2400" b="0" i="0" u="none" strike="noStrike" kern="1200" cap="none" spc="0" normalizeH="0" baseline="0" noProof="0">
                <a:ln>
                  <a:noFill/>
                </a:ln>
                <a:solidFill>
                  <a:srgbClr val="3F3F3F"/>
                </a:solidFill>
                <a:effectLst/>
                <a:uLnTx/>
                <a:uFillTx/>
                <a:latin typeface="Calibri" panose="020F0502020204030204"/>
                <a:ea typeface="+mn-ea"/>
                <a:cs typeface="+mn-cs"/>
              </a:rPr>
              <a:t>sẽ được gọi tới để giao tiếp với máy client</a:t>
            </a:r>
          </a:p>
          <a:p>
            <a:pPr lvl="1"/>
            <a:r>
              <a:rPr lang="en-US" sz="2400">
                <a:solidFill>
                  <a:srgbClr val="3F3F3F"/>
                </a:solidFill>
                <a:latin typeface="Calibri" panose="020F0502020204030204"/>
              </a:rPr>
              <a:t>Server và Client giao tiếp với nhau qua giao thức được lập trình cho tới khi kết thúc công việc</a:t>
            </a:r>
          </a:p>
          <a:p>
            <a:pPr lvl="1"/>
            <a:r>
              <a:rPr lang="en-US" sz="2400">
                <a:solidFill>
                  <a:srgbClr val="3F3F3F"/>
                </a:solidFill>
                <a:latin typeface="Calibri" panose="020F0502020204030204"/>
              </a:rPr>
              <a:t>Server và Client cùng đóng socket lại và Server quay trở về trạng thái chờ kết nối</a:t>
            </a:r>
            <a:endParaRPr lang="en-US" sz="3200"/>
          </a:p>
          <a:p>
            <a:endParaRPr lang="en-US" sz="3200"/>
          </a:p>
        </p:txBody>
      </p:sp>
      <p:sp>
        <p:nvSpPr>
          <p:cNvPr id="24" name="Rectangle 23">
            <a:extLst>
              <a:ext uri="{FF2B5EF4-FFF2-40B4-BE49-F238E27FC236}">
                <a16:creationId xmlns:a16="http://schemas.microsoft.com/office/drawing/2014/main" id="{6DA2FE82-6A7F-4F63-8F27-D0B3A5E297ED}"/>
              </a:ext>
            </a:extLst>
          </p:cNvPr>
          <p:cNvSpPr/>
          <p:nvPr/>
        </p:nvSpPr>
        <p:spPr>
          <a:xfrm>
            <a:off x="11114314" y="315686"/>
            <a:ext cx="707572" cy="446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Footer Placeholder 5">
            <a:extLst>
              <a:ext uri="{FF2B5EF4-FFF2-40B4-BE49-F238E27FC236}">
                <a16:creationId xmlns:a16="http://schemas.microsoft.com/office/drawing/2014/main" id="{A9F344FC-CEA3-4AE8-91E9-A3D59A5C259F}"/>
              </a:ext>
            </a:extLst>
          </p:cNvPr>
          <p:cNvSpPr>
            <a:spLocks noGrp="1"/>
          </p:cNvSpPr>
          <p:nvPr>
            <p:ph type="ftr" sz="quarter" idx="17"/>
          </p:nvPr>
        </p:nvSpPr>
        <p:spPr>
          <a:xfrm>
            <a:off x="518678" y="6309327"/>
            <a:ext cx="4114800" cy="365125"/>
          </a:xfrm>
        </p:spPr>
        <p:txBody>
          <a:bodyPr/>
          <a:lstStyle/>
          <a:p>
            <a:r>
              <a:rPr lang="en-US" sz="2000" b="1" noProof="0"/>
              <a:t>Sockets for Server</a:t>
            </a:r>
            <a:endParaRPr lang="en-US" sz="2000" b="1" noProof="0" dirty="0"/>
          </a:p>
        </p:txBody>
      </p:sp>
    </p:spTree>
    <p:extLst>
      <p:ext uri="{BB962C8B-B14F-4D97-AF65-F5344CB8AC3E}">
        <p14:creationId xmlns:p14="http://schemas.microsoft.com/office/powerpoint/2010/main" val="2225550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1E54C3F1-F7C0-4A9F-B403-6223AF5B839C}"/>
              </a:ext>
            </a:extLst>
          </p:cNvPr>
          <p:cNvSpPr>
            <a:spLocks noGrp="1"/>
          </p:cNvSpPr>
          <p:nvPr>
            <p:ph type="title"/>
          </p:nvPr>
        </p:nvSpPr>
        <p:spPr/>
        <p:txBody>
          <a:bodyPr/>
          <a:lstStyle/>
          <a:p>
            <a:r>
              <a:rPr lang="en-US"/>
              <a:t>Class ServerSocket</a:t>
            </a:r>
            <a:endParaRPr lang="vi-VN"/>
          </a:p>
        </p:txBody>
      </p:sp>
      <p:sp>
        <p:nvSpPr>
          <p:cNvPr id="23" name="Content Placeholder 22">
            <a:extLst>
              <a:ext uri="{FF2B5EF4-FFF2-40B4-BE49-F238E27FC236}">
                <a16:creationId xmlns:a16="http://schemas.microsoft.com/office/drawing/2014/main" id="{E904C07F-2D5A-4141-A61A-A6135D6E4401}"/>
              </a:ext>
            </a:extLst>
          </p:cNvPr>
          <p:cNvSpPr>
            <a:spLocks noGrp="1"/>
          </p:cNvSpPr>
          <p:nvPr>
            <p:ph idx="1"/>
          </p:nvPr>
        </p:nvSpPr>
        <p:spPr/>
        <p:txBody>
          <a:bodyPr/>
          <a:lstStyle/>
          <a:p>
            <a:r>
              <a:rPr lang="en-US" sz="2800"/>
              <a:t>Hàm khởi tạo:</a:t>
            </a:r>
          </a:p>
          <a:p>
            <a:pPr lvl="1"/>
            <a:r>
              <a:rPr lang="vi-VN" sz="2800" b="0" i="0" u="none" strike="noStrike" baseline="0">
                <a:latin typeface="Courier New" panose="02070309020205020404" pitchFamily="49" charset="0"/>
              </a:rPr>
              <a:t>public ServerSocket(int port) throws IOException, BindException</a:t>
            </a:r>
            <a:endParaRPr lang="en-US" sz="2800" b="0" i="0" u="none" strike="noStrike" baseline="0">
              <a:latin typeface="Courier New" panose="02070309020205020404" pitchFamily="49" charset="0"/>
            </a:endParaRPr>
          </a:p>
          <a:p>
            <a:pPr lvl="1"/>
            <a:r>
              <a:rPr lang="en-US" sz="2800">
                <a:latin typeface="Calibri" panose="020F0502020204030204" pitchFamily="34" charset="0"/>
                <a:cs typeface="Calibri" panose="020F0502020204030204" pitchFamily="34" charset="0"/>
              </a:rPr>
              <a:t>Hàm khởi tạo sử dụng port để mở socket trên server</a:t>
            </a:r>
          </a:p>
          <a:p>
            <a:pPr lvl="1"/>
            <a:r>
              <a:rPr lang="en-US" sz="2800">
                <a:latin typeface="Calibri" panose="020F0502020204030204" pitchFamily="34" charset="0"/>
                <a:cs typeface="Calibri" panose="020F0502020204030204" pitchFamily="34" charset="0"/>
              </a:rPr>
              <a:t>Ví dụ:</a:t>
            </a:r>
          </a:p>
          <a:p>
            <a:pPr marL="0" indent="0" algn="l">
              <a:buNone/>
            </a:pPr>
            <a:r>
              <a:rPr lang="en-US" sz="1800" b="0" i="0" u="none" strike="noStrike" baseline="0">
                <a:latin typeface="Courier New" panose="02070309020205020404" pitchFamily="49" charset="0"/>
              </a:rPr>
              <a:t>	</a:t>
            </a:r>
            <a:r>
              <a:rPr lang="vi-VN" sz="2000" b="0" i="0" u="none" strike="noStrike" baseline="0">
                <a:latin typeface="Courier New" panose="02070309020205020404" pitchFamily="49" charset="0"/>
              </a:rPr>
              <a:t>try {</a:t>
            </a:r>
          </a:p>
          <a:p>
            <a:pPr marL="0" indent="0" algn="l">
              <a:buNone/>
            </a:pPr>
            <a:r>
              <a:rPr lang="en-US" sz="2000" b="0" i="0" u="none" strike="noStrike" baseline="0">
                <a:latin typeface="Courier New" panose="02070309020205020404" pitchFamily="49" charset="0"/>
              </a:rPr>
              <a:t>	ServerSocket httpd = new ServerSocket(80);</a:t>
            </a:r>
          </a:p>
          <a:p>
            <a:pPr marL="0" indent="0" algn="l">
              <a:buNone/>
            </a:pPr>
            <a:r>
              <a:rPr lang="en-US" sz="2000" b="0" i="0" u="none" strike="noStrike" baseline="0">
                <a:latin typeface="Courier New" panose="02070309020205020404" pitchFamily="49" charset="0"/>
              </a:rPr>
              <a:t>	</a:t>
            </a:r>
            <a:r>
              <a:rPr lang="vi-VN" sz="2000" b="0" i="0" u="none" strike="noStrike" baseline="0">
                <a:latin typeface="Courier New" panose="02070309020205020404" pitchFamily="49" charset="0"/>
              </a:rPr>
              <a:t>}</a:t>
            </a:r>
          </a:p>
          <a:p>
            <a:pPr marL="0" indent="0" algn="l">
              <a:buNone/>
            </a:pPr>
            <a:r>
              <a:rPr lang="en-US" sz="2000" b="0" i="0" u="none" strike="noStrike" baseline="0">
                <a:latin typeface="Courier New" panose="02070309020205020404" pitchFamily="49" charset="0"/>
              </a:rPr>
              <a:t>	</a:t>
            </a:r>
            <a:r>
              <a:rPr lang="vi-VN" sz="2000" b="0" i="0" u="none" strike="noStrike" baseline="0">
                <a:latin typeface="Courier New" panose="02070309020205020404" pitchFamily="49" charset="0"/>
              </a:rPr>
              <a:t>catch (IOException e) {</a:t>
            </a:r>
          </a:p>
          <a:p>
            <a:pPr marL="0" indent="0" algn="l">
              <a:buNone/>
            </a:pPr>
            <a:r>
              <a:rPr lang="en-US" sz="2000" b="0" i="0" u="none" strike="noStrike" baseline="0">
                <a:latin typeface="Courier New" panose="02070309020205020404" pitchFamily="49" charset="0"/>
              </a:rPr>
              <a:t>	</a:t>
            </a:r>
            <a:r>
              <a:rPr lang="vi-VN" sz="2000" b="0" i="0" u="none" strike="noStrike" baseline="0">
                <a:latin typeface="Courier New" panose="02070309020205020404" pitchFamily="49" charset="0"/>
              </a:rPr>
              <a:t>System.err.println(e);</a:t>
            </a:r>
          </a:p>
          <a:p>
            <a:pPr marL="0" indent="0" algn="l">
              <a:buNone/>
            </a:pPr>
            <a:r>
              <a:rPr lang="en-US" sz="2000" b="0" i="0" u="none" strike="noStrike" baseline="0">
                <a:latin typeface="Courier New" panose="02070309020205020404" pitchFamily="49" charset="0"/>
              </a:rPr>
              <a:t>	</a:t>
            </a:r>
            <a:r>
              <a:rPr lang="vi-VN" sz="2000" b="0" i="0" u="none" strike="noStrike" baseline="0">
                <a:latin typeface="Courier New" panose="02070309020205020404" pitchFamily="49" charset="0"/>
              </a:rPr>
              <a:t>}</a:t>
            </a:r>
            <a:endParaRPr lang="en-US" sz="4800"/>
          </a:p>
        </p:txBody>
      </p:sp>
      <p:sp>
        <p:nvSpPr>
          <p:cNvPr id="24" name="Rectangle 23">
            <a:extLst>
              <a:ext uri="{FF2B5EF4-FFF2-40B4-BE49-F238E27FC236}">
                <a16:creationId xmlns:a16="http://schemas.microsoft.com/office/drawing/2014/main" id="{6DA2FE82-6A7F-4F63-8F27-D0B3A5E297ED}"/>
              </a:ext>
            </a:extLst>
          </p:cNvPr>
          <p:cNvSpPr/>
          <p:nvPr/>
        </p:nvSpPr>
        <p:spPr>
          <a:xfrm>
            <a:off x="11114314" y="315686"/>
            <a:ext cx="707572" cy="446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Footer Placeholder 5">
            <a:extLst>
              <a:ext uri="{FF2B5EF4-FFF2-40B4-BE49-F238E27FC236}">
                <a16:creationId xmlns:a16="http://schemas.microsoft.com/office/drawing/2014/main" id="{A9F344FC-CEA3-4AE8-91E9-A3D59A5C259F}"/>
              </a:ext>
            </a:extLst>
          </p:cNvPr>
          <p:cNvSpPr>
            <a:spLocks noGrp="1"/>
          </p:cNvSpPr>
          <p:nvPr>
            <p:ph type="ftr" sz="quarter" idx="17"/>
          </p:nvPr>
        </p:nvSpPr>
        <p:spPr>
          <a:xfrm>
            <a:off x="518678" y="6309327"/>
            <a:ext cx="4114800" cy="365125"/>
          </a:xfrm>
        </p:spPr>
        <p:txBody>
          <a:bodyPr/>
          <a:lstStyle/>
          <a:p>
            <a:r>
              <a:rPr lang="en-US" sz="2000" b="1" noProof="0"/>
              <a:t>Sockets for Server</a:t>
            </a:r>
            <a:endParaRPr lang="en-US" sz="2000" b="1" noProof="0" dirty="0"/>
          </a:p>
        </p:txBody>
      </p:sp>
    </p:spTree>
    <p:extLst>
      <p:ext uri="{BB962C8B-B14F-4D97-AF65-F5344CB8AC3E}">
        <p14:creationId xmlns:p14="http://schemas.microsoft.com/office/powerpoint/2010/main" val="2274728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1E54C3F1-F7C0-4A9F-B403-6223AF5B839C}"/>
              </a:ext>
            </a:extLst>
          </p:cNvPr>
          <p:cNvSpPr>
            <a:spLocks noGrp="1"/>
          </p:cNvSpPr>
          <p:nvPr>
            <p:ph type="title"/>
          </p:nvPr>
        </p:nvSpPr>
        <p:spPr/>
        <p:txBody>
          <a:bodyPr/>
          <a:lstStyle/>
          <a:p>
            <a:r>
              <a:rPr lang="en-US"/>
              <a:t>Chấp nhận và đóng kết nối</a:t>
            </a:r>
            <a:endParaRPr lang="vi-VN"/>
          </a:p>
        </p:txBody>
      </p:sp>
      <p:sp>
        <p:nvSpPr>
          <p:cNvPr id="23" name="Content Placeholder 22">
            <a:extLst>
              <a:ext uri="{FF2B5EF4-FFF2-40B4-BE49-F238E27FC236}">
                <a16:creationId xmlns:a16="http://schemas.microsoft.com/office/drawing/2014/main" id="{E904C07F-2D5A-4141-A61A-A6135D6E4401}"/>
              </a:ext>
            </a:extLst>
          </p:cNvPr>
          <p:cNvSpPr>
            <a:spLocks noGrp="1"/>
          </p:cNvSpPr>
          <p:nvPr>
            <p:ph idx="1"/>
          </p:nvPr>
        </p:nvSpPr>
        <p:spPr/>
        <p:txBody>
          <a:bodyPr/>
          <a:lstStyle/>
          <a:p>
            <a:r>
              <a:rPr lang="en-US" sz="3200"/>
              <a:t>Một server socket sẽ liên tục lặp lại vòng đời của mình để chấp nhận và đóng lại các kết nối từ phía Client tới</a:t>
            </a:r>
          </a:p>
          <a:p>
            <a:r>
              <a:rPr lang="en-US" sz="3200"/>
              <a:t>Mỗi kết nối gửi đến server đều phải có hàm accept() từ phía server thì mới được chấp nhận kết nối.</a:t>
            </a:r>
          </a:p>
          <a:p>
            <a:r>
              <a:rPr lang="en-US" sz="3200"/>
              <a:t>Khi quá trình truyền tải dữ liệu đã xong, thì socket trên server sẽ được đóng lại bằng hàm close() hoặc sẽ được tự động đóng lại tắt khi phầm mềm đi.</a:t>
            </a:r>
          </a:p>
        </p:txBody>
      </p:sp>
      <p:sp>
        <p:nvSpPr>
          <p:cNvPr id="24" name="Rectangle 23">
            <a:extLst>
              <a:ext uri="{FF2B5EF4-FFF2-40B4-BE49-F238E27FC236}">
                <a16:creationId xmlns:a16="http://schemas.microsoft.com/office/drawing/2014/main" id="{6DA2FE82-6A7F-4F63-8F27-D0B3A5E297ED}"/>
              </a:ext>
            </a:extLst>
          </p:cNvPr>
          <p:cNvSpPr/>
          <p:nvPr/>
        </p:nvSpPr>
        <p:spPr>
          <a:xfrm>
            <a:off x="11114314" y="315686"/>
            <a:ext cx="707572" cy="446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Footer Placeholder 5">
            <a:extLst>
              <a:ext uri="{FF2B5EF4-FFF2-40B4-BE49-F238E27FC236}">
                <a16:creationId xmlns:a16="http://schemas.microsoft.com/office/drawing/2014/main" id="{A9F344FC-CEA3-4AE8-91E9-A3D59A5C259F}"/>
              </a:ext>
            </a:extLst>
          </p:cNvPr>
          <p:cNvSpPr>
            <a:spLocks noGrp="1"/>
          </p:cNvSpPr>
          <p:nvPr>
            <p:ph type="ftr" sz="quarter" idx="17"/>
          </p:nvPr>
        </p:nvSpPr>
        <p:spPr>
          <a:xfrm>
            <a:off x="518678" y="6309327"/>
            <a:ext cx="4114800" cy="365125"/>
          </a:xfrm>
        </p:spPr>
        <p:txBody>
          <a:bodyPr/>
          <a:lstStyle/>
          <a:p>
            <a:r>
              <a:rPr lang="en-US" sz="2000" b="1" noProof="0"/>
              <a:t>Sockets for Server</a:t>
            </a:r>
            <a:endParaRPr lang="en-US" sz="2000" b="1" noProof="0" dirty="0"/>
          </a:p>
        </p:txBody>
      </p:sp>
    </p:spTree>
    <p:extLst>
      <p:ext uri="{BB962C8B-B14F-4D97-AF65-F5344CB8AC3E}">
        <p14:creationId xmlns:p14="http://schemas.microsoft.com/office/powerpoint/2010/main" val="1058446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1E54C3F1-F7C0-4A9F-B403-6223AF5B839C}"/>
              </a:ext>
            </a:extLst>
          </p:cNvPr>
          <p:cNvSpPr>
            <a:spLocks noGrp="1"/>
          </p:cNvSpPr>
          <p:nvPr>
            <p:ph type="title"/>
          </p:nvPr>
        </p:nvSpPr>
        <p:spPr/>
        <p:txBody>
          <a:bodyPr/>
          <a:lstStyle/>
          <a:p>
            <a:r>
              <a:rPr lang="en-US"/>
              <a:t>Chấp nhận và đóng kết nối</a:t>
            </a:r>
            <a:endParaRPr lang="vi-VN"/>
          </a:p>
        </p:txBody>
      </p:sp>
      <p:sp>
        <p:nvSpPr>
          <p:cNvPr id="23" name="Content Placeholder 22">
            <a:extLst>
              <a:ext uri="{FF2B5EF4-FFF2-40B4-BE49-F238E27FC236}">
                <a16:creationId xmlns:a16="http://schemas.microsoft.com/office/drawing/2014/main" id="{E904C07F-2D5A-4141-A61A-A6135D6E4401}"/>
              </a:ext>
            </a:extLst>
          </p:cNvPr>
          <p:cNvSpPr>
            <a:spLocks noGrp="1"/>
          </p:cNvSpPr>
          <p:nvPr>
            <p:ph idx="1"/>
          </p:nvPr>
        </p:nvSpPr>
        <p:spPr/>
        <p:txBody>
          <a:bodyPr/>
          <a:lstStyle/>
          <a:p>
            <a:r>
              <a:rPr lang="en-US" sz="3200"/>
              <a:t>Ví dụ: </a:t>
            </a:r>
          </a:p>
          <a:p>
            <a:pPr marL="0" indent="0" algn="l">
              <a:buNone/>
            </a:pPr>
            <a:r>
              <a:rPr lang="vi-VN" b="0" i="0" u="none" strike="noStrike" baseline="0">
                <a:latin typeface="Courier New" panose="02070309020205020404" pitchFamily="49" charset="0"/>
              </a:rPr>
              <a:t>ServerSocket server = new ServerSocket(5776);</a:t>
            </a:r>
          </a:p>
          <a:p>
            <a:pPr marL="0" indent="0" algn="l">
              <a:buNone/>
            </a:pPr>
            <a:r>
              <a:rPr lang="vi-VN" b="0" i="0" u="none" strike="noStrike" baseline="0">
                <a:latin typeface="Courier New" panose="02070309020205020404" pitchFamily="49" charset="0"/>
              </a:rPr>
              <a:t>while (true) {</a:t>
            </a:r>
          </a:p>
          <a:p>
            <a:pPr marL="0" indent="0" algn="l">
              <a:buNone/>
            </a:pPr>
            <a:r>
              <a:rPr lang="vi-VN" b="0" i="0" u="none" strike="noStrike" baseline="0">
                <a:latin typeface="Courier New" panose="02070309020205020404" pitchFamily="49" charset="0"/>
              </a:rPr>
              <a:t>Socket connection = server.accept( );</a:t>
            </a:r>
          </a:p>
          <a:p>
            <a:pPr marL="0" indent="0" algn="l">
              <a:buNone/>
            </a:pPr>
            <a:r>
              <a:rPr lang="vi-VN" b="0" i="0" u="none" strike="noStrike" baseline="0">
                <a:latin typeface="Courier New" panose="02070309020205020404" pitchFamily="49" charset="0"/>
              </a:rPr>
              <a:t>OutputStreamWriter out</a:t>
            </a:r>
            <a:r>
              <a:rPr lang="en-US" b="0" i="0" u="none" strike="noStrike" baseline="0">
                <a:latin typeface="Courier New" panose="02070309020205020404" pitchFamily="49" charset="0"/>
              </a:rPr>
              <a:t> </a:t>
            </a:r>
            <a:r>
              <a:rPr lang="vi-VN" b="0" i="0" u="none" strike="noStrike" baseline="0">
                <a:latin typeface="Courier New" panose="02070309020205020404" pitchFamily="49" charset="0"/>
              </a:rPr>
              <a:t>= new OutputStreamWriter(connection.getOutputStream( ));</a:t>
            </a:r>
            <a:endParaRPr lang="en-US" b="0" i="0" u="none" strike="noStrike" baseline="0">
              <a:latin typeface="Courier New" panose="02070309020205020404" pitchFamily="49" charset="0"/>
            </a:endParaRPr>
          </a:p>
          <a:p>
            <a:pPr marL="0" indent="0" algn="l">
              <a:buNone/>
            </a:pPr>
            <a:r>
              <a:rPr lang="en-US" b="0" i="0" u="none" strike="noStrike" baseline="0">
                <a:latin typeface="Courier New" panose="02070309020205020404" pitchFamily="49" charset="0"/>
              </a:rPr>
              <a:t>out.write("You've connected to this server. Bye-bye now.\r\n");</a:t>
            </a:r>
          </a:p>
          <a:p>
            <a:pPr marL="0" indent="0" algn="l">
              <a:buNone/>
            </a:pPr>
            <a:r>
              <a:rPr lang="vi-VN" b="0" i="0" u="none" strike="noStrike" baseline="0">
                <a:latin typeface="Courier New" panose="02070309020205020404" pitchFamily="49" charset="0"/>
              </a:rPr>
              <a:t>connection.close( );</a:t>
            </a:r>
            <a:endParaRPr lang="en-US" b="0" i="0" u="none" strike="noStrike" baseline="0">
              <a:latin typeface="Courier New" panose="02070309020205020404" pitchFamily="49" charset="0"/>
            </a:endParaRPr>
          </a:p>
          <a:p>
            <a:pPr marL="0" indent="0" algn="l">
              <a:buNone/>
            </a:pPr>
            <a:r>
              <a:rPr lang="vi-VN" b="0" i="0" u="none" strike="noStrike" baseline="0">
                <a:latin typeface="Courier New" panose="02070309020205020404" pitchFamily="49" charset="0"/>
              </a:rPr>
              <a:t>}</a:t>
            </a:r>
            <a:endParaRPr lang="en-US"/>
          </a:p>
        </p:txBody>
      </p:sp>
      <p:sp>
        <p:nvSpPr>
          <p:cNvPr id="24" name="Rectangle 23">
            <a:extLst>
              <a:ext uri="{FF2B5EF4-FFF2-40B4-BE49-F238E27FC236}">
                <a16:creationId xmlns:a16="http://schemas.microsoft.com/office/drawing/2014/main" id="{6DA2FE82-6A7F-4F63-8F27-D0B3A5E297ED}"/>
              </a:ext>
            </a:extLst>
          </p:cNvPr>
          <p:cNvSpPr/>
          <p:nvPr/>
        </p:nvSpPr>
        <p:spPr>
          <a:xfrm>
            <a:off x="11114314" y="315686"/>
            <a:ext cx="707572" cy="446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Footer Placeholder 5">
            <a:extLst>
              <a:ext uri="{FF2B5EF4-FFF2-40B4-BE49-F238E27FC236}">
                <a16:creationId xmlns:a16="http://schemas.microsoft.com/office/drawing/2014/main" id="{A9F344FC-CEA3-4AE8-91E9-A3D59A5C259F}"/>
              </a:ext>
            </a:extLst>
          </p:cNvPr>
          <p:cNvSpPr>
            <a:spLocks noGrp="1"/>
          </p:cNvSpPr>
          <p:nvPr>
            <p:ph type="ftr" sz="quarter" idx="17"/>
          </p:nvPr>
        </p:nvSpPr>
        <p:spPr>
          <a:xfrm>
            <a:off x="518678" y="6309327"/>
            <a:ext cx="4114800" cy="365125"/>
          </a:xfrm>
        </p:spPr>
        <p:txBody>
          <a:bodyPr/>
          <a:lstStyle/>
          <a:p>
            <a:r>
              <a:rPr lang="en-US" sz="2000" b="1" noProof="0"/>
              <a:t>Sockets for Server</a:t>
            </a:r>
            <a:endParaRPr lang="en-US" sz="2000" b="1" noProof="0" dirty="0"/>
          </a:p>
        </p:txBody>
      </p:sp>
    </p:spTree>
    <p:extLst>
      <p:ext uri="{BB962C8B-B14F-4D97-AF65-F5344CB8AC3E}">
        <p14:creationId xmlns:p14="http://schemas.microsoft.com/office/powerpoint/2010/main" val="1518212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1E54C3F1-F7C0-4A9F-B403-6223AF5B839C}"/>
              </a:ext>
            </a:extLst>
          </p:cNvPr>
          <p:cNvSpPr>
            <a:spLocks noGrp="1"/>
          </p:cNvSpPr>
          <p:nvPr>
            <p:ph type="title"/>
          </p:nvPr>
        </p:nvSpPr>
        <p:spPr/>
        <p:txBody>
          <a:bodyPr/>
          <a:lstStyle/>
          <a:p>
            <a:r>
              <a:rPr lang="en-US"/>
              <a:t>Các hàm get</a:t>
            </a:r>
            <a:endParaRPr lang="vi-VN"/>
          </a:p>
        </p:txBody>
      </p:sp>
      <p:sp>
        <p:nvSpPr>
          <p:cNvPr id="23" name="Content Placeholder 22">
            <a:extLst>
              <a:ext uri="{FF2B5EF4-FFF2-40B4-BE49-F238E27FC236}">
                <a16:creationId xmlns:a16="http://schemas.microsoft.com/office/drawing/2014/main" id="{E904C07F-2D5A-4141-A61A-A6135D6E4401}"/>
              </a:ext>
            </a:extLst>
          </p:cNvPr>
          <p:cNvSpPr>
            <a:spLocks noGrp="1"/>
          </p:cNvSpPr>
          <p:nvPr>
            <p:ph idx="1"/>
          </p:nvPr>
        </p:nvSpPr>
        <p:spPr/>
        <p:txBody>
          <a:bodyPr/>
          <a:lstStyle/>
          <a:p>
            <a:r>
              <a:rPr lang="vi-VN" sz="3200" b="1" i="0" u="none" strike="noStrike" baseline="0">
                <a:solidFill>
                  <a:srgbClr val="9B0000"/>
                </a:solidFill>
                <a:latin typeface="Arial" panose="020B0604020202020204" pitchFamily="34" charset="0"/>
              </a:rPr>
              <a:t>public InetAddress getInetAddress( )</a:t>
            </a:r>
            <a:endParaRPr lang="en-US" sz="3200" b="1">
              <a:solidFill>
                <a:srgbClr val="9B0000"/>
              </a:solidFill>
              <a:latin typeface="Arial" panose="020B0604020202020204" pitchFamily="34" charset="0"/>
            </a:endParaRPr>
          </a:p>
          <a:p>
            <a:pPr lvl="1"/>
            <a:r>
              <a:rPr lang="en-US" sz="2400">
                <a:latin typeface="Arial" panose="020B0604020202020204" pitchFamily="34" charset="0"/>
              </a:rPr>
              <a:t>Đây là hàm được gọi ra để lấy địa chỉ IP của server</a:t>
            </a:r>
          </a:p>
          <a:p>
            <a:pPr algn="l"/>
            <a:r>
              <a:rPr lang="en-US" b="1">
                <a:solidFill>
                  <a:srgbClr val="9B0000"/>
                </a:solidFill>
                <a:latin typeface="Arial" panose="020B0604020202020204" pitchFamily="34" charset="0"/>
              </a:rPr>
              <a:t>Ví dụ: </a:t>
            </a:r>
          </a:p>
          <a:p>
            <a:pPr marL="0" indent="0" algn="l">
              <a:buNone/>
            </a:pPr>
            <a:r>
              <a:rPr lang="en-US" sz="2000" b="0" i="0" u="none" strike="noStrike" baseline="0">
                <a:latin typeface="Courier New" panose="02070309020205020404" pitchFamily="49" charset="0"/>
              </a:rPr>
              <a:t>	</a:t>
            </a:r>
            <a:r>
              <a:rPr lang="vi-VN" sz="2000" b="0" i="0" u="none" strike="noStrike" baseline="0">
                <a:latin typeface="Courier New" panose="02070309020205020404" pitchFamily="49" charset="0"/>
              </a:rPr>
              <a:t>try {</a:t>
            </a:r>
          </a:p>
          <a:p>
            <a:pPr marL="0" indent="0" algn="l">
              <a:buNone/>
            </a:pPr>
            <a:r>
              <a:rPr lang="en-US" sz="2000" b="0" i="0" u="none" strike="noStrike" baseline="0">
                <a:latin typeface="Courier New" panose="02070309020205020404" pitchFamily="49" charset="0"/>
              </a:rPr>
              <a:t>	ServerSocket httpd = new ServerSocket(80);</a:t>
            </a:r>
          </a:p>
          <a:p>
            <a:pPr marL="0" indent="0" algn="l">
              <a:buNone/>
            </a:pPr>
            <a:r>
              <a:rPr lang="en-US" sz="2000" b="0" i="0" u="none" strike="noStrike" baseline="0">
                <a:latin typeface="Courier New" panose="02070309020205020404" pitchFamily="49" charset="0"/>
              </a:rPr>
              <a:t>	</a:t>
            </a:r>
            <a:r>
              <a:rPr lang="vi-VN" sz="2000" b="0" i="0" u="none" strike="noStrike" baseline="0">
                <a:latin typeface="Courier New" panose="02070309020205020404" pitchFamily="49" charset="0"/>
              </a:rPr>
              <a:t>InetAddress ia = httpd.getInetAddress( );</a:t>
            </a:r>
          </a:p>
          <a:p>
            <a:pPr marL="0" indent="0" algn="l">
              <a:buNone/>
            </a:pPr>
            <a:r>
              <a:rPr lang="en-US" sz="2000" b="0" i="0" u="none" strike="noStrike" baseline="0">
                <a:latin typeface="Courier New" panose="02070309020205020404" pitchFamily="49" charset="0"/>
              </a:rPr>
              <a:t>	</a:t>
            </a:r>
            <a:r>
              <a:rPr lang="vi-VN" sz="2000" b="0" i="0" u="none" strike="noStrike" baseline="0">
                <a:latin typeface="Courier New" panose="02070309020205020404" pitchFamily="49" charset="0"/>
              </a:rPr>
              <a:t>}</a:t>
            </a:r>
          </a:p>
          <a:p>
            <a:pPr marL="0" indent="0" algn="l">
              <a:buNone/>
            </a:pPr>
            <a:r>
              <a:rPr lang="en-US" sz="2000" b="0" i="0" u="none" strike="noStrike" baseline="0">
                <a:latin typeface="Courier New" panose="02070309020205020404" pitchFamily="49" charset="0"/>
              </a:rPr>
              <a:t>	</a:t>
            </a:r>
            <a:r>
              <a:rPr lang="vi-VN" sz="2000" b="0" i="0" u="none" strike="noStrike" baseline="0">
                <a:latin typeface="Courier New" panose="02070309020205020404" pitchFamily="49" charset="0"/>
              </a:rPr>
              <a:t>catch (IOException e) {</a:t>
            </a:r>
          </a:p>
          <a:p>
            <a:pPr marL="0" indent="0" algn="l">
              <a:buNone/>
            </a:pPr>
            <a:r>
              <a:rPr lang="en-US" sz="2000" b="0" i="0" u="none" strike="noStrike" baseline="0">
                <a:latin typeface="Courier New" panose="02070309020205020404" pitchFamily="49" charset="0"/>
              </a:rPr>
              <a:t>	</a:t>
            </a:r>
            <a:r>
              <a:rPr lang="vi-VN" sz="2000" b="0" i="0" u="none" strike="noStrike" baseline="0">
                <a:latin typeface="Courier New" panose="02070309020205020404" pitchFamily="49" charset="0"/>
              </a:rPr>
              <a:t>}</a:t>
            </a:r>
            <a:endParaRPr lang="en-US" sz="2800"/>
          </a:p>
        </p:txBody>
      </p:sp>
      <p:sp>
        <p:nvSpPr>
          <p:cNvPr id="24" name="Rectangle 23">
            <a:extLst>
              <a:ext uri="{FF2B5EF4-FFF2-40B4-BE49-F238E27FC236}">
                <a16:creationId xmlns:a16="http://schemas.microsoft.com/office/drawing/2014/main" id="{6DA2FE82-6A7F-4F63-8F27-D0B3A5E297ED}"/>
              </a:ext>
            </a:extLst>
          </p:cNvPr>
          <p:cNvSpPr/>
          <p:nvPr/>
        </p:nvSpPr>
        <p:spPr>
          <a:xfrm>
            <a:off x="11114314" y="315686"/>
            <a:ext cx="707572" cy="446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Footer Placeholder 5">
            <a:extLst>
              <a:ext uri="{FF2B5EF4-FFF2-40B4-BE49-F238E27FC236}">
                <a16:creationId xmlns:a16="http://schemas.microsoft.com/office/drawing/2014/main" id="{A9F344FC-CEA3-4AE8-91E9-A3D59A5C259F}"/>
              </a:ext>
            </a:extLst>
          </p:cNvPr>
          <p:cNvSpPr>
            <a:spLocks noGrp="1"/>
          </p:cNvSpPr>
          <p:nvPr>
            <p:ph type="ftr" sz="quarter" idx="17"/>
          </p:nvPr>
        </p:nvSpPr>
        <p:spPr>
          <a:xfrm>
            <a:off x="518678" y="6309327"/>
            <a:ext cx="4114800" cy="365125"/>
          </a:xfrm>
        </p:spPr>
        <p:txBody>
          <a:bodyPr/>
          <a:lstStyle/>
          <a:p>
            <a:r>
              <a:rPr lang="en-US" sz="2000" b="1" noProof="0"/>
              <a:t>Sockets for Server</a:t>
            </a:r>
            <a:endParaRPr lang="en-US" sz="2000" b="1" noProof="0" dirty="0"/>
          </a:p>
        </p:txBody>
      </p:sp>
    </p:spTree>
    <p:extLst>
      <p:ext uri="{BB962C8B-B14F-4D97-AF65-F5344CB8AC3E}">
        <p14:creationId xmlns:p14="http://schemas.microsoft.com/office/powerpoint/2010/main" val="3444020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1E54C3F1-F7C0-4A9F-B403-6223AF5B839C}"/>
              </a:ext>
            </a:extLst>
          </p:cNvPr>
          <p:cNvSpPr>
            <a:spLocks noGrp="1"/>
          </p:cNvSpPr>
          <p:nvPr>
            <p:ph type="title"/>
          </p:nvPr>
        </p:nvSpPr>
        <p:spPr/>
        <p:txBody>
          <a:bodyPr/>
          <a:lstStyle/>
          <a:p>
            <a:r>
              <a:rPr lang="en-US"/>
              <a:t>Các hàm get</a:t>
            </a:r>
            <a:endParaRPr lang="vi-VN"/>
          </a:p>
        </p:txBody>
      </p:sp>
      <p:sp>
        <p:nvSpPr>
          <p:cNvPr id="23" name="Content Placeholder 22">
            <a:extLst>
              <a:ext uri="{FF2B5EF4-FFF2-40B4-BE49-F238E27FC236}">
                <a16:creationId xmlns:a16="http://schemas.microsoft.com/office/drawing/2014/main" id="{E904C07F-2D5A-4141-A61A-A6135D6E4401}"/>
              </a:ext>
            </a:extLst>
          </p:cNvPr>
          <p:cNvSpPr>
            <a:spLocks noGrp="1"/>
          </p:cNvSpPr>
          <p:nvPr>
            <p:ph idx="1"/>
          </p:nvPr>
        </p:nvSpPr>
        <p:spPr/>
        <p:txBody>
          <a:bodyPr/>
          <a:lstStyle/>
          <a:p>
            <a:r>
              <a:rPr lang="vi-VN" sz="3200" b="1" i="0" u="none" strike="noStrike" baseline="0">
                <a:solidFill>
                  <a:srgbClr val="9B0000"/>
                </a:solidFill>
                <a:latin typeface="Arial" panose="020B0604020202020204" pitchFamily="34" charset="0"/>
              </a:rPr>
              <a:t>public int getLocalPort( )</a:t>
            </a:r>
            <a:endParaRPr lang="en-US" sz="3200" b="1" i="0" u="none" strike="noStrike" baseline="0">
              <a:solidFill>
                <a:srgbClr val="9B0000"/>
              </a:solidFill>
              <a:latin typeface="Arial" panose="020B0604020202020204" pitchFamily="34" charset="0"/>
            </a:endParaRPr>
          </a:p>
          <a:p>
            <a:pPr lvl="1"/>
            <a:r>
              <a:rPr lang="en-US" sz="2800">
                <a:latin typeface="Arial" panose="020B0604020202020204" pitchFamily="34" charset="0"/>
              </a:rPr>
              <a:t>Đây là hàm được gọi ra để địa chỉ port đang được gán cho socket</a:t>
            </a:r>
          </a:p>
          <a:p>
            <a:pPr algn="l"/>
            <a:r>
              <a:rPr lang="en-US" b="1">
                <a:solidFill>
                  <a:srgbClr val="9B0000"/>
                </a:solidFill>
                <a:latin typeface="Arial" panose="020B0604020202020204" pitchFamily="34" charset="0"/>
              </a:rPr>
              <a:t>Ví dụ mở một socket ở port ngẫu nhiên: </a:t>
            </a:r>
          </a:p>
          <a:p>
            <a:pPr marL="0" indent="0" algn="l">
              <a:buNone/>
            </a:pPr>
            <a:r>
              <a:rPr lang="en-US" sz="2000" b="0" i="0" u="none" strike="noStrike" baseline="0">
                <a:latin typeface="Courier New" panose="02070309020205020404" pitchFamily="49" charset="0"/>
              </a:rPr>
              <a:t>	</a:t>
            </a:r>
            <a:r>
              <a:rPr lang="vi-VN" sz="2000" b="0" i="0" u="none" strike="noStrike" baseline="0">
                <a:latin typeface="Courier New" panose="02070309020205020404" pitchFamily="49" charset="0"/>
              </a:rPr>
              <a:t>try {</a:t>
            </a:r>
          </a:p>
          <a:p>
            <a:pPr marL="0" indent="0" algn="l">
              <a:buNone/>
            </a:pPr>
            <a:r>
              <a:rPr lang="en-US" sz="2000" b="0" i="0" u="none" strike="noStrike" baseline="0">
                <a:latin typeface="Courier New" panose="02070309020205020404" pitchFamily="49" charset="0"/>
              </a:rPr>
              <a:t>	</a:t>
            </a:r>
            <a:r>
              <a:rPr lang="vi-VN" sz="2000" b="0" i="0" u="none" strike="noStrike" baseline="0">
                <a:latin typeface="Courier New" panose="02070309020205020404" pitchFamily="49" charset="0"/>
              </a:rPr>
              <a:t>ServerSocket server = new ServerSocket(0);</a:t>
            </a:r>
          </a:p>
          <a:p>
            <a:pPr marL="0" indent="0" algn="l">
              <a:buNone/>
            </a:pPr>
            <a:r>
              <a:rPr lang="en-US" sz="2000" b="0" i="0" u="none" strike="noStrike" baseline="0">
                <a:latin typeface="Courier New" panose="02070309020205020404" pitchFamily="49" charset="0"/>
              </a:rPr>
              <a:t>	</a:t>
            </a:r>
            <a:r>
              <a:rPr lang="vi-VN" sz="2000" b="0" i="0" u="none" strike="noStrike" baseline="0">
                <a:latin typeface="Courier New" panose="02070309020205020404" pitchFamily="49" charset="0"/>
              </a:rPr>
              <a:t>System.out.println("This server runs on port “</a:t>
            </a:r>
            <a:endParaRPr lang="en-US" sz="2000" b="0" i="0" u="none" strike="noStrike" baseline="0">
              <a:latin typeface="Courier New" panose="02070309020205020404" pitchFamily="49" charset="0"/>
            </a:endParaRPr>
          </a:p>
          <a:p>
            <a:pPr marL="0" indent="0" algn="l">
              <a:buNone/>
            </a:pPr>
            <a:r>
              <a:rPr lang="en-US" sz="2000">
                <a:latin typeface="Courier New" panose="02070309020205020404" pitchFamily="49" charset="0"/>
              </a:rPr>
              <a:t>	</a:t>
            </a:r>
            <a:r>
              <a:rPr lang="vi-VN" sz="2000" b="0" i="0" u="none" strike="noStrike" baseline="0">
                <a:latin typeface="Courier New" panose="02070309020205020404" pitchFamily="49" charset="0"/>
              </a:rPr>
              <a:t>+ server.getLocalPort( ));</a:t>
            </a:r>
          </a:p>
          <a:p>
            <a:pPr marL="0" indent="0" algn="l">
              <a:buNone/>
            </a:pPr>
            <a:r>
              <a:rPr lang="en-US" sz="2000" b="0" i="0" u="none" strike="noStrike" baseline="0">
                <a:latin typeface="Courier New" panose="02070309020205020404" pitchFamily="49" charset="0"/>
              </a:rPr>
              <a:t>	</a:t>
            </a:r>
            <a:r>
              <a:rPr lang="vi-VN" sz="2000" b="0" i="0" u="none" strike="noStrike" baseline="0">
                <a:latin typeface="Courier New" panose="02070309020205020404" pitchFamily="49" charset="0"/>
              </a:rPr>
              <a:t>}</a:t>
            </a:r>
          </a:p>
          <a:p>
            <a:pPr marL="0" indent="0" algn="l">
              <a:buNone/>
            </a:pPr>
            <a:r>
              <a:rPr lang="en-US" sz="2000" b="0" i="0" u="none" strike="noStrike" baseline="0">
                <a:latin typeface="Courier New" panose="02070309020205020404" pitchFamily="49" charset="0"/>
              </a:rPr>
              <a:t>	</a:t>
            </a:r>
            <a:r>
              <a:rPr lang="vi-VN" sz="2000" b="0" i="0" u="none" strike="noStrike" baseline="0">
                <a:latin typeface="Courier New" panose="02070309020205020404" pitchFamily="49" charset="0"/>
              </a:rPr>
              <a:t>catch (IOException e) {</a:t>
            </a:r>
          </a:p>
          <a:p>
            <a:pPr marL="0" indent="0" algn="l">
              <a:buNone/>
            </a:pPr>
            <a:r>
              <a:rPr lang="en-US" sz="2000" b="0" i="0" u="none" strike="noStrike" baseline="0">
                <a:latin typeface="Courier New" panose="02070309020205020404" pitchFamily="49" charset="0"/>
              </a:rPr>
              <a:t>	</a:t>
            </a:r>
            <a:r>
              <a:rPr lang="vi-VN" sz="2000" b="0" i="0" u="none" strike="noStrike" baseline="0">
                <a:latin typeface="Courier New" panose="02070309020205020404" pitchFamily="49" charset="0"/>
              </a:rPr>
              <a:t>System.err.println(e);</a:t>
            </a:r>
            <a:r>
              <a:rPr lang="en-US" sz="2000" b="0" i="0" u="none" strike="noStrike" baseline="0">
                <a:latin typeface="Courier New" panose="02070309020205020404" pitchFamily="49" charset="0"/>
              </a:rPr>
              <a:t>}</a:t>
            </a:r>
            <a:endParaRPr lang="en-US" sz="2800"/>
          </a:p>
        </p:txBody>
      </p:sp>
      <p:sp>
        <p:nvSpPr>
          <p:cNvPr id="24" name="Rectangle 23">
            <a:extLst>
              <a:ext uri="{FF2B5EF4-FFF2-40B4-BE49-F238E27FC236}">
                <a16:creationId xmlns:a16="http://schemas.microsoft.com/office/drawing/2014/main" id="{6DA2FE82-6A7F-4F63-8F27-D0B3A5E297ED}"/>
              </a:ext>
            </a:extLst>
          </p:cNvPr>
          <p:cNvSpPr/>
          <p:nvPr/>
        </p:nvSpPr>
        <p:spPr>
          <a:xfrm>
            <a:off x="11114314" y="315686"/>
            <a:ext cx="707572" cy="446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Footer Placeholder 5">
            <a:extLst>
              <a:ext uri="{FF2B5EF4-FFF2-40B4-BE49-F238E27FC236}">
                <a16:creationId xmlns:a16="http://schemas.microsoft.com/office/drawing/2014/main" id="{A9F344FC-CEA3-4AE8-91E9-A3D59A5C259F}"/>
              </a:ext>
            </a:extLst>
          </p:cNvPr>
          <p:cNvSpPr>
            <a:spLocks noGrp="1"/>
          </p:cNvSpPr>
          <p:nvPr>
            <p:ph type="ftr" sz="quarter" idx="17"/>
          </p:nvPr>
        </p:nvSpPr>
        <p:spPr>
          <a:xfrm>
            <a:off x="518678" y="6309327"/>
            <a:ext cx="4114800" cy="365125"/>
          </a:xfrm>
        </p:spPr>
        <p:txBody>
          <a:bodyPr/>
          <a:lstStyle/>
          <a:p>
            <a:r>
              <a:rPr lang="en-US" sz="2000" b="1" noProof="0"/>
              <a:t>Sockets for Server</a:t>
            </a:r>
            <a:endParaRPr lang="en-US" sz="2000" b="1" noProof="0" dirty="0"/>
          </a:p>
        </p:txBody>
      </p:sp>
    </p:spTree>
    <p:extLst>
      <p:ext uri="{BB962C8B-B14F-4D97-AF65-F5344CB8AC3E}">
        <p14:creationId xmlns:p14="http://schemas.microsoft.com/office/powerpoint/2010/main" val="990888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1E54C3F1-F7C0-4A9F-B403-6223AF5B839C}"/>
              </a:ext>
            </a:extLst>
          </p:cNvPr>
          <p:cNvSpPr>
            <a:spLocks noGrp="1"/>
          </p:cNvSpPr>
          <p:nvPr>
            <p:ph type="title"/>
          </p:nvPr>
        </p:nvSpPr>
        <p:spPr/>
        <p:txBody>
          <a:bodyPr/>
          <a:lstStyle/>
          <a:p>
            <a:r>
              <a:rPr lang="en-US"/>
              <a:t>Secure Sockets</a:t>
            </a:r>
            <a:endParaRPr lang="vi-VN"/>
          </a:p>
        </p:txBody>
      </p:sp>
      <p:sp>
        <p:nvSpPr>
          <p:cNvPr id="23" name="Content Placeholder 22">
            <a:extLst>
              <a:ext uri="{FF2B5EF4-FFF2-40B4-BE49-F238E27FC236}">
                <a16:creationId xmlns:a16="http://schemas.microsoft.com/office/drawing/2014/main" id="{E904C07F-2D5A-4141-A61A-A6135D6E4401}"/>
              </a:ext>
            </a:extLst>
          </p:cNvPr>
          <p:cNvSpPr>
            <a:spLocks noGrp="1"/>
          </p:cNvSpPr>
          <p:nvPr>
            <p:ph idx="1"/>
          </p:nvPr>
        </p:nvSpPr>
        <p:spPr/>
        <p:txBody>
          <a:bodyPr/>
          <a:lstStyle/>
          <a:p>
            <a:r>
              <a:rPr lang="en-US" sz="3200"/>
              <a:t>Những dữ liệu gửi qua Socket không hoàn toàn an toàn do vẫn có thể bị hacker câu dữ liệu khi Server và Client giao tiếp với nhau.</a:t>
            </a:r>
          </a:p>
          <a:p>
            <a:r>
              <a:rPr lang="en-US" sz="3200"/>
              <a:t>Và giải pháp được đưa ra đó là mã hóa thông tin gửi đi và bảo mật socket bằng Java Secure Socket Extension (JSSE)</a:t>
            </a:r>
          </a:p>
          <a:p>
            <a:r>
              <a:rPr lang="en-US" sz="3200"/>
              <a:t>JSSE bao gồm các gói được sử dụng để đảm bảo sự an toàn khi kết nối và giao tiếp bằng Socket</a:t>
            </a:r>
            <a:endParaRPr lang="vi-VN" sz="3200"/>
          </a:p>
        </p:txBody>
      </p:sp>
      <p:sp>
        <p:nvSpPr>
          <p:cNvPr id="24" name="Rectangle 23">
            <a:extLst>
              <a:ext uri="{FF2B5EF4-FFF2-40B4-BE49-F238E27FC236}">
                <a16:creationId xmlns:a16="http://schemas.microsoft.com/office/drawing/2014/main" id="{6DA2FE82-6A7F-4F63-8F27-D0B3A5E297ED}"/>
              </a:ext>
            </a:extLst>
          </p:cNvPr>
          <p:cNvSpPr/>
          <p:nvPr/>
        </p:nvSpPr>
        <p:spPr>
          <a:xfrm>
            <a:off x="11114314" y="315686"/>
            <a:ext cx="707572" cy="446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698322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1E54C3F1-F7C0-4A9F-B403-6223AF5B839C}"/>
              </a:ext>
            </a:extLst>
          </p:cNvPr>
          <p:cNvSpPr>
            <a:spLocks noGrp="1"/>
          </p:cNvSpPr>
          <p:nvPr>
            <p:ph type="title"/>
          </p:nvPr>
        </p:nvSpPr>
        <p:spPr/>
        <p:txBody>
          <a:bodyPr/>
          <a:lstStyle/>
          <a:p>
            <a:r>
              <a:rPr lang="en-US"/>
              <a:t>Java Secure Socket Extension</a:t>
            </a:r>
            <a:endParaRPr lang="vi-VN"/>
          </a:p>
        </p:txBody>
      </p:sp>
      <p:sp>
        <p:nvSpPr>
          <p:cNvPr id="23" name="Content Placeholder 22">
            <a:extLst>
              <a:ext uri="{FF2B5EF4-FFF2-40B4-BE49-F238E27FC236}">
                <a16:creationId xmlns:a16="http://schemas.microsoft.com/office/drawing/2014/main" id="{E904C07F-2D5A-4141-A61A-A6135D6E4401}"/>
              </a:ext>
            </a:extLst>
          </p:cNvPr>
          <p:cNvSpPr>
            <a:spLocks noGrp="1"/>
          </p:cNvSpPr>
          <p:nvPr>
            <p:ph idx="1"/>
          </p:nvPr>
        </p:nvSpPr>
        <p:spPr>
          <a:xfrm>
            <a:off x="279192" y="1580642"/>
            <a:ext cx="10835122" cy="4505039"/>
          </a:xfrm>
        </p:spPr>
        <p:txBody>
          <a:bodyPr/>
          <a:lstStyle/>
          <a:p>
            <a:r>
              <a:rPr lang="en-US" sz="3200" b="1">
                <a:solidFill>
                  <a:srgbClr val="9B0000"/>
                </a:solidFill>
                <a:latin typeface="Arial" panose="020B0604020202020204" pitchFamily="34" charset="0"/>
              </a:rPr>
              <a:t>JSSE được chia thành các gói thư viện cơ bản sau:</a:t>
            </a:r>
          </a:p>
          <a:p>
            <a:pPr lvl="1"/>
            <a:r>
              <a:rPr lang="vi-VN" sz="3200" b="0" i="0" u="none" strike="noStrike" baseline="0">
                <a:solidFill>
                  <a:srgbClr val="9B0000"/>
                </a:solidFill>
                <a:latin typeface="Courier New" panose="02070309020205020404" pitchFamily="49" charset="0"/>
              </a:rPr>
              <a:t>javax.net.ssl</a:t>
            </a:r>
            <a:endParaRPr lang="en-US" sz="3200" b="0" i="0" u="none" strike="noStrike" baseline="0">
              <a:solidFill>
                <a:srgbClr val="9B0000"/>
              </a:solidFill>
              <a:latin typeface="Courier New" panose="02070309020205020404" pitchFamily="49" charset="0"/>
            </a:endParaRPr>
          </a:p>
          <a:p>
            <a:pPr lvl="1"/>
            <a:r>
              <a:rPr lang="en-US" sz="2800">
                <a:latin typeface="+mj-lt"/>
              </a:rPr>
              <a:t>Lớp trừu tượng sử dụng Java API để đảm bảo an toàn cho giao tiếp mạng</a:t>
            </a:r>
            <a:endParaRPr lang="en-US" sz="2400" i="0" u="none" strike="noStrike" baseline="0">
              <a:latin typeface="+mj-lt"/>
            </a:endParaRPr>
          </a:p>
          <a:p>
            <a:pPr lvl="1"/>
            <a:r>
              <a:rPr lang="vi-VN" sz="3200" b="0" i="0" u="none" strike="noStrike" baseline="0">
                <a:solidFill>
                  <a:srgbClr val="9B0000"/>
                </a:solidFill>
                <a:latin typeface="Courier New" panose="02070309020205020404" pitchFamily="49" charset="0"/>
              </a:rPr>
              <a:t>javax.net</a:t>
            </a:r>
            <a:endParaRPr lang="en-US" sz="3200" b="0" i="0" u="none" strike="noStrike" baseline="0">
              <a:solidFill>
                <a:srgbClr val="9B0000"/>
              </a:solidFill>
              <a:latin typeface="Courier New" panose="02070309020205020404" pitchFamily="49" charset="0"/>
            </a:endParaRPr>
          </a:p>
          <a:p>
            <a:pPr lvl="1"/>
            <a:r>
              <a:rPr lang="en-US" sz="2800">
                <a:latin typeface="+mj-lt"/>
              </a:rPr>
              <a:t>Các lớp factory sẽ được sử dụng thay cho hàm tạo socket để bảo mật socket</a:t>
            </a:r>
            <a:endParaRPr lang="en-US" sz="2800" i="0" u="none" strike="noStrike" baseline="0">
              <a:latin typeface="+mj-lt"/>
            </a:endParaRPr>
          </a:p>
          <a:p>
            <a:pPr lvl="1"/>
            <a:r>
              <a:rPr lang="vi-VN" sz="3200" b="0" i="0" u="none" strike="noStrike" baseline="0">
                <a:solidFill>
                  <a:srgbClr val="9B0000"/>
                </a:solidFill>
                <a:latin typeface="Courier New" panose="02070309020205020404" pitchFamily="49" charset="0"/>
              </a:rPr>
              <a:t>javax.security.cert</a:t>
            </a:r>
            <a:endParaRPr lang="en-US" sz="3200" b="0" i="0" u="none" strike="noStrike" baseline="0">
              <a:solidFill>
                <a:srgbClr val="9B0000"/>
              </a:solidFill>
              <a:latin typeface="Courier New" panose="02070309020205020404" pitchFamily="49" charset="0"/>
            </a:endParaRPr>
          </a:p>
          <a:p>
            <a:pPr lvl="1"/>
            <a:r>
              <a:rPr lang="en-US" sz="2800">
                <a:latin typeface="+mj-lt"/>
              </a:rPr>
              <a:t>Một tập hợp các lớp xử lý chứng chỉ khóa công khai cho SSL</a:t>
            </a:r>
            <a:endParaRPr lang="en-US" sz="2800" i="0" u="none" strike="noStrike" baseline="0">
              <a:latin typeface="+mj-lt"/>
            </a:endParaRPr>
          </a:p>
        </p:txBody>
      </p:sp>
      <p:sp>
        <p:nvSpPr>
          <p:cNvPr id="24" name="Rectangle 23">
            <a:extLst>
              <a:ext uri="{FF2B5EF4-FFF2-40B4-BE49-F238E27FC236}">
                <a16:creationId xmlns:a16="http://schemas.microsoft.com/office/drawing/2014/main" id="{6DA2FE82-6A7F-4F63-8F27-D0B3A5E297ED}"/>
              </a:ext>
            </a:extLst>
          </p:cNvPr>
          <p:cNvSpPr/>
          <p:nvPr/>
        </p:nvSpPr>
        <p:spPr>
          <a:xfrm>
            <a:off x="11114314" y="315686"/>
            <a:ext cx="707572" cy="446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Footer Placeholder 5">
            <a:extLst>
              <a:ext uri="{FF2B5EF4-FFF2-40B4-BE49-F238E27FC236}">
                <a16:creationId xmlns:a16="http://schemas.microsoft.com/office/drawing/2014/main" id="{A9F344FC-CEA3-4AE8-91E9-A3D59A5C259F}"/>
              </a:ext>
            </a:extLst>
          </p:cNvPr>
          <p:cNvSpPr>
            <a:spLocks noGrp="1"/>
          </p:cNvSpPr>
          <p:nvPr>
            <p:ph type="ftr" sz="quarter" idx="17"/>
          </p:nvPr>
        </p:nvSpPr>
        <p:spPr>
          <a:xfrm>
            <a:off x="518678" y="6309327"/>
            <a:ext cx="4114800" cy="365125"/>
          </a:xfrm>
        </p:spPr>
        <p:txBody>
          <a:bodyPr/>
          <a:lstStyle/>
          <a:p>
            <a:r>
              <a:rPr lang="en-US" sz="2000" b="1" noProof="0"/>
              <a:t>Secure Sockets</a:t>
            </a:r>
            <a:endParaRPr lang="en-US" sz="2000" b="1" noProof="0" dirty="0"/>
          </a:p>
        </p:txBody>
      </p:sp>
    </p:spTree>
    <p:extLst>
      <p:ext uri="{BB962C8B-B14F-4D97-AF65-F5344CB8AC3E}">
        <p14:creationId xmlns:p14="http://schemas.microsoft.com/office/powerpoint/2010/main" val="4262475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1E54C3F1-F7C0-4A9F-B403-6223AF5B839C}"/>
              </a:ext>
            </a:extLst>
          </p:cNvPr>
          <p:cNvSpPr>
            <a:spLocks noGrp="1"/>
          </p:cNvSpPr>
          <p:nvPr>
            <p:ph type="title"/>
          </p:nvPr>
        </p:nvSpPr>
        <p:spPr>
          <a:xfrm>
            <a:off x="518678" y="0"/>
            <a:ext cx="8333222" cy="1147969"/>
          </a:xfrm>
        </p:spPr>
        <p:txBody>
          <a:bodyPr/>
          <a:lstStyle/>
          <a:p>
            <a:r>
              <a:rPr lang="en-US"/>
              <a:t>Java Secure Socket Extension</a:t>
            </a:r>
            <a:endParaRPr lang="vi-VN"/>
          </a:p>
        </p:txBody>
      </p:sp>
      <p:sp>
        <p:nvSpPr>
          <p:cNvPr id="23" name="Content Placeholder 22">
            <a:extLst>
              <a:ext uri="{FF2B5EF4-FFF2-40B4-BE49-F238E27FC236}">
                <a16:creationId xmlns:a16="http://schemas.microsoft.com/office/drawing/2014/main" id="{E904C07F-2D5A-4141-A61A-A6135D6E4401}"/>
              </a:ext>
            </a:extLst>
          </p:cNvPr>
          <p:cNvSpPr>
            <a:spLocks noGrp="1"/>
          </p:cNvSpPr>
          <p:nvPr>
            <p:ph idx="1"/>
          </p:nvPr>
        </p:nvSpPr>
        <p:spPr>
          <a:xfrm>
            <a:off x="279192" y="1176480"/>
            <a:ext cx="10835122" cy="4505039"/>
          </a:xfrm>
        </p:spPr>
        <p:txBody>
          <a:bodyPr/>
          <a:lstStyle/>
          <a:p>
            <a:r>
              <a:rPr lang="en-US" sz="2800" i="0" u="none" strike="noStrike" baseline="0">
                <a:latin typeface="+mj-lt"/>
              </a:rPr>
              <a:t>Ví dụ về khởi tạo bảo mật Socket:</a:t>
            </a:r>
          </a:p>
          <a:p>
            <a:pPr marL="0" indent="0" algn="l">
              <a:buNone/>
            </a:pPr>
            <a:r>
              <a:rPr lang="vi-VN" b="0" i="0" u="none" strike="noStrike" baseline="0">
                <a:latin typeface="Courier New" panose="02070309020205020404" pitchFamily="49" charset="0"/>
              </a:rPr>
              <a:t>try {SSLSocketFactory factory</a:t>
            </a:r>
            <a:r>
              <a:rPr lang="en-US" b="0" i="0" u="none" strike="noStrike" baseline="0">
                <a:latin typeface="Courier New" panose="02070309020205020404" pitchFamily="49" charset="0"/>
              </a:rPr>
              <a:t> </a:t>
            </a:r>
            <a:r>
              <a:rPr lang="vi-VN" b="0" i="0" u="none" strike="noStrike" baseline="0">
                <a:latin typeface="Courier New" panose="02070309020205020404" pitchFamily="49" charset="0"/>
              </a:rPr>
              <a:t>= (SSLSocketFactory) SSLSocketFactory.getDefault( );</a:t>
            </a:r>
            <a:endParaRPr lang="en-US" b="0" i="0" u="none" strike="noStrike" baseline="0">
              <a:latin typeface="Courier New" panose="02070309020205020404" pitchFamily="49" charset="0"/>
            </a:endParaRPr>
          </a:p>
          <a:p>
            <a:pPr marL="0" indent="0" algn="l">
              <a:buNone/>
            </a:pPr>
            <a:r>
              <a:rPr lang="vi-VN" b="0" i="0" u="none" strike="noStrike" baseline="0">
                <a:latin typeface="Courier New" panose="02070309020205020404" pitchFamily="49" charset="0"/>
              </a:rPr>
              <a:t>Socket socket = factory.createSocket(“</a:t>
            </a:r>
            <a:r>
              <a:rPr lang="en-US" b="0" i="0" u="none" strike="noStrike" baseline="0">
                <a:latin typeface="Courier New" panose="02070309020205020404" pitchFamily="49" charset="0"/>
              </a:rPr>
              <a:t>localhost</a:t>
            </a:r>
            <a:r>
              <a:rPr lang="vi-VN" b="0" i="0" u="none" strike="noStrike" baseline="0">
                <a:latin typeface="Courier New" panose="02070309020205020404" pitchFamily="49" charset="0"/>
              </a:rPr>
              <a:t>", 7000);</a:t>
            </a:r>
          </a:p>
          <a:p>
            <a:pPr marL="0" indent="0" algn="l">
              <a:buNone/>
            </a:pPr>
            <a:r>
              <a:rPr lang="en-US" b="0" i="0" u="none" strike="noStrike" baseline="0">
                <a:latin typeface="Courier New" panose="02070309020205020404" pitchFamily="49" charset="0"/>
              </a:rPr>
              <a:t>Writer out = new OutputStreamWriter(socket.getOutputStream(),</a:t>
            </a:r>
            <a:r>
              <a:rPr lang="vi-VN" b="0" i="0" u="none" strike="noStrike" baseline="0">
                <a:latin typeface="Courier New" panose="02070309020205020404" pitchFamily="49" charset="0"/>
              </a:rPr>
              <a:t>"ASCII");</a:t>
            </a:r>
          </a:p>
          <a:p>
            <a:pPr marL="0" indent="0" algn="l">
              <a:buNone/>
            </a:pPr>
            <a:r>
              <a:rPr lang="en-US" b="0" i="0" u="none" strike="noStrike" baseline="0">
                <a:latin typeface="Courier New" panose="02070309020205020404" pitchFamily="49" charset="0"/>
              </a:rPr>
              <a:t>out.write(“Class: DHMMT12A1\r\n"); </a:t>
            </a:r>
            <a:r>
              <a:rPr lang="vi-VN" b="0" i="0" u="none" strike="noStrike" baseline="0">
                <a:latin typeface="Courier New" panose="02070309020205020404" pitchFamily="49" charset="0"/>
              </a:rPr>
              <a:t>out.close( );</a:t>
            </a:r>
          </a:p>
          <a:p>
            <a:pPr marL="0" indent="0" algn="l">
              <a:buNone/>
            </a:pPr>
            <a:r>
              <a:rPr lang="vi-VN" b="0" i="0" u="none" strike="noStrike" baseline="0">
                <a:latin typeface="Courier New" panose="02070309020205020404" pitchFamily="49" charset="0"/>
              </a:rPr>
              <a:t>socket.close( );}</a:t>
            </a:r>
          </a:p>
          <a:p>
            <a:pPr marL="0" indent="0" algn="l">
              <a:buNone/>
            </a:pPr>
            <a:r>
              <a:rPr lang="vi-VN" b="0" i="0" u="none" strike="noStrike" baseline="0">
                <a:latin typeface="Courier New" panose="02070309020205020404" pitchFamily="49" charset="0"/>
              </a:rPr>
              <a:t>catch (IOException e) {</a:t>
            </a:r>
          </a:p>
          <a:p>
            <a:pPr marL="0" indent="0" algn="l">
              <a:buNone/>
            </a:pPr>
            <a:r>
              <a:rPr lang="vi-VN" b="0" i="0" u="none" strike="noStrike" baseline="0">
                <a:latin typeface="Courier New" panose="02070309020205020404" pitchFamily="49" charset="0"/>
              </a:rPr>
              <a:t>e.printStackTrace( );}</a:t>
            </a:r>
            <a:endParaRPr lang="en-US" sz="3600" i="0" u="none" strike="noStrike" baseline="0">
              <a:latin typeface="+mj-lt"/>
            </a:endParaRPr>
          </a:p>
        </p:txBody>
      </p:sp>
      <p:sp>
        <p:nvSpPr>
          <p:cNvPr id="24" name="Rectangle 23">
            <a:extLst>
              <a:ext uri="{FF2B5EF4-FFF2-40B4-BE49-F238E27FC236}">
                <a16:creationId xmlns:a16="http://schemas.microsoft.com/office/drawing/2014/main" id="{6DA2FE82-6A7F-4F63-8F27-D0B3A5E297ED}"/>
              </a:ext>
            </a:extLst>
          </p:cNvPr>
          <p:cNvSpPr/>
          <p:nvPr/>
        </p:nvSpPr>
        <p:spPr>
          <a:xfrm>
            <a:off x="11114314" y="315686"/>
            <a:ext cx="707572" cy="446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Footer Placeholder 5">
            <a:extLst>
              <a:ext uri="{FF2B5EF4-FFF2-40B4-BE49-F238E27FC236}">
                <a16:creationId xmlns:a16="http://schemas.microsoft.com/office/drawing/2014/main" id="{A9F344FC-CEA3-4AE8-91E9-A3D59A5C259F}"/>
              </a:ext>
            </a:extLst>
          </p:cNvPr>
          <p:cNvSpPr>
            <a:spLocks noGrp="1"/>
          </p:cNvSpPr>
          <p:nvPr>
            <p:ph type="ftr" sz="quarter" idx="17"/>
          </p:nvPr>
        </p:nvSpPr>
        <p:spPr>
          <a:xfrm>
            <a:off x="518678" y="6309327"/>
            <a:ext cx="4114800" cy="365125"/>
          </a:xfrm>
        </p:spPr>
        <p:txBody>
          <a:bodyPr/>
          <a:lstStyle/>
          <a:p>
            <a:r>
              <a:rPr lang="en-US" sz="2000" b="1" noProof="0"/>
              <a:t>Secure Sockets</a:t>
            </a:r>
            <a:endParaRPr lang="en-US" sz="2000" b="1" noProof="0" dirty="0"/>
          </a:p>
        </p:txBody>
      </p:sp>
    </p:spTree>
    <p:extLst>
      <p:ext uri="{BB962C8B-B14F-4D97-AF65-F5344CB8AC3E}">
        <p14:creationId xmlns:p14="http://schemas.microsoft.com/office/powerpoint/2010/main" val="81029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1E54C3F1-F7C0-4A9F-B403-6223AF5B839C}"/>
              </a:ext>
            </a:extLst>
          </p:cNvPr>
          <p:cNvSpPr>
            <a:spLocks noGrp="1"/>
          </p:cNvSpPr>
          <p:nvPr>
            <p:ph type="title"/>
          </p:nvPr>
        </p:nvSpPr>
        <p:spPr/>
        <p:txBody>
          <a:bodyPr/>
          <a:lstStyle/>
          <a:p>
            <a:r>
              <a:rPr lang="en-US"/>
              <a:t>Sockets for Client</a:t>
            </a:r>
            <a:endParaRPr lang="vi-VN"/>
          </a:p>
        </p:txBody>
      </p:sp>
      <p:sp>
        <p:nvSpPr>
          <p:cNvPr id="23" name="Content Placeholder 22">
            <a:extLst>
              <a:ext uri="{FF2B5EF4-FFF2-40B4-BE49-F238E27FC236}">
                <a16:creationId xmlns:a16="http://schemas.microsoft.com/office/drawing/2014/main" id="{E904C07F-2D5A-4141-A61A-A6135D6E4401}"/>
              </a:ext>
            </a:extLst>
          </p:cNvPr>
          <p:cNvSpPr>
            <a:spLocks noGrp="1"/>
          </p:cNvSpPr>
          <p:nvPr>
            <p:ph idx="1"/>
          </p:nvPr>
        </p:nvSpPr>
        <p:spPr/>
        <p:txBody>
          <a:bodyPr/>
          <a:lstStyle/>
          <a:p>
            <a:r>
              <a:rPr lang="en-US" sz="3200"/>
              <a:t>Socket là kết nối giúp thực hiện bảy tác vụ cơ bản giữa hai máy với nhau:</a:t>
            </a:r>
          </a:p>
          <a:p>
            <a:pPr lvl="1"/>
            <a:r>
              <a:rPr lang="en-US" sz="2800"/>
              <a:t>Điều khiển máy từ xa</a:t>
            </a:r>
          </a:p>
          <a:p>
            <a:pPr lvl="1"/>
            <a:r>
              <a:rPr lang="en-US" sz="2800"/>
              <a:t>Gửi dữ liệu</a:t>
            </a:r>
          </a:p>
          <a:p>
            <a:pPr lvl="1"/>
            <a:r>
              <a:rPr lang="en-US" sz="2800"/>
              <a:t>Nhận dữ liệu</a:t>
            </a:r>
          </a:p>
          <a:p>
            <a:pPr lvl="1"/>
            <a:r>
              <a:rPr lang="en-US" sz="2800"/>
              <a:t>Đóng kết nối</a:t>
            </a:r>
          </a:p>
          <a:p>
            <a:pPr lvl="1"/>
            <a:r>
              <a:rPr lang="en-US" sz="2800"/>
              <a:t>Gán port</a:t>
            </a:r>
          </a:p>
          <a:p>
            <a:pPr lvl="1"/>
            <a:r>
              <a:rPr lang="en-US" sz="2800"/>
              <a:t>Lắng nghe dữ liệu đến</a:t>
            </a:r>
          </a:p>
          <a:p>
            <a:pPr lvl="1"/>
            <a:r>
              <a:rPr lang="en-US" sz="2800"/>
              <a:t>Chấp nhận kết nối từ máy điều khiển từ xa trên port cho trước</a:t>
            </a:r>
            <a:endParaRPr lang="vi-VN" sz="2800"/>
          </a:p>
        </p:txBody>
      </p:sp>
      <p:sp>
        <p:nvSpPr>
          <p:cNvPr id="24" name="Rectangle 23">
            <a:extLst>
              <a:ext uri="{FF2B5EF4-FFF2-40B4-BE49-F238E27FC236}">
                <a16:creationId xmlns:a16="http://schemas.microsoft.com/office/drawing/2014/main" id="{6DA2FE82-6A7F-4F63-8F27-D0B3A5E297ED}"/>
              </a:ext>
            </a:extLst>
          </p:cNvPr>
          <p:cNvSpPr/>
          <p:nvPr/>
        </p:nvSpPr>
        <p:spPr>
          <a:xfrm>
            <a:off x="11114314" y="315686"/>
            <a:ext cx="707572" cy="446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89151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1E54C3F1-F7C0-4A9F-B403-6223AF5B839C}"/>
              </a:ext>
            </a:extLst>
          </p:cNvPr>
          <p:cNvSpPr>
            <a:spLocks noGrp="1"/>
          </p:cNvSpPr>
          <p:nvPr>
            <p:ph type="title"/>
          </p:nvPr>
        </p:nvSpPr>
        <p:spPr/>
        <p:txBody>
          <a:bodyPr/>
          <a:lstStyle/>
          <a:p>
            <a:r>
              <a:rPr lang="en-US"/>
              <a:t>Sockets for Client</a:t>
            </a:r>
            <a:endParaRPr lang="vi-VN"/>
          </a:p>
        </p:txBody>
      </p:sp>
      <p:sp>
        <p:nvSpPr>
          <p:cNvPr id="23" name="Content Placeholder 22">
            <a:extLst>
              <a:ext uri="{FF2B5EF4-FFF2-40B4-BE49-F238E27FC236}">
                <a16:creationId xmlns:a16="http://schemas.microsoft.com/office/drawing/2014/main" id="{E904C07F-2D5A-4141-A61A-A6135D6E4401}"/>
              </a:ext>
            </a:extLst>
          </p:cNvPr>
          <p:cNvSpPr>
            <a:spLocks noGrp="1"/>
          </p:cNvSpPr>
          <p:nvPr>
            <p:ph idx="1"/>
          </p:nvPr>
        </p:nvSpPr>
        <p:spPr/>
        <p:txBody>
          <a:bodyPr/>
          <a:lstStyle/>
          <a:p>
            <a:r>
              <a:rPr lang="en-US" sz="2800"/>
              <a:t>Class Socket sử dụng được cho cả client/server và có phương thức để thực hiện bốn tác vụ đầu.</a:t>
            </a:r>
          </a:p>
          <a:p>
            <a:r>
              <a:rPr lang="en-US" sz="2800"/>
              <a:t>Ba tác vụ cuối chỉ có thể thực hiện khi có server.</a:t>
            </a:r>
          </a:p>
          <a:p>
            <a:r>
              <a:rPr lang="en-US" sz="2800"/>
              <a:t>Server sẽ làm nhiệm vụ của mình và đợi các client kết nối tới.</a:t>
            </a:r>
          </a:p>
        </p:txBody>
      </p:sp>
      <p:sp>
        <p:nvSpPr>
          <p:cNvPr id="24" name="Rectangle 23">
            <a:extLst>
              <a:ext uri="{FF2B5EF4-FFF2-40B4-BE49-F238E27FC236}">
                <a16:creationId xmlns:a16="http://schemas.microsoft.com/office/drawing/2014/main" id="{6DA2FE82-6A7F-4F63-8F27-D0B3A5E297ED}"/>
              </a:ext>
            </a:extLst>
          </p:cNvPr>
          <p:cNvSpPr/>
          <p:nvPr/>
        </p:nvSpPr>
        <p:spPr>
          <a:xfrm>
            <a:off x="11114314" y="315686"/>
            <a:ext cx="707572" cy="446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04019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1E54C3F1-F7C0-4A9F-B403-6223AF5B839C}"/>
              </a:ext>
            </a:extLst>
          </p:cNvPr>
          <p:cNvSpPr>
            <a:spLocks noGrp="1"/>
          </p:cNvSpPr>
          <p:nvPr>
            <p:ph type="title"/>
          </p:nvPr>
        </p:nvSpPr>
        <p:spPr/>
        <p:txBody>
          <a:bodyPr/>
          <a:lstStyle/>
          <a:p>
            <a:r>
              <a:rPr lang="en-US"/>
              <a:t>Sockets for Client</a:t>
            </a:r>
            <a:endParaRPr lang="vi-VN"/>
          </a:p>
        </p:txBody>
      </p:sp>
      <p:sp>
        <p:nvSpPr>
          <p:cNvPr id="23" name="Content Placeholder 22">
            <a:extLst>
              <a:ext uri="{FF2B5EF4-FFF2-40B4-BE49-F238E27FC236}">
                <a16:creationId xmlns:a16="http://schemas.microsoft.com/office/drawing/2014/main" id="{E904C07F-2D5A-4141-A61A-A6135D6E4401}"/>
              </a:ext>
            </a:extLst>
          </p:cNvPr>
          <p:cNvSpPr>
            <a:spLocks noGrp="1"/>
          </p:cNvSpPr>
          <p:nvPr>
            <p:ph idx="1"/>
          </p:nvPr>
        </p:nvSpPr>
        <p:spPr/>
        <p:txBody>
          <a:bodyPr/>
          <a:lstStyle/>
          <a:p>
            <a:r>
              <a:rPr lang="en-US" sz="3200"/>
              <a:t>Các chương trình Java sử dụng socket client cho những công việc sau:</a:t>
            </a:r>
          </a:p>
          <a:p>
            <a:pPr lvl="1"/>
            <a:r>
              <a:rPr lang="en-US" sz="2800"/>
              <a:t>1. Chương trình tạo một socket mới với hàm tạo  Socket()</a:t>
            </a:r>
          </a:p>
          <a:p>
            <a:pPr lvl="1"/>
            <a:r>
              <a:rPr lang="en-US" sz="2800"/>
              <a:t>2. Socket tìm kiếm kết nối tới máy chủ từ xa</a:t>
            </a:r>
          </a:p>
          <a:p>
            <a:pPr lvl="1"/>
            <a:r>
              <a:rPr lang="en-US" sz="2800"/>
              <a:t>3. Khi kết nối đã được thiết lập, máy chủ nhận các luồng từ client và sử dụng những luồng đó để gửi dữ liệu qua lại với máy client. Kết nối này là kết nối full-duplex qua giao thức TCP hoặc UDP</a:t>
            </a:r>
          </a:p>
          <a:p>
            <a:pPr lvl="1"/>
            <a:r>
              <a:rPr lang="en-US" sz="2800"/>
              <a:t>4. Khi quá trình truyền dữ liệu hoàn tất, một hoặc cả hai bên sẽ đóng kết nối lại.</a:t>
            </a:r>
          </a:p>
        </p:txBody>
      </p:sp>
      <p:sp>
        <p:nvSpPr>
          <p:cNvPr id="24" name="Rectangle 23">
            <a:extLst>
              <a:ext uri="{FF2B5EF4-FFF2-40B4-BE49-F238E27FC236}">
                <a16:creationId xmlns:a16="http://schemas.microsoft.com/office/drawing/2014/main" id="{6DA2FE82-6A7F-4F63-8F27-D0B3A5E297ED}"/>
              </a:ext>
            </a:extLst>
          </p:cNvPr>
          <p:cNvSpPr/>
          <p:nvPr/>
        </p:nvSpPr>
        <p:spPr>
          <a:xfrm>
            <a:off x="11114314" y="315686"/>
            <a:ext cx="707572" cy="446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821880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1E54C3F1-F7C0-4A9F-B403-6223AF5B839C}"/>
              </a:ext>
            </a:extLst>
          </p:cNvPr>
          <p:cNvSpPr>
            <a:spLocks noGrp="1"/>
          </p:cNvSpPr>
          <p:nvPr>
            <p:ph type="title"/>
          </p:nvPr>
        </p:nvSpPr>
        <p:spPr/>
        <p:txBody>
          <a:bodyPr/>
          <a:lstStyle/>
          <a:p>
            <a:r>
              <a:rPr lang="en-US"/>
              <a:t>Class Socket</a:t>
            </a:r>
            <a:endParaRPr lang="vi-VN"/>
          </a:p>
        </p:txBody>
      </p:sp>
      <p:sp>
        <p:nvSpPr>
          <p:cNvPr id="23" name="Content Placeholder 22">
            <a:extLst>
              <a:ext uri="{FF2B5EF4-FFF2-40B4-BE49-F238E27FC236}">
                <a16:creationId xmlns:a16="http://schemas.microsoft.com/office/drawing/2014/main" id="{E904C07F-2D5A-4141-A61A-A6135D6E4401}"/>
              </a:ext>
            </a:extLst>
          </p:cNvPr>
          <p:cNvSpPr>
            <a:spLocks noGrp="1"/>
          </p:cNvSpPr>
          <p:nvPr>
            <p:ph idx="1"/>
          </p:nvPr>
        </p:nvSpPr>
        <p:spPr/>
        <p:txBody>
          <a:bodyPr/>
          <a:lstStyle/>
          <a:p>
            <a:r>
              <a:rPr lang="en-US" sz="2800"/>
              <a:t>Lớp java.net.Socket là lớp cơ bản của Java để thực hiện các hoạt động TCP phía client.</a:t>
            </a:r>
          </a:p>
          <a:p>
            <a:r>
              <a:rPr lang="en-US" sz="2800"/>
              <a:t>Hàm khởi tạo:</a:t>
            </a:r>
            <a:endParaRPr lang="en-US" sz="1800" b="1" i="0" u="none" strike="noStrike" baseline="0">
              <a:solidFill>
                <a:srgbClr val="9B0000"/>
              </a:solidFill>
              <a:latin typeface="Arial" panose="020B0604020202020204" pitchFamily="34" charset="0"/>
            </a:endParaRPr>
          </a:p>
          <a:p>
            <a:pPr lvl="1"/>
            <a:r>
              <a:rPr lang="en-US" sz="2800" b="1" i="0" u="none" strike="noStrike" baseline="0">
                <a:solidFill>
                  <a:srgbClr val="9B0000"/>
                </a:solidFill>
                <a:latin typeface="Arial" panose="020B0604020202020204" pitchFamily="34" charset="0"/>
              </a:rPr>
              <a:t>public Socket(String host, int port) throws UnknownHostException,</a:t>
            </a:r>
            <a:r>
              <a:rPr lang="vi-VN" sz="2800" b="1" i="0" u="none" strike="noStrike" baseline="0">
                <a:solidFill>
                  <a:srgbClr val="9B0000"/>
                </a:solidFill>
                <a:latin typeface="Arial" panose="020B0604020202020204" pitchFamily="34" charset="0"/>
              </a:rPr>
              <a:t> IOException</a:t>
            </a:r>
            <a:endParaRPr lang="en-US" sz="2800" b="1">
              <a:solidFill>
                <a:srgbClr val="9B0000"/>
              </a:solidFill>
              <a:latin typeface="Arial" panose="020B0604020202020204" pitchFamily="34" charset="0"/>
            </a:endParaRPr>
          </a:p>
          <a:p>
            <a:pPr lvl="1"/>
            <a:r>
              <a:rPr lang="en-US" b="1" i="0" u="none" strike="noStrike" baseline="0">
                <a:latin typeface="Arial" panose="020B0604020202020204" pitchFamily="34" charset="0"/>
              </a:rPr>
              <a:t>Hàm này tạo một socket TCP tới port chỉ định trên máy chủ và cố gắng kết nối đến đó.</a:t>
            </a:r>
          </a:p>
          <a:p>
            <a:pPr lvl="1"/>
            <a:r>
              <a:rPr lang="en-US" sz="2800" b="1" i="0" u="none" strike="noStrike" baseline="0">
                <a:solidFill>
                  <a:srgbClr val="9B0000"/>
                </a:solidFill>
                <a:latin typeface="Arial" panose="020B0604020202020204" pitchFamily="34" charset="0"/>
              </a:rPr>
              <a:t>public Socket(InetAddress host, int port) throws IOException</a:t>
            </a:r>
          </a:p>
          <a:p>
            <a:pPr lvl="1"/>
            <a:r>
              <a:rPr lang="en-US" b="1" i="0" u="none" strike="noStrike" baseline="0">
                <a:latin typeface="Arial" panose="020B0604020202020204" pitchFamily="34" charset="0"/>
              </a:rPr>
              <a:t>Hàm tạo này cũng giống hàm tạo trên nhưng nó sử dụng host dạng InetAddress</a:t>
            </a:r>
          </a:p>
          <a:p>
            <a:pPr lvl="1"/>
            <a:endParaRPr lang="en-US" sz="2800"/>
          </a:p>
          <a:p>
            <a:endParaRPr lang="en-US" sz="3200"/>
          </a:p>
        </p:txBody>
      </p:sp>
      <p:sp>
        <p:nvSpPr>
          <p:cNvPr id="24" name="Rectangle 23">
            <a:extLst>
              <a:ext uri="{FF2B5EF4-FFF2-40B4-BE49-F238E27FC236}">
                <a16:creationId xmlns:a16="http://schemas.microsoft.com/office/drawing/2014/main" id="{6DA2FE82-6A7F-4F63-8F27-D0B3A5E297ED}"/>
              </a:ext>
            </a:extLst>
          </p:cNvPr>
          <p:cNvSpPr/>
          <p:nvPr/>
        </p:nvSpPr>
        <p:spPr>
          <a:xfrm>
            <a:off x="11114314" y="315686"/>
            <a:ext cx="707572" cy="446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Footer Placeholder 5">
            <a:extLst>
              <a:ext uri="{FF2B5EF4-FFF2-40B4-BE49-F238E27FC236}">
                <a16:creationId xmlns:a16="http://schemas.microsoft.com/office/drawing/2014/main" id="{A9F344FC-CEA3-4AE8-91E9-A3D59A5C259F}"/>
              </a:ext>
            </a:extLst>
          </p:cNvPr>
          <p:cNvSpPr>
            <a:spLocks noGrp="1"/>
          </p:cNvSpPr>
          <p:nvPr>
            <p:ph type="ftr" sz="quarter" idx="17"/>
          </p:nvPr>
        </p:nvSpPr>
        <p:spPr>
          <a:xfrm>
            <a:off x="518678" y="6309327"/>
            <a:ext cx="4114800" cy="365125"/>
          </a:xfrm>
        </p:spPr>
        <p:txBody>
          <a:bodyPr/>
          <a:lstStyle/>
          <a:p>
            <a:r>
              <a:rPr lang="en-US" sz="2000" b="1" noProof="0"/>
              <a:t>Sockets for Client</a:t>
            </a:r>
            <a:endParaRPr lang="en-US" sz="2000" b="1" noProof="0" dirty="0"/>
          </a:p>
        </p:txBody>
      </p:sp>
    </p:spTree>
    <p:extLst>
      <p:ext uri="{BB962C8B-B14F-4D97-AF65-F5344CB8AC3E}">
        <p14:creationId xmlns:p14="http://schemas.microsoft.com/office/powerpoint/2010/main" val="64236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1E54C3F1-F7C0-4A9F-B403-6223AF5B839C}"/>
              </a:ext>
            </a:extLst>
          </p:cNvPr>
          <p:cNvSpPr>
            <a:spLocks noGrp="1"/>
          </p:cNvSpPr>
          <p:nvPr>
            <p:ph type="title"/>
          </p:nvPr>
        </p:nvSpPr>
        <p:spPr/>
        <p:txBody>
          <a:bodyPr/>
          <a:lstStyle/>
          <a:p>
            <a:r>
              <a:rPr lang="en-US"/>
              <a:t>Thông tin trên Socket</a:t>
            </a:r>
            <a:endParaRPr lang="vi-VN"/>
          </a:p>
        </p:txBody>
      </p:sp>
      <p:sp>
        <p:nvSpPr>
          <p:cNvPr id="23" name="Content Placeholder 22">
            <a:extLst>
              <a:ext uri="{FF2B5EF4-FFF2-40B4-BE49-F238E27FC236}">
                <a16:creationId xmlns:a16="http://schemas.microsoft.com/office/drawing/2014/main" id="{E904C07F-2D5A-4141-A61A-A6135D6E4401}"/>
              </a:ext>
            </a:extLst>
          </p:cNvPr>
          <p:cNvSpPr>
            <a:spLocks noGrp="1"/>
          </p:cNvSpPr>
          <p:nvPr>
            <p:ph idx="1"/>
          </p:nvPr>
        </p:nvSpPr>
        <p:spPr/>
        <p:txBody>
          <a:bodyPr/>
          <a:lstStyle/>
          <a:p>
            <a:r>
              <a:rPr lang="en-US" sz="2800" b="1" i="0" u="none" strike="noStrike" baseline="0">
                <a:solidFill>
                  <a:srgbClr val="9B0000"/>
                </a:solidFill>
                <a:latin typeface="Arial" panose="020B0604020202020204" pitchFamily="34" charset="0"/>
              </a:rPr>
              <a:t>public InputStream getInputStream( ) throws IOException</a:t>
            </a:r>
          </a:p>
          <a:p>
            <a:pPr marL="0" indent="0">
              <a:buNone/>
            </a:pPr>
            <a:r>
              <a:rPr lang="en-US" sz="2800">
                <a:latin typeface="Arial" panose="020B0604020202020204" pitchFamily="34" charset="0"/>
              </a:rPr>
              <a:t>Phương thức getInputStream() trả về một luồng dữ liệu từ server gửi tới qua socket </a:t>
            </a:r>
          </a:p>
          <a:p>
            <a:r>
              <a:rPr lang="en-US" sz="2800" b="1" i="0" u="none" strike="noStrike" baseline="0">
                <a:solidFill>
                  <a:srgbClr val="9B0000"/>
                </a:solidFill>
                <a:latin typeface="Arial" panose="020B0604020202020204" pitchFamily="34" charset="0"/>
              </a:rPr>
              <a:t>public OutputStream getOutputStream( ) throws IOException</a:t>
            </a:r>
          </a:p>
          <a:p>
            <a:pPr marL="0" indent="0">
              <a:buNone/>
            </a:pPr>
            <a:r>
              <a:rPr lang="en-US" sz="2800">
                <a:latin typeface="Arial" panose="020B0604020202020204" pitchFamily="34" charset="0"/>
              </a:rPr>
              <a:t>Phương thức này dùng để ghi dữ liệu lên output stream rồi dữ liệu sẽ được gửi đi qua socket</a:t>
            </a:r>
            <a:endParaRPr lang="en-US"/>
          </a:p>
        </p:txBody>
      </p:sp>
      <p:sp>
        <p:nvSpPr>
          <p:cNvPr id="24" name="Rectangle 23">
            <a:extLst>
              <a:ext uri="{FF2B5EF4-FFF2-40B4-BE49-F238E27FC236}">
                <a16:creationId xmlns:a16="http://schemas.microsoft.com/office/drawing/2014/main" id="{6DA2FE82-6A7F-4F63-8F27-D0B3A5E297ED}"/>
              </a:ext>
            </a:extLst>
          </p:cNvPr>
          <p:cNvSpPr/>
          <p:nvPr/>
        </p:nvSpPr>
        <p:spPr>
          <a:xfrm>
            <a:off x="11114314" y="315686"/>
            <a:ext cx="707572" cy="446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Footer Placeholder 5">
            <a:extLst>
              <a:ext uri="{FF2B5EF4-FFF2-40B4-BE49-F238E27FC236}">
                <a16:creationId xmlns:a16="http://schemas.microsoft.com/office/drawing/2014/main" id="{A9F344FC-CEA3-4AE8-91E9-A3D59A5C259F}"/>
              </a:ext>
            </a:extLst>
          </p:cNvPr>
          <p:cNvSpPr>
            <a:spLocks noGrp="1"/>
          </p:cNvSpPr>
          <p:nvPr>
            <p:ph type="ftr" sz="quarter" idx="17"/>
          </p:nvPr>
        </p:nvSpPr>
        <p:spPr>
          <a:xfrm>
            <a:off x="518678" y="6309327"/>
            <a:ext cx="4114800" cy="365125"/>
          </a:xfrm>
        </p:spPr>
        <p:txBody>
          <a:bodyPr/>
          <a:lstStyle/>
          <a:p>
            <a:r>
              <a:rPr lang="en-US" sz="2000" b="1" noProof="0"/>
              <a:t>Sockets for Client</a:t>
            </a:r>
            <a:endParaRPr lang="en-US" sz="2000" b="1" noProof="0" dirty="0"/>
          </a:p>
        </p:txBody>
      </p:sp>
    </p:spTree>
    <p:extLst>
      <p:ext uri="{BB962C8B-B14F-4D97-AF65-F5344CB8AC3E}">
        <p14:creationId xmlns:p14="http://schemas.microsoft.com/office/powerpoint/2010/main" val="1210680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1E54C3F1-F7C0-4A9F-B403-6223AF5B839C}"/>
              </a:ext>
            </a:extLst>
          </p:cNvPr>
          <p:cNvSpPr>
            <a:spLocks noGrp="1"/>
          </p:cNvSpPr>
          <p:nvPr>
            <p:ph type="title"/>
          </p:nvPr>
        </p:nvSpPr>
        <p:spPr/>
        <p:txBody>
          <a:bodyPr/>
          <a:lstStyle/>
          <a:p>
            <a:r>
              <a:rPr lang="en-US"/>
              <a:t>Đóng Socket</a:t>
            </a:r>
            <a:endParaRPr lang="vi-VN"/>
          </a:p>
        </p:txBody>
      </p:sp>
      <p:sp>
        <p:nvSpPr>
          <p:cNvPr id="23" name="Content Placeholder 22">
            <a:extLst>
              <a:ext uri="{FF2B5EF4-FFF2-40B4-BE49-F238E27FC236}">
                <a16:creationId xmlns:a16="http://schemas.microsoft.com/office/drawing/2014/main" id="{E904C07F-2D5A-4141-A61A-A6135D6E4401}"/>
              </a:ext>
            </a:extLst>
          </p:cNvPr>
          <p:cNvSpPr>
            <a:spLocks noGrp="1"/>
          </p:cNvSpPr>
          <p:nvPr>
            <p:ph idx="1"/>
          </p:nvPr>
        </p:nvSpPr>
        <p:spPr/>
        <p:txBody>
          <a:bodyPr/>
          <a:lstStyle/>
          <a:p>
            <a:r>
              <a:rPr lang="en-US" sz="3200" b="1" i="0" u="none" strike="noStrike" baseline="0">
                <a:solidFill>
                  <a:srgbClr val="9B0000"/>
                </a:solidFill>
                <a:latin typeface="Arial" panose="020B0604020202020204" pitchFamily="34" charset="0"/>
              </a:rPr>
              <a:t>public synchronized void close( ) throws IOException</a:t>
            </a:r>
          </a:p>
          <a:p>
            <a:pPr marL="0" indent="0">
              <a:buNone/>
            </a:pPr>
            <a:r>
              <a:rPr lang="en-US" sz="2800">
                <a:latin typeface="Arial" panose="020B0604020202020204" pitchFamily="34" charset="0"/>
              </a:rPr>
              <a:t>Hàm đóng socket được gọi ra để đóng socket lại tránh gây tiêu hao tài nguyên mạng.</a:t>
            </a:r>
          </a:p>
          <a:p>
            <a:pPr marL="0" indent="0">
              <a:buNone/>
            </a:pPr>
            <a:r>
              <a:rPr lang="en-US" sz="2800">
                <a:latin typeface="Arial" panose="020B0604020202020204" pitchFamily="34" charset="0"/>
              </a:rPr>
              <a:t>Hàm này hay được sử dụng trong finally để cho dù exeption có ra kết quả hay không thì socket vẫn sẽ được đóng lại.</a:t>
            </a:r>
          </a:p>
          <a:p>
            <a:pPr marL="0" indent="0">
              <a:buNone/>
            </a:pPr>
            <a:r>
              <a:rPr lang="en-US" sz="3200">
                <a:latin typeface="Arial" panose="020B0604020202020204" pitchFamily="34" charset="0"/>
              </a:rPr>
              <a:t>Ví dụ:</a:t>
            </a:r>
          </a:p>
          <a:p>
            <a:pPr algn="l"/>
            <a:r>
              <a:rPr lang="vi-VN" sz="2000" b="0" i="0" u="none" strike="noStrike" baseline="0">
                <a:latin typeface="Courier New" panose="02070309020205020404" pitchFamily="49" charset="0"/>
              </a:rPr>
              <a:t>finally {</a:t>
            </a:r>
          </a:p>
          <a:p>
            <a:pPr algn="l"/>
            <a:r>
              <a:rPr lang="en-US" sz="2000" b="1" i="0" u="none" strike="noStrike" baseline="0">
                <a:latin typeface="Courier New" panose="02070309020205020404" pitchFamily="49" charset="0"/>
              </a:rPr>
              <a:t>if (connection != null) connection.close( );</a:t>
            </a:r>
          </a:p>
          <a:p>
            <a:pPr algn="l"/>
            <a:r>
              <a:rPr lang="vi-VN" sz="2000" b="0" i="0" u="none" strike="noStrike" baseline="0">
                <a:latin typeface="Courier New" panose="02070309020205020404" pitchFamily="49" charset="0"/>
              </a:rPr>
              <a:t>}</a:t>
            </a:r>
            <a:endParaRPr lang="en-US" sz="2800"/>
          </a:p>
        </p:txBody>
      </p:sp>
      <p:sp>
        <p:nvSpPr>
          <p:cNvPr id="24" name="Rectangle 23">
            <a:extLst>
              <a:ext uri="{FF2B5EF4-FFF2-40B4-BE49-F238E27FC236}">
                <a16:creationId xmlns:a16="http://schemas.microsoft.com/office/drawing/2014/main" id="{6DA2FE82-6A7F-4F63-8F27-D0B3A5E297ED}"/>
              </a:ext>
            </a:extLst>
          </p:cNvPr>
          <p:cNvSpPr/>
          <p:nvPr/>
        </p:nvSpPr>
        <p:spPr>
          <a:xfrm>
            <a:off x="11114314" y="315686"/>
            <a:ext cx="707572" cy="446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Footer Placeholder 5">
            <a:extLst>
              <a:ext uri="{FF2B5EF4-FFF2-40B4-BE49-F238E27FC236}">
                <a16:creationId xmlns:a16="http://schemas.microsoft.com/office/drawing/2014/main" id="{A9F344FC-CEA3-4AE8-91E9-A3D59A5C259F}"/>
              </a:ext>
            </a:extLst>
          </p:cNvPr>
          <p:cNvSpPr>
            <a:spLocks noGrp="1"/>
          </p:cNvSpPr>
          <p:nvPr>
            <p:ph type="ftr" sz="quarter" idx="17"/>
          </p:nvPr>
        </p:nvSpPr>
        <p:spPr>
          <a:xfrm>
            <a:off x="518678" y="6309327"/>
            <a:ext cx="4114800" cy="365125"/>
          </a:xfrm>
        </p:spPr>
        <p:txBody>
          <a:bodyPr/>
          <a:lstStyle/>
          <a:p>
            <a:r>
              <a:rPr lang="en-US" sz="2000" b="1" noProof="0"/>
              <a:t>Sockets for Client</a:t>
            </a:r>
            <a:endParaRPr lang="en-US" sz="2000" b="1" noProof="0" dirty="0"/>
          </a:p>
        </p:txBody>
      </p:sp>
    </p:spTree>
    <p:extLst>
      <p:ext uri="{BB962C8B-B14F-4D97-AF65-F5344CB8AC3E}">
        <p14:creationId xmlns:p14="http://schemas.microsoft.com/office/powerpoint/2010/main" val="3939626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1E54C3F1-F7C0-4A9F-B403-6223AF5B839C}"/>
              </a:ext>
            </a:extLst>
          </p:cNvPr>
          <p:cNvSpPr>
            <a:spLocks noGrp="1"/>
          </p:cNvSpPr>
          <p:nvPr>
            <p:ph type="title"/>
          </p:nvPr>
        </p:nvSpPr>
        <p:spPr/>
        <p:txBody>
          <a:bodyPr/>
          <a:lstStyle/>
          <a:p>
            <a:r>
              <a:rPr lang="en-US"/>
              <a:t>Sockets for Server</a:t>
            </a:r>
            <a:endParaRPr lang="vi-VN"/>
          </a:p>
        </p:txBody>
      </p:sp>
      <p:sp>
        <p:nvSpPr>
          <p:cNvPr id="23" name="Content Placeholder 22">
            <a:extLst>
              <a:ext uri="{FF2B5EF4-FFF2-40B4-BE49-F238E27FC236}">
                <a16:creationId xmlns:a16="http://schemas.microsoft.com/office/drawing/2014/main" id="{E904C07F-2D5A-4141-A61A-A6135D6E4401}"/>
              </a:ext>
            </a:extLst>
          </p:cNvPr>
          <p:cNvSpPr>
            <a:spLocks noGrp="1"/>
          </p:cNvSpPr>
          <p:nvPr>
            <p:ph idx="1"/>
          </p:nvPr>
        </p:nvSpPr>
        <p:spPr/>
        <p:txBody>
          <a:bodyPr/>
          <a:lstStyle/>
          <a:p>
            <a:r>
              <a:rPr lang="en-US" sz="3200"/>
              <a:t>Một Server sẽ thiết lập socket và lắng nghe các truy nhập TCP tới</a:t>
            </a:r>
          </a:p>
          <a:p>
            <a:r>
              <a:rPr lang="en-US" sz="3200"/>
              <a:t>Mỗi socket trên server sẽ có một port riêng, khi client kết nối đến socket qua port đó, server sẽ thiết lập kết nối đến client</a:t>
            </a:r>
          </a:p>
          <a:p>
            <a:r>
              <a:rPr lang="en-US" sz="3200"/>
              <a:t>Server và client sẽ gửi dữ liệu cho nhau thông qua socket đã được kết nối</a:t>
            </a:r>
            <a:endParaRPr lang="vi-VN" sz="2800"/>
          </a:p>
        </p:txBody>
      </p:sp>
      <p:sp>
        <p:nvSpPr>
          <p:cNvPr id="24" name="Rectangle 23">
            <a:extLst>
              <a:ext uri="{FF2B5EF4-FFF2-40B4-BE49-F238E27FC236}">
                <a16:creationId xmlns:a16="http://schemas.microsoft.com/office/drawing/2014/main" id="{6DA2FE82-6A7F-4F63-8F27-D0B3A5E297ED}"/>
              </a:ext>
            </a:extLst>
          </p:cNvPr>
          <p:cNvSpPr/>
          <p:nvPr/>
        </p:nvSpPr>
        <p:spPr>
          <a:xfrm>
            <a:off x="11114314" y="315686"/>
            <a:ext cx="707572" cy="446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503901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1E54C3F1-F7C0-4A9F-B403-6223AF5B839C}"/>
              </a:ext>
            </a:extLst>
          </p:cNvPr>
          <p:cNvSpPr>
            <a:spLocks noGrp="1"/>
          </p:cNvSpPr>
          <p:nvPr>
            <p:ph type="title"/>
          </p:nvPr>
        </p:nvSpPr>
        <p:spPr/>
        <p:txBody>
          <a:bodyPr/>
          <a:lstStyle/>
          <a:p>
            <a:r>
              <a:rPr lang="en-US"/>
              <a:t>Sockets for Server</a:t>
            </a:r>
            <a:endParaRPr lang="vi-VN"/>
          </a:p>
        </p:txBody>
      </p:sp>
      <p:sp>
        <p:nvSpPr>
          <p:cNvPr id="23" name="Content Placeholder 22">
            <a:extLst>
              <a:ext uri="{FF2B5EF4-FFF2-40B4-BE49-F238E27FC236}">
                <a16:creationId xmlns:a16="http://schemas.microsoft.com/office/drawing/2014/main" id="{E904C07F-2D5A-4141-A61A-A6135D6E4401}"/>
              </a:ext>
            </a:extLst>
          </p:cNvPr>
          <p:cNvSpPr>
            <a:spLocks noGrp="1"/>
          </p:cNvSpPr>
          <p:nvPr>
            <p:ph idx="1"/>
          </p:nvPr>
        </p:nvSpPr>
        <p:spPr/>
        <p:txBody>
          <a:bodyPr/>
          <a:lstStyle/>
          <a:p>
            <a:r>
              <a:rPr lang="en-US" sz="3200"/>
              <a:t>Một Server sẽ thiết lập socket và lắng nghe các truy nhập TCP tới</a:t>
            </a:r>
          </a:p>
          <a:p>
            <a:r>
              <a:rPr lang="en-US" sz="3200"/>
              <a:t>Mỗi socket trên server sẽ có một port riêng, khi client kết nối đến socket qua port đó, server sẽ thiết lập kết nối đến client</a:t>
            </a:r>
          </a:p>
          <a:p>
            <a:r>
              <a:rPr lang="en-US" sz="3200"/>
              <a:t>Server và client sẽ gửi dữ liệu cho nhau thông qua socket đã được kết nối</a:t>
            </a:r>
            <a:endParaRPr lang="vi-VN" sz="2800"/>
          </a:p>
        </p:txBody>
      </p:sp>
      <p:sp>
        <p:nvSpPr>
          <p:cNvPr id="24" name="Rectangle 23">
            <a:extLst>
              <a:ext uri="{FF2B5EF4-FFF2-40B4-BE49-F238E27FC236}">
                <a16:creationId xmlns:a16="http://schemas.microsoft.com/office/drawing/2014/main" id="{6DA2FE82-6A7F-4F63-8F27-D0B3A5E297ED}"/>
              </a:ext>
            </a:extLst>
          </p:cNvPr>
          <p:cNvSpPr/>
          <p:nvPr/>
        </p:nvSpPr>
        <p:spPr>
          <a:xfrm>
            <a:off x="11114314" y="315686"/>
            <a:ext cx="707572" cy="446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189957688"/>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7F4215-C6BB-44A3-9A5E-9446E683590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773</TotalTime>
  <Words>1337</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Calibri</vt:lpstr>
      <vt:lpstr>Courier New</vt:lpstr>
      <vt:lpstr>Gill Sans SemiBold</vt:lpstr>
      <vt:lpstr>Tahoma</vt:lpstr>
      <vt:lpstr>Times New Roman</vt:lpstr>
      <vt:lpstr>Office Theme</vt:lpstr>
      <vt:lpstr>Sockets for Clients/Server Secure Sockets</vt:lpstr>
      <vt:lpstr>Sockets for Client</vt:lpstr>
      <vt:lpstr>Sockets for Client</vt:lpstr>
      <vt:lpstr>Sockets for Client</vt:lpstr>
      <vt:lpstr>Class Socket</vt:lpstr>
      <vt:lpstr>Thông tin trên Socket</vt:lpstr>
      <vt:lpstr>Đóng Socket</vt:lpstr>
      <vt:lpstr>Sockets for Server</vt:lpstr>
      <vt:lpstr>Sockets for Server</vt:lpstr>
      <vt:lpstr>Class ServerSocket</vt:lpstr>
      <vt:lpstr>Class ServerSocket</vt:lpstr>
      <vt:lpstr>Chấp nhận và đóng kết nối</vt:lpstr>
      <vt:lpstr>Chấp nhận và đóng kết nối</vt:lpstr>
      <vt:lpstr>Các hàm get</vt:lpstr>
      <vt:lpstr>Các hàm get</vt:lpstr>
      <vt:lpstr>Secure Sockets</vt:lpstr>
      <vt:lpstr>Java Secure Socket Extension</vt:lpstr>
      <vt:lpstr>Java Secure Socket Extension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Sockets for Clients/Server Secure Sockets</dc:title>
  <dc:creator>Thiệu Dương Đình</dc:creator>
  <cp:lastModifiedBy>Thiệu Dương Đình</cp:lastModifiedBy>
  <cp:revision>16</cp:revision>
  <dcterms:created xsi:type="dcterms:W3CDTF">2021-05-24T13:55:40Z</dcterms:created>
  <dcterms:modified xsi:type="dcterms:W3CDTF">2021-06-03T07:27:25Z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