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62" r:id="rId3"/>
    <p:sldId id="257" r:id="rId4"/>
    <p:sldId id="259" r:id="rId5"/>
    <p:sldId id="258" r:id="rId6"/>
    <p:sldId id="260" r:id="rId7"/>
    <p:sldId id="263" r:id="rId8"/>
    <p:sldId id="261" r:id="rId9"/>
    <p:sldId id="264" r:id="rId10"/>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888"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1008010-ECA0-485E-8802-9292D9094BF6}" type="datetimeFigureOut">
              <a:rPr lang="vi-VN" smtClean="0"/>
              <a:t>26/12/2013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A05453D-212B-44A6-9B18-D37E56E0612C}" type="slidenum">
              <a:rPr lang="vi-VN" smtClean="0"/>
              <a:t>‹#›</a:t>
            </a:fld>
            <a:endParaRPr lang="vi-VN"/>
          </a:p>
        </p:txBody>
      </p:sp>
    </p:spTree>
    <p:extLst>
      <p:ext uri="{BB962C8B-B14F-4D97-AF65-F5344CB8AC3E}">
        <p14:creationId xmlns:p14="http://schemas.microsoft.com/office/powerpoint/2010/main" val="922115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008010-ECA0-485E-8802-9292D9094BF6}" type="datetimeFigureOut">
              <a:rPr lang="vi-VN" smtClean="0"/>
              <a:t>26/12/2013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A05453D-212B-44A6-9B18-D37E56E0612C}" type="slidenum">
              <a:rPr lang="vi-VN" smtClean="0"/>
              <a:t>‹#›</a:t>
            </a:fld>
            <a:endParaRPr lang="vi-VN"/>
          </a:p>
        </p:txBody>
      </p:sp>
    </p:spTree>
    <p:extLst>
      <p:ext uri="{BB962C8B-B14F-4D97-AF65-F5344CB8AC3E}">
        <p14:creationId xmlns:p14="http://schemas.microsoft.com/office/powerpoint/2010/main" val="2454396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008010-ECA0-485E-8802-9292D9094BF6}" type="datetimeFigureOut">
              <a:rPr lang="vi-VN" smtClean="0"/>
              <a:t>26/12/2013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A05453D-212B-44A6-9B18-D37E56E0612C}" type="slidenum">
              <a:rPr lang="vi-VN" smtClean="0"/>
              <a:t>‹#›</a:t>
            </a:fld>
            <a:endParaRPr lang="vi-VN"/>
          </a:p>
        </p:txBody>
      </p:sp>
    </p:spTree>
    <p:extLst>
      <p:ext uri="{BB962C8B-B14F-4D97-AF65-F5344CB8AC3E}">
        <p14:creationId xmlns:p14="http://schemas.microsoft.com/office/powerpoint/2010/main" val="1890725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008010-ECA0-485E-8802-9292D9094BF6}" type="datetimeFigureOut">
              <a:rPr lang="vi-VN" smtClean="0"/>
              <a:t>26/12/2013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A05453D-212B-44A6-9B18-D37E56E0612C}" type="slidenum">
              <a:rPr lang="vi-VN" smtClean="0"/>
              <a:t>‹#›</a:t>
            </a:fld>
            <a:endParaRPr lang="vi-VN"/>
          </a:p>
        </p:txBody>
      </p:sp>
    </p:spTree>
    <p:extLst>
      <p:ext uri="{BB962C8B-B14F-4D97-AF65-F5344CB8AC3E}">
        <p14:creationId xmlns:p14="http://schemas.microsoft.com/office/powerpoint/2010/main" val="1234294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008010-ECA0-485E-8802-9292D9094BF6}" type="datetimeFigureOut">
              <a:rPr lang="vi-VN" smtClean="0"/>
              <a:t>26/12/2013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A05453D-212B-44A6-9B18-D37E56E0612C}" type="slidenum">
              <a:rPr lang="vi-VN" smtClean="0"/>
              <a:t>‹#›</a:t>
            </a:fld>
            <a:endParaRPr lang="vi-VN"/>
          </a:p>
        </p:txBody>
      </p:sp>
    </p:spTree>
    <p:extLst>
      <p:ext uri="{BB962C8B-B14F-4D97-AF65-F5344CB8AC3E}">
        <p14:creationId xmlns:p14="http://schemas.microsoft.com/office/powerpoint/2010/main" val="600047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1008010-ECA0-485E-8802-9292D9094BF6}" type="datetimeFigureOut">
              <a:rPr lang="vi-VN" smtClean="0"/>
              <a:t>26/12/2013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A05453D-212B-44A6-9B18-D37E56E0612C}" type="slidenum">
              <a:rPr lang="vi-VN" smtClean="0"/>
              <a:t>‹#›</a:t>
            </a:fld>
            <a:endParaRPr lang="vi-VN"/>
          </a:p>
        </p:txBody>
      </p:sp>
    </p:spTree>
    <p:extLst>
      <p:ext uri="{BB962C8B-B14F-4D97-AF65-F5344CB8AC3E}">
        <p14:creationId xmlns:p14="http://schemas.microsoft.com/office/powerpoint/2010/main" val="1392161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1008010-ECA0-485E-8802-9292D9094BF6}" type="datetimeFigureOut">
              <a:rPr lang="vi-VN" smtClean="0"/>
              <a:t>26/12/2013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CA05453D-212B-44A6-9B18-D37E56E0612C}" type="slidenum">
              <a:rPr lang="vi-VN" smtClean="0"/>
              <a:t>‹#›</a:t>
            </a:fld>
            <a:endParaRPr lang="vi-VN"/>
          </a:p>
        </p:txBody>
      </p:sp>
    </p:spTree>
    <p:extLst>
      <p:ext uri="{BB962C8B-B14F-4D97-AF65-F5344CB8AC3E}">
        <p14:creationId xmlns:p14="http://schemas.microsoft.com/office/powerpoint/2010/main" val="2586378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1008010-ECA0-485E-8802-9292D9094BF6}" type="datetimeFigureOut">
              <a:rPr lang="vi-VN" smtClean="0"/>
              <a:t>26/12/2013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CA05453D-212B-44A6-9B18-D37E56E0612C}" type="slidenum">
              <a:rPr lang="vi-VN" smtClean="0"/>
              <a:t>‹#›</a:t>
            </a:fld>
            <a:endParaRPr lang="vi-VN"/>
          </a:p>
        </p:txBody>
      </p:sp>
    </p:spTree>
    <p:extLst>
      <p:ext uri="{BB962C8B-B14F-4D97-AF65-F5344CB8AC3E}">
        <p14:creationId xmlns:p14="http://schemas.microsoft.com/office/powerpoint/2010/main" val="2540599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008010-ECA0-485E-8802-9292D9094BF6}" type="datetimeFigureOut">
              <a:rPr lang="vi-VN" smtClean="0"/>
              <a:t>26/12/2013</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CA05453D-212B-44A6-9B18-D37E56E0612C}" type="slidenum">
              <a:rPr lang="vi-VN" smtClean="0"/>
              <a:t>‹#›</a:t>
            </a:fld>
            <a:endParaRPr lang="vi-VN"/>
          </a:p>
        </p:txBody>
      </p:sp>
    </p:spTree>
    <p:extLst>
      <p:ext uri="{BB962C8B-B14F-4D97-AF65-F5344CB8AC3E}">
        <p14:creationId xmlns:p14="http://schemas.microsoft.com/office/powerpoint/2010/main" val="3848345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008010-ECA0-485E-8802-9292D9094BF6}" type="datetimeFigureOut">
              <a:rPr lang="vi-VN" smtClean="0"/>
              <a:t>26/12/2013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A05453D-212B-44A6-9B18-D37E56E0612C}" type="slidenum">
              <a:rPr lang="vi-VN" smtClean="0"/>
              <a:t>‹#›</a:t>
            </a:fld>
            <a:endParaRPr lang="vi-VN"/>
          </a:p>
        </p:txBody>
      </p:sp>
    </p:spTree>
    <p:extLst>
      <p:ext uri="{BB962C8B-B14F-4D97-AF65-F5344CB8AC3E}">
        <p14:creationId xmlns:p14="http://schemas.microsoft.com/office/powerpoint/2010/main" val="2525692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008010-ECA0-485E-8802-9292D9094BF6}" type="datetimeFigureOut">
              <a:rPr lang="vi-VN" smtClean="0"/>
              <a:t>26/12/2013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A05453D-212B-44A6-9B18-D37E56E0612C}" type="slidenum">
              <a:rPr lang="vi-VN" smtClean="0"/>
              <a:t>‹#›</a:t>
            </a:fld>
            <a:endParaRPr lang="vi-VN"/>
          </a:p>
        </p:txBody>
      </p:sp>
    </p:spTree>
    <p:extLst>
      <p:ext uri="{BB962C8B-B14F-4D97-AF65-F5344CB8AC3E}">
        <p14:creationId xmlns:p14="http://schemas.microsoft.com/office/powerpoint/2010/main" val="3680102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008010-ECA0-485E-8802-9292D9094BF6}" type="datetimeFigureOut">
              <a:rPr lang="vi-VN" smtClean="0"/>
              <a:t>26/12/2013</a:t>
            </a:fld>
            <a:endParaRPr lang="vi-V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05453D-212B-44A6-9B18-D37E56E0612C}" type="slidenum">
              <a:rPr lang="vi-VN" smtClean="0"/>
              <a:t>‹#›</a:t>
            </a:fld>
            <a:endParaRPr lang="vi-VN"/>
          </a:p>
        </p:txBody>
      </p:sp>
    </p:spTree>
    <p:extLst>
      <p:ext uri="{BB962C8B-B14F-4D97-AF65-F5344CB8AC3E}">
        <p14:creationId xmlns:p14="http://schemas.microsoft.com/office/powerpoint/2010/main" val="185739431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77120"/>
            <a:ext cx="9144000" cy="1651367"/>
          </a:xfrm>
        </p:spPr>
        <p:txBody>
          <a:bodyPr>
            <a:normAutofit fontScale="90000"/>
          </a:bodyPr>
          <a:lstStyle/>
          <a:p>
            <a:r>
              <a:rPr lang="vi-VN" dirty="0" smtClean="0"/>
              <a:t>MA TRẬN TRỌNG SỐ VÔ HƯỚNG VÀ DANH SÁCH CẠNH</a:t>
            </a:r>
            <a:endParaRPr lang="vi-VN" dirty="0"/>
          </a:p>
        </p:txBody>
      </p:sp>
      <p:sp>
        <p:nvSpPr>
          <p:cNvPr id="3" name="Subtitle 2"/>
          <p:cNvSpPr>
            <a:spLocks noGrp="1"/>
          </p:cNvSpPr>
          <p:nvPr>
            <p:ph type="subTitle" idx="1"/>
          </p:nvPr>
        </p:nvSpPr>
        <p:spPr>
          <a:xfrm>
            <a:off x="-2468164" y="332408"/>
            <a:ext cx="6686549" cy="844712"/>
          </a:xfrm>
        </p:spPr>
        <p:txBody>
          <a:bodyPr>
            <a:normAutofit/>
          </a:bodyPr>
          <a:lstStyle/>
          <a:p>
            <a:r>
              <a:rPr lang="vi-VN" sz="2000" dirty="0"/>
              <a:t>CHỦ ĐỀ 13:</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503" y="3075653"/>
            <a:ext cx="3975497" cy="2731490"/>
          </a:xfrm>
          <a:prstGeom prst="rect">
            <a:avLst/>
          </a:prstGeom>
        </p:spPr>
      </p:pic>
      <p:sp>
        <p:nvSpPr>
          <p:cNvPr id="5" name="Subtitle 2"/>
          <p:cNvSpPr txBox="1">
            <a:spLocks/>
          </p:cNvSpPr>
          <p:nvPr/>
        </p:nvSpPr>
        <p:spPr>
          <a:xfrm>
            <a:off x="5118496" y="3831617"/>
            <a:ext cx="6686549" cy="19755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vi-VN" dirty="0" smtClean="0"/>
              <a:t>Nhóm 13:</a:t>
            </a:r>
          </a:p>
          <a:p>
            <a:pPr marL="342900" indent="-342900" algn="l">
              <a:buFont typeface="Arial" panose="020B0604020202020204" pitchFamily="34" charset="0"/>
              <a:buChar char="•"/>
            </a:pPr>
            <a:r>
              <a:rPr lang="vi-VN" dirty="0" smtClean="0"/>
              <a:t>Trần Thị Thuận An</a:t>
            </a:r>
          </a:p>
          <a:p>
            <a:pPr marL="342900" indent="-342900" algn="l">
              <a:buFont typeface="Arial" panose="020B0604020202020204" pitchFamily="34" charset="0"/>
              <a:buChar char="•"/>
            </a:pPr>
            <a:r>
              <a:rPr lang="vi-VN" dirty="0" smtClean="0"/>
              <a:t>Đồng Quốc Tiến</a:t>
            </a:r>
          </a:p>
          <a:p>
            <a:pPr marL="342900" indent="-342900" algn="l">
              <a:buFont typeface="Arial" panose="020B0604020202020204" pitchFamily="34" charset="0"/>
              <a:buChar char="•"/>
            </a:pPr>
            <a:r>
              <a:rPr lang="vi-VN" dirty="0" smtClean="0"/>
              <a:t>Phạm Thị Cẩm Phượng</a:t>
            </a:r>
            <a:endParaRPr lang="vi-VN" dirty="0"/>
          </a:p>
        </p:txBody>
      </p:sp>
      <p:sp>
        <p:nvSpPr>
          <p:cNvPr id="6" name="Subtitle 2"/>
          <p:cNvSpPr txBox="1">
            <a:spLocks/>
          </p:cNvSpPr>
          <p:nvPr/>
        </p:nvSpPr>
        <p:spPr>
          <a:xfrm>
            <a:off x="5118495" y="5807143"/>
            <a:ext cx="6686549" cy="19755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vi-VN" dirty="0" smtClean="0"/>
              <a:t>Giảng viên hướng dẫn:</a:t>
            </a:r>
          </a:p>
          <a:p>
            <a:pPr algn="l"/>
            <a:r>
              <a:rPr lang="vi-VN" dirty="0" smtClean="0"/>
              <a:t>Ths.Ngô Thanh Tú</a:t>
            </a:r>
            <a:endParaRPr lang="vi-VN" dirty="0" smtClean="0"/>
          </a:p>
        </p:txBody>
      </p:sp>
    </p:spTree>
    <p:extLst>
      <p:ext uri="{BB962C8B-B14F-4D97-AF65-F5344CB8AC3E}">
        <p14:creationId xmlns:p14="http://schemas.microsoft.com/office/powerpoint/2010/main" val="1558410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985962" y="2134383"/>
            <a:ext cx="7900987" cy="165136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dirty="0" smtClean="0"/>
              <a:t>GIỚI THIỆU CHUNG</a:t>
            </a:r>
            <a:endParaRPr lang="vi-VN" dirty="0"/>
          </a:p>
        </p:txBody>
      </p:sp>
    </p:spTree>
    <p:extLst>
      <p:ext uri="{BB962C8B-B14F-4D97-AF65-F5344CB8AC3E}">
        <p14:creationId xmlns:p14="http://schemas.microsoft.com/office/powerpoint/2010/main" val="14799073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0488"/>
            <a:ext cx="7886700" cy="1325563"/>
          </a:xfrm>
        </p:spPr>
        <p:txBody>
          <a:bodyPr/>
          <a:lstStyle/>
          <a:p>
            <a:r>
              <a:rPr lang="vi-VN" dirty="0" smtClean="0"/>
              <a:t>MA TRẬN TRỌNG SỐ</a:t>
            </a:r>
            <a:endParaRPr lang="vi-VN" dirty="0"/>
          </a:p>
        </p:txBody>
      </p:sp>
      <p:sp>
        <p:nvSpPr>
          <p:cNvPr id="5" name="Title 1"/>
          <p:cNvSpPr txBox="1">
            <a:spLocks/>
          </p:cNvSpPr>
          <p:nvPr/>
        </p:nvSpPr>
        <p:spPr>
          <a:xfrm>
            <a:off x="5229225" y="6586537"/>
            <a:ext cx="5686425" cy="115936"/>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mtClean="0"/>
              <a:t>MA TRẬN TRỌNG SỐ VÔ HƯỚNG VÀ DANH SÁCH CẠNH</a:t>
            </a:r>
            <a:endParaRPr lang="vi-VN" dirty="0"/>
          </a:p>
        </p:txBody>
      </p:sp>
      <p:sp>
        <p:nvSpPr>
          <p:cNvPr id="6" name="TextBox 5"/>
          <p:cNvSpPr txBox="1"/>
          <p:nvPr/>
        </p:nvSpPr>
        <p:spPr>
          <a:xfrm>
            <a:off x="628651" y="1416051"/>
            <a:ext cx="7886700" cy="1938992"/>
          </a:xfrm>
          <a:prstGeom prst="rect">
            <a:avLst/>
          </a:prstGeom>
          <a:noFill/>
        </p:spPr>
        <p:txBody>
          <a:bodyPr wrap="square" rtlCol="0">
            <a:spAutoFit/>
          </a:bodyPr>
          <a:lstStyle/>
          <a:p>
            <a:r>
              <a:rPr lang="vi-VN" sz="2000" b="1" dirty="0"/>
              <a:t>Khái </a:t>
            </a:r>
            <a:r>
              <a:rPr lang="vi-VN" sz="2000" b="1" dirty="0" smtClean="0"/>
              <a:t>niệm</a:t>
            </a:r>
            <a:endParaRPr lang="vi-VN" sz="2000" b="1" dirty="0"/>
          </a:p>
          <a:p>
            <a:r>
              <a:rPr lang="vi-VN" sz="2000" dirty="0"/>
              <a:t>- Cho G = (V,E) là </a:t>
            </a:r>
            <a:r>
              <a:rPr lang="vi-VN" sz="2000" b="1" dirty="0"/>
              <a:t>đơn đồ thị</a:t>
            </a:r>
            <a:r>
              <a:rPr lang="vi-VN" sz="2000" dirty="0"/>
              <a:t> có trọng số. Ma trận trọng số của G là một ma trận vuông A = (</a:t>
            </a:r>
            <a:r>
              <a:rPr lang="vi-VN" sz="2000" i="1" dirty="0"/>
              <a:t>a</a:t>
            </a:r>
            <a:r>
              <a:rPr lang="vi-VN" sz="2000" baseline="-25000" dirty="0"/>
              <a:t>ij</a:t>
            </a:r>
            <a:r>
              <a:rPr lang="vi-VN" sz="2000" dirty="0"/>
              <a:t>) cấp n</a:t>
            </a:r>
            <a:r>
              <a:rPr lang="vi-VN" sz="2000" dirty="0" smtClean="0"/>
              <a:t>.</a:t>
            </a:r>
            <a:r>
              <a:rPr lang="vi-VN" sz="2000" dirty="0"/>
              <a:t> Trong đó:</a:t>
            </a:r>
          </a:p>
          <a:p>
            <a:r>
              <a:rPr lang="vi-VN" sz="2000" dirty="0"/>
              <a:t>• </a:t>
            </a:r>
            <a:r>
              <a:rPr lang="vi-VN" sz="2000" i="1" dirty="0"/>
              <a:t>a</a:t>
            </a:r>
            <a:r>
              <a:rPr lang="vi-VN" sz="2000" baseline="-25000" dirty="0"/>
              <a:t>ij</a:t>
            </a:r>
            <a:r>
              <a:rPr lang="vi-VN" sz="2000" dirty="0"/>
              <a:t> = w(i,j) nếu (i, j) ∈ E</a:t>
            </a:r>
          </a:p>
          <a:p>
            <a:r>
              <a:rPr lang="vi-VN" sz="2000" dirty="0"/>
              <a:t>• </a:t>
            </a:r>
            <a:r>
              <a:rPr lang="vi-VN" sz="2000" i="1" dirty="0"/>
              <a:t>a</a:t>
            </a:r>
            <a:r>
              <a:rPr lang="vi-VN" sz="2000" baseline="-25000" dirty="0"/>
              <a:t>ij</a:t>
            </a:r>
            <a:r>
              <a:rPr lang="vi-VN" sz="2000" dirty="0"/>
              <a:t> = 0 nếu (i, j) ∉ E</a:t>
            </a:r>
          </a:p>
          <a:p>
            <a:r>
              <a:rPr lang="vi-VN" sz="2000" dirty="0"/>
              <a:t>• Quy ước </a:t>
            </a:r>
            <a:r>
              <a:rPr lang="vi-VN" sz="2000" i="1" dirty="0"/>
              <a:t>a</a:t>
            </a:r>
            <a:r>
              <a:rPr lang="vi-VN" sz="2000" baseline="-25000" dirty="0"/>
              <a:t>ii</a:t>
            </a:r>
            <a:r>
              <a:rPr lang="vi-VN" sz="2000" dirty="0"/>
              <a:t> = 0 với ∀i;</a:t>
            </a:r>
          </a:p>
        </p:txBody>
      </p:sp>
      <p:sp>
        <p:nvSpPr>
          <p:cNvPr id="7" name="Rectangle 6"/>
          <p:cNvSpPr/>
          <p:nvPr/>
        </p:nvSpPr>
        <p:spPr>
          <a:xfrm>
            <a:off x="514350" y="1042988"/>
            <a:ext cx="8629650" cy="114300"/>
          </a:xfrm>
          <a:prstGeom prst="rect">
            <a:avLst/>
          </a:prstGeom>
          <a:solidFill>
            <a:schemeClr val="bg2">
              <a:lumMod val="50000"/>
            </a:schemeClr>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vi-VN"/>
          </a:p>
        </p:txBody>
      </p:sp>
      <p:sp>
        <p:nvSpPr>
          <p:cNvPr id="9" name="TextBox 8"/>
          <p:cNvSpPr txBox="1"/>
          <p:nvPr/>
        </p:nvSpPr>
        <p:spPr>
          <a:xfrm>
            <a:off x="587707" y="3613929"/>
            <a:ext cx="7886700" cy="2862322"/>
          </a:xfrm>
          <a:prstGeom prst="rect">
            <a:avLst/>
          </a:prstGeom>
          <a:noFill/>
        </p:spPr>
        <p:txBody>
          <a:bodyPr wrap="square" rtlCol="0">
            <a:spAutoFit/>
          </a:bodyPr>
          <a:lstStyle/>
          <a:p>
            <a:r>
              <a:rPr lang="vi-VN" sz="2000" b="1" dirty="0"/>
              <a:t>Tính chất:</a:t>
            </a:r>
            <a:endParaRPr lang="vi-VN" sz="2000" dirty="0"/>
          </a:p>
          <a:p>
            <a:r>
              <a:rPr lang="vi-VN" sz="2000" dirty="0"/>
              <a:t>- </a:t>
            </a:r>
            <a:r>
              <a:rPr lang="vi-VN" sz="2000" dirty="0" smtClean="0"/>
              <a:t> Là </a:t>
            </a:r>
            <a:r>
              <a:rPr lang="vi-VN" sz="2000" dirty="0"/>
              <a:t>đồ thị vô hướng </a:t>
            </a:r>
            <a:r>
              <a:rPr lang="vi-VN" sz="2000" dirty="0" smtClean="0"/>
              <a:t>=&gt; Nếu </a:t>
            </a:r>
            <a:r>
              <a:rPr lang="vi-VN" sz="2000" dirty="0"/>
              <a:t>nửa tam giác trên và nửa tam giác dưới đối xứng nhau qua đường chéo </a:t>
            </a:r>
            <a:r>
              <a:rPr lang="vi-VN" sz="2000" dirty="0" smtClean="0"/>
              <a:t>chính. </a:t>
            </a:r>
            <a:r>
              <a:rPr lang="vi-VN" sz="2000" dirty="0"/>
              <a:t>Ngược lại nếu có một phần tử không giống nhau =&gt; ma trận có hướng.</a:t>
            </a:r>
          </a:p>
          <a:p>
            <a:r>
              <a:rPr lang="vi-VN" sz="2000" dirty="0"/>
              <a:t>- Nếu G là đồ thị vô hướng thì bậc của đỉnh i bằng tổng phần tử khác 0 trên hàng i</a:t>
            </a:r>
          </a:p>
          <a:p>
            <a:r>
              <a:rPr lang="vi-VN" sz="2000" dirty="0"/>
              <a:t>- Nếu G là đồ thị có hướng thì nửa bậc ngoài của đỉnh i bằng tổng các phần tử khác 0 trên dòng i và nửa bậc trong của đỉnh i bằng</a:t>
            </a:r>
          </a:p>
          <a:p>
            <a:r>
              <a:rPr lang="vi-VN" sz="2000" dirty="0"/>
              <a:t>tổng các phần tử khác 0 trên cột i</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902" y="3429220"/>
            <a:ext cx="3024884" cy="2972731"/>
          </a:xfrm>
          <a:prstGeom prst="rect">
            <a:avLst/>
          </a:prstGeom>
        </p:spPr>
      </p:pic>
      <p:cxnSp>
        <p:nvCxnSpPr>
          <p:cNvPr id="4" name="Straight Arrow Connector 3"/>
          <p:cNvCxnSpPr/>
          <p:nvPr/>
        </p:nvCxnSpPr>
        <p:spPr>
          <a:xfrm>
            <a:off x="1460311" y="3607869"/>
            <a:ext cx="2702256" cy="2765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478730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500"/>
                                        <p:tgtEl>
                                          <p:spTgt spid="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down)">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xit" presetSubtype="4" fill="hold" nodeType="clickEffect">
                                  <p:stCondLst>
                                    <p:cond delay="0"/>
                                  </p:stCondLst>
                                  <p:childTnLst>
                                    <p:animEffect transition="out" filter="wipe(down)">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0" presetClass="exit" presetSubtype="0" fill="hold" nodeType="clickEffect">
                                  <p:stCondLst>
                                    <p:cond delay="0"/>
                                  </p:stCondLst>
                                  <p:childTnLst>
                                    <p:animEffect transition="out" filter="wedge">
                                      <p:cBhvr>
                                        <p:cTn id="40" dur="2000"/>
                                        <p:tgtEl>
                                          <p:spTgt spid="4"/>
                                        </p:tgtEl>
                                      </p:cBhvr>
                                    </p:animEffect>
                                    <p:set>
                                      <p:cBhvr>
                                        <p:cTn id="41" dur="1" fill="hold">
                                          <p:stCondLst>
                                            <p:cond delay="1999"/>
                                          </p:stCondLst>
                                        </p:cTn>
                                        <p:tgtEl>
                                          <p:spTgt spid="4"/>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9">
                                            <p:txEl>
                                              <p:pRg st="0" end="0"/>
                                            </p:txEl>
                                          </p:spTgt>
                                        </p:tgtEl>
                                        <p:attrNameLst>
                                          <p:attrName>style.visibility</p:attrName>
                                        </p:attrNameLst>
                                      </p:cBhvr>
                                      <p:to>
                                        <p:strVal val="visible"/>
                                      </p:to>
                                    </p:set>
                                    <p:animEffect transition="in" filter="fade">
                                      <p:cBhvr>
                                        <p:cTn id="46" dur="500"/>
                                        <p:tgtEl>
                                          <p:spTgt spid="9">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9">
                                            <p:txEl>
                                              <p:pRg st="1" end="1"/>
                                            </p:txEl>
                                          </p:spTgt>
                                        </p:tgtEl>
                                        <p:attrNameLst>
                                          <p:attrName>style.visibility</p:attrName>
                                        </p:attrNameLst>
                                      </p:cBhvr>
                                      <p:to>
                                        <p:strVal val="visible"/>
                                      </p:to>
                                    </p:set>
                                    <p:animEffect transition="in" filter="fade">
                                      <p:cBhvr>
                                        <p:cTn id="51" dur="500"/>
                                        <p:tgtEl>
                                          <p:spTgt spid="9">
                                            <p:txEl>
                                              <p:pRg st="1" end="1"/>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9">
                                            <p:txEl>
                                              <p:pRg st="2" end="2"/>
                                            </p:txEl>
                                          </p:spTgt>
                                        </p:tgtEl>
                                        <p:attrNameLst>
                                          <p:attrName>style.visibility</p:attrName>
                                        </p:attrNameLst>
                                      </p:cBhvr>
                                      <p:to>
                                        <p:strVal val="visible"/>
                                      </p:to>
                                    </p:set>
                                    <p:animEffect transition="in" filter="fade">
                                      <p:cBhvr>
                                        <p:cTn id="54" dur="500"/>
                                        <p:tgtEl>
                                          <p:spTgt spid="9">
                                            <p:txEl>
                                              <p:pRg st="2" end="2"/>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9">
                                            <p:txEl>
                                              <p:pRg st="3" end="3"/>
                                            </p:txEl>
                                          </p:spTgt>
                                        </p:tgtEl>
                                        <p:attrNameLst>
                                          <p:attrName>style.visibility</p:attrName>
                                        </p:attrNameLst>
                                      </p:cBhvr>
                                      <p:to>
                                        <p:strVal val="visible"/>
                                      </p:to>
                                    </p:set>
                                    <p:animEffect transition="in" filter="fade">
                                      <p:cBhvr>
                                        <p:cTn id="57" dur="500"/>
                                        <p:tgtEl>
                                          <p:spTgt spid="9">
                                            <p:txEl>
                                              <p:pRg st="3" end="3"/>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9">
                                            <p:txEl>
                                              <p:pRg st="4" end="4"/>
                                            </p:txEl>
                                          </p:spTgt>
                                        </p:tgtEl>
                                        <p:attrNameLst>
                                          <p:attrName>style.visibility</p:attrName>
                                        </p:attrNameLst>
                                      </p:cBhvr>
                                      <p:to>
                                        <p:strVal val="visible"/>
                                      </p:to>
                                    </p:set>
                                    <p:animEffect transition="in" filter="fade">
                                      <p:cBhvr>
                                        <p:cTn id="60"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0488"/>
            <a:ext cx="7886700" cy="1325563"/>
          </a:xfrm>
        </p:spPr>
        <p:txBody>
          <a:bodyPr/>
          <a:lstStyle/>
          <a:p>
            <a:r>
              <a:rPr lang="vi-VN" dirty="0" smtClean="0"/>
              <a:t>MA TRẬN TRỌNG SỐ</a:t>
            </a:r>
            <a:endParaRPr lang="vi-VN" dirty="0"/>
          </a:p>
        </p:txBody>
      </p:sp>
      <p:sp>
        <p:nvSpPr>
          <p:cNvPr id="5" name="Title 1"/>
          <p:cNvSpPr txBox="1">
            <a:spLocks/>
          </p:cNvSpPr>
          <p:nvPr/>
        </p:nvSpPr>
        <p:spPr>
          <a:xfrm>
            <a:off x="5229225" y="6586537"/>
            <a:ext cx="5686425" cy="115936"/>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mtClean="0"/>
              <a:t>MA TRẬN TRỌNG SỐ VÔ HƯỚNG VÀ DANH SÁCH CẠNH</a:t>
            </a:r>
            <a:endParaRPr lang="vi-VN" dirty="0"/>
          </a:p>
        </p:txBody>
      </p:sp>
      <p:sp>
        <p:nvSpPr>
          <p:cNvPr id="7" name="Rectangle 6"/>
          <p:cNvSpPr/>
          <p:nvPr/>
        </p:nvSpPr>
        <p:spPr>
          <a:xfrm>
            <a:off x="514350" y="1042988"/>
            <a:ext cx="8629650" cy="114300"/>
          </a:xfrm>
          <a:prstGeom prst="rect">
            <a:avLst/>
          </a:prstGeom>
          <a:solidFill>
            <a:schemeClr val="bg2">
              <a:lumMod val="50000"/>
            </a:schemeClr>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vi-VN"/>
          </a:p>
        </p:txBody>
      </p:sp>
      <p:sp>
        <p:nvSpPr>
          <p:cNvPr id="3" name="TextBox 2"/>
          <p:cNvSpPr txBox="1"/>
          <p:nvPr/>
        </p:nvSpPr>
        <p:spPr>
          <a:xfrm>
            <a:off x="514350" y="1360767"/>
            <a:ext cx="1394934" cy="400110"/>
          </a:xfrm>
          <a:prstGeom prst="rect">
            <a:avLst/>
          </a:prstGeom>
          <a:noFill/>
        </p:spPr>
        <p:txBody>
          <a:bodyPr wrap="none" rtlCol="0">
            <a:spAutoFit/>
          </a:bodyPr>
          <a:lstStyle/>
          <a:p>
            <a:r>
              <a:rPr lang="vi-VN" sz="2000" b="1" dirty="0" smtClean="0"/>
              <a:t>Minh họa:</a:t>
            </a:r>
            <a:endParaRPr lang="vi-VN" sz="20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30" y="2020680"/>
            <a:ext cx="9743607" cy="3961228"/>
          </a:xfrm>
          <a:prstGeom prst="rect">
            <a:avLst/>
          </a:prstGeom>
        </p:spPr>
      </p:pic>
      <p:sp>
        <p:nvSpPr>
          <p:cNvPr id="12" name="Right Arrow 11"/>
          <p:cNvSpPr/>
          <p:nvPr/>
        </p:nvSpPr>
        <p:spPr>
          <a:xfrm>
            <a:off x="1928363" y="2593299"/>
            <a:ext cx="380287" cy="16489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Right Arrow 13"/>
          <p:cNvSpPr/>
          <p:nvPr/>
        </p:nvSpPr>
        <p:spPr>
          <a:xfrm>
            <a:off x="608931" y="3368961"/>
            <a:ext cx="380287" cy="164892"/>
          </a:xfrm>
          <a:prstGeom prst="rightArrow">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Right Arrow 14"/>
          <p:cNvSpPr/>
          <p:nvPr/>
        </p:nvSpPr>
        <p:spPr>
          <a:xfrm>
            <a:off x="608930" y="4675434"/>
            <a:ext cx="380287" cy="164892"/>
          </a:xfrm>
          <a:prstGeom prst="rightArrow">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Right Arrow 16"/>
          <p:cNvSpPr/>
          <p:nvPr/>
        </p:nvSpPr>
        <p:spPr>
          <a:xfrm rot="10800000">
            <a:off x="4121356" y="4510542"/>
            <a:ext cx="380287" cy="164892"/>
          </a:xfrm>
          <a:prstGeom prst="rightArrow">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Right Arrow 17"/>
          <p:cNvSpPr/>
          <p:nvPr/>
        </p:nvSpPr>
        <p:spPr>
          <a:xfrm rot="10800000">
            <a:off x="4115688" y="3183165"/>
            <a:ext cx="380287" cy="164892"/>
          </a:xfrm>
          <a:prstGeom prst="rightArrow">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Right Arrow 18"/>
          <p:cNvSpPr/>
          <p:nvPr/>
        </p:nvSpPr>
        <p:spPr>
          <a:xfrm rot="16200000">
            <a:off x="2451781" y="5566601"/>
            <a:ext cx="380287" cy="164892"/>
          </a:xfrm>
          <a:prstGeom prst="rightArrow">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5621310" y="2668250"/>
            <a:ext cx="337890" cy="341314"/>
          </a:xfrm>
          <a:prstGeom prst="rect">
            <a:avLst/>
          </a:prstGeom>
        </p:spPr>
      </p:pic>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6100996" y="2668250"/>
            <a:ext cx="337890" cy="341314"/>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6700602" y="2681510"/>
            <a:ext cx="337890" cy="341314"/>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157190" y="2681510"/>
            <a:ext cx="337890" cy="341314"/>
          </a:xfrm>
          <a:prstGeom prst="rect">
            <a:avLst/>
          </a:prstGeom>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708383" y="2668250"/>
            <a:ext cx="337890" cy="341314"/>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189788" y="2681510"/>
            <a:ext cx="337890" cy="341314"/>
          </a:xfrm>
          <a:prstGeom prst="rect">
            <a:avLst/>
          </a:prstGeom>
        </p:spPr>
      </p:pic>
      <p:sp>
        <p:nvSpPr>
          <p:cNvPr id="25" name="Right Arrow 24"/>
          <p:cNvSpPr/>
          <p:nvPr/>
        </p:nvSpPr>
        <p:spPr>
          <a:xfrm rot="10800000">
            <a:off x="2668042" y="2585804"/>
            <a:ext cx="380287" cy="164892"/>
          </a:xfrm>
          <a:prstGeom prst="rightArrow">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53272994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7" grpId="0" animBg="1"/>
      <p:bldP spid="18" grpId="0" animBg="1"/>
      <p:bldP spid="19" grpId="0" animBg="1"/>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90488"/>
            <a:ext cx="7886700" cy="1325563"/>
          </a:xfrm>
        </p:spPr>
        <p:txBody>
          <a:bodyPr/>
          <a:lstStyle/>
          <a:p>
            <a:r>
              <a:rPr lang="vi-VN" dirty="0" smtClean="0"/>
              <a:t>DANH SÁCH KỀ</a:t>
            </a:r>
            <a:endParaRPr lang="vi-VN" dirty="0"/>
          </a:p>
        </p:txBody>
      </p:sp>
      <p:sp>
        <p:nvSpPr>
          <p:cNvPr id="6" name="Rectangle 5"/>
          <p:cNvSpPr/>
          <p:nvPr/>
        </p:nvSpPr>
        <p:spPr>
          <a:xfrm>
            <a:off x="514350" y="1042988"/>
            <a:ext cx="8629650" cy="114300"/>
          </a:xfrm>
          <a:prstGeom prst="rect">
            <a:avLst/>
          </a:prstGeom>
          <a:solidFill>
            <a:schemeClr val="bg2">
              <a:lumMod val="50000"/>
            </a:schemeClr>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vi-VN"/>
          </a:p>
        </p:txBody>
      </p:sp>
      <p:sp>
        <p:nvSpPr>
          <p:cNvPr id="7" name="TextBox 6"/>
          <p:cNvSpPr txBox="1"/>
          <p:nvPr/>
        </p:nvSpPr>
        <p:spPr>
          <a:xfrm>
            <a:off x="514350" y="1663999"/>
            <a:ext cx="8443913" cy="3785652"/>
          </a:xfrm>
          <a:prstGeom prst="rect">
            <a:avLst/>
          </a:prstGeom>
          <a:noFill/>
        </p:spPr>
        <p:txBody>
          <a:bodyPr wrap="square" rtlCol="0">
            <a:spAutoFit/>
          </a:bodyPr>
          <a:lstStyle/>
          <a:p>
            <a:r>
              <a:rPr lang="vi-VN" sz="2000" dirty="0" smtClean="0"/>
              <a:t>	Trong </a:t>
            </a:r>
            <a:r>
              <a:rPr lang="vi-VN" sz="2000" dirty="0"/>
              <a:t>trường hợp đồ thị thưa (đồ thị có số cạnh m thoả mãn bất dẳng thức: m&lt;6n) người ta thường dùng cách biểu diễn đồ thị dưới dạng danh sách cạnh.</a:t>
            </a:r>
          </a:p>
          <a:p>
            <a:r>
              <a:rPr lang="vi-VN" sz="2000" dirty="0" smtClean="0"/>
              <a:t>	Trong </a:t>
            </a:r>
            <a:r>
              <a:rPr lang="vi-VN" sz="2000" dirty="0"/>
              <a:t>cách biểu diễn đồ thị bởi danh sách cạnh (cung) chúng ta sẽ lưu trữ danh sách tất cả các cạnh (cung) của đồ thị vô hướng (có hướng). Một cạnh (cung) e=(x,y) của đồ thị sẽ tương ứng với hai biến Dau[e], Cuoi[e]. như vậy, để lưu trữ đồ thị ta cần sử dụng 2m đơn vị bộ nhớù. Nhược điểm của cách biểu diễn này là để xác định những đỉnh nào của đồ thị là kề với một đỉnh cho trước chúng ta phải làm cỡ m phép so sánh (khi duyệt qua danh sách tất cả các cạnh của đồ thị).</a:t>
            </a:r>
          </a:p>
          <a:p>
            <a:r>
              <a:rPr lang="vi-VN" sz="2000" i="1" dirty="0" smtClean="0"/>
              <a:t>	Chú </a:t>
            </a:r>
            <a:r>
              <a:rPr lang="vi-VN" sz="2000" i="1" dirty="0"/>
              <a:t>ý</a:t>
            </a:r>
            <a:r>
              <a:rPr lang="vi-VN" sz="2000" dirty="0"/>
              <a:t>: Trong trường hợp đồ thị có trọng số ta cần thêm m đơn vị bộ nhớ để lưu trữ trọng số của các cạnh.</a:t>
            </a:r>
          </a:p>
        </p:txBody>
      </p:sp>
      <p:sp>
        <p:nvSpPr>
          <p:cNvPr id="8" name="Rectangle 7"/>
          <p:cNvSpPr/>
          <p:nvPr/>
        </p:nvSpPr>
        <p:spPr>
          <a:xfrm>
            <a:off x="514350" y="1185218"/>
            <a:ext cx="1757212" cy="461665"/>
          </a:xfrm>
          <a:prstGeom prst="rect">
            <a:avLst/>
          </a:prstGeom>
        </p:spPr>
        <p:txBody>
          <a:bodyPr wrap="none">
            <a:spAutoFit/>
          </a:bodyPr>
          <a:lstStyle/>
          <a:p>
            <a:r>
              <a:rPr lang="vi-VN" sz="2400" b="1" dirty="0" smtClean="0"/>
              <a:t>Khái niệm:</a:t>
            </a:r>
            <a:endParaRPr lang="vi-VN" sz="2400" b="1" dirty="0"/>
          </a:p>
        </p:txBody>
      </p:sp>
    </p:spTree>
    <p:extLst>
      <p:ext uri="{BB962C8B-B14F-4D97-AF65-F5344CB8AC3E}">
        <p14:creationId xmlns:p14="http://schemas.microsoft.com/office/powerpoint/2010/main" val="3516984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90488"/>
            <a:ext cx="7886700" cy="1325563"/>
          </a:xfrm>
        </p:spPr>
        <p:txBody>
          <a:bodyPr/>
          <a:lstStyle/>
          <a:p>
            <a:r>
              <a:rPr lang="vi-VN" dirty="0" smtClean="0"/>
              <a:t>DANH SÁCH KỀ</a:t>
            </a:r>
            <a:endParaRPr lang="vi-VN" dirty="0"/>
          </a:p>
        </p:txBody>
      </p:sp>
      <p:sp>
        <p:nvSpPr>
          <p:cNvPr id="6" name="Rectangle 5"/>
          <p:cNvSpPr/>
          <p:nvPr/>
        </p:nvSpPr>
        <p:spPr>
          <a:xfrm>
            <a:off x="514350" y="1042988"/>
            <a:ext cx="8629650" cy="114300"/>
          </a:xfrm>
          <a:prstGeom prst="rect">
            <a:avLst/>
          </a:prstGeom>
          <a:solidFill>
            <a:schemeClr val="bg2">
              <a:lumMod val="50000"/>
            </a:schemeClr>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vi-VN"/>
          </a:p>
        </p:txBody>
      </p:sp>
      <p:sp>
        <p:nvSpPr>
          <p:cNvPr id="8" name="Rectangle 7"/>
          <p:cNvSpPr/>
          <p:nvPr/>
        </p:nvSpPr>
        <p:spPr>
          <a:xfrm>
            <a:off x="514350" y="1185218"/>
            <a:ext cx="1037463" cy="461665"/>
          </a:xfrm>
          <a:prstGeom prst="rect">
            <a:avLst/>
          </a:prstGeom>
        </p:spPr>
        <p:txBody>
          <a:bodyPr wrap="none">
            <a:spAutoFit/>
          </a:bodyPr>
          <a:lstStyle/>
          <a:p>
            <a:r>
              <a:rPr lang="vi-VN" sz="2400" b="1" dirty="0" smtClean="0"/>
              <a:t>Ví dụ:</a:t>
            </a:r>
            <a:endParaRPr lang="vi-VN" sz="24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350" y="2109788"/>
            <a:ext cx="3810532" cy="2933700"/>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1168176805"/>
              </p:ext>
            </p:extLst>
          </p:nvPr>
        </p:nvGraphicFramePr>
        <p:xfrm>
          <a:off x="5686424" y="1982790"/>
          <a:ext cx="2314576" cy="2775399"/>
        </p:xfrm>
        <a:graphic>
          <a:graphicData uri="http://schemas.openxmlformats.org/drawingml/2006/table">
            <a:tbl>
              <a:tblPr firstRow="1" bandRow="1">
                <a:tableStyleId>{073A0DAA-6AF3-43AB-8588-CEC1D06C72B9}</a:tableStyleId>
              </a:tblPr>
              <a:tblGrid>
                <a:gridCol w="771525"/>
                <a:gridCol w="785777"/>
                <a:gridCol w="757274"/>
              </a:tblGrid>
              <a:tr h="624770">
                <a:tc>
                  <a:txBody>
                    <a:bodyPr/>
                    <a:lstStyle/>
                    <a:p>
                      <a:pPr algn="ctr"/>
                      <a:r>
                        <a:rPr lang="vi-VN" dirty="0" smtClean="0"/>
                        <a:t>Điểm</a:t>
                      </a:r>
                      <a:r>
                        <a:rPr lang="vi-VN" baseline="0" dirty="0" smtClean="0"/>
                        <a:t> đầu</a:t>
                      </a:r>
                      <a:endParaRPr lang="vi-VN" dirty="0"/>
                    </a:p>
                  </a:txBody>
                  <a:tcPr/>
                </a:tc>
                <a:tc>
                  <a:txBody>
                    <a:bodyPr/>
                    <a:lstStyle/>
                    <a:p>
                      <a:pPr algn="ctr"/>
                      <a:r>
                        <a:rPr lang="vi-VN" dirty="0" smtClean="0"/>
                        <a:t>Điểm cuối</a:t>
                      </a:r>
                      <a:endParaRPr lang="vi-VN" dirty="0"/>
                    </a:p>
                  </a:txBody>
                  <a:tcPr/>
                </a:tc>
                <a:tc>
                  <a:txBody>
                    <a:bodyPr/>
                    <a:lstStyle/>
                    <a:p>
                      <a:pPr algn="ctr"/>
                      <a:endParaRPr lang="vi-VN" dirty="0"/>
                    </a:p>
                  </a:txBody>
                  <a:tcPr/>
                </a:tc>
              </a:tr>
              <a:tr h="357012">
                <a:tc>
                  <a:txBody>
                    <a:bodyPr/>
                    <a:lstStyle/>
                    <a:p>
                      <a:pPr algn="ctr"/>
                      <a:r>
                        <a:rPr lang="vi-VN" dirty="0" smtClean="0"/>
                        <a:t>1</a:t>
                      </a:r>
                      <a:endParaRPr lang="vi-VN" dirty="0"/>
                    </a:p>
                  </a:txBody>
                  <a:tcPr/>
                </a:tc>
                <a:tc>
                  <a:txBody>
                    <a:bodyPr/>
                    <a:lstStyle/>
                    <a:p>
                      <a:pPr algn="ctr"/>
                      <a:r>
                        <a:rPr lang="vi-VN" dirty="0" smtClean="0"/>
                        <a:t>2</a:t>
                      </a:r>
                      <a:endParaRPr lang="vi-VN" dirty="0"/>
                    </a:p>
                  </a:txBody>
                  <a:tcPr/>
                </a:tc>
                <a:tc>
                  <a:txBody>
                    <a:bodyPr/>
                    <a:lstStyle/>
                    <a:p>
                      <a:pPr algn="ctr"/>
                      <a:r>
                        <a:rPr lang="vi-VN" dirty="0" smtClean="0"/>
                        <a:t>7</a:t>
                      </a:r>
                      <a:endParaRPr lang="vi-VN" dirty="0"/>
                    </a:p>
                  </a:txBody>
                  <a:tcPr/>
                </a:tc>
              </a:tr>
              <a:tr h="357012">
                <a:tc>
                  <a:txBody>
                    <a:bodyPr/>
                    <a:lstStyle/>
                    <a:p>
                      <a:pPr algn="ctr"/>
                      <a:r>
                        <a:rPr lang="vi-VN" dirty="0" smtClean="0"/>
                        <a:t>1</a:t>
                      </a:r>
                      <a:endParaRPr lang="vi-VN" dirty="0"/>
                    </a:p>
                  </a:txBody>
                  <a:tcPr/>
                </a:tc>
                <a:tc>
                  <a:txBody>
                    <a:bodyPr/>
                    <a:lstStyle/>
                    <a:p>
                      <a:pPr algn="ctr"/>
                      <a:r>
                        <a:rPr lang="vi-VN" dirty="0" smtClean="0"/>
                        <a:t>3</a:t>
                      </a:r>
                      <a:endParaRPr lang="vi-VN" dirty="0"/>
                    </a:p>
                  </a:txBody>
                  <a:tcPr/>
                </a:tc>
                <a:tc>
                  <a:txBody>
                    <a:bodyPr/>
                    <a:lstStyle/>
                    <a:p>
                      <a:pPr algn="ctr"/>
                      <a:r>
                        <a:rPr lang="vi-VN" dirty="0" smtClean="0"/>
                        <a:t>2</a:t>
                      </a:r>
                      <a:endParaRPr lang="vi-VN" dirty="0"/>
                    </a:p>
                  </a:txBody>
                  <a:tcPr/>
                </a:tc>
              </a:tr>
              <a:tr h="457121">
                <a:tc>
                  <a:txBody>
                    <a:bodyPr/>
                    <a:lstStyle/>
                    <a:p>
                      <a:pPr algn="ctr"/>
                      <a:r>
                        <a:rPr lang="vi-VN" dirty="0" smtClean="0"/>
                        <a:t>1</a:t>
                      </a:r>
                      <a:endParaRPr lang="vi-VN" dirty="0"/>
                    </a:p>
                  </a:txBody>
                  <a:tcPr/>
                </a:tc>
                <a:tc>
                  <a:txBody>
                    <a:bodyPr/>
                    <a:lstStyle/>
                    <a:p>
                      <a:pPr algn="ctr"/>
                      <a:r>
                        <a:rPr lang="vi-VN" dirty="0" smtClean="0"/>
                        <a:t>4</a:t>
                      </a:r>
                      <a:endParaRPr lang="vi-VN" dirty="0"/>
                    </a:p>
                  </a:txBody>
                  <a:tcPr/>
                </a:tc>
                <a:tc>
                  <a:txBody>
                    <a:bodyPr/>
                    <a:lstStyle/>
                    <a:p>
                      <a:pPr algn="ctr"/>
                      <a:r>
                        <a:rPr lang="vi-VN" dirty="0" smtClean="0"/>
                        <a:t>1</a:t>
                      </a:r>
                      <a:endParaRPr lang="vi-VN" dirty="0"/>
                    </a:p>
                  </a:txBody>
                  <a:tcPr/>
                </a:tc>
              </a:tr>
              <a:tr h="457121">
                <a:tc>
                  <a:txBody>
                    <a:bodyPr/>
                    <a:lstStyle/>
                    <a:p>
                      <a:pPr algn="ctr"/>
                      <a:r>
                        <a:rPr lang="vi-VN" dirty="0" smtClean="0"/>
                        <a:t>2</a:t>
                      </a:r>
                      <a:endParaRPr lang="vi-VN" dirty="0"/>
                    </a:p>
                  </a:txBody>
                  <a:tcPr/>
                </a:tc>
                <a:tc>
                  <a:txBody>
                    <a:bodyPr/>
                    <a:lstStyle/>
                    <a:p>
                      <a:pPr algn="ctr"/>
                      <a:r>
                        <a:rPr lang="vi-VN" dirty="0" smtClean="0"/>
                        <a:t>3</a:t>
                      </a:r>
                      <a:endParaRPr lang="vi-VN" dirty="0"/>
                    </a:p>
                  </a:txBody>
                  <a:tcPr/>
                </a:tc>
                <a:tc>
                  <a:txBody>
                    <a:bodyPr/>
                    <a:lstStyle/>
                    <a:p>
                      <a:pPr algn="ctr"/>
                      <a:r>
                        <a:rPr lang="vi-VN" dirty="0" smtClean="0"/>
                        <a:t>5</a:t>
                      </a:r>
                      <a:endParaRPr lang="vi-VN" dirty="0"/>
                    </a:p>
                  </a:txBody>
                  <a:tcPr/>
                </a:tc>
              </a:tr>
              <a:tr h="489557">
                <a:tc>
                  <a:txBody>
                    <a:bodyPr/>
                    <a:lstStyle/>
                    <a:p>
                      <a:pPr algn="ctr"/>
                      <a:r>
                        <a:rPr lang="vi-VN" dirty="0" smtClean="0"/>
                        <a:t>2</a:t>
                      </a:r>
                      <a:endParaRPr lang="vi-VN" dirty="0"/>
                    </a:p>
                  </a:txBody>
                  <a:tcPr/>
                </a:tc>
                <a:tc>
                  <a:txBody>
                    <a:bodyPr/>
                    <a:lstStyle/>
                    <a:p>
                      <a:pPr algn="ctr"/>
                      <a:r>
                        <a:rPr lang="vi-VN" dirty="0" smtClean="0"/>
                        <a:t>4</a:t>
                      </a:r>
                      <a:endParaRPr lang="vi-VN" dirty="0"/>
                    </a:p>
                  </a:txBody>
                  <a:tcPr/>
                </a:tc>
                <a:tc>
                  <a:txBody>
                    <a:bodyPr/>
                    <a:lstStyle/>
                    <a:p>
                      <a:pPr algn="ctr"/>
                      <a:r>
                        <a:rPr lang="vi-VN" dirty="0" smtClean="0"/>
                        <a:t>2</a:t>
                      </a:r>
                      <a:endParaRPr lang="vi-VN" dirty="0"/>
                    </a:p>
                  </a:txBody>
                  <a:tcPr/>
                </a:tc>
              </a:tr>
            </a:tbl>
          </a:graphicData>
        </a:graphic>
      </p:graphicFrame>
    </p:spTree>
    <p:extLst>
      <p:ext uri="{BB962C8B-B14F-4D97-AF65-F5344CB8AC3E}">
        <p14:creationId xmlns:p14="http://schemas.microsoft.com/office/powerpoint/2010/main" val="254222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6353" y="2368551"/>
            <a:ext cx="4314825" cy="3432738"/>
          </a:xfrm>
          <a:prstGeom prst="rect">
            <a:avLst/>
          </a:prstGeom>
        </p:spPr>
      </p:pic>
      <p:sp>
        <p:nvSpPr>
          <p:cNvPr id="5" name="Title 1"/>
          <p:cNvSpPr>
            <a:spLocks noGrp="1"/>
          </p:cNvSpPr>
          <p:nvPr>
            <p:ph type="title"/>
          </p:nvPr>
        </p:nvSpPr>
        <p:spPr>
          <a:xfrm>
            <a:off x="628649" y="90488"/>
            <a:ext cx="8386763" cy="1325563"/>
          </a:xfrm>
        </p:spPr>
        <p:txBody>
          <a:bodyPr/>
          <a:lstStyle/>
          <a:p>
            <a:r>
              <a:rPr lang="vi-VN" dirty="0" smtClean="0"/>
              <a:t>DANH SÁCH KỀ VÀ MA TRẬN</a:t>
            </a:r>
            <a:endParaRPr lang="vi-VN" dirty="0"/>
          </a:p>
        </p:txBody>
      </p:sp>
      <p:sp>
        <p:nvSpPr>
          <p:cNvPr id="6" name="Rectangle 5"/>
          <p:cNvSpPr/>
          <p:nvPr/>
        </p:nvSpPr>
        <p:spPr>
          <a:xfrm>
            <a:off x="514350" y="1042988"/>
            <a:ext cx="8629650" cy="114300"/>
          </a:xfrm>
          <a:prstGeom prst="rect">
            <a:avLst/>
          </a:prstGeom>
          <a:solidFill>
            <a:schemeClr val="bg2">
              <a:lumMod val="50000"/>
            </a:schemeClr>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vi-VN"/>
          </a:p>
        </p:txBody>
      </p:sp>
      <p:sp>
        <p:nvSpPr>
          <p:cNvPr id="3" name="TextBox 2"/>
          <p:cNvSpPr txBox="1"/>
          <p:nvPr/>
        </p:nvSpPr>
        <p:spPr>
          <a:xfrm>
            <a:off x="757238" y="1728787"/>
            <a:ext cx="5269391" cy="4801314"/>
          </a:xfrm>
          <a:prstGeom prst="rect">
            <a:avLst/>
          </a:prstGeom>
          <a:noFill/>
        </p:spPr>
        <p:txBody>
          <a:bodyPr wrap="none" rtlCol="0">
            <a:spAutoFit/>
          </a:bodyPr>
          <a:lstStyle/>
          <a:p>
            <a:r>
              <a:rPr lang="vi-VN" dirty="0" smtClean="0">
                <a:solidFill>
                  <a:srgbClr val="00B0F0"/>
                </a:solidFill>
              </a:rPr>
              <a:t> //Khoi tao ma tran ke</a:t>
            </a:r>
          </a:p>
          <a:p>
            <a:r>
              <a:rPr lang="vi-VN" dirty="0" smtClean="0"/>
              <a:t>    </a:t>
            </a:r>
            <a:r>
              <a:rPr lang="vi-VN" b="1" dirty="0" smtClean="0"/>
              <a:t>for</a:t>
            </a:r>
            <a:r>
              <a:rPr lang="vi-VN" dirty="0" smtClean="0"/>
              <a:t> (</a:t>
            </a:r>
            <a:r>
              <a:rPr lang="vi-VN" b="1" dirty="0" smtClean="0"/>
              <a:t>long</a:t>
            </a:r>
            <a:r>
              <a:rPr lang="vi-VN" dirty="0" smtClean="0"/>
              <a:t> u = 1; u &lt;= n; u++)</a:t>
            </a:r>
          </a:p>
          <a:p>
            <a:r>
              <a:rPr lang="vi-VN" dirty="0" smtClean="0"/>
              <a:t>    	</a:t>
            </a:r>
            <a:r>
              <a:rPr lang="vi-VN" b="1" dirty="0" smtClean="0"/>
              <a:t>for</a:t>
            </a:r>
            <a:r>
              <a:rPr lang="vi-VN" dirty="0" smtClean="0"/>
              <a:t> (</a:t>
            </a:r>
            <a:r>
              <a:rPr lang="vi-VN" b="1" dirty="0" smtClean="0"/>
              <a:t>long</a:t>
            </a:r>
            <a:r>
              <a:rPr lang="vi-VN" dirty="0" smtClean="0"/>
              <a:t> v = 1; v &lt;= n; v++)</a:t>
            </a:r>
          </a:p>
          <a:p>
            <a:r>
              <a:rPr lang="vi-VN" dirty="0" smtClean="0"/>
              <a:t> 		{   	</a:t>
            </a:r>
          </a:p>
          <a:p>
            <a:r>
              <a:rPr lang="vi-VN" dirty="0" smtClean="0"/>
              <a:t>    		</a:t>
            </a:r>
            <a:r>
              <a:rPr lang="vi-VN" b="1" dirty="0" smtClean="0"/>
              <a:t>if</a:t>
            </a:r>
            <a:r>
              <a:rPr lang="vi-VN" dirty="0" smtClean="0"/>
              <a:t> (u == v)</a:t>
            </a:r>
          </a:p>
          <a:p>
            <a:r>
              <a:rPr lang="vi-VN" dirty="0" smtClean="0"/>
              <a:t>    			c[u][v] = 0;</a:t>
            </a:r>
          </a:p>
          <a:p>
            <a:r>
              <a:rPr lang="vi-VN" dirty="0" smtClean="0"/>
              <a:t>    		</a:t>
            </a:r>
            <a:r>
              <a:rPr lang="vi-VN" b="1" dirty="0" smtClean="0"/>
              <a:t>else</a:t>
            </a:r>
          </a:p>
          <a:p>
            <a:r>
              <a:rPr lang="vi-VN" dirty="0" smtClean="0"/>
              <a:t>    			c[u][v] = maxC;</a:t>
            </a:r>
          </a:p>
          <a:p>
            <a:r>
              <a:rPr lang="vi-VN" dirty="0" smtClean="0"/>
              <a:t>    	}</a:t>
            </a:r>
          </a:p>
          <a:p>
            <a:r>
              <a:rPr lang="vi-VN" dirty="0" smtClean="0"/>
              <a:t>    	</a:t>
            </a:r>
          </a:p>
          <a:p>
            <a:r>
              <a:rPr lang="vi-VN" dirty="0" smtClean="0"/>
              <a:t>    </a:t>
            </a:r>
            <a:r>
              <a:rPr lang="vi-VN" dirty="0" smtClean="0">
                <a:solidFill>
                  <a:srgbClr val="00B0F0"/>
                </a:solidFill>
              </a:rPr>
              <a:t>//Doc danh sach canh --&gt; ma tran ke tuong ung</a:t>
            </a:r>
          </a:p>
          <a:p>
            <a:r>
              <a:rPr lang="vi-VN" b="1" dirty="0" smtClean="0"/>
              <a:t>    for </a:t>
            </a:r>
            <a:r>
              <a:rPr lang="vi-VN" dirty="0" smtClean="0"/>
              <a:t>(</a:t>
            </a:r>
            <a:r>
              <a:rPr lang="vi-VN" b="1" dirty="0" smtClean="0"/>
              <a:t>long</a:t>
            </a:r>
            <a:r>
              <a:rPr lang="vi-VN" dirty="0" smtClean="0"/>
              <a:t> i = 1; i &lt;= m; i++)</a:t>
            </a:r>
          </a:p>
          <a:p>
            <a:r>
              <a:rPr lang="vi-VN" dirty="0" smtClean="0"/>
              <a:t>    {</a:t>
            </a:r>
          </a:p>
          <a:p>
            <a:r>
              <a:rPr lang="vi-VN" dirty="0" smtClean="0"/>
              <a:t>    	</a:t>
            </a:r>
            <a:r>
              <a:rPr lang="vi-VN" b="1" dirty="0" smtClean="0"/>
              <a:t>long</a:t>
            </a:r>
            <a:r>
              <a:rPr lang="vi-VN" dirty="0" smtClean="0"/>
              <a:t> u, v, x;</a:t>
            </a:r>
          </a:p>
          <a:p>
            <a:r>
              <a:rPr lang="vi-VN" dirty="0" smtClean="0"/>
              <a:t>    	fscanf(f1, "%d%d%d", &amp;u, &amp;v, &amp;x);</a:t>
            </a:r>
          </a:p>
          <a:p>
            <a:r>
              <a:rPr lang="vi-VN" dirty="0" smtClean="0"/>
              <a:t>    	c[v][u] = c[u][v] = x;</a:t>
            </a:r>
          </a:p>
          <a:p>
            <a:r>
              <a:rPr lang="vi-VN" dirty="0" smtClean="0"/>
              <a:t>    }</a:t>
            </a:r>
            <a:endParaRPr lang="vi-VN" dirty="0"/>
          </a:p>
        </p:txBody>
      </p:sp>
      <p:sp>
        <p:nvSpPr>
          <p:cNvPr id="8" name="TextBox 7"/>
          <p:cNvSpPr txBox="1"/>
          <p:nvPr/>
        </p:nvSpPr>
        <p:spPr>
          <a:xfrm>
            <a:off x="541859" y="1416051"/>
            <a:ext cx="800219" cy="369332"/>
          </a:xfrm>
          <a:prstGeom prst="rect">
            <a:avLst/>
          </a:prstGeom>
          <a:noFill/>
        </p:spPr>
        <p:txBody>
          <a:bodyPr wrap="none" rtlCol="0">
            <a:spAutoFit/>
          </a:bodyPr>
          <a:lstStyle/>
          <a:p>
            <a:r>
              <a:rPr lang="vi-VN" dirty="0" smtClean="0"/>
              <a:t>Code:</a:t>
            </a:r>
            <a:endParaRPr lang="vi-VN" dirty="0"/>
          </a:p>
        </p:txBody>
      </p:sp>
    </p:spTree>
    <p:extLst>
      <p:ext uri="{BB962C8B-B14F-4D97-AF65-F5344CB8AC3E}">
        <p14:creationId xmlns:p14="http://schemas.microsoft.com/office/powerpoint/2010/main" val="19341242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49" y="90488"/>
            <a:ext cx="8386763" cy="1325563"/>
          </a:xfrm>
        </p:spPr>
        <p:txBody>
          <a:bodyPr/>
          <a:lstStyle/>
          <a:p>
            <a:r>
              <a:rPr lang="vi-VN" dirty="0" smtClean="0"/>
              <a:t>DANH SÁCH KỀ VÀ MA TRẬN</a:t>
            </a:r>
            <a:endParaRPr lang="vi-VN" dirty="0"/>
          </a:p>
        </p:txBody>
      </p:sp>
      <p:sp>
        <p:nvSpPr>
          <p:cNvPr id="6" name="Rectangle 5"/>
          <p:cNvSpPr/>
          <p:nvPr/>
        </p:nvSpPr>
        <p:spPr>
          <a:xfrm>
            <a:off x="514350" y="1042988"/>
            <a:ext cx="8629650" cy="114300"/>
          </a:xfrm>
          <a:prstGeom prst="rect">
            <a:avLst/>
          </a:prstGeom>
          <a:solidFill>
            <a:schemeClr val="bg2">
              <a:lumMod val="50000"/>
            </a:schemeClr>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vi-VN"/>
          </a:p>
        </p:txBody>
      </p:sp>
      <p:sp>
        <p:nvSpPr>
          <p:cNvPr id="2" name="TextBox 1"/>
          <p:cNvSpPr txBox="1"/>
          <p:nvPr/>
        </p:nvSpPr>
        <p:spPr>
          <a:xfrm>
            <a:off x="314324" y="1330323"/>
            <a:ext cx="5686172" cy="369332"/>
          </a:xfrm>
          <a:prstGeom prst="rect">
            <a:avLst/>
          </a:prstGeom>
          <a:noFill/>
        </p:spPr>
        <p:txBody>
          <a:bodyPr wrap="none" rtlCol="0">
            <a:spAutoFit/>
          </a:bodyPr>
          <a:lstStyle/>
          <a:p>
            <a:r>
              <a:rPr lang="vi-VN" dirty="0" smtClean="0"/>
              <a:t>Chuyển đổi giữa danh sách cạnh và ma trận trọng số:</a:t>
            </a:r>
            <a:endParaRPr lang="vi-V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553" y="2240913"/>
            <a:ext cx="3827451" cy="360362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6077" y="2732845"/>
            <a:ext cx="3827451" cy="2619760"/>
          </a:xfrm>
          <a:prstGeom prst="rect">
            <a:avLst/>
          </a:prstGeom>
        </p:spPr>
      </p:pic>
    </p:spTree>
    <p:extLst>
      <p:ext uri="{BB962C8B-B14F-4D97-AF65-F5344CB8AC3E}">
        <p14:creationId xmlns:p14="http://schemas.microsoft.com/office/powerpoint/2010/main" val="19245815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2025201"/>
            <a:ext cx="9144000" cy="165136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vi-VN" sz="5400" dirty="0" smtClean="0"/>
              <a:t>THE END</a:t>
            </a:r>
            <a:endParaRPr lang="vi-VN" sz="5400" dirty="0"/>
          </a:p>
        </p:txBody>
      </p:sp>
    </p:spTree>
    <p:extLst>
      <p:ext uri="{BB962C8B-B14F-4D97-AF65-F5344CB8AC3E}">
        <p14:creationId xmlns:p14="http://schemas.microsoft.com/office/powerpoint/2010/main" val="28402765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224</TotalTime>
  <Words>269</Words>
  <Application>Microsoft Office PowerPoint</Application>
  <PresentationFormat>On-screen Show (4:3)</PresentationFormat>
  <Paragraphs>70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MA TRẬN TRỌNG SỐ VÔ HƯỚNG VÀ DANH SÁCH CẠNH</vt:lpstr>
      <vt:lpstr>PowerPoint Presentation</vt:lpstr>
      <vt:lpstr>MA TRẬN TRỌNG SỐ</vt:lpstr>
      <vt:lpstr>MA TRẬN TRỌNG SỐ</vt:lpstr>
      <vt:lpstr>DANH SÁCH KỀ</vt:lpstr>
      <vt:lpstr>DANH SÁCH KỀ</vt:lpstr>
      <vt:lpstr>DANH SÁCH KỀ VÀ MA TRẬN</vt:lpstr>
      <vt:lpstr>DANH SÁCH KỀ VÀ MA TRẬN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 TRẬN TRỌNG SỐ VÔ HƯỚNG VÀ DANH SÁCH CẠNH</dc:title>
  <dc:creator>Tien Dong</dc:creator>
  <cp:lastModifiedBy>Vu Boy</cp:lastModifiedBy>
  <cp:revision>19</cp:revision>
  <dcterms:created xsi:type="dcterms:W3CDTF">2013-12-23T02:28:32Z</dcterms:created>
  <dcterms:modified xsi:type="dcterms:W3CDTF">2013-12-26T03:56:52Z</dcterms:modified>
</cp:coreProperties>
</file>