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6" r:id="rId10"/>
    <p:sldId id="267" r:id="rId11"/>
    <p:sldId id="268" r:id="rId12"/>
    <p:sldId id="269" r:id="rId13"/>
    <p:sldId id="270" r:id="rId14"/>
    <p:sldId id="271"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6/26/2017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724891"/>
            <a:ext cx="6815669" cy="1039091"/>
          </a:xfrm>
        </p:spPr>
        <p:txBody>
          <a:bodyPr/>
          <a:lstStyle/>
          <a:p>
            <a:r>
              <a:rPr lang="en-US" dirty="0" smtClean="0"/>
              <a:t>BÁO CÁO</a:t>
            </a:r>
            <a:endParaRPr lang="en-US" dirty="0"/>
          </a:p>
        </p:txBody>
      </p:sp>
      <p:sp>
        <p:nvSpPr>
          <p:cNvPr id="3" name="Subtitle 2"/>
          <p:cNvSpPr>
            <a:spLocks noGrp="1"/>
          </p:cNvSpPr>
          <p:nvPr>
            <p:ph type="subTitle" idx="1"/>
          </p:nvPr>
        </p:nvSpPr>
        <p:spPr>
          <a:xfrm>
            <a:off x="2692398" y="3034145"/>
            <a:ext cx="6815669" cy="2337955"/>
          </a:xfrm>
        </p:spPr>
        <p:txBody>
          <a:bodyPr/>
          <a:lstStyle/>
          <a:p>
            <a:r>
              <a:rPr lang="en-US" dirty="0" smtClean="0">
                <a:latin typeface="Times New Roman" panose="02020603050405020304" pitchFamily="18" charset="0"/>
                <a:cs typeface="Times New Roman" panose="02020603050405020304" pitchFamily="18" charset="0"/>
              </a:rPr>
              <a:t>LẬP TRÌNH GAME RẮN SĂN MỒI</a:t>
            </a:r>
          </a:p>
          <a:p>
            <a:pPr algn="l"/>
            <a:r>
              <a:rPr lang="en-US" sz="1700" dirty="0" err="1" smtClean="0">
                <a:latin typeface="Times New Roman" panose="02020603050405020304" pitchFamily="18" charset="0"/>
                <a:cs typeface="Times New Roman" panose="02020603050405020304" pitchFamily="18" charset="0"/>
              </a:rPr>
              <a:t>Sinh</a:t>
            </a:r>
            <a:r>
              <a:rPr lang="en-US" sz="1700" dirty="0" smtClean="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viên</a:t>
            </a:r>
            <a:r>
              <a:rPr lang="en-US" sz="1700" dirty="0" smtClean="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thực</a:t>
            </a:r>
            <a:r>
              <a:rPr lang="en-US" sz="1700" dirty="0" smtClean="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hiện</a:t>
            </a:r>
            <a:r>
              <a:rPr lang="en-US" sz="1700" dirty="0" smtClean="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1. </a:t>
            </a:r>
            <a:r>
              <a:rPr lang="en-US" sz="1600" dirty="0" err="1" smtClean="0">
                <a:latin typeface="Times New Roman" panose="02020603050405020304" pitchFamily="18" charset="0"/>
                <a:cs typeface="Times New Roman" panose="02020603050405020304" pitchFamily="18" charset="0"/>
              </a:rPr>
              <a:t>Phạm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Văn</a:t>
            </a:r>
            <a:r>
              <a:rPr lang="en-US" sz="1600" dirty="0" smtClean="0">
                <a:latin typeface="Times New Roman" panose="02020603050405020304" pitchFamily="18" charset="0"/>
                <a:cs typeface="Times New Roman" panose="02020603050405020304" pitchFamily="18" charset="0"/>
              </a:rPr>
              <a:t> Nam (NT)</a:t>
            </a:r>
          </a:p>
          <a:p>
            <a:pPr algn="l"/>
            <a:r>
              <a:rPr lang="en-US" sz="1600" dirty="0" smtClean="0">
                <a:latin typeface="Times New Roman" panose="02020603050405020304" pitchFamily="18" charset="0"/>
                <a:cs typeface="Times New Roman" panose="02020603050405020304" pitchFamily="18" charset="0"/>
              </a:rPr>
              <a:t>2. </a:t>
            </a:r>
            <a:r>
              <a:rPr lang="en-US" sz="1600" dirty="0" err="1" smtClean="0">
                <a:latin typeface="Times New Roman" panose="02020603050405020304" pitchFamily="18" charset="0"/>
                <a:cs typeface="Times New Roman" panose="02020603050405020304" pitchFamily="18" charset="0"/>
              </a:rPr>
              <a:t>Phạm</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t>
            </a:r>
            <a:r>
              <a:rPr lang="en-US" sz="1600" dirty="0" err="1" smtClean="0">
                <a:latin typeface="Times New Roman" panose="02020603050405020304" pitchFamily="18" charset="0"/>
                <a:cs typeface="Times New Roman" panose="02020603050405020304" pitchFamily="18" charset="0"/>
              </a:rPr>
              <a:t>ồng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Thái</a:t>
            </a:r>
            <a:endParaRPr lang="en-US" sz="1600" dirty="0" smtClean="0">
              <a:latin typeface="Times New Roman" panose="02020603050405020304" pitchFamily="18" charset="0"/>
              <a:cs typeface="Times New Roman" panose="02020603050405020304" pitchFamily="18" charset="0"/>
            </a:endParaRPr>
          </a:p>
          <a:p>
            <a:pPr algn="l"/>
            <a:r>
              <a:rPr lang="en-US" sz="1600" dirty="0" smtClean="0">
                <a:latin typeface="Times New Roman" panose="02020603050405020304" pitchFamily="18" charset="0"/>
                <a:cs typeface="Times New Roman" panose="02020603050405020304" pitchFamily="18" charset="0"/>
              </a:rPr>
              <a:t>3. </a:t>
            </a:r>
            <a:r>
              <a:rPr lang="en-US" sz="1600" dirty="0" err="1" smtClean="0">
                <a:latin typeface="Times New Roman" panose="02020603050405020304" pitchFamily="18" charset="0"/>
                <a:cs typeface="Times New Roman" panose="02020603050405020304" pitchFamily="18" charset="0"/>
              </a:rPr>
              <a:t>Nguyễn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Lữ</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Lâm</a:t>
            </a:r>
            <a:r>
              <a:rPr lang="en-US" sz="1600" dirty="0" smtClean="0">
                <a:latin typeface="Times New Roman" panose="02020603050405020304" pitchFamily="18" charset="0"/>
                <a:cs typeface="Times New Roman" panose="02020603050405020304" pitchFamily="18" charset="0"/>
              </a:rPr>
              <a:t> Thao</a:t>
            </a:r>
          </a:p>
          <a:p>
            <a:pPr algn="l"/>
            <a:r>
              <a:rPr lang="en-US" sz="1600" dirty="0" smtClean="0">
                <a:latin typeface="Times New Roman" panose="02020603050405020304" pitchFamily="18" charset="0"/>
                <a:cs typeface="Times New Roman" panose="02020603050405020304" pitchFamily="18" charset="0"/>
              </a:rPr>
              <a:t>4. </a:t>
            </a:r>
            <a:r>
              <a:rPr lang="en-US" sz="1600" dirty="0" err="1" smtClean="0">
                <a:latin typeface="Times New Roman" panose="02020603050405020304" pitchFamily="18" charset="0"/>
                <a:cs typeface="Times New Roman" panose="02020603050405020304" pitchFamily="18" charset="0"/>
              </a:rPr>
              <a:t>Lê</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Thị</a:t>
            </a:r>
            <a:r>
              <a:rPr lang="en-US" sz="1600" dirty="0" smtClean="0">
                <a:latin typeface="Times New Roman" panose="02020603050405020304" pitchFamily="18" charset="0"/>
                <a:cs typeface="Times New Roman" panose="02020603050405020304" pitchFamily="18" charset="0"/>
              </a:rPr>
              <a:t> Khang</a:t>
            </a:r>
            <a:endParaRPr lang="en-US"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146" y="3813463"/>
            <a:ext cx="1423554" cy="1278082"/>
          </a:xfrm>
          <a:prstGeom prst="rect">
            <a:avLst/>
          </a:prstGeom>
        </p:spPr>
      </p:pic>
    </p:spTree>
    <p:extLst>
      <p:ext uri="{BB962C8B-B14F-4D97-AF65-F5344CB8AC3E}">
        <p14:creationId xmlns:p14="http://schemas.microsoft.com/office/powerpoint/2010/main" val="242739302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97670"/>
            <a:ext cx="9601196" cy="1127222"/>
          </a:xfrm>
        </p:spPr>
        <p:txBody>
          <a:bodyPr>
            <a:normAutofit/>
          </a:bodyPr>
          <a:lstStyle/>
          <a:p>
            <a:r>
              <a:rPr lang="en-US" sz="3200" dirty="0" smtClean="0">
                <a:latin typeface="Times New Roman" panose="02020603050405020304" pitchFamily="18" charset="0"/>
                <a:cs typeface="Times New Roman" panose="02020603050405020304" pitchFamily="18" charset="0"/>
              </a:rPr>
              <a:t>III. CÁC CÔNG NGHỆ HƯỚNG ĐỐI TƯỢNG ĐƯỢC SỬ DỤNG TRONG ỨNG DỤNG</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442631"/>
            <a:ext cx="9601196" cy="3739959"/>
          </a:xfrm>
        </p:spPr>
        <p:txBody>
          <a:bodyPr>
            <a:normAutofit/>
          </a:bodyPr>
          <a:lstStyle/>
          <a:p>
            <a:r>
              <a:rPr lang="vi-VN" sz="2800" dirty="0"/>
              <a:t>Cú pháp kế thừa trong Java:</a:t>
            </a:r>
            <a:endParaRPr lang="en-US" sz="2800" dirty="0"/>
          </a:p>
          <a:p>
            <a:pPr marL="0" indent="0">
              <a:buNone/>
            </a:pPr>
            <a:r>
              <a:rPr lang="vi-VN" sz="2800" dirty="0" smtClean="0"/>
              <a:t>Class </a:t>
            </a:r>
            <a:r>
              <a:rPr lang="vi-VN" sz="2800" dirty="0"/>
              <a:t>ten_lop_con extends ten_lop_cha</a:t>
            </a:r>
            <a:endParaRPr lang="en-US" sz="2800" dirty="0"/>
          </a:p>
          <a:p>
            <a:pPr marL="0" indent="0">
              <a:buNone/>
            </a:pPr>
            <a:r>
              <a:rPr lang="vi-VN" sz="2800" dirty="0"/>
              <a:t>{</a:t>
            </a:r>
            <a:endParaRPr lang="en-US" sz="2800" dirty="0"/>
          </a:p>
          <a:p>
            <a:pPr marL="0" indent="0">
              <a:buNone/>
            </a:pPr>
            <a:r>
              <a:rPr lang="vi-VN" sz="2800" dirty="0"/>
              <a:t>// Các phương thức và các trường</a:t>
            </a:r>
            <a:endParaRPr lang="en-US" sz="2800" dirty="0"/>
          </a:p>
          <a:p>
            <a:pPr marL="0" indent="0">
              <a:buNone/>
            </a:pPr>
            <a:r>
              <a:rPr lang="vi-VN" sz="2800" dirty="0"/>
              <a:t>}</a:t>
            </a:r>
            <a:endParaRPr lang="en-US" sz="2800" dirty="0"/>
          </a:p>
          <a:p>
            <a:pPr algn="just"/>
            <a:endParaRPr lang="en-US" sz="2800" dirty="0"/>
          </a:p>
        </p:txBody>
      </p:sp>
      <p:sp>
        <p:nvSpPr>
          <p:cNvPr id="4" name="TextBox 3"/>
          <p:cNvSpPr txBox="1"/>
          <p:nvPr/>
        </p:nvSpPr>
        <p:spPr>
          <a:xfrm>
            <a:off x="1724891" y="1724892"/>
            <a:ext cx="8853054"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1. </a:t>
            </a:r>
            <a:r>
              <a:rPr lang="en-US" sz="2800" dirty="0" err="1" smtClean="0">
                <a:latin typeface="Times New Roman" panose="02020603050405020304" pitchFamily="18" charset="0"/>
                <a:cs typeface="Times New Roman" panose="02020603050405020304" pitchFamily="18" charset="0"/>
              </a:rPr>
              <a:t>Kế</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thừa</a:t>
            </a:r>
            <a:r>
              <a:rPr lang="en-US" sz="2800" dirty="0" smtClean="0"/>
              <a:t> </a:t>
            </a:r>
            <a:endParaRPr lang="en-US" sz="2800" dirty="0"/>
          </a:p>
        </p:txBody>
      </p:sp>
    </p:spTree>
    <p:extLst>
      <p:ext uri="{BB962C8B-B14F-4D97-AF65-F5344CB8AC3E}">
        <p14:creationId xmlns:p14="http://schemas.microsoft.com/office/powerpoint/2010/main" val="12328328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49624"/>
            <a:ext cx="9601196" cy="1116832"/>
          </a:xfrm>
        </p:spPr>
        <p:txBody>
          <a:bodyPr>
            <a:normAutofit/>
          </a:bodyPr>
          <a:lstStyle/>
          <a:p>
            <a:r>
              <a:rPr lang="en-US" sz="3200" dirty="0">
                <a:latin typeface="Times New Roman" panose="02020603050405020304" pitchFamily="18" charset="0"/>
                <a:cs typeface="Times New Roman" panose="02020603050405020304" pitchFamily="18" charset="0"/>
              </a:rPr>
              <a:t>III. CÁC CÔNG NGHỆ HƯỚNG ĐỐI TƯỢNG ĐƯỢC </a:t>
            </a:r>
            <a:r>
              <a:rPr lang="en-US" sz="3200" dirty="0" smtClean="0">
                <a:latin typeface="Times New Roman" panose="02020603050405020304" pitchFamily="18" charset="0"/>
                <a:cs typeface="Times New Roman" panose="02020603050405020304" pitchFamily="18" charset="0"/>
              </a:rPr>
              <a:t>SỬ </a:t>
            </a:r>
            <a:r>
              <a:rPr lang="en-US" sz="3200" dirty="0">
                <a:latin typeface="Times New Roman" panose="02020603050405020304" pitchFamily="18" charset="0"/>
                <a:cs typeface="Times New Roman" panose="02020603050405020304" pitchFamily="18" charset="0"/>
              </a:rPr>
              <a:t>DỤNG TRONG ỨNG DỤNG</a:t>
            </a:r>
            <a:endParaRPr lang="en-US" sz="3200" dirty="0"/>
          </a:p>
        </p:txBody>
      </p:sp>
      <p:sp>
        <p:nvSpPr>
          <p:cNvPr id="3" name="Content Placeholder 2"/>
          <p:cNvSpPr>
            <a:spLocks noGrp="1"/>
          </p:cNvSpPr>
          <p:nvPr>
            <p:ph idx="1"/>
          </p:nvPr>
        </p:nvSpPr>
        <p:spPr/>
        <p:txBody>
          <a:bodyPr>
            <a:normAutofit fontScale="92500" lnSpcReduction="10000"/>
          </a:bodyPr>
          <a:lstStyle/>
          <a:p>
            <a:pPr algn="just"/>
            <a:r>
              <a:rPr lang="vi-VN" sz="2800" dirty="0"/>
              <a:t>Các hệ thống GUI xử lí tương tác với người dung với dự hỗ trợ của cá mô hình hướng sự kiện (event_driven)</a:t>
            </a:r>
            <a:endParaRPr lang="en-US" sz="2800" dirty="0"/>
          </a:p>
          <a:p>
            <a:pPr algn="just"/>
            <a:r>
              <a:rPr lang="vi-VN" sz="2800" dirty="0" smtClean="0"/>
              <a:t>Sự </a:t>
            </a:r>
            <a:r>
              <a:rPr lang="vi-VN" sz="2800" dirty="0"/>
              <a:t>kiện trong Java:</a:t>
            </a:r>
            <a:endParaRPr lang="en-US" sz="2800" dirty="0"/>
          </a:p>
          <a:p>
            <a:pPr marL="0" indent="0" algn="just">
              <a:buNone/>
            </a:pPr>
            <a:r>
              <a:rPr lang="vi-VN" sz="2800" dirty="0" smtClean="0"/>
              <a:t>+ Sự </a:t>
            </a:r>
            <a:r>
              <a:rPr lang="vi-VN" sz="2800" dirty="0"/>
              <a:t>kiện cso thể được định nghĩa như là một kiểu tín hiệu tới chương trình thông báo một việc gì đó xảy ra.</a:t>
            </a:r>
            <a:endParaRPr lang="en-US" sz="2800" dirty="0"/>
          </a:p>
          <a:p>
            <a:pPr marL="0" indent="0" algn="just">
              <a:buNone/>
            </a:pPr>
            <a:r>
              <a:rPr lang="vi-VN" sz="2800" dirty="0" smtClean="0"/>
              <a:t>+ </a:t>
            </a:r>
            <a:r>
              <a:rPr lang="vi-VN" sz="2800" dirty="0"/>
              <a:t>Sự kiện được sinh ra các hành động của người dung, ví dụ như di chuyển hay nhấn phím.</a:t>
            </a:r>
            <a:endParaRPr lang="en-US" sz="2800" dirty="0"/>
          </a:p>
          <a:p>
            <a:endParaRPr lang="en-US" dirty="0"/>
          </a:p>
        </p:txBody>
      </p:sp>
      <p:sp>
        <p:nvSpPr>
          <p:cNvPr id="4" name="TextBox 3"/>
          <p:cNvSpPr txBox="1"/>
          <p:nvPr/>
        </p:nvSpPr>
        <p:spPr>
          <a:xfrm>
            <a:off x="1622713" y="1766456"/>
            <a:ext cx="8946572"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2. </a:t>
            </a:r>
            <a:r>
              <a:rPr lang="en-US" sz="2800" dirty="0" err="1" smtClean="0">
                <a:latin typeface="Times New Roman" panose="02020603050405020304" pitchFamily="18" charset="0"/>
                <a:cs typeface="Times New Roman" panose="02020603050405020304" pitchFamily="18" charset="0"/>
              </a:rPr>
              <a:t>Bắt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java</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1397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circle(in)">
                                      <p:cBhvr>
                                        <p:cTn id="24" dur="20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circle(in)">
                                      <p:cBhvr>
                                        <p:cTn id="2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49623"/>
            <a:ext cx="9601196" cy="1064877"/>
          </a:xfrm>
        </p:spPr>
        <p:txBody>
          <a:bodyPr>
            <a:noAutofit/>
          </a:bodyPr>
          <a:lstStyle/>
          <a:p>
            <a:r>
              <a:rPr lang="en-US" sz="3200" dirty="0">
                <a:latin typeface="Times New Roman" panose="02020603050405020304" pitchFamily="18" charset="0"/>
                <a:cs typeface="Times New Roman" panose="02020603050405020304" pitchFamily="18" charset="0"/>
              </a:rPr>
              <a:t>III. CÁC CÔNG NGHỆ HƯỚNG ĐỐI TƯỢNG ĐƯỢC SỬ DỤNG TRONG ỨNG DỤNG</a:t>
            </a:r>
            <a:endParaRPr lang="en-US" sz="3200" dirty="0"/>
          </a:p>
        </p:txBody>
      </p:sp>
      <p:sp>
        <p:nvSpPr>
          <p:cNvPr id="4" name="TextBox 3"/>
          <p:cNvSpPr txBox="1"/>
          <p:nvPr/>
        </p:nvSpPr>
        <p:spPr>
          <a:xfrm>
            <a:off x="1714500" y="1766384"/>
            <a:ext cx="8915400"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2. </a:t>
            </a:r>
            <a:r>
              <a:rPr lang="en-US" sz="2800" dirty="0" err="1" smtClean="0">
                <a:latin typeface="Times New Roman" panose="02020603050405020304" pitchFamily="18" charset="0"/>
                <a:cs typeface="Times New Roman" panose="02020603050405020304" pitchFamily="18" charset="0"/>
              </a:rPr>
              <a:t>Bắt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java</a:t>
            </a:r>
            <a:endParaRPr lang="en-US" sz="2800" dirty="0">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5999" y="2454382"/>
            <a:ext cx="5200000" cy="3048425"/>
          </a:xfrm>
          <a:prstGeom prst="rect">
            <a:avLst/>
          </a:prstGeom>
          <a:noFill/>
          <a:ln>
            <a:noFill/>
          </a:ln>
        </p:spPr>
      </p:pic>
      <p:sp>
        <p:nvSpPr>
          <p:cNvPr id="7" name="TextBox 6"/>
          <p:cNvSpPr txBox="1"/>
          <p:nvPr/>
        </p:nvSpPr>
        <p:spPr>
          <a:xfrm>
            <a:off x="4604853" y="5667585"/>
            <a:ext cx="3090911" cy="369332"/>
          </a:xfrm>
          <a:prstGeom prst="rect">
            <a:avLst/>
          </a:prstGeom>
          <a:noFill/>
        </p:spPr>
        <p:txBody>
          <a:bodyPr wrap="none" rtlCol="0">
            <a:spAutoFit/>
          </a:bodyPr>
          <a:lstStyle/>
          <a:p>
            <a:r>
              <a:rPr lang="en-US" i="1" dirty="0" err="1" smtClean="0">
                <a:latin typeface="Times New Roman" panose="02020603050405020304" pitchFamily="18" charset="0"/>
                <a:cs typeface="Times New Roman" panose="02020603050405020304" pitchFamily="18" charset="0"/>
              </a:rPr>
              <a:t>Phân</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cấp</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các</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lớp</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gói</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của</a:t>
            </a:r>
            <a:r>
              <a:rPr lang="en-US" i="1" dirty="0" smtClean="0">
                <a:latin typeface="Times New Roman" panose="02020603050405020304" pitchFamily="18" charset="0"/>
                <a:cs typeface="Times New Roman" panose="02020603050405020304" pitchFamily="18" charset="0"/>
              </a:rPr>
              <a:t> event</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781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heel(1)">
                                      <p:cBhvr>
                                        <p:cTn id="1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18451"/>
            <a:ext cx="9601196" cy="1054486"/>
          </a:xfrm>
        </p:spPr>
        <p:txBody>
          <a:bodyPr>
            <a:noAutofit/>
          </a:bodyPr>
          <a:lstStyle/>
          <a:p>
            <a:r>
              <a:rPr lang="en-US" sz="3200" dirty="0">
                <a:latin typeface="Times New Roman" panose="02020603050405020304" pitchFamily="18" charset="0"/>
                <a:cs typeface="Times New Roman" panose="02020603050405020304" pitchFamily="18" charset="0"/>
              </a:rPr>
              <a:t>III. CÁC CÔNG NGHỆ HƯỚNG ĐỐI TƯỢNG ĐƯỢC SỬ DỤNG TRONG ỨNG DỤNG</a:t>
            </a:r>
            <a:endParaRPr lang="en-US" sz="3200" dirty="0"/>
          </a:p>
        </p:txBody>
      </p:sp>
      <p:sp>
        <p:nvSpPr>
          <p:cNvPr id="3" name="Content Placeholder 2"/>
          <p:cNvSpPr>
            <a:spLocks noGrp="1"/>
          </p:cNvSpPr>
          <p:nvPr>
            <p:ph idx="1"/>
          </p:nvPr>
        </p:nvSpPr>
        <p:spPr/>
        <p:txBody>
          <a:bodyPr>
            <a:normAutofit/>
          </a:bodyPr>
          <a:lstStyle/>
          <a:p>
            <a:pPr algn="just"/>
            <a:r>
              <a:rPr lang="vi-VN" sz="2800" dirty="0"/>
              <a:t>Các ứng dụng phần mềm hiện nay rất thân thiện vì được trình bày nhiều màn hình giao diện đồ họa đẹp mắt. Các ngôn ngữ lập trình hiện nay cung cấp các đối tượng đồ họa chúng có thể được điều khiển bởi người lập trình hay người sử dụng. </a:t>
            </a:r>
            <a:endParaRPr lang="en-US" sz="2800" dirty="0" smtClean="0"/>
          </a:p>
          <a:p>
            <a:pPr algn="just"/>
            <a:r>
              <a:rPr lang="vi-VN" sz="2800" dirty="0" smtClean="0"/>
              <a:t>Một </a:t>
            </a:r>
            <a:r>
              <a:rPr lang="vi-VN" sz="2800" dirty="0"/>
              <a:t>trong những kết quả quan trọng đó là ngôn ngữ hiện nay được dựa trên Giao diện dung đồ hạo Graphical User Interface – GUI.</a:t>
            </a:r>
            <a:endParaRPr lang="en-US" sz="2800" dirty="0"/>
          </a:p>
          <a:p>
            <a:pPr algn="just"/>
            <a:endParaRPr lang="en-US" sz="2800" dirty="0"/>
          </a:p>
        </p:txBody>
      </p:sp>
      <p:sp>
        <p:nvSpPr>
          <p:cNvPr id="5" name="TextBox 4"/>
          <p:cNvSpPr txBox="1"/>
          <p:nvPr/>
        </p:nvSpPr>
        <p:spPr>
          <a:xfrm>
            <a:off x="1859972" y="1745602"/>
            <a:ext cx="5772734"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3. </a:t>
            </a:r>
            <a:r>
              <a:rPr lang="en-US" sz="2800" dirty="0" err="1" smtClean="0">
                <a:latin typeface="Times New Roman" panose="02020603050405020304" pitchFamily="18" charset="0"/>
                <a:cs typeface="Times New Roman" panose="02020603050405020304" pitchFamily="18" charset="0"/>
              </a:rPr>
              <a:t>Giao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người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3231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18451"/>
            <a:ext cx="9601196" cy="1054486"/>
          </a:xfrm>
        </p:spPr>
        <p:txBody>
          <a:bodyPr>
            <a:noAutofit/>
          </a:bodyPr>
          <a:lstStyle/>
          <a:p>
            <a:r>
              <a:rPr lang="en-US" sz="3200" dirty="0">
                <a:latin typeface="Times New Roman" panose="02020603050405020304" pitchFamily="18" charset="0"/>
                <a:cs typeface="Times New Roman" panose="02020603050405020304" pitchFamily="18" charset="0"/>
              </a:rPr>
              <a:t>III. CÁC CÔNG NGHỆ HƯỚNG ĐỐI TƯỢNG ĐƯỢC SỬ DỤNG TRONG ỨNG DỤNG</a:t>
            </a:r>
            <a:endParaRPr lang="en-US" sz="3200" dirty="0"/>
          </a:p>
        </p:txBody>
      </p:sp>
      <p:pic>
        <p:nvPicPr>
          <p:cNvPr id="4" name="Content Placeholder 3"/>
          <p:cNvPicPr>
            <a:picLocks noGrp="1" noChangeAspect="1"/>
          </p:cNvPicPr>
          <p:nvPr>
            <p:ph idx="1"/>
          </p:nvPr>
        </p:nvPicPr>
        <p:blipFill>
          <a:blip r:embed="rId2"/>
          <a:stretch>
            <a:fillRect/>
          </a:stretch>
        </p:blipFill>
        <p:spPr>
          <a:xfrm>
            <a:off x="3580478" y="2557463"/>
            <a:ext cx="4553062" cy="3317875"/>
          </a:xfrm>
          <a:prstGeom prst="rect">
            <a:avLst/>
          </a:prstGeom>
        </p:spPr>
      </p:pic>
      <p:sp>
        <p:nvSpPr>
          <p:cNvPr id="5" name="TextBox 4"/>
          <p:cNvSpPr txBox="1"/>
          <p:nvPr/>
        </p:nvSpPr>
        <p:spPr>
          <a:xfrm>
            <a:off x="1859972" y="1745602"/>
            <a:ext cx="5772734"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3. </a:t>
            </a:r>
            <a:r>
              <a:rPr lang="en-US" sz="2800" dirty="0" err="1" smtClean="0">
                <a:latin typeface="Times New Roman" panose="02020603050405020304" pitchFamily="18" charset="0"/>
                <a:cs typeface="Times New Roman" panose="02020603050405020304" pitchFamily="18" charset="0"/>
              </a:rPr>
              <a:t>Giao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người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958937" y="5875338"/>
            <a:ext cx="3493264" cy="369332"/>
          </a:xfrm>
          <a:prstGeom prst="rect">
            <a:avLst/>
          </a:prstGeom>
          <a:noFill/>
        </p:spPr>
        <p:txBody>
          <a:bodyPr wrap="none" rtlCol="0">
            <a:spAutoFit/>
          </a:bodyPr>
          <a:lstStyle/>
          <a:p>
            <a:r>
              <a:rPr lang="en-US" i="1" dirty="0" err="1" smtClean="0">
                <a:latin typeface="Times New Roman" panose="02020603050405020304" pitchFamily="18" charset="0"/>
                <a:cs typeface="Times New Roman" panose="02020603050405020304" pitchFamily="18" charset="0"/>
              </a:rPr>
              <a:t>Giao</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diện</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tương</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tác</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với</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người</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dùng</a:t>
            </a:r>
            <a:endParaRPr lang="en-US"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778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iphy">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68927" y="644236"/>
            <a:ext cx="10671464" cy="5600700"/>
          </a:xfrm>
          <a:prstGeom prst="rect">
            <a:avLst/>
          </a:prstGeom>
        </p:spPr>
      </p:pic>
    </p:spTree>
    <p:extLst>
      <p:ext uri="{BB962C8B-B14F-4D97-AF65-F5344CB8AC3E}">
        <p14:creationId xmlns:p14="http://schemas.microsoft.com/office/powerpoint/2010/main" val="14307111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8" fill="hold" display="0">
                  <p:stCondLst>
                    <p:cond delay="indefinite"/>
                  </p:stCondLst>
                </p:cTn>
                <p:tgtEl>
                  <p:spTgt spid="3"/>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137613"/>
          </a:xfrm>
        </p:spPr>
        <p:txBody>
          <a:bodyPr>
            <a:normAutofit/>
          </a:bodyPr>
          <a:lstStyle/>
          <a:p>
            <a:r>
              <a:rPr lang="en-US" sz="4000" dirty="0" smtClean="0">
                <a:latin typeface="Times New Roman" panose="02020603050405020304" pitchFamily="18" charset="0"/>
                <a:cs typeface="Times New Roman" panose="02020603050405020304" pitchFamily="18" charset="0"/>
              </a:rPr>
              <a:t>I. GIỚI THIỆU</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vi-VN" sz="2800" dirty="0"/>
              <a:t>Java là một môn công nghệ xây dựng ứng dụng phần mềm có vị trí rất lớn trong những năm cuối thế kỉ 20, đầu thế kỉ 21. </a:t>
            </a:r>
            <a:endParaRPr lang="en-US" sz="2800" dirty="0" smtClean="0"/>
          </a:p>
          <a:p>
            <a:pPr algn="just"/>
            <a:r>
              <a:rPr lang="vi-VN" sz="2800" dirty="0" smtClean="0"/>
              <a:t>Nó </a:t>
            </a:r>
            <a:r>
              <a:rPr lang="vi-VN" sz="2800" dirty="0"/>
              <a:t>được coi là công nghệ mang tính cách mạng và </a:t>
            </a:r>
            <a:r>
              <a:rPr lang="en-US" sz="2800" dirty="0" err="1" smtClean="0">
                <a:latin typeface="Times New Roman" panose="02020603050405020304" pitchFamily="18" charset="0"/>
                <a:cs typeface="Times New Roman" panose="02020603050405020304" pitchFamily="18" charset="0"/>
              </a:rPr>
              <a:t>khả</a:t>
            </a:r>
            <a:r>
              <a:rPr lang="vi-VN" sz="2800" dirty="0" smtClean="0"/>
              <a:t> </a:t>
            </a:r>
            <a:r>
              <a:rPr lang="vi-VN" sz="2800" dirty="0"/>
              <a:t>thi nhất trong việc tạo ra các ứng dụng có khả năng chạy thống nhất trên nhiều nền tảng mà chỉ cần biên dịch một lần.</a:t>
            </a:r>
            <a:endParaRPr lang="en-US" sz="2800" dirty="0"/>
          </a:p>
        </p:txBody>
      </p:sp>
    </p:spTree>
    <p:extLst>
      <p:ext uri="{BB962C8B-B14F-4D97-AF65-F5344CB8AC3E}">
        <p14:creationId xmlns:p14="http://schemas.microsoft.com/office/powerpoint/2010/main" val="31249575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I. GIỚI THIỆU</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vi-VN" sz="2800" dirty="0"/>
              <a:t>Lần đầu tiên xuất hiện vào năm 1992 như là một ngôn ngữ </a:t>
            </a:r>
            <a:r>
              <a:rPr lang="en-US" sz="2800" dirty="0" err="1" smtClean="0">
                <a:latin typeface="Times New Roman" panose="02020603050405020304" pitchFamily="18" charset="0"/>
                <a:cs typeface="Times New Roman" panose="02020603050405020304" pitchFamily="18" charset="0"/>
              </a:rPr>
              <a:t>dùng</a:t>
            </a:r>
            <a:r>
              <a:rPr lang="vi-VN" sz="2800" dirty="0" smtClean="0">
                <a:latin typeface="Times New Roman" panose="02020603050405020304" pitchFamily="18" charset="0"/>
                <a:cs typeface="Times New Roman" panose="02020603050405020304" pitchFamily="18" charset="0"/>
              </a:rPr>
              <a:t> </a:t>
            </a:r>
            <a:r>
              <a:rPr lang="vi-VN" sz="2800" dirty="0"/>
              <a:t>trong nội bộ tập đoàn Sun Microsystems để xây dựng ứng dụng điều khiển các bộ xử lí bên trong máy điện thoại cầm tay,lò vi song, các thiết bị điện tử khác</a:t>
            </a:r>
            <a:r>
              <a:rPr lang="vi-VN" sz="2800" dirty="0" smtClean="0"/>
              <a:t>.</a:t>
            </a:r>
            <a:endParaRPr lang="en-US" sz="2800" dirty="0" smtClean="0"/>
          </a:p>
          <a:p>
            <a:pPr algn="just"/>
            <a:r>
              <a:rPr lang="vi-VN" sz="2800" dirty="0" smtClean="0"/>
              <a:t> </a:t>
            </a:r>
            <a:r>
              <a:rPr lang="vi-VN" sz="2800" dirty="0"/>
              <a:t>Không chỉ là một ngôn ngữ, Java còn là một nền tảng phát triển và triển khai ứng dụng trong đó máy ảo Java bộ thông dịch có vai trò trung tâm.</a:t>
            </a:r>
            <a:endParaRPr lang="en-US" sz="2800" dirty="0"/>
          </a:p>
          <a:p>
            <a:endParaRPr lang="en-US" sz="2800" dirty="0"/>
          </a:p>
        </p:txBody>
      </p:sp>
    </p:spTree>
    <p:extLst>
      <p:ext uri="{BB962C8B-B14F-4D97-AF65-F5344CB8AC3E}">
        <p14:creationId xmlns:p14="http://schemas.microsoft.com/office/powerpoint/2010/main" val="25585578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8"/>
          </a:xfrm>
        </p:spPr>
        <p:txBody>
          <a:bodyPr>
            <a:normAutofit/>
          </a:bodyPr>
          <a:lstStyle/>
          <a:p>
            <a:r>
              <a:rPr lang="en-US" sz="4000" dirty="0" smtClean="0">
                <a:latin typeface="Times New Roman" panose="02020603050405020304" pitchFamily="18" charset="0"/>
                <a:cs typeface="Times New Roman" panose="02020603050405020304" pitchFamily="18" charset="0"/>
              </a:rPr>
              <a:t>I. GIỚI THIỆU</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2" y="2453022"/>
            <a:ext cx="9601196" cy="3688005"/>
          </a:xfrm>
        </p:spPr>
        <p:txBody>
          <a:bodyPr>
            <a:noAutofit/>
          </a:bodyPr>
          <a:lstStyle/>
          <a:p>
            <a:pPr algn="just"/>
            <a:r>
              <a:rPr lang="vi-VN" sz="2800" dirty="0"/>
              <a:t>Sun, công ty đã phát minh ra ngôn ngữ Java,chính thức ban hành bản Java Development Kit1.0 vào năm 1996 hoàn toàn miễn phí để các nhà phát triển có thể tải về ,học Java, xây dựng các ứng dụng Java và triển khai chúng trên các hệ điều hành có hỗ trợ Java. </a:t>
            </a:r>
            <a:endParaRPr lang="en-US" sz="2800" dirty="0" smtClean="0"/>
          </a:p>
          <a:p>
            <a:pPr algn="just"/>
            <a:r>
              <a:rPr lang="vi-VN" sz="2800" dirty="0" smtClean="0"/>
              <a:t>Khi </a:t>
            </a:r>
            <a:r>
              <a:rPr lang="vi-VN" sz="2800" dirty="0"/>
              <a:t>nhắc đến Java người ta không chỉ nhắc đến java như một ngôn ngữ lập trình mà nhắc đến như là một công nghệ hay một nền tảng phát triển.</a:t>
            </a:r>
            <a:endParaRPr lang="en-US" sz="2800" dirty="0"/>
          </a:p>
          <a:p>
            <a:pPr algn="just"/>
            <a:endParaRPr lang="en-US" sz="2800" dirty="0"/>
          </a:p>
        </p:txBody>
      </p:sp>
    </p:spTree>
    <p:extLst>
      <p:ext uri="{BB962C8B-B14F-4D97-AF65-F5344CB8AC3E}">
        <p14:creationId xmlns:p14="http://schemas.microsoft.com/office/powerpoint/2010/main" val="31635941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sz="4000" dirty="0" smtClean="0">
                <a:latin typeface="Times New Roman" panose="02020603050405020304" pitchFamily="18" charset="0"/>
                <a:cs typeface="Times New Roman" panose="02020603050405020304" pitchFamily="18" charset="0"/>
              </a:rPr>
              <a:t> GIỚI THIỆU</a:t>
            </a:r>
            <a:endParaRPr lang="en-US" dirty="0"/>
          </a:p>
        </p:txBody>
      </p:sp>
      <p:sp>
        <p:nvSpPr>
          <p:cNvPr id="3" name="Content Placeholder 2"/>
          <p:cNvSpPr>
            <a:spLocks noGrp="1"/>
          </p:cNvSpPr>
          <p:nvPr>
            <p:ph idx="1"/>
          </p:nvPr>
        </p:nvSpPr>
        <p:spPr/>
        <p:txBody>
          <a:bodyPr/>
          <a:lstStyle/>
          <a:p>
            <a:pPr algn="just"/>
            <a:r>
              <a:rPr lang="vi-VN" sz="2800" dirty="0">
                <a:latin typeface="Times New Roman" panose="02020603050405020304" pitchFamily="18" charset="0"/>
                <a:cs typeface="Times New Roman" panose="02020603050405020304" pitchFamily="18" charset="0"/>
              </a:rPr>
              <a:t>Cũng như nhiều trường đại học </a:t>
            </a:r>
            <a:r>
              <a:rPr lang="en-US" sz="2800" dirty="0" err="1" smtClean="0">
                <a:latin typeface="Times New Roman" panose="02020603050405020304" pitchFamily="18" charset="0"/>
                <a:cs typeface="Times New Roman" panose="02020603050405020304" pitchFamily="18" charset="0"/>
              </a:rPr>
              <a:t>khác</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trường đại học Thông Tin Liên Lạc cũng đã đưa Java vào chương trình giảng dạy cho sinh viên. </a:t>
            </a:r>
            <a:endParaRPr lang="en-US" sz="2800" dirty="0" smtClean="0">
              <a:latin typeface="Times New Roman" panose="02020603050405020304" pitchFamily="18" charset="0"/>
              <a:cs typeface="Times New Roman" panose="02020603050405020304" pitchFamily="18" charset="0"/>
            </a:endParaRPr>
          </a:p>
          <a:p>
            <a:pPr algn="just"/>
            <a:r>
              <a:rPr lang="vi-VN" sz="2800" dirty="0" smtClean="0">
                <a:latin typeface="Times New Roman" panose="02020603050405020304" pitchFamily="18" charset="0"/>
                <a:cs typeface="Times New Roman" panose="02020603050405020304" pitchFamily="18" charset="0"/>
              </a:rPr>
              <a:t>Bài </a:t>
            </a:r>
            <a:r>
              <a:rPr lang="vi-VN" sz="2800" dirty="0">
                <a:latin typeface="Times New Roman" panose="02020603050405020304" pitchFamily="18" charset="0"/>
                <a:cs typeface="Times New Roman" panose="02020603050405020304" pitchFamily="18" charset="0"/>
              </a:rPr>
              <a:t>báo cáo này nhằm mục đích giúp sinh viên tìm hiểu </a:t>
            </a:r>
            <a:r>
              <a:rPr lang="vi-VN" sz="2800" dirty="0" smtClean="0">
                <a:latin typeface="Times New Roman" panose="02020603050405020304" pitchFamily="18" charset="0"/>
                <a:cs typeface="Times New Roman" panose="02020603050405020304" pitchFamily="18" charset="0"/>
              </a:rPr>
              <a:t>v</a:t>
            </a:r>
            <a:r>
              <a:rPr lang="en-US" sz="2800" dirty="0" smtClean="0">
                <a:latin typeface="Times New Roman" panose="02020603050405020304" pitchFamily="18" charset="0"/>
                <a:cs typeface="Times New Roman" panose="02020603050405020304" pitchFamily="18" charset="0"/>
              </a:rPr>
              <a:t>à </a:t>
            </a:r>
            <a:r>
              <a:rPr lang="vi-VN" sz="2800" dirty="0" smtClean="0">
                <a:latin typeface="Times New Roman" panose="02020603050405020304" pitchFamily="18" charset="0"/>
                <a:cs typeface="Times New Roman" panose="02020603050405020304" pitchFamily="18" charset="0"/>
              </a:rPr>
              <a:t>bước </a:t>
            </a:r>
            <a:r>
              <a:rPr lang="vi-VN" sz="2800" dirty="0">
                <a:latin typeface="Times New Roman" panose="02020603050405020304" pitchFamily="18" charset="0"/>
                <a:cs typeface="Times New Roman" panose="02020603050405020304" pitchFamily="18" charset="0"/>
              </a:rPr>
              <a:t>đầu làm quen với lập trình Java, lập trình ứng dụng Java đơn giản có mục đích và tính hữu dụng trong thực tế.</a:t>
            </a: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116738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900" dirty="0" smtClean="0"/>
              <a:t>II.</a:t>
            </a:r>
            <a:r>
              <a:rPr lang="en-US" sz="2900" dirty="0" smtClean="0">
                <a:latin typeface="Times New Roman" panose="02020603050405020304" pitchFamily="18" charset="0"/>
                <a:cs typeface="Times New Roman" panose="02020603050405020304" pitchFamily="18" charset="0"/>
              </a:rPr>
              <a:t>MỤC ĐÍCH CỦA ỨNG DỤNG GAME RẮN SĂN MỒI</a:t>
            </a:r>
            <a:endParaRPr lang="en-US" sz="2900" dirty="0"/>
          </a:p>
        </p:txBody>
      </p:sp>
      <p:sp>
        <p:nvSpPr>
          <p:cNvPr id="3" name="Content Placeholder 2"/>
          <p:cNvSpPr>
            <a:spLocks noGrp="1"/>
          </p:cNvSpPr>
          <p:nvPr>
            <p:ph idx="1"/>
          </p:nvPr>
        </p:nvSpPr>
        <p:spPr/>
        <p:txBody>
          <a:bodyPr>
            <a:normAutofit/>
          </a:bodyPr>
          <a:lstStyle/>
          <a:p>
            <a:pPr marL="0" indent="0" algn="just">
              <a:buNone/>
            </a:pPr>
            <a:r>
              <a:rPr lang="vi-VN" sz="2800" dirty="0"/>
              <a:t>Thông tin:</a:t>
            </a:r>
            <a:endParaRPr lang="en-US" sz="2800" dirty="0"/>
          </a:p>
          <a:p>
            <a:pPr algn="just"/>
            <a:r>
              <a:rPr lang="vi-VN" sz="2800" dirty="0" smtClean="0"/>
              <a:t>Ứng </a:t>
            </a:r>
            <a:r>
              <a:rPr lang="vi-VN" sz="2800" dirty="0"/>
              <a:t>dụng game con rắn được xây dựng nhằm mục đích làm quen với ngôn ngữ, các câu lệnh cơ bản và một số công nghệ hướng đối tượng tiên tiến.</a:t>
            </a:r>
            <a:endParaRPr lang="en-US" sz="2800" dirty="0"/>
          </a:p>
          <a:p>
            <a:pPr algn="just"/>
            <a:r>
              <a:rPr lang="vi-VN" sz="2800" dirty="0" smtClean="0"/>
              <a:t>Ứng </a:t>
            </a:r>
            <a:r>
              <a:rPr lang="vi-VN" sz="2800" dirty="0"/>
              <a:t>dụng còn có mục đích chính nhằm giải trí nhẹ nhành cho những ai đang căng thẳng.</a:t>
            </a:r>
            <a:endParaRPr lang="en-US" sz="2800" dirty="0"/>
          </a:p>
          <a:p>
            <a:pPr algn="just"/>
            <a:endParaRPr lang="en-US" sz="2800" dirty="0"/>
          </a:p>
        </p:txBody>
      </p:sp>
    </p:spTree>
    <p:extLst>
      <p:ext uri="{BB962C8B-B14F-4D97-AF65-F5344CB8AC3E}">
        <p14:creationId xmlns:p14="http://schemas.microsoft.com/office/powerpoint/2010/main" val="30260740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53149"/>
          </a:xfrm>
        </p:spPr>
        <p:txBody>
          <a:bodyPr>
            <a:normAutofit fontScale="90000"/>
          </a:bodyPr>
          <a:lstStyle/>
          <a:p>
            <a:r>
              <a:rPr lang="en-US" sz="3200" dirty="0"/>
              <a:t>II.</a:t>
            </a:r>
            <a:r>
              <a:rPr lang="en-US" sz="3200" dirty="0">
                <a:latin typeface="Times New Roman" panose="02020603050405020304" pitchFamily="18" charset="0"/>
                <a:cs typeface="Times New Roman" panose="02020603050405020304" pitchFamily="18" charset="0"/>
              </a:rPr>
              <a:t>MỤC ĐÍCH CỦA ỨNG DỤNG </a:t>
            </a:r>
            <a:r>
              <a:rPr lang="en-US" sz="3200" dirty="0" smtClean="0">
                <a:latin typeface="Times New Roman" panose="02020603050405020304" pitchFamily="18" charset="0"/>
                <a:cs typeface="Times New Roman" panose="02020603050405020304" pitchFamily="18" charset="0"/>
              </a:rPr>
              <a:t>GAME RẮN SĂN MỒI</a:t>
            </a:r>
            <a:endParaRPr lang="en-US" sz="3200" dirty="0"/>
          </a:p>
        </p:txBody>
      </p:sp>
      <p:sp>
        <p:nvSpPr>
          <p:cNvPr id="3" name="Text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Lựa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chọn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chơi</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sz="half" idx="2"/>
          </p:nvPr>
        </p:nvPicPr>
        <p:blipFill>
          <a:blip r:embed="rId2"/>
          <a:stretch>
            <a:fillRect/>
          </a:stretch>
        </p:blipFill>
        <p:spPr>
          <a:xfrm>
            <a:off x="1576417" y="3243792"/>
            <a:ext cx="3615688" cy="2632075"/>
          </a:xfrm>
          <a:prstGeom prst="rect">
            <a:avLst/>
          </a:prstGeom>
        </p:spPr>
      </p:pic>
      <p:sp>
        <p:nvSpPr>
          <p:cNvPr id="5" name="Text Placeholder 4"/>
          <p:cNvSpPr>
            <a:spLocks noGrp="1"/>
          </p:cNvSpPr>
          <p:nvPr>
            <p:ph type="body" sz="quarter" idx="3"/>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Bắt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chơi</a:t>
            </a:r>
            <a:endParaRPr lang="en-US"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sz="quarter" idx="4"/>
          </p:nvPr>
        </p:nvPicPr>
        <p:blipFill>
          <a:blip r:embed="rId3"/>
          <a:stretch>
            <a:fillRect/>
          </a:stretch>
        </p:blipFill>
        <p:spPr>
          <a:xfrm>
            <a:off x="6180138" y="3315671"/>
            <a:ext cx="4718050" cy="2487259"/>
          </a:xfrm>
          <a:prstGeom prst="rect">
            <a:avLst/>
          </a:prstGeom>
        </p:spPr>
      </p:pic>
      <p:sp>
        <p:nvSpPr>
          <p:cNvPr id="7" name="TextBox 6"/>
          <p:cNvSpPr txBox="1"/>
          <p:nvPr/>
        </p:nvSpPr>
        <p:spPr>
          <a:xfrm>
            <a:off x="1724891" y="1855991"/>
            <a:ext cx="9171707" cy="523220"/>
          </a:xfrm>
          <a:prstGeom prst="rect">
            <a:avLst/>
          </a:prstGeom>
          <a:noFill/>
        </p:spPr>
        <p:txBody>
          <a:bodyPr wrap="square" rtlCol="0">
            <a:spAutoFit/>
          </a:bodyPr>
          <a:lstStyle/>
          <a:p>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ảnh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về</a:t>
            </a:r>
            <a:r>
              <a:rPr lang="en-US" sz="2800" dirty="0" smtClean="0">
                <a:latin typeface="Times New Roman" panose="02020603050405020304" pitchFamily="18" charset="0"/>
                <a:cs typeface="Times New Roman" panose="02020603050405020304" pitchFamily="18" charset="0"/>
              </a:rPr>
              <a:t> game </a:t>
            </a:r>
            <a:r>
              <a:rPr lang="en-US" sz="2800" dirty="0" err="1" smtClean="0">
                <a:latin typeface="Times New Roman" panose="02020603050405020304" pitchFamily="18" charset="0"/>
                <a:cs typeface="Times New Roman" panose="02020603050405020304" pitchFamily="18" charset="0"/>
              </a:rPr>
              <a:t>rắn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mồi</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7623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heel(1)">
                                      <p:cBhvr>
                                        <p:cTn id="13" dur="20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ircle(in)">
                                      <p:cBhvr>
                                        <p:cTn id="28" dur="2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fade">
                                      <p:cBhvr>
                                        <p:cTn id="33"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97670"/>
            <a:ext cx="9601196" cy="1127222"/>
          </a:xfrm>
        </p:spPr>
        <p:txBody>
          <a:bodyPr>
            <a:normAutofit/>
          </a:bodyPr>
          <a:lstStyle/>
          <a:p>
            <a:r>
              <a:rPr lang="en-US" sz="3200" dirty="0" smtClean="0">
                <a:latin typeface="Times New Roman" panose="02020603050405020304" pitchFamily="18" charset="0"/>
                <a:cs typeface="Times New Roman" panose="02020603050405020304" pitchFamily="18" charset="0"/>
              </a:rPr>
              <a:t>III. CÁC CÔNG NGHỆ HƯỚNG ĐỐI TƯỢNG ĐƯỢC SỬ DỤNG TRONG ỨNG DỤNG</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442631"/>
            <a:ext cx="9601196" cy="3739959"/>
          </a:xfrm>
        </p:spPr>
        <p:txBody>
          <a:bodyPr>
            <a:normAutofit fontScale="92500"/>
          </a:bodyPr>
          <a:lstStyle/>
          <a:p>
            <a:pPr algn="just"/>
            <a:r>
              <a:rPr lang="vi-VN" sz="2900" dirty="0" smtClean="0"/>
              <a:t>Tính kế thừa trong Java là một kỹ thuật mà trong đó một đối tượng thu được tát cả các thuộc tính và hành vi của đối tượng cha. Ý tưởng đằng sau kế thừa trong Java là bạn có thể tạo các lớp mới mà được xây dựng dựa trên các lớp </a:t>
            </a:r>
            <a:r>
              <a:rPr lang="vi-VN" sz="2900" dirty="0"/>
              <a:t>đang tồn tại. </a:t>
            </a:r>
            <a:endParaRPr lang="en-US" sz="2900" dirty="0" smtClean="0"/>
          </a:p>
          <a:p>
            <a:pPr algn="just"/>
            <a:r>
              <a:rPr lang="vi-VN" sz="2900" dirty="0" smtClean="0"/>
              <a:t>Khi </a:t>
            </a:r>
            <a:r>
              <a:rPr lang="vi-VN" sz="2900" dirty="0"/>
              <a:t>bạn kế thừa từ một lớp </a:t>
            </a:r>
            <a:r>
              <a:rPr lang="vi-VN" sz="2900" dirty="0" smtClean="0"/>
              <a:t>đang </a:t>
            </a:r>
            <a:r>
              <a:rPr lang="vi-VN" sz="2900" dirty="0"/>
              <a:t>tồn tại, bạn có thể tái sử dụng các phương thức và các trường của lớp cha và bạn cũng có thể bổ sung </a:t>
            </a:r>
            <a:r>
              <a:rPr lang="en-US" sz="2900" dirty="0" err="1" smtClean="0">
                <a:latin typeface="Times New Roman" panose="02020603050405020304" pitchFamily="18" charset="0"/>
                <a:cs typeface="Times New Roman" panose="02020603050405020304" pitchFamily="18" charset="0"/>
              </a:rPr>
              <a:t>thêm</a:t>
            </a:r>
            <a:r>
              <a:rPr lang="vi-VN" sz="2900" dirty="0" smtClean="0"/>
              <a:t> </a:t>
            </a:r>
            <a:r>
              <a:rPr lang="vi-VN" sz="2900" dirty="0"/>
              <a:t>các phương thức và các trường khác. Tính kế thừa biểu diễn mối quan hệ IS-A, còn được gọi là quan hệ cha-con.</a:t>
            </a:r>
            <a:endParaRPr lang="en-US" sz="2900" dirty="0"/>
          </a:p>
          <a:p>
            <a:endParaRPr lang="en-US" dirty="0"/>
          </a:p>
        </p:txBody>
      </p:sp>
      <p:sp>
        <p:nvSpPr>
          <p:cNvPr id="4" name="TextBox 3"/>
          <p:cNvSpPr txBox="1"/>
          <p:nvPr/>
        </p:nvSpPr>
        <p:spPr>
          <a:xfrm>
            <a:off x="1724891" y="1724892"/>
            <a:ext cx="8853054"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1. </a:t>
            </a:r>
            <a:r>
              <a:rPr lang="en-US" sz="2800" dirty="0" err="1" smtClean="0">
                <a:latin typeface="Times New Roman" panose="02020603050405020304" pitchFamily="18" charset="0"/>
                <a:cs typeface="Times New Roman" panose="02020603050405020304" pitchFamily="18" charset="0"/>
              </a:rPr>
              <a:t>Kế</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thừa</a:t>
            </a:r>
            <a:r>
              <a:rPr lang="en-US" sz="2800" dirty="0" smtClean="0"/>
              <a:t> </a:t>
            </a:r>
            <a:endParaRPr lang="en-US" sz="2800" dirty="0"/>
          </a:p>
        </p:txBody>
      </p:sp>
    </p:spTree>
    <p:extLst>
      <p:ext uri="{BB962C8B-B14F-4D97-AF65-F5344CB8AC3E}">
        <p14:creationId xmlns:p14="http://schemas.microsoft.com/office/powerpoint/2010/main" val="6013473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down)">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wipe(down)">
                                      <p:cBhvr>
                                        <p:cTn id="2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97670"/>
            <a:ext cx="9601196" cy="1127222"/>
          </a:xfrm>
        </p:spPr>
        <p:txBody>
          <a:bodyPr>
            <a:normAutofit/>
          </a:bodyPr>
          <a:lstStyle/>
          <a:p>
            <a:r>
              <a:rPr lang="en-US" sz="3200" dirty="0" smtClean="0">
                <a:latin typeface="Times New Roman" panose="02020603050405020304" pitchFamily="18" charset="0"/>
                <a:cs typeface="Times New Roman" panose="02020603050405020304" pitchFamily="18" charset="0"/>
              </a:rPr>
              <a:t>III. CÁC CÔNG NGHỆ HƯỚNG ĐỐI TƯỢNG ĐƯỢC SỬ DỤNG TRONG ỨNG DỤNG</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442631"/>
            <a:ext cx="9601196" cy="3739959"/>
          </a:xfrm>
        </p:spPr>
        <p:txBody>
          <a:bodyPr>
            <a:normAutofit/>
          </a:bodyPr>
          <a:lstStyle/>
          <a:p>
            <a:pPr algn="just"/>
            <a:r>
              <a:rPr lang="vi-VN" sz="2800" dirty="0"/>
              <a:t>Khi chúng ta nói về kế thừa , từ khóa thường xuyên nhất được sử dụng là </a:t>
            </a:r>
            <a:r>
              <a:rPr lang="vi-VN" sz="2800" b="1" dirty="0"/>
              <a:t>extends</a:t>
            </a:r>
            <a:r>
              <a:rPr lang="vi-VN" sz="2800" dirty="0"/>
              <a:t> và </a:t>
            </a:r>
            <a:r>
              <a:rPr lang="vi-VN" sz="2800" b="1" dirty="0"/>
              <a:t>implements</a:t>
            </a:r>
            <a:r>
              <a:rPr lang="vi-VN" sz="2800" dirty="0"/>
              <a:t>. Những từ này có thể định nghiã một kiểu loại IS-A của loại khác. </a:t>
            </a:r>
            <a:r>
              <a:rPr lang="en-US" sz="2800" dirty="0" err="1" smtClean="0">
                <a:latin typeface="Times New Roman" panose="02020603050405020304" pitchFamily="18" charset="0"/>
                <a:cs typeface="Times New Roman" panose="02020603050405020304" pitchFamily="18" charset="0"/>
              </a:rPr>
              <a:t>Sử</a:t>
            </a:r>
            <a:r>
              <a:rPr lang="vi-VN" sz="2800" dirty="0" smtClean="0">
                <a:latin typeface="Times New Roman" panose="02020603050405020304" pitchFamily="18" charset="0"/>
                <a:cs typeface="Times New Roman" panose="02020603050405020304" pitchFamily="18" charset="0"/>
              </a:rPr>
              <a:t> </a:t>
            </a:r>
            <a:r>
              <a:rPr lang="vi-VN" sz="2800" dirty="0"/>
              <a:t>dụng những từ này chúng ta có thể tạo ra một đối tượng thuộc tính của đối tượng khác. </a:t>
            </a:r>
            <a:endParaRPr lang="en-US" sz="2800" dirty="0" smtClean="0"/>
          </a:p>
          <a:p>
            <a:pPr algn="just"/>
            <a:r>
              <a:rPr lang="vi-VN" sz="2800" dirty="0" smtClean="0"/>
              <a:t>Chúng </a:t>
            </a:r>
            <a:r>
              <a:rPr lang="vi-VN" sz="2800" dirty="0"/>
              <a:t>ta sử dụng từ khóa extends của lớp con để có kế thừa các thuộc tính của lớp cha trừ các thuộc tính private của lớp cha.</a:t>
            </a:r>
            <a:endParaRPr lang="en-US" sz="2800" dirty="0"/>
          </a:p>
          <a:p>
            <a:pPr algn="just"/>
            <a:endParaRPr lang="en-US" sz="2800" dirty="0"/>
          </a:p>
        </p:txBody>
      </p:sp>
      <p:sp>
        <p:nvSpPr>
          <p:cNvPr id="4" name="TextBox 3"/>
          <p:cNvSpPr txBox="1"/>
          <p:nvPr/>
        </p:nvSpPr>
        <p:spPr>
          <a:xfrm>
            <a:off x="1724891" y="1724892"/>
            <a:ext cx="8853054"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1. </a:t>
            </a:r>
            <a:r>
              <a:rPr lang="en-US" sz="2800" dirty="0" err="1" smtClean="0">
                <a:latin typeface="Times New Roman" panose="02020603050405020304" pitchFamily="18" charset="0"/>
                <a:cs typeface="Times New Roman" panose="02020603050405020304" pitchFamily="18" charset="0"/>
              </a:rPr>
              <a:t>Kế</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thừa</a:t>
            </a:r>
            <a:r>
              <a:rPr lang="en-US" sz="2800" dirty="0" smtClean="0"/>
              <a:t> </a:t>
            </a:r>
            <a:endParaRPr lang="en-US" sz="2800" dirty="0"/>
          </a:p>
        </p:txBody>
      </p:sp>
    </p:spTree>
    <p:extLst>
      <p:ext uri="{BB962C8B-B14F-4D97-AF65-F5344CB8AC3E}">
        <p14:creationId xmlns:p14="http://schemas.microsoft.com/office/powerpoint/2010/main" val="12636436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416</TotalTime>
  <Words>995</Words>
  <Application>Microsoft Office PowerPoint</Application>
  <PresentationFormat>Widescreen</PresentationFormat>
  <Paragraphs>58</Paragraphs>
  <Slides>15</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Garamond</vt:lpstr>
      <vt:lpstr>Times New Roman</vt:lpstr>
      <vt:lpstr>Organic</vt:lpstr>
      <vt:lpstr>BÁO CÁO</vt:lpstr>
      <vt:lpstr>I. GIỚI THIỆU</vt:lpstr>
      <vt:lpstr>I. GIỚI THIỆU</vt:lpstr>
      <vt:lpstr>I. GIỚI THIỆU</vt:lpstr>
      <vt:lpstr>I. GIỚI THIỆU</vt:lpstr>
      <vt:lpstr>II.MỤC ĐÍCH CỦA ỨNG DỤNG GAME RẮN SĂN MỒI</vt:lpstr>
      <vt:lpstr>II.MỤC ĐÍCH CỦA ỨNG DỤNG GAME RẮN SĂN MỒI</vt:lpstr>
      <vt:lpstr>III. CÁC CÔNG NGHỆ HƯỚNG ĐỐI TƯỢNG ĐƯỢC SỬ DỤNG TRONG ỨNG DỤNG</vt:lpstr>
      <vt:lpstr>III. CÁC CÔNG NGHỆ HƯỚNG ĐỐI TƯỢNG ĐƯỢC SỬ DỤNG TRONG ỨNG DỤNG</vt:lpstr>
      <vt:lpstr>III. CÁC CÔNG NGHỆ HƯỚNG ĐỐI TƯỢNG ĐƯỢC SỬ DỤNG TRONG ỨNG DỤNG</vt:lpstr>
      <vt:lpstr>III. CÁC CÔNG NGHỆ HƯỚNG ĐỐI TƯỢNG ĐƯỢC SỬ DỤNG TRONG ỨNG DỤNG</vt:lpstr>
      <vt:lpstr>III. CÁC CÔNG NGHỆ HƯỚNG ĐỐI TƯỢNG ĐƯỢC SỬ DỤNG TRONG ỨNG DỤNG</vt:lpstr>
      <vt:lpstr>III. CÁC CÔNG NGHỆ HƯỚNG ĐỐI TƯỢNG ĐƯỢC SỬ DỤNG TRONG ỨNG DỤNG</vt:lpstr>
      <vt:lpstr>III. CÁC CÔNG NGHỆ HƯỚNG ĐỐI TƯỢNG ĐƯỢC SỬ DỤNG TRONG ỨNG DỤNG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dc:title>
  <dc:creator>Khang</dc:creator>
  <cp:lastModifiedBy>Khang</cp:lastModifiedBy>
  <cp:revision>20</cp:revision>
  <dcterms:created xsi:type="dcterms:W3CDTF">2017-06-26T09:30:06Z</dcterms:created>
  <dcterms:modified xsi:type="dcterms:W3CDTF">2017-06-26T17:10:27Z</dcterms:modified>
</cp:coreProperties>
</file>