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73" r:id="rId4"/>
    <p:sldId id="272" r:id="rId5"/>
    <p:sldId id="258" r:id="rId6"/>
    <p:sldId id="270" r:id="rId7"/>
    <p:sldId id="271" r:id="rId8"/>
    <p:sldId id="274" r:id="rId9"/>
    <p:sldId id="276" r:id="rId10"/>
    <p:sldId id="281" r:id="rId11"/>
    <p:sldId id="291" r:id="rId12"/>
    <p:sldId id="308" r:id="rId13"/>
    <p:sldId id="292" r:id="rId14"/>
    <p:sldId id="294" r:id="rId15"/>
    <p:sldId id="295" r:id="rId16"/>
    <p:sldId id="296" r:id="rId17"/>
    <p:sldId id="275" r:id="rId18"/>
    <p:sldId id="277" r:id="rId19"/>
    <p:sldId id="278" r:id="rId20"/>
    <p:sldId id="279" r:id="rId21"/>
    <p:sldId id="280" r:id="rId22"/>
    <p:sldId id="298" r:id="rId23"/>
    <p:sldId id="299" r:id="rId24"/>
    <p:sldId id="309" r:id="rId25"/>
    <p:sldId id="310" r:id="rId26"/>
    <p:sldId id="311" r:id="rId27"/>
    <p:sldId id="300" r:id="rId28"/>
    <p:sldId id="301" r:id="rId29"/>
    <p:sldId id="302" r:id="rId30"/>
    <p:sldId id="303" r:id="rId31"/>
    <p:sldId id="305" r:id="rId32"/>
    <p:sldId id="304" r:id="rId33"/>
    <p:sldId id="307" r:id="rId34"/>
    <p:sldId id="282" r:id="rId35"/>
    <p:sldId id="283" r:id="rId36"/>
    <p:sldId id="312"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9" d="100"/>
          <a:sy n="79" d="100"/>
        </p:scale>
        <p:origin x="-3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17" name="Footer Placeholder 16"/>
          <p:cNvSpPr>
            <a:spLocks noGrp="1"/>
          </p:cNvSpPr>
          <p:nvPr>
            <p:ph type="ftr" sz="quarter" idx="11"/>
          </p:nvPr>
        </p:nvSpPr>
        <p:spPr/>
        <p:txBody>
          <a:bodyPr/>
          <a:lstStyle>
            <a:extLst/>
          </a:lstStyle>
          <a:p>
            <a:endParaRPr lang="vi-VN"/>
          </a:p>
        </p:txBody>
      </p:sp>
      <p:sp>
        <p:nvSpPr>
          <p:cNvPr id="29" name="Slide Number Placeholder 28"/>
          <p:cNvSpPr>
            <a:spLocks noGrp="1"/>
          </p:cNvSpPr>
          <p:nvPr>
            <p:ph type="sldNum" sz="quarter" idx="12"/>
          </p:nvPr>
        </p:nvSpPr>
        <p:spPr/>
        <p:txBody>
          <a:bodyPr/>
          <a:lstStyle>
            <a:extLst/>
          </a:lstStyle>
          <a:p>
            <a:fld id="{D8C1C9CE-8549-400F-947F-452749EC0CF1}" type="slidenum">
              <a:rPr lang="vi-VN" smtClean="0"/>
              <a:t>‹#›</a:t>
            </a:fld>
            <a:endParaRPr lang="vi-VN"/>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D8C1C9CE-8549-400F-947F-452749EC0CF1}" type="slidenum">
              <a:rPr lang="vi-VN" smtClean="0"/>
              <a:t>‹#›</a:t>
            </a:fld>
            <a:endParaRPr lang="vi-VN"/>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8" name="Footer Placeholder 7"/>
          <p:cNvSpPr>
            <a:spLocks noGrp="1"/>
          </p:cNvSpPr>
          <p:nvPr>
            <p:ph type="ftr" sz="quarter" idx="11"/>
          </p:nvPr>
        </p:nvSpPr>
        <p:spPr/>
        <p:txBody>
          <a:bodyPr/>
          <a:lstStyle>
            <a:extLst/>
          </a:lstStyle>
          <a:p>
            <a:endParaRPr lang="vi-VN"/>
          </a:p>
        </p:txBody>
      </p:sp>
      <p:sp>
        <p:nvSpPr>
          <p:cNvPr id="9" name="Slide Number Placeholder 8"/>
          <p:cNvSpPr>
            <a:spLocks noGrp="1"/>
          </p:cNvSpPr>
          <p:nvPr>
            <p:ph type="sldNum" sz="quarter" idx="12"/>
          </p:nvPr>
        </p:nvSpPr>
        <p:spPr/>
        <p:txBody>
          <a:bodyPr/>
          <a:lstStyle>
            <a:extLst/>
          </a:lstStyle>
          <a:p>
            <a:fld id="{D8C1C9CE-8549-400F-947F-452749EC0CF1}" type="slidenum">
              <a:rPr lang="vi-VN" smtClean="0"/>
              <a:t>‹#›</a:t>
            </a:fld>
            <a:endParaRPr lang="vi-VN"/>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4" name="Footer Placeholder 3"/>
          <p:cNvSpPr>
            <a:spLocks noGrp="1"/>
          </p:cNvSpPr>
          <p:nvPr>
            <p:ph type="ftr" sz="quarter" idx="11"/>
          </p:nvPr>
        </p:nvSpPr>
        <p:spPr/>
        <p:txBody>
          <a:bodyPr/>
          <a:lstStyle>
            <a:extLst/>
          </a:lstStyle>
          <a:p>
            <a:endParaRPr lang="vi-VN"/>
          </a:p>
        </p:txBody>
      </p:sp>
      <p:sp>
        <p:nvSpPr>
          <p:cNvPr id="5" name="Slide Number Placeholder 4"/>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3" name="Footer Placeholder 2"/>
          <p:cNvSpPr>
            <a:spLocks noGrp="1"/>
          </p:cNvSpPr>
          <p:nvPr>
            <p:ph type="ftr" sz="quarter" idx="11"/>
          </p:nvPr>
        </p:nvSpPr>
        <p:spPr/>
        <p:txBody>
          <a:bodyPr/>
          <a:lstStyle>
            <a:extLst/>
          </a:lstStyle>
          <a:p>
            <a:endParaRPr lang="vi-VN"/>
          </a:p>
        </p:txBody>
      </p:sp>
      <p:sp>
        <p:nvSpPr>
          <p:cNvPr id="4" name="Slide Number Placeholder 3"/>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52F6C5-239C-491A-8444-A4C2CF0B622A}" type="datetimeFigureOut">
              <a:rPr lang="vi-VN" smtClean="0"/>
              <a:t>21/01/2018</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D8C1C9CE-8549-400F-947F-452749EC0CF1}"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3452F6C5-239C-491A-8444-A4C2CF0B622A}" type="datetimeFigureOut">
              <a:rPr lang="vi-VN" smtClean="0"/>
              <a:t>21/01/2018</a:t>
            </a:fld>
            <a:endParaRPr lang="vi-VN"/>
          </a:p>
        </p:txBody>
      </p:sp>
      <p:sp>
        <p:nvSpPr>
          <p:cNvPr id="6" name="Footer Placeholder 5"/>
          <p:cNvSpPr>
            <a:spLocks noGrp="1"/>
          </p:cNvSpPr>
          <p:nvPr>
            <p:ph type="ftr" sz="quarter" idx="11"/>
          </p:nvPr>
        </p:nvSpPr>
        <p:spPr>
          <a:xfrm>
            <a:off x="1219200" y="55499"/>
            <a:ext cx="7416800" cy="365125"/>
          </a:xfrm>
        </p:spPr>
        <p:txBody>
          <a:bodyPr/>
          <a:lstStyle>
            <a:extLst/>
          </a:lstStyle>
          <a:p>
            <a:endParaRPr lang="vi-VN"/>
          </a:p>
        </p:txBody>
      </p:sp>
      <p:sp>
        <p:nvSpPr>
          <p:cNvPr id="7" name="Slide Number Placeholder 6"/>
          <p:cNvSpPr>
            <a:spLocks noGrp="1"/>
          </p:cNvSpPr>
          <p:nvPr>
            <p:ph type="sldNum" sz="quarter" idx="12"/>
          </p:nvPr>
        </p:nvSpPr>
        <p:spPr>
          <a:xfrm>
            <a:off x="11480800" y="55499"/>
            <a:ext cx="609600" cy="365125"/>
          </a:xfrm>
        </p:spPr>
        <p:txBody>
          <a:bodyPr/>
          <a:lstStyle>
            <a:extLst/>
          </a:lstStyle>
          <a:p>
            <a:fld id="{D8C1C9CE-8549-400F-947F-452749EC0CF1}"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3452F6C5-239C-491A-8444-A4C2CF0B622A}" type="datetimeFigureOut">
              <a:rPr lang="vi-VN" smtClean="0"/>
              <a:t>21/01/2018</a:t>
            </a:fld>
            <a:endParaRPr lang="vi-VN"/>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vi-VN"/>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D8C1C9CE-8549-400F-947F-452749EC0CF1}" type="slidenum">
              <a:rPr lang="vi-VN" smtClean="0"/>
              <a:t>‹#›</a:t>
            </a:fld>
            <a:endParaRPr lang="vi-VN"/>
          </a:p>
        </p:txBody>
      </p:sp>
    </p:spTree>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4186989"/>
            <a:ext cx="10363200" cy="1985211"/>
          </a:xfrm>
        </p:spPr>
        <p:txBody>
          <a:bodyPr>
            <a:normAutofit/>
          </a:bodyPr>
          <a:lstStyle/>
          <a:p>
            <a:r>
              <a:rPr lang="vi-VN" b="1" dirty="0" smtClean="0"/>
              <a:t>Foundation</a:t>
            </a:r>
            <a:r>
              <a:rPr lang="vi-VN" dirty="0"/>
              <a:t/>
            </a:r>
            <a:br>
              <a:rPr lang="vi-VN" dirty="0"/>
            </a:br>
            <a:endParaRPr lang="vi-VN" dirty="0"/>
          </a:p>
        </p:txBody>
      </p:sp>
      <p:sp>
        <p:nvSpPr>
          <p:cNvPr id="3" name="Subtitle 2"/>
          <p:cNvSpPr>
            <a:spLocks noGrp="1"/>
          </p:cNvSpPr>
          <p:nvPr>
            <p:ph type="subTitle" idx="1"/>
          </p:nvPr>
        </p:nvSpPr>
        <p:spPr>
          <a:xfrm>
            <a:off x="1371574" y="5137484"/>
            <a:ext cx="9877952" cy="859002"/>
          </a:xfrm>
        </p:spPr>
        <p:txBody>
          <a:bodyPr>
            <a:normAutofit/>
          </a:bodyPr>
          <a:lstStyle/>
          <a:p>
            <a:pPr lvl="8" algn="l"/>
            <a:r>
              <a:rPr lang="en-US" sz="2000" dirty="0" smtClean="0"/>
              <a:t>Nhóm 5: </a:t>
            </a:r>
            <a:r>
              <a:rPr lang="en-US" sz="2000" dirty="0" err="1" smtClean="0"/>
              <a:t>Nguyễn</a:t>
            </a:r>
            <a:r>
              <a:rPr lang="en-US" sz="2000" dirty="0" smtClean="0"/>
              <a:t> Thị Thu, Lê Quốc Huy, Tạ Minh Đức</a:t>
            </a:r>
          </a:p>
        </p:txBody>
      </p:sp>
    </p:spTree>
    <p:extLst>
      <p:ext uri="{BB962C8B-B14F-4D97-AF65-F5344CB8AC3E}">
        <p14:creationId xmlns:p14="http://schemas.microsoft.com/office/powerpoint/2010/main" val="1278390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057" y="733926"/>
            <a:ext cx="4466480" cy="770021"/>
          </a:xfrm>
        </p:spPr>
        <p:txBody>
          <a:bodyPr/>
          <a:lstStyle/>
          <a:p>
            <a:r>
              <a:rPr lang="en-US" smtClean="0"/>
              <a:t>Cài đặt</a:t>
            </a:r>
            <a:endParaRPr lang="en-US"/>
          </a:p>
        </p:txBody>
      </p:sp>
      <p:sp>
        <p:nvSpPr>
          <p:cNvPr id="4" name="TextBox 3"/>
          <p:cNvSpPr txBox="1"/>
          <p:nvPr/>
        </p:nvSpPr>
        <p:spPr>
          <a:xfrm>
            <a:off x="1844566" y="2162544"/>
            <a:ext cx="7752443" cy="369332"/>
          </a:xfrm>
          <a:prstGeom prst="rect">
            <a:avLst/>
          </a:prstGeom>
          <a:noFill/>
        </p:spPr>
        <p:txBody>
          <a:bodyPr wrap="none" rtlCol="0">
            <a:spAutoFit/>
          </a:bodyPr>
          <a:lstStyle/>
          <a:p>
            <a:r>
              <a:rPr lang="en-US"/>
              <a:t>Bước 1:Truy cập đường dẫn: https://</a:t>
            </a:r>
            <a:r>
              <a:rPr lang="en-US" smtClean="0"/>
              <a:t>foundation.zurb.com/sites/download.html/</a:t>
            </a:r>
            <a:endParaRPr lang="en-US"/>
          </a:p>
        </p:txBody>
      </p:sp>
      <p:sp>
        <p:nvSpPr>
          <p:cNvPr id="5" name="TextBox 4"/>
          <p:cNvSpPr txBox="1"/>
          <p:nvPr/>
        </p:nvSpPr>
        <p:spPr>
          <a:xfrm>
            <a:off x="1867519" y="2675601"/>
            <a:ext cx="5650906" cy="369332"/>
          </a:xfrm>
          <a:prstGeom prst="rect">
            <a:avLst/>
          </a:prstGeom>
          <a:noFill/>
        </p:spPr>
        <p:txBody>
          <a:bodyPr wrap="none" rtlCol="0">
            <a:spAutoFit/>
          </a:bodyPr>
          <a:lstStyle/>
          <a:p>
            <a:r>
              <a:rPr lang="en-US" smtClean="0"/>
              <a:t>Bước 2: Dowwload  foundation tương ứng với máy mình</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678" y="3129156"/>
            <a:ext cx="8728379" cy="33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79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Cài đặt</a:t>
            </a:r>
            <a:endParaRPr lang="en-US"/>
          </a:p>
        </p:txBody>
      </p:sp>
      <p:sp>
        <p:nvSpPr>
          <p:cNvPr id="3" name="Content Placeholder 2"/>
          <p:cNvSpPr>
            <a:spLocks noGrp="1"/>
          </p:cNvSpPr>
          <p:nvPr>
            <p:ph idx="1"/>
          </p:nvPr>
        </p:nvSpPr>
        <p:spPr>
          <a:xfrm>
            <a:off x="1183106" y="1333000"/>
            <a:ext cx="8129336" cy="498308"/>
          </a:xfrm>
        </p:spPr>
        <p:txBody>
          <a:bodyPr>
            <a:normAutofit fontScale="92500" lnSpcReduction="10000"/>
          </a:bodyPr>
          <a:lstStyle/>
          <a:p>
            <a:pPr marL="68580" indent="0">
              <a:buNone/>
            </a:pPr>
            <a:r>
              <a:rPr lang="en-US" smtClean="0"/>
              <a:t>Sau khi download foundation:</a:t>
            </a:r>
          </a:p>
          <a:p>
            <a:pPr marL="68580" indent="0">
              <a:buNone/>
            </a:pPr>
            <a:endParaRPr lang="en-US" smtClean="0"/>
          </a:p>
          <a:p>
            <a:pPr marL="68580" indent="0">
              <a:buNone/>
            </a:pPr>
            <a:endParaRPr lang="en-US" smtClean="0"/>
          </a:p>
          <a:p>
            <a:pPr marL="68580" indent="0">
              <a:buNone/>
            </a:pPr>
            <a:endParaRPr lang="en-US" smtClean="0"/>
          </a:p>
          <a:p>
            <a:pPr marL="68580" indent="0">
              <a:buNone/>
            </a:pPr>
            <a:endParaRPr lang="en-U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023" y="4962313"/>
            <a:ext cx="5658640" cy="800212"/>
          </a:xfrm>
          <a:prstGeom prst="rect">
            <a:avLst/>
          </a:prstGeom>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763" y="1963653"/>
            <a:ext cx="56769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87379" y="3477126"/>
            <a:ext cx="8831179" cy="1384995"/>
          </a:xfrm>
          <a:prstGeom prst="rect">
            <a:avLst/>
          </a:prstGeom>
          <a:noFill/>
        </p:spPr>
        <p:txBody>
          <a:bodyPr wrap="square" rtlCol="0">
            <a:spAutoFit/>
          </a:bodyPr>
          <a:lstStyle/>
          <a:p>
            <a:pPr marL="285750" indent="-285750">
              <a:buFont typeface="Arial" panose="020B0604020202020204" pitchFamily="34" charset="0"/>
              <a:buChar char="•"/>
            </a:pPr>
            <a:r>
              <a:rPr lang="en-US"/>
              <a:t>/foundation</a:t>
            </a:r>
            <a:r>
              <a:rPr lang="en-US" sz="1600"/>
              <a:t>: </a:t>
            </a:r>
            <a:r>
              <a:rPr lang="vi-VN" sz="1600"/>
              <a:t>chứa plugin dưới dạng một tệp JavaScript </a:t>
            </a:r>
            <a:endParaRPr lang="en-US" sz="1600"/>
          </a:p>
          <a:p>
            <a:pPr marL="285750" indent="-285750">
              <a:buFont typeface="Arial" panose="020B0604020202020204" pitchFamily="34" charset="0"/>
              <a:buChar char="•"/>
            </a:pPr>
            <a:r>
              <a:rPr lang="en-US" sz="1600"/>
              <a:t>/vender: </a:t>
            </a:r>
            <a:r>
              <a:rPr lang="vi-VN" sz="1600"/>
              <a:t>Thư mục này chứa một vài tệp JS bên ngoài mà Foundation sử dụng bao gồm: Modernizr, một công cụ mã nguồn mở khác của Paul Irish và Nicolas Gallagher cũng như jQuery 2.</a:t>
            </a:r>
            <a:endParaRPr lang="en-US" sz="1600"/>
          </a:p>
          <a:p>
            <a:endParaRPr lang="en-US"/>
          </a:p>
        </p:txBody>
      </p:sp>
    </p:spTree>
    <p:extLst>
      <p:ext uri="{BB962C8B-B14F-4D97-AF65-F5344CB8AC3E}">
        <p14:creationId xmlns:p14="http://schemas.microsoft.com/office/powerpoint/2010/main" val="3557677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a:t>
            </a:r>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285" y="1170072"/>
            <a:ext cx="2960020"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586" y="1170072"/>
            <a:ext cx="330141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3978" y="1200778"/>
            <a:ext cx="3043989" cy="553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672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590" y="797759"/>
            <a:ext cx="10672010" cy="5735388"/>
          </a:xfrm>
        </p:spPr>
      </p:pic>
    </p:spTree>
    <p:extLst>
      <p:ext uri="{BB962C8B-B14F-4D97-AF65-F5344CB8AC3E}">
        <p14:creationId xmlns:p14="http://schemas.microsoft.com/office/powerpoint/2010/main" val="303837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127" y="967959"/>
            <a:ext cx="10154652" cy="5637378"/>
          </a:xfrm>
          <a:prstGeom prst="rect">
            <a:avLst/>
          </a:prstGeom>
        </p:spPr>
      </p:pic>
    </p:spTree>
    <p:extLst>
      <p:ext uri="{BB962C8B-B14F-4D97-AF65-F5344CB8AC3E}">
        <p14:creationId xmlns:p14="http://schemas.microsoft.com/office/powerpoint/2010/main" val="3505051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Visibility</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610" y="1660358"/>
            <a:ext cx="7940843" cy="4764505"/>
          </a:xfrm>
        </p:spPr>
      </p:pic>
      <p:sp>
        <p:nvSpPr>
          <p:cNvPr id="6" name="TextBox 5"/>
          <p:cNvSpPr txBox="1"/>
          <p:nvPr/>
        </p:nvSpPr>
        <p:spPr>
          <a:xfrm>
            <a:off x="854242" y="1696453"/>
            <a:ext cx="2995863" cy="3754874"/>
          </a:xfrm>
          <a:prstGeom prst="rect">
            <a:avLst/>
          </a:prstGeom>
          <a:noFill/>
        </p:spPr>
        <p:txBody>
          <a:bodyPr wrap="square" rtlCol="0">
            <a:spAutoFit/>
          </a:bodyPr>
          <a:lstStyle/>
          <a:p>
            <a:pPr marL="68580" indent="0">
              <a:buNone/>
            </a:pPr>
            <a:r>
              <a:rPr lang="en-US" sz="2000"/>
              <a:t>Orientation Detection</a:t>
            </a:r>
          </a:p>
          <a:p>
            <a:pPr marL="285750" indent="-285750">
              <a:buFont typeface="Arial" panose="020B0604020202020204" pitchFamily="34" charset="0"/>
              <a:buChar char="•"/>
            </a:pPr>
            <a:r>
              <a:rPr lang="en-US"/>
              <a:t>class="show-for-landscape"</a:t>
            </a:r>
          </a:p>
          <a:p>
            <a:pPr marL="285750" indent="-285750">
              <a:buFont typeface="Arial" panose="020B0604020202020204" pitchFamily="34" charset="0"/>
              <a:buChar char="•"/>
            </a:pPr>
            <a:r>
              <a:rPr lang="en-US"/>
              <a:t>class="show-for-portrait</a:t>
            </a:r>
            <a:r>
              <a:rPr lang="en-US" smtClean="0"/>
              <a:t>“</a:t>
            </a:r>
          </a:p>
          <a:p>
            <a:pPr marL="68580" indent="0">
              <a:buNone/>
            </a:pPr>
            <a:r>
              <a:rPr lang="en-US" sz="2000"/>
              <a:t>Print Visibility</a:t>
            </a:r>
          </a:p>
          <a:p>
            <a:pPr marL="285750" indent="-285750">
              <a:buFont typeface="Arial" panose="020B0604020202020204" pitchFamily="34" charset="0"/>
              <a:buChar char="•"/>
            </a:pPr>
            <a:r>
              <a:rPr lang="en-US"/>
              <a:t>.show-for-print , .print-only (Visible for printing)</a:t>
            </a:r>
          </a:p>
          <a:p>
            <a:pPr marL="285750" indent="-285750">
              <a:buFont typeface="Arial" panose="020B0604020202020204" pitchFamily="34" charset="0"/>
              <a:buChar char="•"/>
            </a:pPr>
            <a:r>
              <a:rPr lang="en-US"/>
              <a:t>.hide-for-print , .hide-on-print (Hidden while printing)</a:t>
            </a:r>
            <a:br>
              <a:rPr lang="en-US"/>
            </a:br>
            <a:endParaRPr lang="en-US"/>
          </a:p>
          <a:p>
            <a:endParaRPr lang="en-US"/>
          </a:p>
          <a:p>
            <a:endParaRPr lang="en-US"/>
          </a:p>
        </p:txBody>
      </p:sp>
    </p:spTree>
    <p:extLst>
      <p:ext uri="{BB962C8B-B14F-4D97-AF65-F5344CB8AC3E}">
        <p14:creationId xmlns:p14="http://schemas.microsoft.com/office/powerpoint/2010/main" val="3434500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Visibility</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877" y="1792327"/>
            <a:ext cx="10191439" cy="4548314"/>
          </a:xfrm>
          <a:prstGeom prst="rect">
            <a:avLst/>
          </a:prstGeom>
        </p:spPr>
      </p:pic>
    </p:spTree>
    <p:extLst>
      <p:ext uri="{BB962C8B-B14F-4D97-AF65-F5344CB8AC3E}">
        <p14:creationId xmlns:p14="http://schemas.microsoft.com/office/powerpoint/2010/main" val="4010985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876" y="430380"/>
            <a:ext cx="10363200" cy="760746"/>
          </a:xfrm>
        </p:spPr>
        <p:txBody>
          <a:bodyPr>
            <a:normAutofit/>
          </a:bodyPr>
          <a:lstStyle/>
          <a:p>
            <a:r>
              <a:rPr lang="vi-VN" b="1"/>
              <a:t>Ví dụ</a:t>
            </a:r>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926" y="1503947"/>
            <a:ext cx="9071811" cy="484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282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
            </a:r>
            <a:br>
              <a:rPr lang="vi-VN" b="1" dirty="0" smtClean="0"/>
            </a:br>
            <a:r>
              <a:rPr lang="vi-VN" b="1" dirty="0" smtClean="0"/>
              <a:t>Ví dụ</a:t>
            </a:r>
            <a:r>
              <a:rPr lang="vi-VN" dirty="0"/>
              <a:t/>
            </a:r>
            <a:br>
              <a:rPr lang="vi-VN" dirty="0"/>
            </a:br>
            <a:endParaRPr lang="vi-VN"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126" y="1840833"/>
            <a:ext cx="10395285" cy="4547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551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năng nổi bật của Foundation</a:t>
            </a:r>
            <a:endParaRPr lang="vi-VN" dirty="0"/>
          </a:p>
        </p:txBody>
      </p:sp>
      <p:sp>
        <p:nvSpPr>
          <p:cNvPr id="3" name="Content Placeholder 2"/>
          <p:cNvSpPr>
            <a:spLocks noGrp="1"/>
          </p:cNvSpPr>
          <p:nvPr>
            <p:ph idx="1"/>
          </p:nvPr>
        </p:nvSpPr>
        <p:spPr>
          <a:xfrm>
            <a:off x="910391" y="1346031"/>
            <a:ext cx="3592677" cy="4379788"/>
          </a:xfrm>
        </p:spPr>
        <p:txBody>
          <a:bodyPr/>
          <a:lstStyle/>
          <a:p>
            <a:r>
              <a:rPr lang="vi-VN" i="1" dirty="0"/>
              <a:t>Nesting</a:t>
            </a:r>
            <a:r>
              <a:rPr lang="vi-VN" dirty="0"/>
              <a:t>: lồng grid </a:t>
            </a:r>
            <a:r>
              <a:rPr lang="vi-VN"/>
              <a:t>trong </a:t>
            </a:r>
            <a:r>
              <a:rPr lang="vi-VN" smtClean="0"/>
              <a:t>grid</a:t>
            </a:r>
            <a:endParaRPr lang="en-US"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953" y="1262563"/>
            <a:ext cx="6169694" cy="4560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497" y="5878679"/>
            <a:ext cx="80581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14412" y="5971309"/>
            <a:ext cx="1608472" cy="369332"/>
          </a:xfrm>
          <a:prstGeom prst="rect">
            <a:avLst/>
          </a:prstGeom>
          <a:noFill/>
        </p:spPr>
        <p:txBody>
          <a:bodyPr wrap="square" rtlCol="0">
            <a:spAutoFit/>
          </a:bodyPr>
          <a:lstStyle/>
          <a:p>
            <a:r>
              <a:rPr lang="en-US" b="1" smtClean="0"/>
              <a:t>Kết quả:</a:t>
            </a:r>
            <a:endParaRPr lang="en-US" b="1"/>
          </a:p>
        </p:txBody>
      </p:sp>
    </p:spTree>
    <p:extLst>
      <p:ext uri="{BB962C8B-B14F-4D97-AF65-F5344CB8AC3E}">
        <p14:creationId xmlns:p14="http://schemas.microsoft.com/office/powerpoint/2010/main" val="93669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vi-VN" b="1" dirty="0" smtClean="0"/>
              <a:t>Giới thiệu</a:t>
            </a:r>
            <a:r>
              <a:rPr lang="vi-VN" dirty="0"/>
              <a:t/>
            </a:r>
            <a:br>
              <a:rPr lang="vi-VN" dirty="0"/>
            </a:br>
            <a:endParaRPr lang="vi-V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vi-VN" dirty="0">
                <a:solidFill>
                  <a:schemeClr val="tx1"/>
                </a:solidFill>
              </a:rPr>
              <a:t>Foundation đ</a:t>
            </a:r>
            <a:r>
              <a:rPr lang="vi-VN" dirty="0" smtClean="0">
                <a:solidFill>
                  <a:schemeClr val="tx1"/>
                </a:solidFill>
              </a:rPr>
              <a:t>ược </a:t>
            </a:r>
            <a:r>
              <a:rPr lang="vi-VN" dirty="0">
                <a:solidFill>
                  <a:schemeClr val="tx1"/>
                </a:solidFill>
              </a:rPr>
              <a:t>tạo bởi công ty thiết kế web </a:t>
            </a:r>
            <a:r>
              <a:rPr lang="vi-VN" dirty="0" smtClean="0">
                <a:solidFill>
                  <a:schemeClr val="tx1"/>
                </a:solidFill>
              </a:rPr>
              <a:t>Zurb</a:t>
            </a:r>
          </a:p>
          <a:p>
            <a:pPr>
              <a:buFont typeface="Wingdings" panose="05000000000000000000" pitchFamily="2" charset="2"/>
              <a:buChar char="§"/>
            </a:pPr>
            <a:r>
              <a:rPr lang="vi-VN" dirty="0" smtClean="0">
                <a:solidFill>
                  <a:schemeClr val="tx1"/>
                </a:solidFill>
              </a:rPr>
              <a:t>Foundation</a:t>
            </a:r>
            <a:r>
              <a:rPr lang="vi-VN" dirty="0">
                <a:solidFill>
                  <a:schemeClr val="tx1"/>
                </a:solidFill>
              </a:rPr>
              <a:t> là một framework cao cấp, dành cho doanh nghiệp và rất phù hợp để phát triển các website nhanh, responsive</a:t>
            </a:r>
            <a:r>
              <a:rPr lang="vi-VN" dirty="0" smtClean="0">
                <a:solidFill>
                  <a:schemeClr val="tx1"/>
                </a:solidFill>
              </a:rPr>
              <a:t>.</a:t>
            </a:r>
          </a:p>
          <a:p>
            <a:pPr>
              <a:buFont typeface="Wingdings" panose="05000000000000000000" pitchFamily="2" charset="2"/>
              <a:buChar char="§"/>
            </a:pPr>
            <a:r>
              <a:rPr lang="vi-VN" dirty="0">
                <a:solidFill>
                  <a:schemeClr val="tx1"/>
                </a:solidFill>
              </a:rPr>
              <a:t>Được sử dụng bởi các website như Facebook, eBay, và Mozilla, nó cũng khá phức tạp và có thể không phù hợp với những người mới bắt đầu</a:t>
            </a:r>
            <a:r>
              <a:rPr lang="vi-VN" dirty="0" smtClean="0">
                <a:solidFill>
                  <a:schemeClr val="tx1"/>
                </a:solidFill>
              </a:rPr>
              <a:t>.</a:t>
            </a:r>
          </a:p>
          <a:p>
            <a:pPr>
              <a:buFont typeface="Wingdings" panose="05000000000000000000" pitchFamily="2" charset="2"/>
              <a:buChar char="§"/>
            </a:pPr>
            <a:r>
              <a:rPr lang="vi-VN" dirty="0">
                <a:solidFill>
                  <a:schemeClr val="tx1"/>
                </a:solidFill>
              </a:rPr>
              <a:t>Framework này hỗ trợ </a:t>
            </a:r>
            <a:r>
              <a:rPr lang="vi-VN" dirty="0" smtClean="0">
                <a:solidFill>
                  <a:schemeClr val="tx1"/>
                </a:solidFill>
              </a:rPr>
              <a:t> GPU acceleration</a:t>
            </a:r>
            <a:r>
              <a:rPr lang="vi-VN" dirty="0">
                <a:solidFill>
                  <a:schemeClr val="tx1"/>
                </a:solidFill>
              </a:rPr>
              <a:t> giúp cho các animation mượt, nhanh và Fastclick.js để render nhanh hơn trên các thiết bị mobile</a:t>
            </a:r>
          </a:p>
        </p:txBody>
      </p:sp>
    </p:spTree>
    <p:extLst>
      <p:ext uri="{BB962C8B-B14F-4D97-AF65-F5344CB8AC3E}">
        <p14:creationId xmlns:p14="http://schemas.microsoft.com/office/powerpoint/2010/main" val="3233843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năng nổi bật của Foundation</a:t>
            </a:r>
            <a:endParaRPr lang="vi-VN" dirty="0"/>
          </a:p>
        </p:txBody>
      </p:sp>
      <p:sp>
        <p:nvSpPr>
          <p:cNvPr id="3" name="Content Placeholder 2"/>
          <p:cNvSpPr>
            <a:spLocks noGrp="1"/>
          </p:cNvSpPr>
          <p:nvPr>
            <p:ph idx="1"/>
          </p:nvPr>
        </p:nvSpPr>
        <p:spPr>
          <a:xfrm>
            <a:off x="1295401" y="1275347"/>
            <a:ext cx="10098503" cy="5474369"/>
          </a:xfrm>
        </p:spPr>
        <p:txBody>
          <a:bodyPr/>
          <a:lstStyle/>
          <a:p>
            <a:r>
              <a:rPr lang="vi-VN" i="1" dirty="0"/>
              <a:t>Offsets: Tạo ra các khoảng trắng giữa các cột (column) trong một hàng (row) với các tên class kiểu large-offset-1 hay small-offset-3.</a:t>
            </a:r>
            <a:endParaRPr lang="vi-VN" dirty="0"/>
          </a:p>
        </p:txBody>
      </p:sp>
      <p:pic>
        <p:nvPicPr>
          <p:cNvPr id="6" name="Picture 5"/>
          <p:cNvPicPr>
            <a:picLocks noChangeAspect="1"/>
          </p:cNvPicPr>
          <p:nvPr/>
        </p:nvPicPr>
        <p:blipFill>
          <a:blip r:embed="rId2"/>
          <a:stretch>
            <a:fillRect/>
          </a:stretch>
        </p:blipFill>
        <p:spPr>
          <a:xfrm>
            <a:off x="1491916" y="2779295"/>
            <a:ext cx="9805737" cy="3838073"/>
          </a:xfrm>
          <a:prstGeom prst="rect">
            <a:avLst/>
          </a:prstGeom>
        </p:spPr>
      </p:pic>
    </p:spTree>
    <p:extLst>
      <p:ext uri="{BB962C8B-B14F-4D97-AF65-F5344CB8AC3E}">
        <p14:creationId xmlns:p14="http://schemas.microsoft.com/office/powerpoint/2010/main" val="2652067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năng nổi bật của Foundation</a:t>
            </a:r>
            <a:endParaRPr lang="vi-VN" dirty="0"/>
          </a:p>
        </p:txBody>
      </p:sp>
      <p:sp>
        <p:nvSpPr>
          <p:cNvPr id="3" name="Content Placeholder 2"/>
          <p:cNvSpPr>
            <a:spLocks noGrp="1"/>
          </p:cNvSpPr>
          <p:nvPr>
            <p:ph idx="1"/>
          </p:nvPr>
        </p:nvSpPr>
        <p:spPr>
          <a:xfrm>
            <a:off x="1263871" y="1315745"/>
            <a:ext cx="9601196" cy="3788228"/>
          </a:xfrm>
        </p:spPr>
        <p:txBody>
          <a:bodyPr/>
          <a:lstStyle/>
          <a:p>
            <a:r>
              <a:rPr lang="vi-VN" i="1" dirty="0"/>
              <a:t>Pushing/Pulling: cho phép thay đổi thứ tự sắp xếp hiển thị của các cột trong hàng bằng cách sử dụng các class kiểu small-push-#, small-pull-</a:t>
            </a:r>
            <a:r>
              <a:rPr lang="vi-VN" i="1" dirty="0" smtClean="0"/>
              <a:t>#</a:t>
            </a:r>
            <a:endParaRPr lang="vi-VN" dirty="0"/>
          </a:p>
        </p:txBody>
      </p:sp>
      <p:pic>
        <p:nvPicPr>
          <p:cNvPr id="4" name="Picture 3"/>
          <p:cNvPicPr>
            <a:picLocks noChangeAspect="1"/>
          </p:cNvPicPr>
          <p:nvPr/>
        </p:nvPicPr>
        <p:blipFill>
          <a:blip r:embed="rId2"/>
          <a:stretch>
            <a:fillRect/>
          </a:stretch>
        </p:blipFill>
        <p:spPr>
          <a:xfrm>
            <a:off x="1467852" y="2787655"/>
            <a:ext cx="9781673" cy="3865393"/>
          </a:xfrm>
          <a:prstGeom prst="rect">
            <a:avLst/>
          </a:prstGeom>
        </p:spPr>
      </p:pic>
    </p:spTree>
    <p:extLst>
      <p:ext uri="{BB962C8B-B14F-4D97-AF65-F5344CB8AC3E}">
        <p14:creationId xmlns:p14="http://schemas.microsoft.com/office/powerpoint/2010/main" val="3264605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1219200" y="1783560"/>
            <a:ext cx="5662487" cy="4572000"/>
          </a:xfrm>
        </p:spPr>
        <p:txBody>
          <a:bodyPr>
            <a:normAutofit/>
          </a:bodyPr>
          <a:lstStyle/>
          <a:p>
            <a:r>
              <a:rPr lang="en-US" smtClean="0"/>
              <a:t>small-block-grid-#:  (</a:t>
            </a:r>
            <a:r>
              <a:rPr lang="en-US" sz="2800"/>
              <a:t>class block </a:t>
            </a:r>
            <a:r>
              <a:rPr lang="en-US" sz="2800" smtClean="0"/>
              <a:t>grid)</a:t>
            </a:r>
            <a:endParaRPr lang="en-US" smtClean="0"/>
          </a:p>
          <a:p>
            <a:r>
              <a:rPr lang="en-US" smtClean="0"/>
              <a:t>Float, right, clearfix</a:t>
            </a:r>
          </a:p>
          <a:p>
            <a:r>
              <a:rPr lang="en-US"/>
              <a:t>.</a:t>
            </a:r>
            <a:r>
              <a:rPr lang="en-US" smtClean="0"/>
              <a:t>radius</a:t>
            </a:r>
            <a:r>
              <a:rPr lang="en-US"/>
              <a:t>,</a:t>
            </a:r>
            <a:r>
              <a:rPr lang="en-US" smtClean="0"/>
              <a:t>.round: class thêm vào thẻ border-radius</a:t>
            </a:r>
          </a:p>
          <a:p>
            <a:r>
              <a:rPr lang="en-US"/>
              <a:t>.</a:t>
            </a:r>
            <a:r>
              <a:rPr lang="en-US" smtClean="0"/>
              <a:t>medium-text-center, </a:t>
            </a:r>
            <a:r>
              <a:rPr lang="en-US"/>
              <a:t>.</a:t>
            </a:r>
            <a:r>
              <a:rPr lang="en-US" smtClean="0"/>
              <a:t>medium-only-text-center</a:t>
            </a:r>
          </a:p>
          <a:p>
            <a:r>
              <a:rPr lang="en-US"/>
              <a:t>.text-left, .text-right, .text-center or .text-justify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687" y="1863391"/>
            <a:ext cx="5045994" cy="1161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687" y="3184859"/>
            <a:ext cx="5045994" cy="3131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774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221" y="493294"/>
            <a:ext cx="10407316" cy="6051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60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
            </a:r>
            <a:r>
              <a:rPr lang="en-US" smtClean="0"/>
              <a:t>enu</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709" y="1251284"/>
            <a:ext cx="10231821" cy="513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687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Menu</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81" y="2270235"/>
            <a:ext cx="10247750" cy="316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432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716" y="1819760"/>
            <a:ext cx="5089357" cy="3820058"/>
          </a:xfrm>
          <a:prstGeom prst="rect">
            <a:avLst/>
          </a:prstGeom>
        </p:spPr>
      </p:pic>
    </p:spTree>
    <p:extLst>
      <p:ext uri="{BB962C8B-B14F-4D97-AF65-F5344CB8AC3E}">
        <p14:creationId xmlns:p14="http://schemas.microsoft.com/office/powerpoint/2010/main" val="3910769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unstyled</a:t>
            </a:r>
            <a:r>
              <a:rPr lang="en-US"/>
              <a:t> off-canvas </a:t>
            </a:r>
            <a:r>
              <a:rPr lang="en-US" smtClean="0"/>
              <a:t>menu</a:t>
            </a:r>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412" y="1407694"/>
            <a:ext cx="10442156" cy="5317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17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664274"/>
          </a:xfrm>
        </p:spPr>
        <p:txBody>
          <a:bodyPr/>
          <a:lstStyle/>
          <a:p>
            <a:r>
              <a:rPr lang="en-US"/>
              <a:t>Navigation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189" y="1176338"/>
            <a:ext cx="7724274"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16" y="3037942"/>
            <a:ext cx="5089357" cy="3820058"/>
          </a:xfrm>
          <a:prstGeom prst="rect">
            <a:avLst/>
          </a:prstGeom>
        </p:spPr>
      </p:pic>
    </p:spTree>
    <p:extLst>
      <p:ext uri="{BB962C8B-B14F-4D97-AF65-F5344CB8AC3E}">
        <p14:creationId xmlns:p14="http://schemas.microsoft.com/office/powerpoint/2010/main" val="2939428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958" y="1719764"/>
            <a:ext cx="8987589"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958" y="4559968"/>
            <a:ext cx="8987589" cy="163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113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vi-VN" b="1" dirty="0" smtClean="0"/>
              <a:t>Giới thiệu</a:t>
            </a:r>
            <a:r>
              <a:rPr lang="vi-VN" dirty="0"/>
              <a:t/>
            </a:r>
            <a:br>
              <a:rPr lang="vi-VN" dirty="0"/>
            </a:b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dirty="0"/>
              <a:t>Tại ZURB, nhóm phát triển đứng sau các Responsive CSS Framework , Foundation nhận xét: Cách tiếp cận điện thoại di động đầu tiên không chỉ là để thiết kế cho điện thoại di động, nó còn được xây dựng để phát triển khả năng sử dụng tốt trang web, phát triển khả năng sử dụng tốt cho web và giảm thiểu các yếu tố không cần thiết trên trang</a:t>
            </a:r>
            <a:endParaRPr lang="vi-VN" dirty="0">
              <a:solidFill>
                <a:schemeClr val="tx1"/>
              </a:solidFill>
            </a:endParaRPr>
          </a:p>
        </p:txBody>
      </p:sp>
    </p:spTree>
    <p:extLst>
      <p:ext uri="{BB962C8B-B14F-4D97-AF65-F5344CB8AC3E}">
        <p14:creationId xmlns:p14="http://schemas.microsoft.com/office/powerpoint/2010/main" val="4192445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Icon Bar</a:t>
            </a:r>
            <a:endParaRPr lang="en-US"/>
          </a:p>
        </p:txBody>
      </p:sp>
      <p:sp>
        <p:nvSpPr>
          <p:cNvPr id="3" name="Content Placeholder 2"/>
          <p:cNvSpPr>
            <a:spLocks noGrp="1"/>
          </p:cNvSpPr>
          <p:nvPr>
            <p:ph idx="1"/>
          </p:nvPr>
        </p:nvSpPr>
        <p:spPr/>
        <p:txBody>
          <a:bodyPr/>
          <a:lstStyle/>
          <a:p>
            <a:r>
              <a:rPr lang="en-US" smtClean="0"/>
              <a:t>Từ one-up, eight-up</a:t>
            </a:r>
          </a:p>
          <a:p>
            <a:pPr marL="68580" indent="0">
              <a:buNone/>
            </a:pPr>
            <a:r>
              <a:rPr lang="en-US" sz="2400" smtClean="0"/>
              <a:t>class</a:t>
            </a:r>
            <a:r>
              <a:rPr lang="en-US" sz="2400"/>
              <a:t>="icon-bar vertical </a:t>
            </a:r>
            <a:r>
              <a:rPr lang="en-US" sz="2400" smtClean="0"/>
              <a:t>five-up“</a:t>
            </a:r>
          </a:p>
          <a:p>
            <a:pPr marL="68580" indent="0">
              <a:buNone/>
            </a:pPr>
            <a:r>
              <a:rPr lang="en-US" sz="2400"/>
              <a:t>class="icon-bar large-</a:t>
            </a:r>
            <a:r>
              <a:rPr lang="en-US" sz="2400" smtClean="0"/>
              <a:t>vertical </a:t>
            </a:r>
            <a:r>
              <a:rPr lang="en-US" sz="2400"/>
              <a:t>five-up“</a:t>
            </a:r>
          </a:p>
          <a:p>
            <a:pPr marL="68580" indent="0">
              <a:buNone/>
            </a:pPr>
            <a:endParaRPr lang="en-US"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442" y="3356810"/>
            <a:ext cx="4452937" cy="140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98" y="1823285"/>
            <a:ext cx="244792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865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 nav</a:t>
            </a:r>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098" y="1362744"/>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994" y="1443539"/>
            <a:ext cx="3952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1994" y="3161798"/>
            <a:ext cx="39243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267" y="2923925"/>
            <a:ext cx="5777413"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228973" y="4439648"/>
            <a:ext cx="6707732" cy="1754326"/>
          </a:xfrm>
          <a:prstGeom prst="rect">
            <a:avLst/>
          </a:prstGeom>
        </p:spPr>
        <p:txBody>
          <a:bodyPr wrap="square">
            <a:spAutoFit/>
          </a:bodyPr>
          <a:lstStyle/>
          <a:p>
            <a:r>
              <a:rPr lang="en-US" smtClean="0"/>
              <a:t>&lt;</a:t>
            </a:r>
            <a:r>
              <a:rPr lang="en-US"/>
              <a:t>div class="flex-video widescreen vimeo"&gt;</a:t>
            </a:r>
          </a:p>
          <a:p>
            <a:pPr lvl="1"/>
            <a:r>
              <a:rPr lang="en-US" smtClean="0"/>
              <a:t>&lt;</a:t>
            </a:r>
            <a:r>
              <a:rPr lang="en-US"/>
              <a:t>iframe src="http://player.vimeo.com/video/60122989" </a:t>
            </a:r>
            <a:r>
              <a:rPr lang="en-US" smtClean="0"/>
              <a:t>width</a:t>
            </a:r>
            <a:r>
              <a:rPr lang="en-US"/>
              <a:t>="400" height="225" frameborder="</a:t>
            </a:r>
            <a:r>
              <a:rPr lang="en-US" smtClean="0"/>
              <a:t>0" webkitAllowFullScreen </a:t>
            </a:r>
            <a:r>
              <a:rPr lang="en-US"/>
              <a:t>mozallowfullscreen allowFullScreen</a:t>
            </a:r>
            <a:r>
              <a:rPr lang="en-US" smtClean="0"/>
              <a:t>&gt;</a:t>
            </a:r>
          </a:p>
          <a:p>
            <a:pPr lvl="1"/>
            <a:r>
              <a:rPr lang="en-US" smtClean="0"/>
              <a:t>&lt;/</a:t>
            </a:r>
            <a:r>
              <a:rPr lang="en-US"/>
              <a:t>iframe&gt;</a:t>
            </a:r>
          </a:p>
          <a:p>
            <a:r>
              <a:rPr lang="en-US"/>
              <a:t>&lt;/div&gt;</a:t>
            </a:r>
          </a:p>
        </p:txBody>
      </p:sp>
      <p:sp>
        <p:nvSpPr>
          <p:cNvPr id="10" name="Title 1"/>
          <p:cNvSpPr txBox="1">
            <a:spLocks/>
          </p:cNvSpPr>
          <p:nvPr/>
        </p:nvSpPr>
        <p:spPr>
          <a:xfrm>
            <a:off x="1311452" y="4439648"/>
            <a:ext cx="3272580" cy="794089"/>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a:t>Flex </a:t>
            </a:r>
            <a:r>
              <a:rPr lang="en-US" smtClean="0"/>
              <a:t>Video</a:t>
            </a:r>
            <a:endParaRPr lang="en-US"/>
          </a:p>
        </p:txBody>
      </p:sp>
    </p:spTree>
    <p:extLst>
      <p:ext uri="{BB962C8B-B14F-4D97-AF65-F5344CB8AC3E}">
        <p14:creationId xmlns:p14="http://schemas.microsoft.com/office/powerpoint/2010/main" val="2080907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Forms</a:t>
            </a:r>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703" y="1475623"/>
            <a:ext cx="4520202"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632" y="1475623"/>
            <a:ext cx="5149516"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1167063" y="3441032"/>
            <a:ext cx="2141621" cy="2866402"/>
          </a:xfrm>
        </p:spPr>
        <p:txBody>
          <a:bodyPr/>
          <a:lstStyle/>
          <a:p>
            <a:pPr marL="68580" indent="0">
              <a:buNone/>
            </a:pPr>
            <a:r>
              <a:rPr lang="en-US" sz="4000"/>
              <a:t>Switches</a:t>
            </a:r>
          </a:p>
          <a:p>
            <a:endParaRPr 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474" y="3249780"/>
            <a:ext cx="545030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4923" y="3249780"/>
            <a:ext cx="18002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338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08" y="415812"/>
            <a:ext cx="10363200" cy="557744"/>
          </a:xfrm>
        </p:spPr>
        <p:txBody>
          <a:bodyPr/>
          <a:lstStyle/>
          <a:p>
            <a:r>
              <a:rPr lang="en-US"/>
              <a:t>Abide Validation</a:t>
            </a:r>
            <a:br>
              <a:rPr lang="en-US"/>
            </a:br>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06" y="1203158"/>
            <a:ext cx="9837073" cy="5534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385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nút cơ bản</a:t>
            </a:r>
            <a:endParaRPr lang="en-US"/>
          </a:p>
        </p:txBody>
      </p:sp>
      <p:sp>
        <p:nvSpPr>
          <p:cNvPr id="4" name="TextBox 3"/>
          <p:cNvSpPr txBox="1"/>
          <p:nvPr/>
        </p:nvSpPr>
        <p:spPr>
          <a:xfrm>
            <a:off x="1355835" y="1623848"/>
            <a:ext cx="2441694" cy="369332"/>
          </a:xfrm>
          <a:prstGeom prst="rect">
            <a:avLst/>
          </a:prstGeom>
          <a:noFill/>
        </p:spPr>
        <p:txBody>
          <a:bodyPr wrap="none" rtlCol="0">
            <a:spAutoFit/>
          </a:bodyPr>
          <a:lstStyle/>
          <a:p>
            <a:r>
              <a:rPr lang="en-US" b="1" smtClean="0">
                <a:solidFill>
                  <a:schemeClr val="accent1">
                    <a:lumMod val="75000"/>
                  </a:schemeClr>
                </a:solidFill>
              </a:rPr>
              <a:t>Các nút trong thẻ form</a:t>
            </a:r>
            <a:endParaRPr lang="en-US" b="1">
              <a:solidFill>
                <a:schemeClr val="accent1">
                  <a:lumMod val="75000"/>
                </a:schemeClr>
              </a:solidFill>
            </a:endParaRPr>
          </a:p>
        </p:txBody>
      </p:sp>
      <p:sp>
        <p:nvSpPr>
          <p:cNvPr id="7" name="TextBox 6"/>
          <p:cNvSpPr txBox="1"/>
          <p:nvPr/>
        </p:nvSpPr>
        <p:spPr>
          <a:xfrm>
            <a:off x="1481959" y="2380593"/>
            <a:ext cx="5064207" cy="369332"/>
          </a:xfrm>
          <a:prstGeom prst="rect">
            <a:avLst/>
          </a:prstGeom>
          <a:noFill/>
        </p:spPr>
        <p:txBody>
          <a:bodyPr wrap="none" rtlCol="0">
            <a:spAutoFit/>
          </a:bodyPr>
          <a:lstStyle/>
          <a:p>
            <a:r>
              <a:rPr lang="en-US"/>
              <a:t> </a:t>
            </a:r>
            <a:r>
              <a:rPr lang="en-US" b="1"/>
              <a:t>&lt;input type="text" placeholder="large-12.cell" /&gt;</a:t>
            </a:r>
          </a:p>
        </p:txBody>
      </p:sp>
      <p:sp>
        <p:nvSpPr>
          <p:cNvPr id="8" name="TextBox 7"/>
          <p:cNvSpPr txBox="1"/>
          <p:nvPr/>
        </p:nvSpPr>
        <p:spPr>
          <a:xfrm>
            <a:off x="1683697" y="2011261"/>
            <a:ext cx="1677062" cy="369332"/>
          </a:xfrm>
          <a:prstGeom prst="rect">
            <a:avLst/>
          </a:prstGeom>
          <a:noFill/>
        </p:spPr>
        <p:txBody>
          <a:bodyPr wrap="none" rtlCol="0">
            <a:spAutoFit/>
          </a:bodyPr>
          <a:lstStyle/>
          <a:p>
            <a:r>
              <a:rPr lang="en-US" smtClean="0"/>
              <a:t>Thẻ  input  text:</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695" y="2789339"/>
            <a:ext cx="8642717"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683697" y="3804010"/>
            <a:ext cx="4759636" cy="1815882"/>
          </a:xfrm>
          <a:prstGeom prst="rect">
            <a:avLst/>
          </a:prstGeom>
          <a:noFill/>
        </p:spPr>
        <p:txBody>
          <a:bodyPr wrap="none" rtlCol="0">
            <a:spAutoFit/>
          </a:bodyPr>
          <a:lstStyle/>
          <a:p>
            <a:r>
              <a:rPr lang="en-US" sz="1600" smtClean="0"/>
              <a:t>Thẻ select box:</a:t>
            </a:r>
          </a:p>
          <a:p>
            <a:r>
              <a:rPr lang="en-US" sz="1600"/>
              <a:t>&lt;select&gt;</a:t>
            </a:r>
          </a:p>
          <a:p>
            <a:r>
              <a:rPr lang="en-US" sz="1600"/>
              <a:t>                  &lt;option value="husker"&gt;Husker&lt;/option&gt;</a:t>
            </a:r>
          </a:p>
          <a:p>
            <a:r>
              <a:rPr lang="en-US" sz="1600"/>
              <a:t>                  &lt;option value="starbuck"&gt;Starbuck&lt;/option&gt;</a:t>
            </a:r>
          </a:p>
          <a:p>
            <a:r>
              <a:rPr lang="en-US" sz="1600"/>
              <a:t>                  &lt;option value="hotdog"&gt;Hot Dog&lt;/option&gt;</a:t>
            </a:r>
          </a:p>
          <a:p>
            <a:r>
              <a:rPr lang="en-US" sz="1600"/>
              <a:t>                  &lt;option value="apollo"&gt;Apollo&lt;/option&gt;</a:t>
            </a:r>
          </a:p>
          <a:p>
            <a:r>
              <a:rPr lang="en-US" sz="1600"/>
              <a:t>   </a:t>
            </a:r>
            <a:r>
              <a:rPr lang="en-US" sz="1600" smtClean="0"/>
              <a:t>&lt;/</a:t>
            </a:r>
            <a:r>
              <a:rPr lang="en-US" sz="1600"/>
              <a:t>select&gt;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469" y="4269455"/>
            <a:ext cx="435873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29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nút cơ bản</a:t>
            </a:r>
          </a:p>
        </p:txBody>
      </p:sp>
      <p:sp>
        <p:nvSpPr>
          <p:cNvPr id="4" name="TextBox 3"/>
          <p:cNvSpPr txBox="1"/>
          <p:nvPr/>
        </p:nvSpPr>
        <p:spPr>
          <a:xfrm>
            <a:off x="1011219" y="1378123"/>
            <a:ext cx="4404411" cy="923330"/>
          </a:xfrm>
          <a:prstGeom prst="rect">
            <a:avLst/>
          </a:prstGeom>
          <a:noFill/>
        </p:spPr>
        <p:txBody>
          <a:bodyPr wrap="none" rtlCol="0">
            <a:spAutoFit/>
          </a:bodyPr>
          <a:lstStyle/>
          <a:p>
            <a:r>
              <a:rPr lang="en-US" smtClean="0"/>
              <a:t>Thẻ radio :</a:t>
            </a:r>
          </a:p>
          <a:p>
            <a:r>
              <a:rPr lang="en-US" b="1"/>
              <a:t>&lt;input type="radio" name="pokemon" </a:t>
            </a:r>
            <a:r>
              <a:rPr lang="en-US" b="1" smtClean="0"/>
              <a:t>"&gt;</a:t>
            </a:r>
          </a:p>
          <a:p>
            <a:r>
              <a:rPr lang="en-US" b="1" smtClean="0"/>
              <a:t>&lt;</a:t>
            </a:r>
            <a:r>
              <a:rPr lang="en-US" b="1"/>
              <a:t>label for="pokemonRed"&gt;Radio 1&lt;/label&gt;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521" y="2520167"/>
            <a:ext cx="26431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47363" y="1308069"/>
            <a:ext cx="4531625" cy="923330"/>
          </a:xfrm>
          <a:prstGeom prst="rect">
            <a:avLst/>
          </a:prstGeom>
          <a:noFill/>
        </p:spPr>
        <p:txBody>
          <a:bodyPr wrap="none" rtlCol="0">
            <a:spAutoFit/>
          </a:bodyPr>
          <a:lstStyle/>
          <a:p>
            <a:r>
              <a:rPr lang="en-US" smtClean="0"/>
              <a:t>Thẻ checkbox</a:t>
            </a:r>
          </a:p>
          <a:p>
            <a:r>
              <a:rPr lang="en-US"/>
              <a:t> </a:t>
            </a:r>
            <a:r>
              <a:rPr lang="en-US" b="1"/>
              <a:t>&lt;input id="checkbox1" type="checkbox</a:t>
            </a:r>
            <a:r>
              <a:rPr lang="en-US" b="1" smtClean="0"/>
              <a:t>"&gt;</a:t>
            </a:r>
          </a:p>
          <a:p>
            <a:r>
              <a:rPr lang="en-US" b="1" smtClean="0"/>
              <a:t>&lt;</a:t>
            </a:r>
            <a:r>
              <a:rPr lang="en-US" b="1"/>
              <a:t>label for="checkbox1"&gt;Checkbox 1&lt;/label&gt;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271" y="2372132"/>
            <a:ext cx="4144689" cy="63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58758" y="3641003"/>
            <a:ext cx="5197257" cy="646331"/>
          </a:xfrm>
          <a:prstGeom prst="rect">
            <a:avLst/>
          </a:prstGeom>
          <a:noFill/>
        </p:spPr>
        <p:txBody>
          <a:bodyPr wrap="none" rtlCol="0">
            <a:spAutoFit/>
          </a:bodyPr>
          <a:lstStyle/>
          <a:p>
            <a:r>
              <a:rPr lang="en-US" smtClean="0"/>
              <a:t>Thẻ Textarea:</a:t>
            </a:r>
          </a:p>
          <a:p>
            <a:r>
              <a:rPr lang="en-US" b="1"/>
              <a:t>&lt;textarea placeholder="small-12.cell"&gt;&lt;/textarea&gt;</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370" y="4537875"/>
            <a:ext cx="557599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3271" y="3470870"/>
            <a:ext cx="4725516" cy="3110404"/>
          </a:xfrm>
          <a:prstGeom prst="rect">
            <a:avLst/>
          </a:prstGeom>
        </p:spPr>
      </p:pic>
      <p:pic>
        <p:nvPicPr>
          <p:cNvPr id="10" name="Picture 2"/>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2998203" y="5543049"/>
            <a:ext cx="12763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383632" y="5739063"/>
            <a:ext cx="1383631" cy="369332"/>
          </a:xfrm>
          <a:prstGeom prst="rect">
            <a:avLst/>
          </a:prstGeom>
          <a:noFill/>
        </p:spPr>
        <p:txBody>
          <a:bodyPr wrap="square" rtlCol="0">
            <a:spAutoFit/>
          </a:bodyPr>
          <a:lstStyle/>
          <a:p>
            <a:r>
              <a:rPr lang="en-US" smtClean="0"/>
              <a:t>Labels</a:t>
            </a:r>
          </a:p>
        </p:txBody>
      </p:sp>
    </p:spTree>
    <p:extLst>
      <p:ext uri="{BB962C8B-B14F-4D97-AF65-F5344CB8AC3E}">
        <p14:creationId xmlns:p14="http://schemas.microsoft.com/office/powerpoint/2010/main" val="2556704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2389" y="3212432"/>
            <a:ext cx="8975558" cy="721894"/>
          </a:xfrm>
        </p:spPr>
        <p:txBody>
          <a:bodyPr/>
          <a:lstStyle/>
          <a:p>
            <a:pPr marL="68580" indent="0" algn="ctr">
              <a:buNone/>
            </a:pPr>
            <a:r>
              <a:rPr lang="en-US" smtClean="0"/>
              <a:t>Thanks for your attention</a:t>
            </a:r>
            <a:endParaRPr lang="en-US"/>
          </a:p>
        </p:txBody>
      </p:sp>
    </p:spTree>
    <p:extLst>
      <p:ext uri="{BB962C8B-B14F-4D97-AF65-F5344CB8AC3E}">
        <p14:creationId xmlns:p14="http://schemas.microsoft.com/office/powerpoint/2010/main" val="3795941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Khái niệm</a:t>
            </a:r>
            <a:r>
              <a:rPr lang="vi-VN" dirty="0"/>
              <a:t/>
            </a:r>
            <a:br>
              <a:rPr lang="vi-VN" dirty="0"/>
            </a:br>
            <a:endParaRPr lang="vi-VN" dirty="0"/>
          </a:p>
        </p:txBody>
      </p:sp>
      <p:sp>
        <p:nvSpPr>
          <p:cNvPr id="3" name="Content Placeholder 2"/>
          <p:cNvSpPr>
            <a:spLocks noGrp="1"/>
          </p:cNvSpPr>
          <p:nvPr>
            <p:ph idx="1"/>
          </p:nvPr>
        </p:nvSpPr>
        <p:spPr/>
        <p:txBody>
          <a:bodyPr/>
          <a:lstStyle/>
          <a:p>
            <a:pPr marL="0" indent="0">
              <a:buNone/>
            </a:pPr>
            <a:r>
              <a:rPr lang="vi-VN" dirty="0"/>
              <a:t>G</a:t>
            </a:r>
            <a:r>
              <a:rPr lang="vi-VN" dirty="0" smtClean="0"/>
              <a:t>iống </a:t>
            </a:r>
            <a:r>
              <a:rPr lang="vi-VN" dirty="0"/>
              <a:t>như Bootstrap, Foundation là một bộ UI Framework khá hoàn chỉnh có hỗ trợ Responsive theo quy trình mobile-first, đặc biệt là có hỗ trợ các kiểu menu dành cho di động khá đẹp và dễ sử dụng, nó cũng có hỗ trợ nhiều hiệu ứng </a:t>
            </a:r>
            <a:r>
              <a:rPr lang="vi-VN" dirty="0" smtClean="0"/>
              <a:t>Javascript</a:t>
            </a:r>
          </a:p>
          <a:p>
            <a:pPr marL="0" indent="0">
              <a:buNone/>
            </a:pPr>
            <a:endParaRPr lang="vi-VN" dirty="0"/>
          </a:p>
        </p:txBody>
      </p:sp>
    </p:spTree>
    <p:extLst>
      <p:ext uri="{BB962C8B-B14F-4D97-AF65-F5344CB8AC3E}">
        <p14:creationId xmlns:p14="http://schemas.microsoft.com/office/powerpoint/2010/main" val="883949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vi-VN" b="1" dirty="0" smtClean="0"/>
              <a:t>Đặc điểm</a:t>
            </a:r>
            <a:r>
              <a:rPr lang="vi-VN" dirty="0"/>
              <a:t/>
            </a:r>
            <a:br>
              <a:rPr lang="vi-VN" dirty="0"/>
            </a:b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dirty="0"/>
              <a:t>Foundation </a:t>
            </a:r>
            <a:r>
              <a:rPr lang="vi-VN" dirty="0" smtClean="0"/>
              <a:t> là mã </a:t>
            </a:r>
            <a:r>
              <a:rPr lang="vi-VN" dirty="0"/>
              <a:t>nguồn mở</a:t>
            </a:r>
            <a:r>
              <a:rPr lang="vi-VN" dirty="0" smtClean="0"/>
              <a:t>, </a:t>
            </a:r>
            <a:r>
              <a:rPr lang="vi-VN" dirty="0"/>
              <a:t>có thể chỉnh sửa tùy thích</a:t>
            </a:r>
            <a:endParaRPr lang="vi-VN" dirty="0" smtClean="0"/>
          </a:p>
          <a:p>
            <a:pPr>
              <a:buFont typeface="Wingdings" panose="05000000000000000000" pitchFamily="2" charset="2"/>
              <a:buChar char="§"/>
            </a:pPr>
            <a:r>
              <a:rPr lang="vi-VN" dirty="0" smtClean="0"/>
              <a:t>Foundation </a:t>
            </a:r>
            <a:r>
              <a:rPr lang="vi-VN" dirty="0"/>
              <a:t>chia màn hình cũng gần giống như </a:t>
            </a:r>
            <a:r>
              <a:rPr lang="vi-VN" dirty="0" smtClean="0"/>
              <a:t>boostrap. </a:t>
            </a:r>
            <a:r>
              <a:rPr lang="vi-VN" dirty="0"/>
              <a:t>Chia website thành 12 cột. chia màn hình theo nhỏ, trung và lớn( small, medium, large</a:t>
            </a:r>
            <a:r>
              <a:rPr lang="vi-VN" dirty="0" smtClean="0"/>
              <a:t>)</a:t>
            </a:r>
          </a:p>
          <a:p>
            <a:pPr>
              <a:buFont typeface="Wingdings" panose="05000000000000000000" pitchFamily="2" charset="2"/>
              <a:buChar char="§"/>
            </a:pPr>
            <a:r>
              <a:rPr lang="vi-VN" dirty="0"/>
              <a:t>Foundation </a:t>
            </a:r>
            <a:r>
              <a:rPr lang="vi-VN" dirty="0" smtClean="0"/>
              <a:t>hỗ </a:t>
            </a:r>
            <a:r>
              <a:rPr lang="vi-VN" dirty="0"/>
              <a:t>trợ người khuyết tật sử dụng được web (web accessibility</a:t>
            </a:r>
            <a:r>
              <a:rPr lang="vi-VN" dirty="0" smtClean="0"/>
              <a:t>)</a:t>
            </a:r>
          </a:p>
          <a:p>
            <a:pPr>
              <a:buFont typeface="Wingdings" panose="05000000000000000000" pitchFamily="2" charset="2"/>
              <a:buChar char="§"/>
            </a:pPr>
            <a:r>
              <a:rPr lang="vi-VN" dirty="0" smtClean="0"/>
              <a:t>Foundation </a:t>
            </a:r>
            <a:r>
              <a:rPr lang="vi-VN" dirty="0"/>
              <a:t>sử dụng </a:t>
            </a:r>
            <a:r>
              <a:rPr lang="vi-VN" dirty="0" smtClean="0"/>
              <a:t>SASS</a:t>
            </a:r>
          </a:p>
          <a:p>
            <a:pPr>
              <a:buFont typeface="Wingdings" panose="05000000000000000000" pitchFamily="2" charset="2"/>
              <a:buChar char="§"/>
            </a:pPr>
            <a:endParaRPr lang="vi-VN" dirty="0"/>
          </a:p>
        </p:txBody>
      </p:sp>
    </p:spTree>
    <p:extLst>
      <p:ext uri="{BB962C8B-B14F-4D97-AF65-F5344CB8AC3E}">
        <p14:creationId xmlns:p14="http://schemas.microsoft.com/office/powerpoint/2010/main" val="798348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
            </a:r>
            <a:br>
              <a:rPr lang="vi-VN" b="1" dirty="0" smtClean="0"/>
            </a:br>
            <a:r>
              <a:rPr lang="vi-VN" b="1" dirty="0" smtClean="0"/>
              <a:t>Đặc </a:t>
            </a:r>
            <a:r>
              <a:rPr lang="vi-VN" b="1" dirty="0"/>
              <a:t>điểm</a:t>
            </a:r>
            <a:r>
              <a:rPr lang="vi-VN" dirty="0"/>
              <a:t/>
            </a:r>
            <a:br>
              <a:rPr lang="vi-VN" dirty="0"/>
            </a:b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Đơn vị đo của Foundation trong grid là em(đơn vị đo tương đối)</a:t>
            </a:r>
          </a:p>
          <a:p>
            <a:pPr>
              <a:buFont typeface="Wingdings" panose="05000000000000000000" pitchFamily="2" charset="2"/>
              <a:buChar char="§"/>
            </a:pPr>
            <a:r>
              <a:rPr lang="vi-VN" dirty="0"/>
              <a:t>Foundation </a:t>
            </a:r>
            <a:r>
              <a:rPr lang="vi-VN" dirty="0" smtClean="0"/>
              <a:t>cung </a:t>
            </a:r>
            <a:r>
              <a:rPr lang="vi-VN" dirty="0"/>
              <a:t>cấp rất nhiều html template và Building Blocks có </a:t>
            </a:r>
            <a:r>
              <a:rPr lang="vi-VN" dirty="0" smtClean="0"/>
              <a:t>sẵn, </a:t>
            </a:r>
            <a:r>
              <a:rPr lang="vi-VN" dirty="0"/>
              <a:t>rất đa dạng và </a:t>
            </a:r>
            <a:r>
              <a:rPr lang="vi-VN" dirty="0" smtClean="0"/>
              <a:t>đẹp</a:t>
            </a:r>
          </a:p>
          <a:p>
            <a:pPr>
              <a:buFont typeface="Wingdings" panose="05000000000000000000" pitchFamily="2" charset="2"/>
              <a:buChar char="§"/>
            </a:pPr>
            <a:r>
              <a:rPr lang="vi-VN" dirty="0"/>
              <a:t>Foundation cung cấp cho bạn một môi trường tốt hơn cho việc tùy biến trang web theo phong cách của </a:t>
            </a:r>
            <a:r>
              <a:rPr lang="vi-VN" dirty="0" smtClean="0"/>
              <a:t>riêng</a:t>
            </a:r>
          </a:p>
          <a:p>
            <a:pPr>
              <a:buFont typeface="Wingdings" panose="05000000000000000000" pitchFamily="2" charset="2"/>
              <a:buChar char="§"/>
            </a:pPr>
            <a:r>
              <a:rPr lang="vi-VN" dirty="0"/>
              <a:t>Foundation </a:t>
            </a:r>
            <a:r>
              <a:rPr lang="vi-VN" dirty="0" smtClean="0"/>
              <a:t>cung </a:t>
            </a:r>
            <a:r>
              <a:rPr lang="vi-VN" dirty="0"/>
              <a:t>cấp nhiều thành phần về form, menu, typography, dropdown, grid….</a:t>
            </a:r>
          </a:p>
        </p:txBody>
      </p:sp>
    </p:spTree>
    <p:extLst>
      <p:ext uri="{BB962C8B-B14F-4D97-AF65-F5344CB8AC3E}">
        <p14:creationId xmlns:p14="http://schemas.microsoft.com/office/powerpoint/2010/main" val="368393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
            </a:r>
            <a:br>
              <a:rPr lang="vi-VN" b="1" dirty="0" smtClean="0"/>
            </a:br>
            <a:r>
              <a:rPr lang="vi-VN" b="1" dirty="0" smtClean="0"/>
              <a:t>Đặc </a:t>
            </a:r>
            <a:r>
              <a:rPr lang="vi-VN" b="1" dirty="0"/>
              <a:t>điểm</a:t>
            </a:r>
            <a:r>
              <a:rPr lang="vi-VN" dirty="0"/>
              <a:t/>
            </a:r>
            <a:br>
              <a:rPr lang="vi-VN" dirty="0"/>
            </a:b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dirty="0"/>
              <a:t>Foundation cung cấp các dịch vụ và các hình thức khóa học như một công cụ hỗ </a:t>
            </a:r>
            <a:r>
              <a:rPr lang="vi-VN" dirty="0" smtClean="0"/>
              <a:t>trợ</a:t>
            </a:r>
            <a:endParaRPr lang="en-US" dirty="0" smtClean="0"/>
          </a:p>
          <a:p>
            <a:pPr>
              <a:buFont typeface="Wingdings" panose="05000000000000000000" pitchFamily="2" charset="2"/>
              <a:buChar char="§"/>
            </a:pPr>
            <a:r>
              <a:rPr lang="vi-VN" dirty="0"/>
              <a:t>Foundation chỉ hỗ </a:t>
            </a:r>
            <a:r>
              <a:rPr lang="vi-VN" dirty="0" smtClean="0"/>
              <a:t>trợ các trình duyệt </a:t>
            </a:r>
            <a:r>
              <a:rPr lang="vi-VN" dirty="0"/>
              <a:t>từ IE9+ trở lên</a:t>
            </a:r>
          </a:p>
        </p:txBody>
      </p:sp>
    </p:spTree>
    <p:extLst>
      <p:ext uri="{BB962C8B-B14F-4D97-AF65-F5344CB8AC3E}">
        <p14:creationId xmlns:p14="http://schemas.microsoft.com/office/powerpoint/2010/main" val="279386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
            </a:r>
            <a:br>
              <a:rPr lang="vi-VN" b="1" dirty="0" smtClean="0"/>
            </a:br>
            <a:r>
              <a:rPr lang="vi-VN" b="1" dirty="0" smtClean="0"/>
              <a:t>Đặc </a:t>
            </a:r>
            <a:r>
              <a:rPr lang="vi-VN" b="1" dirty="0"/>
              <a:t>điểm</a:t>
            </a:r>
            <a:r>
              <a:rPr lang="vi-VN" dirty="0"/>
              <a:t/>
            </a:r>
            <a:br>
              <a:rPr lang="vi-VN" dirty="0"/>
            </a:br>
            <a:endParaRPr lang="vi-VN" dirty="0"/>
          </a:p>
        </p:txBody>
      </p:sp>
      <p:sp>
        <p:nvSpPr>
          <p:cNvPr id="3" name="Content Placeholder 2"/>
          <p:cNvSpPr>
            <a:spLocks noGrp="1"/>
          </p:cNvSpPr>
          <p:nvPr>
            <p:ph idx="1"/>
          </p:nvPr>
        </p:nvSpPr>
        <p:spPr/>
        <p:txBody>
          <a:bodyPr/>
          <a:lstStyle/>
          <a:p>
            <a:pPr marL="68580" indent="0">
              <a:buNone/>
            </a:pPr>
            <a:r>
              <a:rPr lang="vi-VN" sz="3200" b="1" dirty="0" smtClean="0"/>
              <a:t>Nhược điểm</a:t>
            </a:r>
          </a:p>
          <a:p>
            <a:r>
              <a:rPr lang="vi-VN" dirty="0"/>
              <a:t>Kích thước các file khá lớn</a:t>
            </a:r>
          </a:p>
          <a:p>
            <a:r>
              <a:rPr lang="vi-VN" dirty="0"/>
              <a:t>Hơi phức tạp cho những người mới bắt đầu</a:t>
            </a:r>
          </a:p>
          <a:p>
            <a:pPr marL="0" indent="0">
              <a:buNone/>
            </a:pPr>
            <a:endParaRPr lang="vi-VN" dirty="0"/>
          </a:p>
        </p:txBody>
      </p:sp>
    </p:spTree>
    <p:extLst>
      <p:ext uri="{BB962C8B-B14F-4D97-AF65-F5344CB8AC3E}">
        <p14:creationId xmlns:p14="http://schemas.microsoft.com/office/powerpoint/2010/main" val="3781456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66193"/>
          </a:xfrm>
        </p:spPr>
        <p:txBody>
          <a:bodyPr>
            <a:normAutofit fontScale="90000"/>
          </a:bodyPr>
          <a:lstStyle/>
          <a:p>
            <a:r>
              <a:rPr lang="vi-VN" b="1"/>
              <a:t>Đặc điểm</a:t>
            </a:r>
            <a:r>
              <a:rPr lang="vi-VN" dirty="0"/>
              <a:t/>
            </a:r>
            <a:br>
              <a:rPr lang="vi-VN" dirty="0"/>
            </a:br>
            <a:endParaRPr lang="vi-VN" dirty="0"/>
          </a:p>
        </p:txBody>
      </p:sp>
      <p:sp>
        <p:nvSpPr>
          <p:cNvPr id="3" name="Content Placeholder 2"/>
          <p:cNvSpPr>
            <a:spLocks noGrp="1"/>
          </p:cNvSpPr>
          <p:nvPr>
            <p:ph idx="1"/>
          </p:nvPr>
        </p:nvSpPr>
        <p:spPr>
          <a:xfrm>
            <a:off x="1335501" y="1696453"/>
            <a:ext cx="9926054" cy="4597425"/>
          </a:xfrm>
        </p:spPr>
        <p:txBody>
          <a:bodyPr/>
          <a:lstStyle/>
          <a:p>
            <a:pPr marL="0" indent="0">
              <a:buNone/>
            </a:pPr>
            <a:r>
              <a:rPr lang="vi-VN" dirty="0" smtClean="0"/>
              <a:t>Độ tương thích của Foundation với các Browsers</a:t>
            </a:r>
            <a:endParaRPr lang="vi-VN" dirty="0"/>
          </a:p>
        </p:txBody>
      </p:sp>
      <p:pic>
        <p:nvPicPr>
          <p:cNvPr id="1026" name="Picture 2" descr="foundation-compatibil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18" y="2337093"/>
            <a:ext cx="9661357" cy="411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08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568</TotalTime>
  <Words>774</Words>
  <Application>Microsoft Office PowerPoint</Application>
  <PresentationFormat>Custom</PresentationFormat>
  <Paragraphs>103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Metro</vt:lpstr>
      <vt:lpstr>Foundation </vt:lpstr>
      <vt:lpstr> Giới thiệu </vt:lpstr>
      <vt:lpstr> Giới thiệu </vt:lpstr>
      <vt:lpstr> Khái niệm </vt:lpstr>
      <vt:lpstr> Đặc điểm </vt:lpstr>
      <vt:lpstr> Đặc điểm </vt:lpstr>
      <vt:lpstr> Đặc điểm </vt:lpstr>
      <vt:lpstr> Đặc điểm </vt:lpstr>
      <vt:lpstr>Đặc điểm </vt:lpstr>
      <vt:lpstr>Cài đặt</vt:lpstr>
      <vt:lpstr>Cài đặt</vt:lpstr>
      <vt:lpstr>Components</vt:lpstr>
      <vt:lpstr>PowerPoint Presentation</vt:lpstr>
      <vt:lpstr>PowerPoint Presentation</vt:lpstr>
      <vt:lpstr>Visibility</vt:lpstr>
      <vt:lpstr>Visibility</vt:lpstr>
      <vt:lpstr>Ví dụ</vt:lpstr>
      <vt:lpstr> Ví dụ </vt:lpstr>
      <vt:lpstr>Các tính năng nổi bật của Foundation</vt:lpstr>
      <vt:lpstr>Các tính năng nổi bật của Foundation</vt:lpstr>
      <vt:lpstr>Các tính năng nổi bật của Foundation</vt:lpstr>
      <vt:lpstr>Ví dụ</vt:lpstr>
      <vt:lpstr>PowerPoint Presentation</vt:lpstr>
      <vt:lpstr>Menu</vt:lpstr>
      <vt:lpstr>Menu</vt:lpstr>
      <vt:lpstr>Navigation</vt:lpstr>
      <vt:lpstr> unstyled off-canvas menu</vt:lpstr>
      <vt:lpstr>Navigation</vt:lpstr>
      <vt:lpstr>PowerPoint Presentation</vt:lpstr>
      <vt:lpstr>Icon Bar</vt:lpstr>
      <vt:lpstr>Sub nav</vt:lpstr>
      <vt:lpstr>Forms</vt:lpstr>
      <vt:lpstr>Abide Validation </vt:lpstr>
      <vt:lpstr>Các nút cơ bản</vt:lpstr>
      <vt:lpstr>Các nút cơ bản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Danh sách liên kết </dc:title>
  <dc:creator>MyPC</dc:creator>
  <cp:lastModifiedBy>Windows User</cp:lastModifiedBy>
  <cp:revision>63</cp:revision>
  <dcterms:created xsi:type="dcterms:W3CDTF">2018-01-16T13:54:17Z</dcterms:created>
  <dcterms:modified xsi:type="dcterms:W3CDTF">2018-01-20T20:23:33Z</dcterms:modified>
</cp:coreProperties>
</file>