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8" r:id="rId4"/>
    <p:sldId id="258" r:id="rId5"/>
    <p:sldId id="259" r:id="rId6"/>
    <p:sldId id="287" r:id="rId7"/>
    <p:sldId id="289" r:id="rId8"/>
    <p:sldId id="260" r:id="rId9"/>
    <p:sldId id="276" r:id="rId10"/>
    <p:sldId id="278" r:id="rId11"/>
    <p:sldId id="290" r:id="rId12"/>
    <p:sldId id="265" r:id="rId13"/>
    <p:sldId id="275" r:id="rId14"/>
    <p:sldId id="266" r:id="rId15"/>
    <p:sldId id="274" r:id="rId16"/>
    <p:sldId id="267" r:id="rId17"/>
    <p:sldId id="269" r:id="rId18"/>
    <p:sldId id="281" r:id="rId19"/>
    <p:sldId id="282" r:id="rId20"/>
    <p:sldId id="283" r:id="rId21"/>
    <p:sldId id="271" r:id="rId22"/>
    <p:sldId id="268" r:id="rId23"/>
    <p:sldId id="280" r:id="rId24"/>
    <p:sldId id="270" r:id="rId25"/>
    <p:sldId id="272" r:id="rId26"/>
    <p:sldId id="273" r:id="rId27"/>
    <p:sldId id="291" r:id="rId28"/>
    <p:sldId id="261" r:id="rId29"/>
    <p:sldId id="277" r:id="rId30"/>
    <p:sldId id="279" r:id="rId31"/>
    <p:sldId id="262" r:id="rId32"/>
    <p:sldId id="263" r:id="rId33"/>
    <p:sldId id="264" r:id="rId34"/>
    <p:sldId id="284" r:id="rId35"/>
    <p:sldId id="285" r:id="rId36"/>
    <p:sldId id="286"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32"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3B2FA0-938F-4C1A-9B59-4C76A36841F7}" type="datetimeFigureOut">
              <a:rPr lang="en-US" smtClean="0"/>
              <a:t>28/06/2025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350158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3B2FA0-938F-4C1A-9B59-4C76A36841F7}" type="datetimeFigureOut">
              <a:rPr lang="en-US" smtClean="0"/>
              <a:t>28/06/2025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2484244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3B2FA0-938F-4C1A-9B59-4C76A36841F7}" type="datetimeFigureOut">
              <a:rPr lang="en-US" smtClean="0"/>
              <a:t>28/06/2025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37330A-34A8-410E-9AA8-51559298728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55564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3B2FA0-938F-4C1A-9B59-4C76A36841F7}" type="datetimeFigureOut">
              <a:rPr lang="en-US" smtClean="0"/>
              <a:t>28/06/2025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794726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3B2FA0-938F-4C1A-9B59-4C76A36841F7}" type="datetimeFigureOut">
              <a:rPr lang="en-US" smtClean="0"/>
              <a:t>28/06/2025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37330A-34A8-410E-9AA8-51559298728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872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DB3B2FA0-938F-4C1A-9B59-4C76A36841F7}" type="datetimeFigureOut">
              <a:rPr lang="en-US" smtClean="0"/>
              <a:t>28/06/2025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2734718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3B2FA0-938F-4C1A-9B59-4C76A36841F7}" type="datetimeFigureOut">
              <a:rPr lang="en-US" smtClean="0"/>
              <a:t>28/06/2025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1385425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3B2FA0-938F-4C1A-9B59-4C76A36841F7}" type="datetimeFigureOut">
              <a:rPr lang="en-US" smtClean="0"/>
              <a:t>28/06/2025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3338471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3B2FA0-938F-4C1A-9B59-4C76A36841F7}" type="datetimeFigureOut">
              <a:rPr lang="en-US" smtClean="0"/>
              <a:t>28/06/2025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29826398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B3B2FA0-938F-4C1A-9B59-4C76A36841F7}" type="datetimeFigureOut">
              <a:rPr lang="en-US" smtClean="0"/>
              <a:t>28/06/2025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2770782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3B2FA0-938F-4C1A-9B59-4C76A36841F7}" type="datetimeFigureOut">
              <a:rPr lang="en-US" smtClean="0"/>
              <a:t>28/06/2025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29785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3B2FA0-938F-4C1A-9B59-4C76A36841F7}" type="datetimeFigureOut">
              <a:rPr lang="en-US" smtClean="0"/>
              <a:t>28/06/2025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1390643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3B2FA0-938F-4C1A-9B59-4C76A36841F7}" type="datetimeFigureOut">
              <a:rPr lang="en-US" smtClean="0"/>
              <a:t>28/06/2025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44422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B2FA0-938F-4C1A-9B59-4C76A36841F7}" type="datetimeFigureOut">
              <a:rPr lang="en-US" smtClean="0"/>
              <a:t>28/06/2025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277288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3B2FA0-938F-4C1A-9B59-4C76A36841F7}" type="datetimeFigureOut">
              <a:rPr lang="en-US" smtClean="0"/>
              <a:t>28/06/2025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2226391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B3B2FA0-938F-4C1A-9B59-4C76A36841F7}" type="datetimeFigureOut">
              <a:rPr lang="en-US" smtClean="0"/>
              <a:t>28/06/2025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837330A-34A8-410E-9AA8-515592987280}" type="slidenum">
              <a:rPr lang="en-US" smtClean="0"/>
              <a:t>‹#›</a:t>
            </a:fld>
            <a:endParaRPr lang="en-US"/>
          </a:p>
        </p:txBody>
      </p:sp>
    </p:spTree>
    <p:extLst>
      <p:ext uri="{BB962C8B-B14F-4D97-AF65-F5344CB8AC3E}">
        <p14:creationId xmlns:p14="http://schemas.microsoft.com/office/powerpoint/2010/main" val="324800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B3B2FA0-938F-4C1A-9B59-4C76A36841F7}" type="datetimeFigureOut">
              <a:rPr lang="en-US" smtClean="0"/>
              <a:t>28/06/2025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837330A-34A8-410E-9AA8-515592987280}" type="slidenum">
              <a:rPr lang="en-US" smtClean="0"/>
              <a:t>‹#›</a:t>
            </a:fld>
            <a:endParaRPr lang="en-US"/>
          </a:p>
        </p:txBody>
      </p:sp>
    </p:spTree>
    <p:extLst>
      <p:ext uri="{BB962C8B-B14F-4D97-AF65-F5344CB8AC3E}">
        <p14:creationId xmlns:p14="http://schemas.microsoft.com/office/powerpoint/2010/main" val="1070021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olistbr/brazilian-ecommer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268" y="405353"/>
            <a:ext cx="8977567" cy="1717023"/>
          </a:xfrm>
        </p:spPr>
        <p:txBody>
          <a:bodyPr>
            <a:normAutofit fontScale="90000"/>
          </a:bodyPr>
          <a:lstStyle/>
          <a:p>
            <a:pPr algn="ctr"/>
            <a:r>
              <a:rPr lang="en-US" dirty="0" err="1" smtClean="0">
                <a:latin typeface="Tahoma (Headings)"/>
              </a:rPr>
              <a:t>Phân</a:t>
            </a:r>
            <a:r>
              <a:rPr lang="en-US" dirty="0" smtClean="0">
                <a:latin typeface="Tahoma (Headings)"/>
              </a:rPr>
              <a:t> </a:t>
            </a:r>
            <a:r>
              <a:rPr lang="en-US" dirty="0" err="1" smtClean="0">
                <a:latin typeface="Tahoma (Headings)"/>
              </a:rPr>
              <a:t>tích</a:t>
            </a:r>
            <a:r>
              <a:rPr lang="en-US" dirty="0" smtClean="0">
                <a:latin typeface="Tahoma (Headings)"/>
              </a:rPr>
              <a:t> &amp; </a:t>
            </a:r>
            <a:r>
              <a:rPr lang="en-US" dirty="0" err="1" smtClean="0">
                <a:latin typeface="Tahoma (Headings)"/>
              </a:rPr>
              <a:t>Dự</a:t>
            </a:r>
            <a:r>
              <a:rPr lang="en-US" dirty="0" smtClean="0">
                <a:latin typeface="Tahoma (Headings)"/>
              </a:rPr>
              <a:t> </a:t>
            </a:r>
            <a:r>
              <a:rPr lang="en-US" dirty="0" err="1" smtClean="0">
                <a:latin typeface="Tahoma (Headings)"/>
              </a:rPr>
              <a:t>báo</a:t>
            </a:r>
            <a:r>
              <a:rPr lang="en-US" dirty="0" smtClean="0">
                <a:latin typeface="Tahoma (Headings)"/>
              </a:rPr>
              <a:t> </a:t>
            </a:r>
            <a:r>
              <a:rPr lang="en-US" dirty="0" err="1" smtClean="0">
                <a:latin typeface="Tahoma (Headings)"/>
              </a:rPr>
              <a:t>Doanh</a:t>
            </a:r>
            <a:r>
              <a:rPr lang="en-US" dirty="0" smtClean="0">
                <a:latin typeface="Tahoma (Headings)"/>
              </a:rPr>
              <a:t> </a:t>
            </a:r>
            <a:r>
              <a:rPr lang="en-US" dirty="0" err="1" smtClean="0">
                <a:latin typeface="Tahoma (Headings)"/>
              </a:rPr>
              <a:t>thu</a:t>
            </a:r>
            <a:r>
              <a:rPr lang="en-US" dirty="0" smtClean="0">
                <a:latin typeface="Tahoma (Headings)"/>
              </a:rPr>
              <a:t> </a:t>
            </a:r>
            <a:r>
              <a:rPr lang="en-US" dirty="0" err="1" smtClean="0">
                <a:latin typeface="Tahoma (Headings)"/>
              </a:rPr>
              <a:t>từ</a:t>
            </a:r>
            <a:r>
              <a:rPr lang="en-US" dirty="0" smtClean="0">
                <a:latin typeface="Tahoma (Headings)"/>
              </a:rPr>
              <a:t> </a:t>
            </a:r>
            <a:r>
              <a:rPr lang="en-US" dirty="0" err="1" smtClean="0">
                <a:latin typeface="Tahoma (Headings)"/>
              </a:rPr>
              <a:t>Dữ</a:t>
            </a:r>
            <a:r>
              <a:rPr lang="en-US" dirty="0" smtClean="0">
                <a:latin typeface="Tahoma (Headings)"/>
              </a:rPr>
              <a:t> </a:t>
            </a:r>
            <a:r>
              <a:rPr lang="en-US" dirty="0" err="1" smtClean="0">
                <a:latin typeface="Tahoma (Headings)"/>
              </a:rPr>
              <a:t>liệu</a:t>
            </a:r>
            <a:r>
              <a:rPr lang="en-US" dirty="0" smtClean="0">
                <a:latin typeface="Tahoma (Headings)"/>
              </a:rPr>
              <a:t> </a:t>
            </a:r>
            <a:r>
              <a:rPr lang="en-US" dirty="0" err="1" smtClean="0">
                <a:latin typeface="Tahoma (Headings)"/>
              </a:rPr>
              <a:t>Olist</a:t>
            </a:r>
            <a:endParaRPr lang="en-US" dirty="0">
              <a:latin typeface="Tahoma (Headings)"/>
            </a:endParaRPr>
          </a:p>
        </p:txBody>
      </p:sp>
      <p:sp>
        <p:nvSpPr>
          <p:cNvPr id="3" name="Subtitle 2"/>
          <p:cNvSpPr>
            <a:spLocks noGrp="1"/>
          </p:cNvSpPr>
          <p:nvPr>
            <p:ph type="subTitle" idx="1"/>
          </p:nvPr>
        </p:nvSpPr>
        <p:spPr>
          <a:xfrm>
            <a:off x="1806698" y="5164241"/>
            <a:ext cx="4179324" cy="623817"/>
          </a:xfrm>
        </p:spPr>
        <p:txBody>
          <a:bodyPr/>
          <a:lstStyle/>
          <a:p>
            <a:r>
              <a:rPr lang="en-US" dirty="0" err="1" smtClean="0">
                <a:solidFill>
                  <a:schemeClr val="tx1"/>
                </a:solidFill>
                <a:latin typeface="Tahoma (Headings)"/>
              </a:rPr>
              <a:t>Người</a:t>
            </a:r>
            <a:r>
              <a:rPr lang="en-US" dirty="0" smtClean="0">
                <a:solidFill>
                  <a:schemeClr val="tx1"/>
                </a:solidFill>
                <a:latin typeface="Tahoma (Headings)"/>
              </a:rPr>
              <a:t> </a:t>
            </a:r>
            <a:r>
              <a:rPr lang="en-US" dirty="0" err="1" smtClean="0">
                <a:solidFill>
                  <a:schemeClr val="tx1"/>
                </a:solidFill>
                <a:latin typeface="Tahoma (Headings)"/>
              </a:rPr>
              <a:t>thực</a:t>
            </a:r>
            <a:r>
              <a:rPr lang="en-US" dirty="0" smtClean="0">
                <a:solidFill>
                  <a:schemeClr val="tx1"/>
                </a:solidFill>
                <a:latin typeface="Tahoma (Headings)"/>
              </a:rPr>
              <a:t> </a:t>
            </a:r>
            <a:r>
              <a:rPr lang="en-US" dirty="0" err="1" smtClean="0">
                <a:solidFill>
                  <a:schemeClr val="tx1"/>
                </a:solidFill>
                <a:latin typeface="Tahoma (Headings)"/>
              </a:rPr>
              <a:t>hiện</a:t>
            </a:r>
            <a:r>
              <a:rPr lang="en-US" dirty="0" smtClean="0">
                <a:solidFill>
                  <a:schemeClr val="tx1"/>
                </a:solidFill>
                <a:latin typeface="Tahoma (Headings)"/>
              </a:rPr>
              <a:t>: </a:t>
            </a:r>
            <a:r>
              <a:rPr lang="en-US" dirty="0" err="1" smtClean="0">
                <a:solidFill>
                  <a:schemeClr val="tx1"/>
                </a:solidFill>
                <a:latin typeface="Tahoma (Headings)"/>
              </a:rPr>
              <a:t>Vương</a:t>
            </a:r>
            <a:r>
              <a:rPr lang="en-US" dirty="0" smtClean="0">
                <a:solidFill>
                  <a:schemeClr val="tx1"/>
                </a:solidFill>
                <a:latin typeface="Tahoma (Headings)"/>
              </a:rPr>
              <a:t> </a:t>
            </a:r>
            <a:r>
              <a:rPr lang="en-US" dirty="0" err="1" smtClean="0">
                <a:solidFill>
                  <a:schemeClr val="tx1"/>
                </a:solidFill>
                <a:latin typeface="Tahoma (Headings)"/>
              </a:rPr>
              <a:t>Hữu</a:t>
            </a:r>
            <a:r>
              <a:rPr lang="en-US" dirty="0" smtClean="0">
                <a:solidFill>
                  <a:schemeClr val="tx1"/>
                </a:solidFill>
                <a:latin typeface="Tahoma (Headings)"/>
              </a:rPr>
              <a:t> </a:t>
            </a:r>
            <a:r>
              <a:rPr lang="en-US" dirty="0" err="1" smtClean="0">
                <a:solidFill>
                  <a:schemeClr val="tx1"/>
                </a:solidFill>
                <a:latin typeface="Tahoma (Headings)"/>
              </a:rPr>
              <a:t>Nhơn</a:t>
            </a:r>
            <a:endParaRPr lang="en-US" dirty="0">
              <a:solidFill>
                <a:schemeClr val="tx1"/>
              </a:solidFill>
              <a:latin typeface="Tahoma (Headings)"/>
            </a:endParaRPr>
          </a:p>
        </p:txBody>
      </p:sp>
      <p:pic>
        <p:nvPicPr>
          <p:cNvPr id="4" name="Picture 4" descr="Xử lý dữ liệu là gì? Quy trình và phương pháp xử lý phổ biến - MPB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7052" y="2946963"/>
            <a:ext cx="5874948" cy="391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531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7938"/>
            <a:ext cx="3969850" cy="481623"/>
          </a:xfrm>
        </p:spPr>
        <p:txBody>
          <a:bodyPr>
            <a:normAutofit/>
          </a:bodyPr>
          <a:lstStyle/>
          <a:p>
            <a:r>
              <a:rPr lang="en-US" sz="2400" dirty="0" err="1" smtClean="0">
                <a:latin typeface="Tahoma (Headings)"/>
              </a:rPr>
              <a:t>Doanh</a:t>
            </a:r>
            <a:r>
              <a:rPr lang="en-US" sz="2400" dirty="0" smtClean="0">
                <a:latin typeface="Tahoma (Headings)"/>
              </a:rPr>
              <a:t> </a:t>
            </a:r>
            <a:r>
              <a:rPr lang="en-US" sz="2400" dirty="0" err="1">
                <a:latin typeface="Tahoma (Headings)"/>
              </a:rPr>
              <a:t>thu</a:t>
            </a:r>
            <a:r>
              <a:rPr lang="en-US" sz="2400" dirty="0">
                <a:latin typeface="Tahoma (Headings)"/>
              </a:rPr>
              <a:t> </a:t>
            </a:r>
            <a:r>
              <a:rPr lang="en-US" sz="2400" dirty="0" err="1">
                <a:latin typeface="Tahoma (Headings)"/>
              </a:rPr>
              <a:t>theo</a:t>
            </a:r>
            <a:r>
              <a:rPr lang="en-US" sz="2400" dirty="0">
                <a:latin typeface="Tahoma (Headings)"/>
              </a:rPr>
              <a:t> </a:t>
            </a:r>
            <a:r>
              <a:rPr lang="en-US" sz="2400" dirty="0" err="1" smtClean="0">
                <a:latin typeface="Tahoma (Headings)"/>
              </a:rPr>
              <a:t>ngày</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1" y="912446"/>
            <a:ext cx="8537653" cy="3527669"/>
          </a:xfrm>
          <a:prstGeom prst="rect">
            <a:avLst/>
          </a:prstGeom>
        </p:spPr>
      </p:pic>
      <p:sp>
        <p:nvSpPr>
          <p:cNvPr id="4" name="Text Placeholder 3"/>
          <p:cNvSpPr>
            <a:spLocks noGrp="1"/>
          </p:cNvSpPr>
          <p:nvPr>
            <p:ph type="body" sz="half" idx="2"/>
          </p:nvPr>
        </p:nvSpPr>
        <p:spPr>
          <a:xfrm>
            <a:off x="2589212" y="4747845"/>
            <a:ext cx="8537652" cy="1600201"/>
          </a:xfrm>
        </p:spPr>
        <p:txBody>
          <a:bodyPr>
            <a:normAutofit/>
          </a:bodyPr>
          <a:lstStyle/>
          <a:p>
            <a:r>
              <a:rPr lang="vi-VN" dirty="0"/>
              <a:t>Từ cuối 2016 đến đầu 2017, doanh thu theo ngày còn thấp và không ổn định. Tuy nhiên, từ đầu 2017 trở đi, doanh thu </a:t>
            </a:r>
            <a:r>
              <a:rPr lang="vi-VN" b="1" dirty="0"/>
              <a:t>tăng đều theo thời gian</a:t>
            </a:r>
            <a:r>
              <a:rPr lang="vi-VN" dirty="0"/>
              <a:t>, với độ dao động ngày càng rõ hơn.</a:t>
            </a:r>
            <a:br>
              <a:rPr lang="vi-VN" dirty="0"/>
            </a:br>
            <a:r>
              <a:rPr lang="vi-VN" dirty="0"/>
              <a:t>Đáng chú ý là một </a:t>
            </a:r>
            <a:r>
              <a:rPr lang="vi-VN" b="1" dirty="0"/>
              <a:t>đỉnh đột biến cực lớn vào khoảng cuối 2017</a:t>
            </a:r>
            <a:r>
              <a:rPr lang="vi-VN" dirty="0"/>
              <a:t>, gần </a:t>
            </a:r>
            <a:r>
              <a:rPr lang="vi-VN" b="1" dirty="0"/>
              <a:t>175,000/ngày</a:t>
            </a:r>
            <a:r>
              <a:rPr lang="vi-VN" dirty="0"/>
              <a:t>, sau đó trở lại mức trung bình. Giai đoạn năm 2018 tương đối ổn định hơn, tuy có vài dao động cục bộ. Cuối biểu đồ (cuối 2018) lại xuất hiện xu hướng giảm mạnh — có thể do dữ liệu chưa đầy đủ.</a:t>
            </a:r>
            <a:endParaRPr lang="en-US" dirty="0"/>
          </a:p>
        </p:txBody>
      </p:sp>
    </p:spTree>
    <p:extLst>
      <p:ext uri="{BB962C8B-B14F-4D97-AF65-F5344CB8AC3E}">
        <p14:creationId xmlns:p14="http://schemas.microsoft.com/office/powerpoint/2010/main" val="33674659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16815"/>
            <a:ext cx="4622293" cy="517427"/>
          </a:xfrm>
        </p:spPr>
        <p:txBody>
          <a:bodyPr>
            <a:normAutofit/>
          </a:bodyPr>
          <a:lstStyle/>
          <a:p>
            <a:r>
              <a:rPr lang="vi-VN" sz="2400" dirty="0"/>
              <a:t>Số đơn hàng theo </a:t>
            </a:r>
            <a:r>
              <a:rPr lang="vi-VN" sz="2400" dirty="0" smtClean="0"/>
              <a:t>tháng</a:t>
            </a:r>
            <a:endParaRPr lang="en-US" sz="2400" dirty="0"/>
          </a:p>
        </p:txBody>
      </p:sp>
      <p:pic>
        <p:nvPicPr>
          <p:cNvPr id="5" name="Content Placeholder 4"/>
          <p:cNvPicPr>
            <a:picLocks noGrp="1" noChangeAspect="1"/>
          </p:cNvPicPr>
          <p:nvPr>
            <p:ph idx="1"/>
          </p:nvPr>
        </p:nvPicPr>
        <p:blipFill>
          <a:blip r:embed="rId2"/>
          <a:stretch>
            <a:fillRect/>
          </a:stretch>
        </p:blipFill>
        <p:spPr>
          <a:xfrm>
            <a:off x="2589211" y="829972"/>
            <a:ext cx="7572883" cy="3705751"/>
          </a:xfrm>
          <a:prstGeom prst="rect">
            <a:avLst/>
          </a:prstGeom>
        </p:spPr>
      </p:pic>
      <p:sp>
        <p:nvSpPr>
          <p:cNvPr id="4" name="Text Placeholder 3"/>
          <p:cNvSpPr>
            <a:spLocks noGrp="1"/>
          </p:cNvSpPr>
          <p:nvPr>
            <p:ph type="body" sz="half" idx="2"/>
          </p:nvPr>
        </p:nvSpPr>
        <p:spPr>
          <a:xfrm>
            <a:off x="2589212" y="4631453"/>
            <a:ext cx="8939769" cy="647557"/>
          </a:xfrm>
        </p:spPr>
        <p:txBody>
          <a:bodyPr>
            <a:normAutofit/>
          </a:bodyPr>
          <a:lstStyle/>
          <a:p>
            <a:r>
              <a:rPr lang="vi-VN" dirty="0">
                <a:solidFill>
                  <a:schemeClr val="tx1"/>
                </a:solidFill>
              </a:rPr>
              <a:t>Số lượng đơn hàng </a:t>
            </a:r>
            <a:r>
              <a:rPr lang="vi-VN" b="1" dirty="0">
                <a:solidFill>
                  <a:schemeClr val="tx1"/>
                </a:solidFill>
              </a:rPr>
              <a:t>tăng trưởng mạnh mẽ</a:t>
            </a:r>
            <a:r>
              <a:rPr lang="vi-VN" dirty="0">
                <a:solidFill>
                  <a:schemeClr val="tx1"/>
                </a:solidFill>
              </a:rPr>
              <a:t> từ đầu năm 2017, đạt đỉnh vào </a:t>
            </a:r>
            <a:r>
              <a:rPr lang="vi-VN" b="1" dirty="0">
                <a:solidFill>
                  <a:schemeClr val="tx1"/>
                </a:solidFill>
              </a:rPr>
              <a:t>tháng 11/2017</a:t>
            </a:r>
            <a:r>
              <a:rPr lang="vi-VN" dirty="0">
                <a:solidFill>
                  <a:schemeClr val="tx1"/>
                </a:solidFill>
              </a:rPr>
              <a:t> với hơn </a:t>
            </a:r>
            <a:r>
              <a:rPr lang="vi-VN" b="1" dirty="0">
                <a:solidFill>
                  <a:schemeClr val="tx1"/>
                </a:solidFill>
              </a:rPr>
              <a:t>7.000 đơn</a:t>
            </a:r>
            <a:r>
              <a:rPr lang="vi-VN" dirty="0">
                <a:solidFill>
                  <a:schemeClr val="tx1"/>
                </a:solidFill>
              </a:rPr>
              <a:t>, sau đó dao động ổn định quanh mức 6.000–7.000 đơn/tháng trong suốt năm 2018.</a:t>
            </a:r>
            <a:endParaRPr lang="en-US" dirty="0">
              <a:solidFill>
                <a:schemeClr val="tx1"/>
              </a:solidFill>
            </a:endParaRPr>
          </a:p>
        </p:txBody>
      </p:sp>
      <p:sp>
        <p:nvSpPr>
          <p:cNvPr id="7" name="Rectangle 1"/>
          <p:cNvSpPr>
            <a:spLocks noChangeArrowheads="1"/>
          </p:cNvSpPr>
          <p:nvPr/>
        </p:nvSpPr>
        <p:spPr bwMode="auto">
          <a:xfrm>
            <a:off x="2589211" y="5250729"/>
            <a:ext cx="893977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smtClean="0">
                <a:ln>
                  <a:noFill/>
                </a:ln>
                <a:solidFill>
                  <a:schemeClr val="tx1"/>
                </a:solidFill>
                <a:effectLst/>
                <a:latin typeface="Tahoma (Body)"/>
              </a:rPr>
              <a:t>Từ</a:t>
            </a:r>
            <a:r>
              <a:rPr kumimoji="0" lang="en-US" altLang="en-US" sz="1400" b="1" i="0" u="none" strike="noStrike" cap="none" normalizeH="0" baseline="0" dirty="0" smtClean="0">
                <a:ln>
                  <a:noFill/>
                </a:ln>
                <a:solidFill>
                  <a:schemeClr val="tx1"/>
                </a:solidFill>
                <a:effectLst/>
                <a:latin typeface="Tahoma (Body)"/>
              </a:rPr>
              <a:t> T1–T10/2017</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Tăng</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trưởng</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đều</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đặn</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và</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bền</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vững</a:t>
            </a:r>
            <a:r>
              <a:rPr kumimoji="0" lang="en-US" altLang="en-US" sz="1400" b="0" i="0" u="none" strike="noStrike" cap="none" normalizeH="0" baseline="0" dirty="0" smtClean="0">
                <a:ln>
                  <a:noFill/>
                </a:ln>
                <a:solidFill>
                  <a:schemeClr val="tx1"/>
                </a:solidFill>
                <a:effectLst/>
                <a:latin typeface="Tahoma (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smtClean="0">
                <a:ln>
                  <a:noFill/>
                </a:ln>
                <a:solidFill>
                  <a:schemeClr val="tx1"/>
                </a:solidFill>
                <a:effectLst/>
                <a:latin typeface="Tahoma (Body)"/>
              </a:rPr>
              <a:t>Tháng</a:t>
            </a:r>
            <a:r>
              <a:rPr kumimoji="0" lang="en-US" altLang="en-US" sz="1400" b="1" i="0" u="none" strike="noStrike" cap="none" normalizeH="0" baseline="0" dirty="0" smtClean="0">
                <a:ln>
                  <a:noFill/>
                </a:ln>
                <a:solidFill>
                  <a:schemeClr val="tx1"/>
                </a:solidFill>
                <a:effectLst/>
                <a:latin typeface="Tahoma (Body)"/>
              </a:rPr>
              <a:t> 11/2017</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Đột</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biến</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đơn</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hàng</a:t>
            </a:r>
            <a:r>
              <a:rPr kumimoji="0" lang="en-US" altLang="en-US" sz="1400" b="0" i="0" u="none" strike="noStrike" cap="none" normalizeH="0" baseline="0" dirty="0" smtClean="0">
                <a:ln>
                  <a:noFill/>
                </a:ln>
                <a:solidFill>
                  <a:schemeClr val="tx1"/>
                </a:solidFill>
                <a:effectLst/>
                <a:latin typeface="Tahoma (Body)"/>
              </a:rPr>
              <a:t> – </a:t>
            </a:r>
            <a:r>
              <a:rPr kumimoji="0" lang="en-US" altLang="en-US" sz="1400" b="0" i="0" u="none" strike="noStrike" cap="none" normalizeH="0" baseline="0" dirty="0" err="1" smtClean="0">
                <a:ln>
                  <a:noFill/>
                </a:ln>
                <a:solidFill>
                  <a:schemeClr val="tx1"/>
                </a:solidFill>
                <a:effectLst/>
                <a:latin typeface="Tahoma (Body)"/>
              </a:rPr>
              <a:t>nhiều</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khả</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năng</a:t>
            </a:r>
            <a:r>
              <a:rPr kumimoji="0" lang="en-US" altLang="en-US" sz="1400" b="0" i="0" u="none" strike="noStrike" cap="none" normalizeH="0" baseline="0" dirty="0" smtClean="0">
                <a:ln>
                  <a:noFill/>
                </a:ln>
                <a:solidFill>
                  <a:schemeClr val="tx1"/>
                </a:solidFill>
                <a:effectLst/>
                <a:latin typeface="Tahoma (Body)"/>
              </a:rPr>
              <a:t> do </a:t>
            </a:r>
            <a:r>
              <a:rPr kumimoji="0" lang="en-US" altLang="en-US" sz="1400" b="1" i="0" u="none" strike="noStrike" cap="none" normalizeH="0" baseline="0" dirty="0" err="1" smtClean="0">
                <a:ln>
                  <a:noFill/>
                </a:ln>
                <a:solidFill>
                  <a:schemeClr val="tx1"/>
                </a:solidFill>
                <a:effectLst/>
                <a:latin typeface="Tahoma (Body)"/>
              </a:rPr>
              <a:t>mùa</a:t>
            </a:r>
            <a:r>
              <a:rPr kumimoji="0" lang="en-US" altLang="en-US" sz="1400" b="1" i="0" u="none" strike="noStrike" cap="none" normalizeH="0" baseline="0" dirty="0" smtClean="0">
                <a:ln>
                  <a:noFill/>
                </a:ln>
                <a:solidFill>
                  <a:schemeClr val="tx1"/>
                </a:solidFill>
                <a:effectLst/>
                <a:latin typeface="Tahoma (Body)"/>
              </a:rPr>
              <a:t> </a:t>
            </a:r>
            <a:r>
              <a:rPr kumimoji="0" lang="en-US" altLang="en-US" sz="1400" b="1" i="0" u="none" strike="noStrike" cap="none" normalizeH="0" baseline="0" dirty="0" err="1" smtClean="0">
                <a:ln>
                  <a:noFill/>
                </a:ln>
                <a:solidFill>
                  <a:schemeClr val="tx1"/>
                </a:solidFill>
                <a:effectLst/>
                <a:latin typeface="Tahoma (Body)"/>
              </a:rPr>
              <a:t>cao</a:t>
            </a:r>
            <a:r>
              <a:rPr kumimoji="0" lang="en-US" altLang="en-US" sz="1400" b="1" i="0" u="none" strike="noStrike" cap="none" normalizeH="0" baseline="0" dirty="0" smtClean="0">
                <a:ln>
                  <a:noFill/>
                </a:ln>
                <a:solidFill>
                  <a:schemeClr val="tx1"/>
                </a:solidFill>
                <a:effectLst/>
                <a:latin typeface="Tahoma (Body)"/>
              </a:rPr>
              <a:t> </a:t>
            </a:r>
            <a:r>
              <a:rPr kumimoji="0" lang="en-US" altLang="en-US" sz="1400" b="1" i="0" u="none" strike="noStrike" cap="none" normalizeH="0" baseline="0" dirty="0" err="1" smtClean="0">
                <a:ln>
                  <a:noFill/>
                </a:ln>
                <a:solidFill>
                  <a:schemeClr val="tx1"/>
                </a:solidFill>
                <a:effectLst/>
                <a:latin typeface="Tahoma (Body)"/>
              </a:rPr>
              <a:t>điểm</a:t>
            </a:r>
            <a:r>
              <a:rPr kumimoji="0" lang="en-US" altLang="en-US" sz="1400" b="1" i="0" u="none" strike="noStrike" cap="none" normalizeH="0" baseline="0" dirty="0" smtClean="0">
                <a:ln>
                  <a:noFill/>
                </a:ln>
                <a:solidFill>
                  <a:schemeClr val="tx1"/>
                </a:solidFill>
                <a:effectLst/>
                <a:latin typeface="Tahoma (Body)"/>
              </a:rPr>
              <a:t> (Black Friday...)</a:t>
            </a:r>
            <a:r>
              <a:rPr kumimoji="0" lang="en-US" altLang="en-US" sz="1400" b="0" i="0" u="none" strike="noStrike" cap="none" normalizeH="0" baseline="0" dirty="0" smtClean="0">
                <a:ln>
                  <a:noFill/>
                </a:ln>
                <a:solidFill>
                  <a:schemeClr val="tx1"/>
                </a:solidFill>
                <a:effectLst/>
                <a:latin typeface="Tahoma (Body)"/>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smtClean="0">
                <a:ln>
                  <a:noFill/>
                </a:ln>
                <a:solidFill>
                  <a:schemeClr val="tx1"/>
                </a:solidFill>
                <a:effectLst/>
                <a:latin typeface="Tahoma (Body)"/>
              </a:rPr>
              <a:t>Sau</a:t>
            </a:r>
            <a:r>
              <a:rPr kumimoji="0" lang="en-US" altLang="en-US" sz="1400" b="1" i="0" u="none" strike="noStrike" cap="none" normalizeH="0" baseline="0" dirty="0" smtClean="0">
                <a:ln>
                  <a:noFill/>
                </a:ln>
                <a:solidFill>
                  <a:schemeClr val="tx1"/>
                </a:solidFill>
                <a:effectLst/>
                <a:latin typeface="Tahoma (Body)"/>
              </a:rPr>
              <a:t> </a:t>
            </a:r>
            <a:r>
              <a:rPr kumimoji="0" lang="en-US" altLang="en-US" sz="1400" b="1" i="0" u="none" strike="noStrike" cap="none" normalizeH="0" baseline="0" dirty="0" err="1" smtClean="0">
                <a:ln>
                  <a:noFill/>
                </a:ln>
                <a:solidFill>
                  <a:schemeClr val="tx1"/>
                </a:solidFill>
                <a:effectLst/>
                <a:latin typeface="Tahoma (Body)"/>
              </a:rPr>
              <a:t>đỉnh</a:t>
            </a:r>
            <a:r>
              <a:rPr kumimoji="0" lang="en-US" altLang="en-US" sz="1400" b="1" i="0" u="none" strike="noStrike" cap="none" normalizeH="0" baseline="0" dirty="0" smtClean="0">
                <a:ln>
                  <a:noFill/>
                </a:ln>
                <a:solidFill>
                  <a:schemeClr val="tx1"/>
                </a:solidFill>
                <a:effectLst/>
                <a:latin typeface="Tahoma (Body)"/>
              </a:rPr>
              <a:t> 11/2017</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Đơn</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hàng</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duy</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trì</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ổn</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định</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chứng</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tỏ</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hệ</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thống</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giữ</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0" i="0" u="none" strike="noStrike" cap="none" normalizeH="0" baseline="0" dirty="0" err="1" smtClean="0">
                <a:ln>
                  <a:noFill/>
                </a:ln>
                <a:solidFill>
                  <a:schemeClr val="tx1"/>
                </a:solidFill>
                <a:effectLst/>
                <a:latin typeface="Tahoma (Body)"/>
              </a:rPr>
              <a:t>được</a:t>
            </a:r>
            <a:r>
              <a:rPr kumimoji="0" lang="en-US" altLang="en-US" sz="1400" b="0" i="0" u="none" strike="noStrike" cap="none" normalizeH="0" baseline="0" dirty="0" smtClean="0">
                <a:ln>
                  <a:noFill/>
                </a:ln>
                <a:solidFill>
                  <a:schemeClr val="tx1"/>
                </a:solidFill>
                <a:effectLst/>
                <a:latin typeface="Tahoma (Body)"/>
              </a:rPr>
              <a:t> </a:t>
            </a:r>
            <a:r>
              <a:rPr kumimoji="0" lang="en-US" altLang="en-US" sz="1400" b="1" i="0" u="none" strike="noStrike" cap="none" normalizeH="0" baseline="0" dirty="0" err="1" smtClean="0">
                <a:ln>
                  <a:noFill/>
                </a:ln>
                <a:solidFill>
                  <a:schemeClr val="tx1"/>
                </a:solidFill>
                <a:effectLst/>
                <a:latin typeface="Tahoma (Body)"/>
              </a:rPr>
              <a:t>đà</a:t>
            </a:r>
            <a:r>
              <a:rPr kumimoji="0" lang="en-US" altLang="en-US" sz="1400" b="1" i="0" u="none" strike="noStrike" cap="none" normalizeH="0" baseline="0" dirty="0" smtClean="0">
                <a:ln>
                  <a:noFill/>
                </a:ln>
                <a:solidFill>
                  <a:schemeClr val="tx1"/>
                </a:solidFill>
                <a:effectLst/>
                <a:latin typeface="Tahoma (Body)"/>
              </a:rPr>
              <a:t> </a:t>
            </a:r>
            <a:r>
              <a:rPr kumimoji="0" lang="en-US" altLang="en-US" sz="1400" b="1" i="0" u="none" strike="noStrike" cap="none" normalizeH="0" baseline="0" dirty="0" err="1" smtClean="0">
                <a:ln>
                  <a:noFill/>
                </a:ln>
                <a:solidFill>
                  <a:schemeClr val="tx1"/>
                </a:solidFill>
                <a:effectLst/>
                <a:latin typeface="Tahoma (Body)"/>
              </a:rPr>
              <a:t>tăng</a:t>
            </a:r>
            <a:r>
              <a:rPr kumimoji="0" lang="en-US" altLang="en-US" sz="1400" b="1" i="0" u="none" strike="noStrike" cap="none" normalizeH="0" baseline="0" dirty="0" smtClean="0">
                <a:ln>
                  <a:noFill/>
                </a:ln>
                <a:solidFill>
                  <a:schemeClr val="tx1"/>
                </a:solidFill>
                <a:effectLst/>
                <a:latin typeface="Tahoma (Body)"/>
              </a:rPr>
              <a:t> </a:t>
            </a:r>
            <a:r>
              <a:rPr kumimoji="0" lang="en-US" altLang="en-US" sz="1400" b="1" i="0" u="none" strike="noStrike" cap="none" normalizeH="0" baseline="0" dirty="0" err="1" smtClean="0">
                <a:ln>
                  <a:noFill/>
                </a:ln>
                <a:solidFill>
                  <a:schemeClr val="tx1"/>
                </a:solidFill>
                <a:effectLst/>
                <a:latin typeface="Tahoma (Body)"/>
              </a:rPr>
              <a:t>trưởng</a:t>
            </a:r>
            <a:r>
              <a:rPr kumimoji="0" lang="en-US" altLang="en-US" sz="1400" b="1" i="0" u="none" strike="noStrike" cap="none" normalizeH="0" baseline="0" dirty="0" smtClean="0">
                <a:ln>
                  <a:noFill/>
                </a:ln>
                <a:solidFill>
                  <a:schemeClr val="tx1"/>
                </a:solidFill>
                <a:effectLst/>
                <a:latin typeface="Tahoma (Body)"/>
              </a:rPr>
              <a:t> </a:t>
            </a:r>
            <a:r>
              <a:rPr kumimoji="0" lang="en-US" altLang="en-US" sz="1400" b="1" i="0" u="none" strike="noStrike" cap="none" normalizeH="0" baseline="0" dirty="0" err="1" smtClean="0">
                <a:ln>
                  <a:noFill/>
                </a:ln>
                <a:solidFill>
                  <a:schemeClr val="tx1"/>
                </a:solidFill>
                <a:effectLst/>
                <a:latin typeface="Tahoma (Body)"/>
              </a:rPr>
              <a:t>dài</a:t>
            </a:r>
            <a:r>
              <a:rPr kumimoji="0" lang="en-US" altLang="en-US" sz="1400" b="1" i="0" u="none" strike="noStrike" cap="none" normalizeH="0" baseline="0" dirty="0" smtClean="0">
                <a:ln>
                  <a:noFill/>
                </a:ln>
                <a:solidFill>
                  <a:schemeClr val="tx1"/>
                </a:solidFill>
                <a:effectLst/>
                <a:latin typeface="Tahoma (Body)"/>
              </a:rPr>
              <a:t> </a:t>
            </a:r>
            <a:r>
              <a:rPr kumimoji="0" lang="en-US" altLang="en-US" sz="1400" b="1" i="0" u="none" strike="noStrike" cap="none" normalizeH="0" baseline="0" dirty="0" err="1" smtClean="0">
                <a:ln>
                  <a:noFill/>
                </a:ln>
                <a:solidFill>
                  <a:schemeClr val="tx1"/>
                </a:solidFill>
                <a:effectLst/>
                <a:latin typeface="Tahoma (Body)"/>
              </a:rPr>
              <a:t>hạn</a:t>
            </a:r>
            <a:r>
              <a:rPr kumimoji="0" lang="en-US" altLang="en-US" sz="1400" b="0" i="0" u="none" strike="noStrike" cap="none" normalizeH="0" baseline="0" dirty="0" smtClean="0">
                <a:ln>
                  <a:noFill/>
                </a:ln>
                <a:solidFill>
                  <a:schemeClr val="tx1"/>
                </a:solidFill>
                <a:effectLst/>
                <a:latin typeface="Tahoma (Body)"/>
              </a:rPr>
              <a:t>.</a:t>
            </a:r>
          </a:p>
        </p:txBody>
      </p:sp>
    </p:spTree>
    <p:extLst>
      <p:ext uri="{BB962C8B-B14F-4D97-AF65-F5344CB8AC3E}">
        <p14:creationId xmlns:p14="http://schemas.microsoft.com/office/powerpoint/2010/main" val="2055043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31975"/>
            <a:ext cx="6931860" cy="595832"/>
          </a:xfrm>
        </p:spPr>
        <p:txBody>
          <a:bodyPr>
            <a:noAutofit/>
          </a:bodyPr>
          <a:lstStyle/>
          <a:p>
            <a:r>
              <a:rPr lang="vi-VN" sz="2400" dirty="0">
                <a:latin typeface="Tahoma (Headings)"/>
              </a:rPr>
              <a:t>Số lượng đơn hàng theo phương thức thanh toán</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6428521" y="1023527"/>
            <a:ext cx="5181600" cy="3152252"/>
          </a:xfrm>
          <a:prstGeom prst="rect">
            <a:avLst/>
          </a:prstGeom>
        </p:spPr>
      </p:pic>
      <p:sp>
        <p:nvSpPr>
          <p:cNvPr id="4" name="Text Placeholder 3"/>
          <p:cNvSpPr>
            <a:spLocks noGrp="1"/>
          </p:cNvSpPr>
          <p:nvPr>
            <p:ph type="body" sz="half" idx="2"/>
          </p:nvPr>
        </p:nvSpPr>
        <p:spPr>
          <a:xfrm>
            <a:off x="2589212" y="1897551"/>
            <a:ext cx="3839309" cy="1786425"/>
          </a:xfrm>
        </p:spPr>
        <p:txBody>
          <a:bodyPr/>
          <a:lstStyle/>
          <a:p>
            <a:r>
              <a:rPr lang="vi-VN" b="1" dirty="0"/>
              <a:t>Credit card</a:t>
            </a:r>
            <a:r>
              <a:rPr lang="vi-VN" dirty="0"/>
              <a:t> là phương thức thanh toán chiếm ưu thế tuyệt đối với gần </a:t>
            </a:r>
            <a:r>
              <a:rPr lang="vi-VN" b="1" dirty="0"/>
              <a:t>74% tổng số đơn hàng</a:t>
            </a:r>
            <a:r>
              <a:rPr lang="vi-VN" dirty="0"/>
              <a:t>. Theo sau là </a:t>
            </a:r>
            <a:r>
              <a:rPr lang="vi-VN" b="1" dirty="0"/>
              <a:t>boleto (19%)</a:t>
            </a:r>
            <a:r>
              <a:rPr lang="vi-VN" dirty="0"/>
              <a:t> và </a:t>
            </a:r>
            <a:r>
              <a:rPr lang="vi-VN" b="1" dirty="0"/>
              <a:t>debit card (5.56%)</a:t>
            </a:r>
            <a:r>
              <a:rPr lang="vi-VN" dirty="0"/>
              <a:t>. Các hình thức khác như </a:t>
            </a:r>
            <a:r>
              <a:rPr lang="vi-VN" b="1" dirty="0"/>
              <a:t>voucher</a:t>
            </a:r>
            <a:r>
              <a:rPr lang="vi-VN" dirty="0"/>
              <a:t> và không xác định chỉ chiếm tỷ lệ nhỏ (dưới 2%).</a:t>
            </a:r>
            <a:endParaRPr lang="en-US" dirty="0"/>
          </a:p>
        </p:txBody>
      </p:sp>
      <p:sp>
        <p:nvSpPr>
          <p:cNvPr id="6" name="Text Placeholder 3"/>
          <p:cNvSpPr txBox="1">
            <a:spLocks/>
          </p:cNvSpPr>
          <p:nvPr/>
        </p:nvSpPr>
        <p:spPr>
          <a:xfrm>
            <a:off x="2589211" y="4324228"/>
            <a:ext cx="9020910" cy="1478695"/>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vi-VN" b="1" dirty="0"/>
              <a:t>Chiến lược ưu tiên thanh toán</a:t>
            </a:r>
            <a:r>
              <a:rPr lang="vi-VN" dirty="0"/>
              <a:t> nên tập trung tối ưu trải nghiệm qua thẻ tín dụng (tốc độ, bảo mật, ưu đãi</a:t>
            </a:r>
            <a:r>
              <a:rPr lang="vi-VN" dirty="0" smtClean="0"/>
              <a:t>).</a:t>
            </a:r>
            <a:endParaRPr lang="en-US" dirty="0" smtClean="0"/>
          </a:p>
          <a:p>
            <a:r>
              <a:rPr lang="vi-VN" b="1" dirty="0"/>
              <a:t>Cơ hội tăng trưởng:</a:t>
            </a:r>
            <a:r>
              <a:rPr lang="vi-VN" dirty="0"/>
              <a:t> Có thể đẩy mạnh các hình thức thay thế như </a:t>
            </a:r>
            <a:r>
              <a:rPr lang="vi-VN" b="1" dirty="0"/>
              <a:t>boleto</a:t>
            </a:r>
            <a:r>
              <a:rPr lang="vi-VN" dirty="0"/>
              <a:t> ở các phân khúc người dùng chưa có thẻ tín dụng</a:t>
            </a:r>
            <a:r>
              <a:rPr lang="vi-VN" dirty="0" smtClean="0"/>
              <a:t>.</a:t>
            </a:r>
            <a:endParaRPr lang="en-US" dirty="0" smtClean="0"/>
          </a:p>
          <a:p>
            <a:r>
              <a:rPr lang="vi-VN" b="1" dirty="0"/>
              <a:t>Voucher chiếm tỉ trọng thấp</a:t>
            </a:r>
            <a:r>
              <a:rPr lang="vi-VN" dirty="0"/>
              <a:t> </a:t>
            </a:r>
            <a:r>
              <a:rPr lang="en-US" dirty="0" smtClean="0"/>
              <a:t>-&gt;</a:t>
            </a:r>
            <a:r>
              <a:rPr lang="vi-VN" dirty="0" smtClean="0"/>
              <a:t> </a:t>
            </a:r>
            <a:r>
              <a:rPr lang="vi-VN" dirty="0"/>
              <a:t>xem xét hiệu quả các chương trình khuyến mãi hiện tại.</a:t>
            </a:r>
            <a:endParaRPr lang="en-US" dirty="0"/>
          </a:p>
        </p:txBody>
      </p:sp>
    </p:spTree>
    <p:extLst>
      <p:ext uri="{BB962C8B-B14F-4D97-AF65-F5344CB8AC3E}">
        <p14:creationId xmlns:p14="http://schemas.microsoft.com/office/powerpoint/2010/main" val="1631770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60256"/>
            <a:ext cx="9602788" cy="462044"/>
          </a:xfrm>
        </p:spPr>
        <p:txBody>
          <a:bodyPr>
            <a:noAutofit/>
          </a:bodyPr>
          <a:lstStyle/>
          <a:p>
            <a:r>
              <a:rPr lang="en-US" sz="2400" dirty="0" err="1" smtClean="0">
                <a:latin typeface="Tahoma (Body)"/>
              </a:rPr>
              <a:t>Doanh</a:t>
            </a:r>
            <a:r>
              <a:rPr lang="en-US" sz="2400" dirty="0" smtClean="0">
                <a:latin typeface="Tahoma (Body)"/>
              </a:rPr>
              <a:t> </a:t>
            </a:r>
            <a:r>
              <a:rPr lang="en-US" sz="2400" dirty="0" err="1" smtClean="0">
                <a:latin typeface="Tahoma (Body)"/>
              </a:rPr>
              <a:t>thu</a:t>
            </a:r>
            <a:r>
              <a:rPr lang="en-US" sz="2400" dirty="0" smtClean="0">
                <a:latin typeface="Tahoma (Body)"/>
              </a:rPr>
              <a:t> </a:t>
            </a:r>
            <a:r>
              <a:rPr lang="vi-VN" sz="2400" dirty="0" smtClean="0">
                <a:latin typeface="Tahoma (Body)"/>
              </a:rPr>
              <a:t>theo </a:t>
            </a:r>
            <a:r>
              <a:rPr lang="vi-VN" sz="2400" dirty="0">
                <a:latin typeface="Tahoma (Body)"/>
              </a:rPr>
              <a:t>phương thức thanh toán</a:t>
            </a:r>
            <a:endParaRPr lang="en-US" sz="2400" dirty="0">
              <a:latin typeface="Tahoma (Body)"/>
            </a:endParaRPr>
          </a:p>
        </p:txBody>
      </p:sp>
      <p:sp>
        <p:nvSpPr>
          <p:cNvPr id="4" name="Text Placeholder 3"/>
          <p:cNvSpPr>
            <a:spLocks noGrp="1"/>
          </p:cNvSpPr>
          <p:nvPr>
            <p:ph type="body" sz="half" idx="2"/>
          </p:nvPr>
        </p:nvSpPr>
        <p:spPr>
          <a:xfrm>
            <a:off x="2589212" y="1598613"/>
            <a:ext cx="3505199" cy="3018348"/>
          </a:xfrm>
        </p:spPr>
        <p:txBody>
          <a:bodyPr>
            <a:normAutofit/>
          </a:bodyPr>
          <a:lstStyle/>
          <a:p>
            <a:r>
              <a:rPr lang="vi-VN" dirty="0"/>
              <a:t>Doanh thu qua </a:t>
            </a:r>
            <a:r>
              <a:rPr lang="vi-VN" b="1" dirty="0"/>
              <a:t>thẻ tín dụng (credit_card)</a:t>
            </a:r>
            <a:r>
              <a:rPr lang="vi-VN" dirty="0"/>
              <a:t> chiếm áp đảo toàn bộ hệ thống với hơn </a:t>
            </a:r>
            <a:r>
              <a:rPr lang="vi-VN" b="1" dirty="0"/>
              <a:t>12 triệu</a:t>
            </a:r>
            <a:r>
              <a:rPr lang="vi-VN" dirty="0"/>
              <a:t>, bỏ xa hình thức đứng thứ hai là </a:t>
            </a:r>
            <a:r>
              <a:rPr lang="vi-VN" b="1" dirty="0"/>
              <a:t>boleto</a:t>
            </a:r>
            <a:r>
              <a:rPr lang="vi-VN" dirty="0"/>
              <a:t> (~3 triệu).</a:t>
            </a:r>
          </a:p>
          <a:p>
            <a:r>
              <a:rPr lang="vi-VN" dirty="0"/>
              <a:t>Các phương thức còn lại như </a:t>
            </a:r>
            <a:r>
              <a:rPr lang="vi-VN" b="1" dirty="0"/>
              <a:t>voucher</a:t>
            </a:r>
            <a:r>
              <a:rPr lang="vi-VN" dirty="0"/>
              <a:t> và </a:t>
            </a:r>
            <a:r>
              <a:rPr lang="vi-VN" b="1" dirty="0"/>
              <a:t>debit_card</a:t>
            </a:r>
            <a:r>
              <a:rPr lang="vi-VN" dirty="0"/>
              <a:t> chỉ đóng góp rất nhỏ, gần như không đáng kể về mặt doanh thu.</a:t>
            </a:r>
          </a:p>
          <a:p>
            <a:r>
              <a:rPr lang="vi-VN" dirty="0"/>
              <a:t>Điều này cho thấy </a:t>
            </a:r>
            <a:r>
              <a:rPr lang="vi-VN" b="1" dirty="0"/>
              <a:t>khách hàng dùng thẻ tín dụng không chỉ phổ biến mà còn chi tiêu nhiều hơn rõ rệt</a:t>
            </a:r>
            <a:r>
              <a:rPr lang="vi-VN" dirty="0"/>
              <a:t>.</a:t>
            </a:r>
          </a:p>
        </p:txBody>
      </p:sp>
      <p:sp>
        <p:nvSpPr>
          <p:cNvPr id="7" name="Text Placeholder 3"/>
          <p:cNvSpPr txBox="1">
            <a:spLocks/>
          </p:cNvSpPr>
          <p:nvPr/>
        </p:nvSpPr>
        <p:spPr>
          <a:xfrm>
            <a:off x="2471311" y="5073529"/>
            <a:ext cx="9033302" cy="439248"/>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en-US" b="1" dirty="0" smtClean="0"/>
              <a:t>=&gt; </a:t>
            </a:r>
            <a:r>
              <a:rPr lang="vi-VN" b="1" dirty="0" smtClean="0"/>
              <a:t>Credit </a:t>
            </a:r>
            <a:r>
              <a:rPr lang="vi-VN" b="1" dirty="0"/>
              <a:t>card không chỉ phổ biến </a:t>
            </a:r>
            <a:r>
              <a:rPr lang="vi-VN" dirty="0" smtClean="0"/>
              <a:t>mà </a:t>
            </a:r>
            <a:r>
              <a:rPr lang="vi-VN" dirty="0"/>
              <a:t>còn gắn liền với đơn hàng giá trị cao</a:t>
            </a:r>
            <a:endParaRPr lang="en-US" dirty="0"/>
          </a:p>
        </p:txBody>
      </p:sp>
      <p:pic>
        <p:nvPicPr>
          <p:cNvPr id="8" name="Content Placeholder 7"/>
          <p:cNvPicPr>
            <a:picLocks noGrp="1" noChangeAspect="1"/>
          </p:cNvPicPr>
          <p:nvPr>
            <p:ph idx="1"/>
          </p:nvPr>
        </p:nvPicPr>
        <p:blipFill>
          <a:blip r:embed="rId2"/>
          <a:stretch>
            <a:fillRect/>
          </a:stretch>
        </p:blipFill>
        <p:spPr>
          <a:xfrm>
            <a:off x="6094410" y="829559"/>
            <a:ext cx="5837401" cy="3787401"/>
          </a:xfrm>
          <a:prstGeom prst="rect">
            <a:avLst/>
          </a:prstGeom>
        </p:spPr>
      </p:pic>
    </p:spTree>
    <p:extLst>
      <p:ext uri="{BB962C8B-B14F-4D97-AF65-F5344CB8AC3E}">
        <p14:creationId xmlns:p14="http://schemas.microsoft.com/office/powerpoint/2010/main" val="3934505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41402"/>
            <a:ext cx="7308932" cy="586405"/>
          </a:xfrm>
        </p:spPr>
        <p:txBody>
          <a:bodyPr>
            <a:noAutofit/>
          </a:bodyPr>
          <a:lstStyle/>
          <a:p>
            <a:r>
              <a:rPr lang="en-US" sz="2400" dirty="0" err="1">
                <a:latin typeface="Tahoma (Headings)"/>
              </a:rPr>
              <a:t>Sản</a:t>
            </a:r>
            <a:r>
              <a:rPr lang="en-US" sz="2400" dirty="0">
                <a:latin typeface="Tahoma (Headings)"/>
              </a:rPr>
              <a:t> </a:t>
            </a:r>
            <a:r>
              <a:rPr lang="en-US" sz="2400" dirty="0" err="1">
                <a:latin typeface="Tahoma (Headings)"/>
              </a:rPr>
              <a:t>phẩm</a:t>
            </a:r>
            <a:r>
              <a:rPr lang="en-US" sz="2400" dirty="0">
                <a:latin typeface="Tahoma (Headings)"/>
              </a:rPr>
              <a:t> </a:t>
            </a:r>
            <a:r>
              <a:rPr lang="en-US" sz="2400" dirty="0" err="1" smtClean="0">
                <a:latin typeface="Tahoma (Headings)"/>
              </a:rPr>
              <a:t>có</a:t>
            </a:r>
            <a:r>
              <a:rPr lang="en-US" sz="2400" dirty="0" smtClean="0">
                <a:latin typeface="Tahoma (Headings)"/>
              </a:rPr>
              <a:t> </a:t>
            </a:r>
            <a:r>
              <a:rPr lang="en-US" sz="2400" dirty="0" err="1" smtClean="0">
                <a:latin typeface="Tahoma (Headings)"/>
              </a:rPr>
              <a:t>doanh</a:t>
            </a:r>
            <a:r>
              <a:rPr lang="en-US" sz="2400" dirty="0" smtClean="0">
                <a:latin typeface="Tahoma (Headings)"/>
              </a:rPr>
              <a:t> </a:t>
            </a:r>
            <a:r>
              <a:rPr lang="en-US" sz="2400" dirty="0" err="1" smtClean="0">
                <a:latin typeface="Tahoma (Headings)"/>
              </a:rPr>
              <a:t>thu</a:t>
            </a:r>
            <a:r>
              <a:rPr lang="en-US" sz="2400" dirty="0" smtClean="0">
                <a:latin typeface="Tahoma (Headings)"/>
              </a:rPr>
              <a:t> </a:t>
            </a:r>
            <a:r>
              <a:rPr lang="en-US" sz="2400" dirty="0" err="1" smtClean="0">
                <a:latin typeface="Tahoma (Headings)"/>
              </a:rPr>
              <a:t>cao</a:t>
            </a:r>
            <a:r>
              <a:rPr lang="en-US" sz="2400" dirty="0" smtClean="0">
                <a:latin typeface="Tahoma (Headings)"/>
              </a:rPr>
              <a:t> </a:t>
            </a:r>
            <a:r>
              <a:rPr lang="en-US" sz="2400" dirty="0" err="1" smtClean="0">
                <a:latin typeface="Tahoma (Headings)"/>
              </a:rPr>
              <a:t>theo</a:t>
            </a:r>
            <a:r>
              <a:rPr lang="en-US" sz="2400" dirty="0" smtClean="0">
                <a:latin typeface="Tahoma (Headings)"/>
              </a:rPr>
              <a:t> </a:t>
            </a:r>
            <a:r>
              <a:rPr lang="en-US" sz="2400" dirty="0" err="1">
                <a:latin typeface="Tahoma (Headings)"/>
              </a:rPr>
              <a:t>ngành</a:t>
            </a:r>
            <a:r>
              <a:rPr lang="en-US" sz="2400" dirty="0">
                <a:latin typeface="Tahoma (Headings)"/>
              </a:rPr>
              <a:t> </a:t>
            </a:r>
            <a:r>
              <a:rPr lang="en-US" sz="2400" dirty="0" err="1">
                <a:latin typeface="Tahoma (Headings)"/>
              </a:rPr>
              <a:t>hàng</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1" y="857590"/>
            <a:ext cx="8119819" cy="3301171"/>
          </a:xfrm>
          <a:prstGeom prst="rect">
            <a:avLst/>
          </a:prstGeom>
        </p:spPr>
      </p:pic>
      <p:sp>
        <p:nvSpPr>
          <p:cNvPr id="4" name="Text Placeholder 3"/>
          <p:cNvSpPr>
            <a:spLocks noGrp="1"/>
          </p:cNvSpPr>
          <p:nvPr>
            <p:ph type="body" sz="half" idx="2"/>
          </p:nvPr>
        </p:nvSpPr>
        <p:spPr>
          <a:xfrm>
            <a:off x="2589211" y="4331238"/>
            <a:ext cx="8911126" cy="1153477"/>
          </a:xfrm>
        </p:spPr>
        <p:txBody>
          <a:bodyPr>
            <a:normAutofit/>
          </a:bodyPr>
          <a:lstStyle/>
          <a:p>
            <a:r>
              <a:rPr lang="vi-VN" b="1" dirty="0"/>
              <a:t>Health &amp; beauty</a:t>
            </a:r>
            <a:r>
              <a:rPr lang="vi-VN" dirty="0"/>
              <a:t> dẫn đầu với doanh thu gần </a:t>
            </a:r>
            <a:r>
              <a:rPr lang="vi-VN" b="1" dirty="0"/>
              <a:t>1.4 triệu</a:t>
            </a:r>
            <a:r>
              <a:rPr lang="vi-VN" dirty="0"/>
              <a:t>, theo sau là </a:t>
            </a:r>
            <a:r>
              <a:rPr lang="vi-VN" b="1" dirty="0"/>
              <a:t>watches_gifts</a:t>
            </a:r>
            <a:r>
              <a:rPr lang="vi-VN" dirty="0"/>
              <a:t> và </a:t>
            </a:r>
            <a:r>
              <a:rPr lang="vi-VN" b="1" dirty="0"/>
              <a:t>bed_bath_table</a:t>
            </a:r>
            <a:r>
              <a:rPr lang="vi-VN" dirty="0"/>
              <a:t>, cho thấy nhu cầu cao về chăm sóc bản thân và quà tặng. Các danh mục như </a:t>
            </a:r>
            <a:r>
              <a:rPr lang="vi-VN" b="1" dirty="0"/>
              <a:t>sports_leisure</a:t>
            </a:r>
            <a:r>
              <a:rPr lang="vi-VN" dirty="0"/>
              <a:t> và </a:t>
            </a:r>
            <a:r>
              <a:rPr lang="vi-VN" b="1" dirty="0"/>
              <a:t>computers_accessories</a:t>
            </a:r>
            <a:r>
              <a:rPr lang="vi-VN" dirty="0"/>
              <a:t> cũng đạt doanh thu vượt mốc 1 triệu, phản ánh xu hướng tiêu dùng tập trung vào sức khỏe, công nghệ và lối sống.</a:t>
            </a:r>
            <a:endParaRPr lang="en-US" dirty="0"/>
          </a:p>
        </p:txBody>
      </p:sp>
      <p:sp>
        <p:nvSpPr>
          <p:cNvPr id="6" name="Text Placeholder 3"/>
          <p:cNvSpPr txBox="1">
            <a:spLocks/>
          </p:cNvSpPr>
          <p:nvPr/>
        </p:nvSpPr>
        <p:spPr>
          <a:xfrm>
            <a:off x="2589211" y="5484715"/>
            <a:ext cx="8911126" cy="1241400"/>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vi-VN" b="1" dirty="0"/>
              <a:t>Health &amp; beauty</a:t>
            </a:r>
            <a:r>
              <a:rPr lang="vi-VN" dirty="0"/>
              <a:t> nên được ưu tiên đầu tư (marketing, hàng tồn, upsell</a:t>
            </a:r>
            <a:r>
              <a:rPr lang="vi-VN" dirty="0" smtClean="0"/>
              <a:t>).</a:t>
            </a:r>
            <a:endParaRPr lang="en-US" dirty="0" smtClean="0"/>
          </a:p>
          <a:p>
            <a:r>
              <a:rPr lang="vi-VN" dirty="0"/>
              <a:t>Các danh mục giữa bảng như </a:t>
            </a:r>
            <a:r>
              <a:rPr lang="vi-VN" b="1" dirty="0"/>
              <a:t>furniture_decor</a:t>
            </a:r>
            <a:r>
              <a:rPr lang="vi-VN" dirty="0"/>
              <a:t> hay </a:t>
            </a:r>
            <a:r>
              <a:rPr lang="vi-VN" b="1" dirty="0"/>
              <a:t>housewares</a:t>
            </a:r>
            <a:r>
              <a:rPr lang="vi-VN" dirty="0"/>
              <a:t> vẫn có tiềm năng nếu cải thiện hiển thị và khuyến mãi</a:t>
            </a:r>
            <a:r>
              <a:rPr lang="vi-VN" dirty="0" smtClean="0"/>
              <a:t>.</a:t>
            </a:r>
            <a:endParaRPr lang="en-US" dirty="0" smtClean="0"/>
          </a:p>
          <a:p>
            <a:r>
              <a:rPr lang="vi-VN" dirty="0"/>
              <a:t>Nhóm dưới cùng như </a:t>
            </a:r>
            <a:r>
              <a:rPr lang="vi-VN" b="1" dirty="0"/>
              <a:t>garden_tools</a:t>
            </a:r>
            <a:r>
              <a:rPr lang="vi-VN" dirty="0"/>
              <a:t> có thể xem xét lại về hiệu quả hoặc nhu cầu theo mùa.</a:t>
            </a:r>
            <a:endParaRPr lang="en-US" dirty="0"/>
          </a:p>
        </p:txBody>
      </p:sp>
    </p:spTree>
    <p:extLst>
      <p:ext uri="{BB962C8B-B14F-4D97-AF65-F5344CB8AC3E}">
        <p14:creationId xmlns:p14="http://schemas.microsoft.com/office/powerpoint/2010/main" val="2889674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28600"/>
            <a:ext cx="3600573" cy="516792"/>
          </a:xfrm>
        </p:spPr>
        <p:txBody>
          <a:bodyPr>
            <a:normAutofit/>
          </a:bodyPr>
          <a:lstStyle/>
          <a:p>
            <a:r>
              <a:rPr lang="en-US" sz="2400" dirty="0" err="1" smtClean="0">
                <a:latin typeface="Tahoma (Headings)"/>
              </a:rPr>
              <a:t>Sản</a:t>
            </a:r>
            <a:r>
              <a:rPr lang="en-US" sz="2400" dirty="0" smtClean="0">
                <a:latin typeface="Tahoma (Headings)"/>
              </a:rPr>
              <a:t> </a:t>
            </a:r>
            <a:r>
              <a:rPr lang="en-US" sz="2400" dirty="0" err="1" smtClean="0">
                <a:latin typeface="Tahoma (Headings)"/>
              </a:rPr>
              <a:t>phẩm</a:t>
            </a:r>
            <a:r>
              <a:rPr lang="en-US" sz="2400" dirty="0" smtClean="0">
                <a:latin typeface="Tahoma (Headings)"/>
              </a:rPr>
              <a:t> </a:t>
            </a:r>
            <a:r>
              <a:rPr lang="en-US" sz="2400" dirty="0" err="1" smtClean="0">
                <a:latin typeface="Tahoma (Headings)"/>
              </a:rPr>
              <a:t>bán</a:t>
            </a:r>
            <a:r>
              <a:rPr lang="en-US" sz="2400" dirty="0" smtClean="0">
                <a:latin typeface="Tahoma (Headings)"/>
              </a:rPr>
              <a:t> </a:t>
            </a:r>
            <a:r>
              <a:rPr lang="en-US" sz="2400" dirty="0" err="1" smtClean="0">
                <a:latin typeface="Tahoma (Headings)"/>
              </a:rPr>
              <a:t>chạy</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5373442" y="1274583"/>
            <a:ext cx="6756456" cy="3235871"/>
          </a:xfrm>
          <a:prstGeom prst="rect">
            <a:avLst/>
          </a:prstGeom>
        </p:spPr>
      </p:pic>
      <p:sp>
        <p:nvSpPr>
          <p:cNvPr id="4" name="Text Placeholder 3"/>
          <p:cNvSpPr>
            <a:spLocks noGrp="1"/>
          </p:cNvSpPr>
          <p:nvPr>
            <p:ph type="body" sz="half" idx="2"/>
          </p:nvPr>
        </p:nvSpPr>
        <p:spPr>
          <a:xfrm>
            <a:off x="1868243" y="1624990"/>
            <a:ext cx="3505199" cy="2366718"/>
          </a:xfrm>
        </p:spPr>
        <p:txBody>
          <a:bodyPr/>
          <a:lstStyle/>
          <a:p>
            <a:r>
              <a:rPr lang="vi-VN" b="1" dirty="0"/>
              <a:t>Bed_bath_table</a:t>
            </a:r>
            <a:r>
              <a:rPr lang="vi-VN" dirty="0"/>
              <a:t> dẫn đầu với hơn </a:t>
            </a:r>
            <a:r>
              <a:rPr lang="vi-VN" b="1" dirty="0"/>
              <a:t>10.000 đơn hàng</a:t>
            </a:r>
            <a:r>
              <a:rPr lang="vi-VN" dirty="0"/>
              <a:t>, theo sát là </a:t>
            </a:r>
            <a:r>
              <a:rPr lang="vi-VN" b="1" dirty="0"/>
              <a:t>health_beauty</a:t>
            </a:r>
            <a:r>
              <a:rPr lang="vi-VN" dirty="0"/>
              <a:t> và </a:t>
            </a:r>
            <a:r>
              <a:rPr lang="vi-VN" b="1" dirty="0"/>
              <a:t>sports_leisure</a:t>
            </a:r>
            <a:r>
              <a:rPr lang="vi-VN" dirty="0"/>
              <a:t>. Các danh mục như </a:t>
            </a:r>
            <a:r>
              <a:rPr lang="vi-VN" b="1" dirty="0"/>
              <a:t>furniture_decor</a:t>
            </a:r>
            <a:r>
              <a:rPr lang="vi-VN" dirty="0"/>
              <a:t>, </a:t>
            </a:r>
            <a:r>
              <a:rPr lang="vi-VN" b="1" dirty="0"/>
              <a:t>computers_accessories</a:t>
            </a:r>
            <a:r>
              <a:rPr lang="vi-VN" dirty="0"/>
              <a:t> và </a:t>
            </a:r>
            <a:r>
              <a:rPr lang="vi-VN" b="1" dirty="0"/>
              <a:t>housewares</a:t>
            </a:r>
            <a:r>
              <a:rPr lang="vi-VN" dirty="0"/>
              <a:t> cũng có số đơn ổn định. Nhóm cuối gồm </a:t>
            </a:r>
            <a:r>
              <a:rPr lang="vi-VN" b="1" dirty="0"/>
              <a:t>telephony</a:t>
            </a:r>
            <a:r>
              <a:rPr lang="vi-VN" dirty="0"/>
              <a:t>, </a:t>
            </a:r>
            <a:r>
              <a:rPr lang="vi-VN" b="1" dirty="0"/>
              <a:t>garden_tools</a:t>
            </a:r>
            <a:r>
              <a:rPr lang="vi-VN" dirty="0"/>
              <a:t> và </a:t>
            </a:r>
            <a:r>
              <a:rPr lang="vi-VN" b="1" dirty="0"/>
              <a:t>auto</a:t>
            </a:r>
            <a:r>
              <a:rPr lang="vi-VN" dirty="0"/>
              <a:t>, tuy vẫn nằm trong top 10, nhưng có số đơn thấp hơn đáng kể.</a:t>
            </a:r>
            <a:endParaRPr lang="en-US" dirty="0"/>
          </a:p>
        </p:txBody>
      </p:sp>
      <p:sp>
        <p:nvSpPr>
          <p:cNvPr id="6" name="Text Placeholder 3"/>
          <p:cNvSpPr txBox="1">
            <a:spLocks/>
          </p:cNvSpPr>
          <p:nvPr/>
        </p:nvSpPr>
        <p:spPr>
          <a:xfrm>
            <a:off x="1630851" y="4695092"/>
            <a:ext cx="9887072" cy="2162908"/>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en-US" b="1" dirty="0" err="1">
                <a:latin typeface="Tahoma (Body)"/>
              </a:rPr>
              <a:t>Bed_bath_table</a:t>
            </a:r>
            <a:r>
              <a:rPr lang="en-US" b="1" dirty="0">
                <a:latin typeface="Tahoma (Body)"/>
              </a:rPr>
              <a:t> </a:t>
            </a:r>
            <a:r>
              <a:rPr lang="en-US" b="1" dirty="0" err="1">
                <a:latin typeface="Tahoma (Body)"/>
              </a:rPr>
              <a:t>và</a:t>
            </a:r>
            <a:r>
              <a:rPr lang="en-US" b="1" dirty="0">
                <a:latin typeface="Tahoma (Body)"/>
              </a:rPr>
              <a:t> </a:t>
            </a:r>
            <a:r>
              <a:rPr lang="en-US" b="1" dirty="0" err="1">
                <a:latin typeface="Tahoma (Body)"/>
              </a:rPr>
              <a:t>health_beauty</a:t>
            </a:r>
            <a:r>
              <a:rPr lang="en-US" dirty="0">
                <a:latin typeface="Tahoma (Body)"/>
              </a:rPr>
              <a:t> </a:t>
            </a:r>
            <a:r>
              <a:rPr lang="en-US" dirty="0" err="1">
                <a:latin typeface="Tahoma (Body)"/>
              </a:rPr>
              <a:t>là</a:t>
            </a:r>
            <a:r>
              <a:rPr lang="en-US" dirty="0">
                <a:latin typeface="Tahoma (Body)"/>
              </a:rPr>
              <a:t> </a:t>
            </a:r>
            <a:r>
              <a:rPr lang="en-US" dirty="0" err="1">
                <a:latin typeface="Tahoma (Body)"/>
              </a:rPr>
              <a:t>nhóm</a:t>
            </a:r>
            <a:r>
              <a:rPr lang="en-US" dirty="0">
                <a:latin typeface="Tahoma (Body)"/>
              </a:rPr>
              <a:t> </a:t>
            </a:r>
            <a:r>
              <a:rPr lang="en-US" dirty="0" err="1">
                <a:latin typeface="Tahoma (Body)"/>
              </a:rPr>
              <a:t>sản</a:t>
            </a:r>
            <a:r>
              <a:rPr lang="en-US" dirty="0">
                <a:latin typeface="Tahoma (Body)"/>
              </a:rPr>
              <a:t> </a:t>
            </a:r>
            <a:r>
              <a:rPr lang="en-US" dirty="0" err="1">
                <a:latin typeface="Tahoma (Body)"/>
              </a:rPr>
              <a:t>phẩm</a:t>
            </a:r>
            <a:r>
              <a:rPr lang="en-US" dirty="0">
                <a:latin typeface="Tahoma (Body)"/>
              </a:rPr>
              <a:t> </a:t>
            </a:r>
            <a:r>
              <a:rPr lang="en-US" dirty="0" err="1">
                <a:latin typeface="Tahoma (Body)"/>
              </a:rPr>
              <a:t>hút</a:t>
            </a:r>
            <a:r>
              <a:rPr lang="en-US" dirty="0">
                <a:latin typeface="Tahoma (Body)"/>
              </a:rPr>
              <a:t> </a:t>
            </a:r>
            <a:r>
              <a:rPr lang="en-US" dirty="0" err="1">
                <a:latin typeface="Tahoma (Body)"/>
              </a:rPr>
              <a:t>khách</a:t>
            </a:r>
            <a:r>
              <a:rPr lang="en-US" dirty="0">
                <a:latin typeface="Tahoma (Body)"/>
              </a:rPr>
              <a:t> </a:t>
            </a:r>
            <a:r>
              <a:rPr lang="en-US" dirty="0" smtClean="0">
                <a:latin typeface="Tahoma (Body)"/>
              </a:rPr>
              <a:t>-&gt; </a:t>
            </a:r>
            <a:r>
              <a:rPr lang="en-US" dirty="0" err="1">
                <a:latin typeface="Tahoma (Body)"/>
              </a:rPr>
              <a:t>nên</a:t>
            </a:r>
            <a:r>
              <a:rPr lang="en-US" dirty="0">
                <a:latin typeface="Tahoma (Body)"/>
              </a:rPr>
              <a:t> </a:t>
            </a:r>
            <a:r>
              <a:rPr lang="en-US" dirty="0" err="1">
                <a:latin typeface="Tahoma (Body)"/>
              </a:rPr>
              <a:t>tập</a:t>
            </a:r>
            <a:r>
              <a:rPr lang="en-US" dirty="0">
                <a:latin typeface="Tahoma (Body)"/>
              </a:rPr>
              <a:t> </a:t>
            </a:r>
            <a:r>
              <a:rPr lang="en-US" dirty="0" err="1">
                <a:latin typeface="Tahoma (Body)"/>
              </a:rPr>
              <a:t>trung</a:t>
            </a:r>
            <a:r>
              <a:rPr lang="en-US" dirty="0">
                <a:latin typeface="Tahoma (Body)"/>
              </a:rPr>
              <a:t> </a:t>
            </a:r>
            <a:r>
              <a:rPr lang="en-US" dirty="0" err="1">
                <a:latin typeface="Tahoma (Body)"/>
              </a:rPr>
              <a:t>nâng</a:t>
            </a:r>
            <a:r>
              <a:rPr lang="en-US" dirty="0">
                <a:latin typeface="Tahoma (Body)"/>
              </a:rPr>
              <a:t> </a:t>
            </a:r>
            <a:r>
              <a:rPr lang="en-US" dirty="0" err="1">
                <a:latin typeface="Tahoma (Body)"/>
              </a:rPr>
              <a:t>cấp</a:t>
            </a:r>
            <a:r>
              <a:rPr lang="en-US" dirty="0">
                <a:latin typeface="Tahoma (Body)"/>
              </a:rPr>
              <a:t> </a:t>
            </a:r>
            <a:r>
              <a:rPr lang="en-US" dirty="0" err="1">
                <a:latin typeface="Tahoma (Body)"/>
              </a:rPr>
              <a:t>hình</a:t>
            </a:r>
            <a:r>
              <a:rPr lang="en-US" dirty="0">
                <a:latin typeface="Tahoma (Body)"/>
              </a:rPr>
              <a:t> </a:t>
            </a:r>
            <a:r>
              <a:rPr lang="en-US" dirty="0" err="1">
                <a:latin typeface="Tahoma (Body)"/>
              </a:rPr>
              <a:t>ảnh</a:t>
            </a:r>
            <a:r>
              <a:rPr lang="en-US" dirty="0">
                <a:latin typeface="Tahoma (Body)"/>
              </a:rPr>
              <a:t>, </a:t>
            </a:r>
            <a:r>
              <a:rPr lang="en-US" dirty="0" err="1">
                <a:latin typeface="Tahoma (Body)"/>
              </a:rPr>
              <a:t>khuyến</a:t>
            </a:r>
            <a:r>
              <a:rPr lang="en-US" dirty="0">
                <a:latin typeface="Tahoma (Body)"/>
              </a:rPr>
              <a:t> </a:t>
            </a:r>
            <a:r>
              <a:rPr lang="en-US" dirty="0" err="1">
                <a:latin typeface="Tahoma (Body)"/>
              </a:rPr>
              <a:t>mãi</a:t>
            </a:r>
            <a:r>
              <a:rPr lang="en-US" dirty="0">
                <a:latin typeface="Tahoma (Body)"/>
              </a:rPr>
              <a:t> </a:t>
            </a:r>
            <a:r>
              <a:rPr lang="en-US" dirty="0" err="1">
                <a:latin typeface="Tahoma (Body)"/>
              </a:rPr>
              <a:t>và</a:t>
            </a:r>
            <a:r>
              <a:rPr lang="en-US" dirty="0">
                <a:latin typeface="Tahoma (Body)"/>
              </a:rPr>
              <a:t> </a:t>
            </a:r>
            <a:r>
              <a:rPr lang="en-US" dirty="0" err="1">
                <a:latin typeface="Tahoma (Body)"/>
              </a:rPr>
              <a:t>hàng</a:t>
            </a:r>
            <a:r>
              <a:rPr lang="en-US" dirty="0">
                <a:latin typeface="Tahoma (Body)"/>
              </a:rPr>
              <a:t> </a:t>
            </a:r>
            <a:r>
              <a:rPr lang="en-US" dirty="0" err="1">
                <a:latin typeface="Tahoma (Body)"/>
              </a:rPr>
              <a:t>tồn</a:t>
            </a:r>
            <a:r>
              <a:rPr lang="en-US" dirty="0">
                <a:latin typeface="Tahoma (Body)"/>
              </a:rPr>
              <a:t> </a:t>
            </a:r>
            <a:r>
              <a:rPr lang="en-US" dirty="0" err="1">
                <a:latin typeface="Tahoma (Body)"/>
              </a:rPr>
              <a:t>kho</a:t>
            </a:r>
            <a:r>
              <a:rPr lang="en-US" dirty="0" smtClean="0">
                <a:latin typeface="Tahoma (Body)"/>
              </a:rPr>
              <a:t>.</a:t>
            </a:r>
          </a:p>
          <a:p>
            <a:r>
              <a:rPr lang="vi-VN" b="1" dirty="0">
                <a:latin typeface="Tahoma (Body)"/>
              </a:rPr>
              <a:t>Tỷ lệ đơn cao không đồng nghĩa với doanh thu cao</a:t>
            </a:r>
            <a:r>
              <a:rPr lang="vi-VN" dirty="0">
                <a:latin typeface="Tahoma (Body)"/>
              </a:rPr>
              <a:t> </a:t>
            </a:r>
            <a:r>
              <a:rPr lang="en-US" dirty="0">
                <a:latin typeface="Tahoma (Body)"/>
              </a:rPr>
              <a:t>-&gt;</a:t>
            </a:r>
            <a:r>
              <a:rPr lang="vi-VN" dirty="0" smtClean="0">
                <a:latin typeface="Tahoma (Body)"/>
              </a:rPr>
              <a:t> </a:t>
            </a:r>
            <a:r>
              <a:rPr lang="vi-VN" dirty="0">
                <a:latin typeface="Tahoma (Body)"/>
              </a:rPr>
              <a:t>nên kết hợp với biểu đồ doanh thu theo danh mục để đánh giá giá trị trung bình/đơn</a:t>
            </a:r>
            <a:r>
              <a:rPr lang="vi-VN" dirty="0" smtClean="0">
                <a:latin typeface="Tahoma (Body)"/>
              </a:rPr>
              <a:t>.</a:t>
            </a:r>
            <a:endParaRPr lang="en-US" dirty="0" smtClean="0">
              <a:latin typeface="Tahoma (Body)"/>
            </a:endParaRPr>
          </a:p>
          <a:p>
            <a:pPr marL="285750" indent="-285750">
              <a:buFont typeface="Symbol" panose="05050102010706020507" pitchFamily="18" charset="2"/>
              <a:buChar char="Þ"/>
            </a:pPr>
            <a:r>
              <a:rPr lang="en-US" dirty="0" err="1" smtClean="0">
                <a:latin typeface="Tahoma (Body)"/>
              </a:rPr>
              <a:t>Từ</a:t>
            </a:r>
            <a:r>
              <a:rPr lang="en-US" dirty="0" smtClean="0">
                <a:latin typeface="Tahoma (Body)"/>
              </a:rPr>
              <a:t> </a:t>
            </a:r>
            <a:r>
              <a:rPr lang="en-US" dirty="0" err="1" smtClean="0">
                <a:latin typeface="Tahoma (Body)"/>
              </a:rPr>
              <a:t>biểu</a:t>
            </a:r>
            <a:r>
              <a:rPr lang="en-US" dirty="0" smtClean="0">
                <a:latin typeface="Tahoma (Body)"/>
              </a:rPr>
              <a:t> </a:t>
            </a:r>
            <a:r>
              <a:rPr lang="en-US" dirty="0" err="1" smtClean="0">
                <a:latin typeface="Tahoma (Body)"/>
              </a:rPr>
              <a:t>đồ</a:t>
            </a:r>
            <a:r>
              <a:rPr lang="en-US" dirty="0" smtClean="0">
                <a:latin typeface="Tahoma (Body)"/>
              </a:rPr>
              <a:t> </a:t>
            </a:r>
            <a:r>
              <a:rPr lang="en-US" dirty="0" err="1" smtClean="0">
                <a:latin typeface="Tahoma (Body)"/>
              </a:rPr>
              <a:t>sản</a:t>
            </a:r>
            <a:r>
              <a:rPr lang="en-US" dirty="0" smtClean="0">
                <a:latin typeface="Tahoma (Body)"/>
              </a:rPr>
              <a:t> </a:t>
            </a:r>
            <a:r>
              <a:rPr lang="en-US" dirty="0" err="1" smtClean="0">
                <a:latin typeface="Tahoma (Body)"/>
              </a:rPr>
              <a:t>phẩm</a:t>
            </a:r>
            <a:r>
              <a:rPr lang="en-US" dirty="0" smtClean="0">
                <a:latin typeface="Tahoma (Body)"/>
              </a:rPr>
              <a:t> </a:t>
            </a:r>
            <a:r>
              <a:rPr lang="en-US" dirty="0" err="1" smtClean="0">
                <a:latin typeface="Tahoma (Body)"/>
              </a:rPr>
              <a:t>doanh</a:t>
            </a:r>
            <a:r>
              <a:rPr lang="en-US" dirty="0" smtClean="0">
                <a:latin typeface="Tahoma (Body)"/>
              </a:rPr>
              <a:t> </a:t>
            </a:r>
            <a:r>
              <a:rPr lang="en-US" dirty="0" err="1" smtClean="0">
                <a:latin typeface="Tahoma (Body)"/>
              </a:rPr>
              <a:t>thu</a:t>
            </a:r>
            <a:r>
              <a:rPr lang="en-US" dirty="0" smtClean="0">
                <a:latin typeface="Tahoma (Body)"/>
              </a:rPr>
              <a:t> </a:t>
            </a:r>
            <a:r>
              <a:rPr lang="en-US" dirty="0" err="1" smtClean="0">
                <a:latin typeface="Tahoma (Body)"/>
              </a:rPr>
              <a:t>cao</a:t>
            </a:r>
            <a:r>
              <a:rPr lang="en-US" dirty="0" smtClean="0">
                <a:latin typeface="Tahoma (Body)"/>
              </a:rPr>
              <a:t> </a:t>
            </a:r>
            <a:r>
              <a:rPr lang="en-US" dirty="0" err="1" smtClean="0">
                <a:latin typeface="Tahoma (Body)"/>
              </a:rPr>
              <a:t>với</a:t>
            </a:r>
            <a:r>
              <a:rPr lang="en-US" dirty="0" smtClean="0">
                <a:latin typeface="Tahoma (Body)"/>
              </a:rPr>
              <a:t> </a:t>
            </a:r>
            <a:r>
              <a:rPr lang="en-US" dirty="0" err="1" smtClean="0">
                <a:latin typeface="Tahoma (Body)"/>
              </a:rPr>
              <a:t>sản</a:t>
            </a:r>
            <a:r>
              <a:rPr lang="en-US" dirty="0" smtClean="0">
                <a:latin typeface="Tahoma (Body)"/>
              </a:rPr>
              <a:t> </a:t>
            </a:r>
            <a:r>
              <a:rPr lang="en-US" dirty="0" err="1" smtClean="0">
                <a:latin typeface="Tahoma (Body)"/>
              </a:rPr>
              <a:t>phẩm</a:t>
            </a:r>
            <a:r>
              <a:rPr lang="en-US" dirty="0" smtClean="0">
                <a:latin typeface="Tahoma (Body)"/>
              </a:rPr>
              <a:t> </a:t>
            </a:r>
            <a:r>
              <a:rPr lang="en-US" dirty="0" err="1" smtClean="0">
                <a:latin typeface="Tahoma (Body)"/>
              </a:rPr>
              <a:t>bán</a:t>
            </a:r>
            <a:r>
              <a:rPr lang="en-US" dirty="0" smtClean="0">
                <a:latin typeface="Tahoma (Body)"/>
              </a:rPr>
              <a:t> </a:t>
            </a:r>
            <a:r>
              <a:rPr lang="en-US" dirty="0" err="1" smtClean="0">
                <a:latin typeface="Tahoma (Body)"/>
              </a:rPr>
              <a:t>chạy</a:t>
            </a:r>
            <a:r>
              <a:rPr lang="en-US" dirty="0" smtClean="0">
                <a:latin typeface="Tahoma (Body)"/>
              </a:rPr>
              <a:t> ta </a:t>
            </a:r>
            <a:r>
              <a:rPr lang="en-US" dirty="0" err="1" smtClean="0">
                <a:latin typeface="Tahoma (Body)"/>
              </a:rPr>
              <a:t>có</a:t>
            </a:r>
            <a:r>
              <a:rPr lang="en-US" dirty="0" smtClean="0">
                <a:latin typeface="Tahoma (Body)"/>
              </a:rPr>
              <a:t> </a:t>
            </a:r>
            <a:r>
              <a:rPr lang="en-US" dirty="0" err="1" smtClean="0">
                <a:latin typeface="Tahoma (Body)"/>
              </a:rPr>
              <a:t>kết</a:t>
            </a:r>
            <a:r>
              <a:rPr lang="en-US" dirty="0" smtClean="0">
                <a:latin typeface="Tahoma (Body)"/>
              </a:rPr>
              <a:t> </a:t>
            </a:r>
            <a:r>
              <a:rPr lang="en-US" dirty="0" err="1" smtClean="0">
                <a:latin typeface="Tahoma (Body)"/>
              </a:rPr>
              <a:t>luận</a:t>
            </a:r>
            <a:r>
              <a:rPr lang="en-US" dirty="0" smtClean="0">
                <a:latin typeface="Tahoma (Body)"/>
              </a:rPr>
              <a:t> </a:t>
            </a:r>
            <a:r>
              <a:rPr lang="en-US" dirty="0" err="1" smtClean="0">
                <a:latin typeface="Tahoma (Body)"/>
              </a:rPr>
              <a:t>như</a:t>
            </a:r>
            <a:r>
              <a:rPr lang="en-US" dirty="0" smtClean="0">
                <a:latin typeface="Tahoma (Body)"/>
              </a:rPr>
              <a:t> </a:t>
            </a:r>
            <a:r>
              <a:rPr lang="en-US" dirty="0" err="1" smtClean="0">
                <a:latin typeface="Tahoma (Body)"/>
              </a:rPr>
              <a:t>sau</a:t>
            </a:r>
            <a:r>
              <a:rPr lang="en-US" dirty="0" smtClean="0">
                <a:latin typeface="Tahoma (Body)"/>
              </a:rPr>
              <a:t>:</a:t>
            </a:r>
          </a:p>
          <a:p>
            <a:pPr lvl="1"/>
            <a:r>
              <a:rPr lang="vi-VN" sz="1400" b="1" dirty="0">
                <a:latin typeface="Tahoma (Body)"/>
              </a:rPr>
              <a:t>“bán nhiều nhưng lãi ít”</a:t>
            </a:r>
            <a:r>
              <a:rPr lang="vi-VN" sz="1400" dirty="0">
                <a:latin typeface="Tahoma (Body)"/>
              </a:rPr>
              <a:t> vs </a:t>
            </a:r>
            <a:r>
              <a:rPr lang="vi-VN" sz="1400" b="1" dirty="0">
                <a:latin typeface="Tahoma (Body)"/>
              </a:rPr>
              <a:t>“bán ít nhưng giá trị cao”</a:t>
            </a:r>
            <a:r>
              <a:rPr lang="vi-VN" sz="1400" dirty="0">
                <a:latin typeface="Tahoma (Body)"/>
              </a:rPr>
              <a:t>.</a:t>
            </a:r>
            <a:endParaRPr lang="en-US" sz="1400" dirty="0">
              <a:latin typeface="Tahoma (Body)"/>
            </a:endParaRPr>
          </a:p>
        </p:txBody>
      </p:sp>
    </p:spTree>
    <p:extLst>
      <p:ext uri="{BB962C8B-B14F-4D97-AF65-F5344CB8AC3E}">
        <p14:creationId xmlns:p14="http://schemas.microsoft.com/office/powerpoint/2010/main" val="2837102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63769"/>
            <a:ext cx="5631596" cy="472830"/>
          </a:xfrm>
        </p:spPr>
        <p:txBody>
          <a:bodyPr>
            <a:normAutofit/>
          </a:bodyPr>
          <a:lstStyle/>
          <a:p>
            <a:r>
              <a:rPr lang="en-US" sz="2400" dirty="0" err="1">
                <a:latin typeface="Tahoma (Headings)"/>
              </a:rPr>
              <a:t>Hành</a:t>
            </a:r>
            <a:r>
              <a:rPr lang="en-US" sz="2400" dirty="0">
                <a:latin typeface="Tahoma (Headings)"/>
              </a:rPr>
              <a:t> vi </a:t>
            </a:r>
            <a:r>
              <a:rPr lang="en-US" sz="2400" dirty="0" err="1">
                <a:latin typeface="Tahoma (Headings)"/>
              </a:rPr>
              <a:t>mua</a:t>
            </a:r>
            <a:r>
              <a:rPr lang="en-US" sz="2400" dirty="0">
                <a:latin typeface="Tahoma (Headings)"/>
              </a:rPr>
              <a:t> </a:t>
            </a:r>
            <a:r>
              <a:rPr lang="en-US" sz="2400" dirty="0" err="1">
                <a:latin typeface="Tahoma (Headings)"/>
              </a:rPr>
              <a:t>sắm</a:t>
            </a:r>
            <a:r>
              <a:rPr lang="en-US" sz="2400" dirty="0">
                <a:latin typeface="Tahoma (Headings)"/>
              </a:rPr>
              <a:t> </a:t>
            </a:r>
            <a:r>
              <a:rPr lang="en-US" sz="2400" dirty="0" err="1">
                <a:latin typeface="Tahoma (Headings)"/>
              </a:rPr>
              <a:t>theo</a:t>
            </a:r>
            <a:r>
              <a:rPr lang="en-US" sz="2400" dirty="0">
                <a:latin typeface="Tahoma (Headings)"/>
              </a:rPr>
              <a:t> </a:t>
            </a:r>
            <a:r>
              <a:rPr lang="en-US" sz="2400" dirty="0" err="1">
                <a:latin typeface="Tahoma (Headings)"/>
              </a:rPr>
              <a:t>ngày</a:t>
            </a:r>
            <a:r>
              <a:rPr lang="en-US" sz="2400" dirty="0">
                <a:latin typeface="Tahoma (Headings)"/>
              </a:rPr>
              <a:t> </a:t>
            </a:r>
            <a:r>
              <a:rPr lang="en-US" sz="2400" dirty="0" err="1">
                <a:latin typeface="Tahoma (Headings)"/>
              </a:rPr>
              <a:t>trong</a:t>
            </a:r>
            <a:r>
              <a:rPr lang="en-US" sz="2400" dirty="0">
                <a:latin typeface="Tahoma (Headings)"/>
              </a:rPr>
              <a:t> </a:t>
            </a:r>
            <a:r>
              <a:rPr lang="en-US" sz="2400" dirty="0" err="1">
                <a:latin typeface="Tahoma (Headings)"/>
              </a:rPr>
              <a:t>tuần</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6989885" y="1009087"/>
            <a:ext cx="4954343" cy="3352395"/>
          </a:xfrm>
          <a:prstGeom prst="rect">
            <a:avLst/>
          </a:prstGeom>
        </p:spPr>
      </p:pic>
      <p:sp>
        <p:nvSpPr>
          <p:cNvPr id="4" name="Text Placeholder 3"/>
          <p:cNvSpPr>
            <a:spLocks noGrp="1"/>
          </p:cNvSpPr>
          <p:nvPr>
            <p:ph type="body" sz="half" idx="2"/>
          </p:nvPr>
        </p:nvSpPr>
        <p:spPr>
          <a:xfrm>
            <a:off x="2589212" y="4502159"/>
            <a:ext cx="9120799" cy="1201057"/>
          </a:xfrm>
        </p:spPr>
        <p:txBody>
          <a:bodyPr>
            <a:normAutofit/>
          </a:bodyPr>
          <a:lstStyle/>
          <a:p>
            <a:pPr>
              <a:lnSpc>
                <a:spcPct val="120000"/>
              </a:lnSpc>
            </a:pPr>
            <a:r>
              <a:rPr lang="vi-VN" b="1" dirty="0"/>
              <a:t>Thứ Hai và Ba</a:t>
            </a:r>
            <a:r>
              <a:rPr lang="vi-VN" dirty="0"/>
              <a:t> là hai ngày </a:t>
            </a:r>
            <a:r>
              <a:rPr lang="vi-VN" b="1" dirty="0"/>
              <a:t>cao điểm</a:t>
            </a:r>
            <a:r>
              <a:rPr lang="vi-VN" dirty="0"/>
              <a:t> về cả </a:t>
            </a:r>
            <a:r>
              <a:rPr lang="vi-VN" b="1" dirty="0"/>
              <a:t>số đơn hàng</a:t>
            </a:r>
            <a:r>
              <a:rPr lang="vi-VN" dirty="0"/>
              <a:t> và </a:t>
            </a:r>
            <a:r>
              <a:rPr lang="vi-VN" b="1" dirty="0"/>
              <a:t>doanh thu</a:t>
            </a:r>
            <a:r>
              <a:rPr lang="vi-VN" dirty="0" smtClean="0"/>
              <a:t>.</a:t>
            </a:r>
            <a:endParaRPr lang="en-US" dirty="0" smtClean="0"/>
          </a:p>
          <a:p>
            <a:pPr>
              <a:lnSpc>
                <a:spcPct val="120000"/>
              </a:lnSpc>
            </a:pPr>
            <a:r>
              <a:rPr lang="vi-VN" b="1" dirty="0"/>
              <a:t>Doanh thu và số đơn hàng giảm dần từ giữa tuần</a:t>
            </a:r>
            <a:r>
              <a:rPr lang="vi-VN" dirty="0"/>
              <a:t>, chạm mức thấp nhất vào </a:t>
            </a:r>
            <a:r>
              <a:rPr lang="vi-VN" b="1" dirty="0"/>
              <a:t>Thứ Bảy</a:t>
            </a:r>
            <a:r>
              <a:rPr lang="vi-VN" dirty="0" smtClean="0"/>
              <a:t>.</a:t>
            </a:r>
            <a:endParaRPr lang="en-US" dirty="0" smtClean="0"/>
          </a:p>
          <a:p>
            <a:pPr>
              <a:lnSpc>
                <a:spcPct val="120000"/>
              </a:lnSpc>
            </a:pPr>
            <a:r>
              <a:rPr lang="vi-VN" b="1" dirty="0"/>
              <a:t>Chủ Nhật có dấu hiệu phục hồi</a:t>
            </a:r>
            <a:r>
              <a:rPr lang="vi-VN" dirty="0"/>
              <a:t>, là cơ hội để kích cầu.</a:t>
            </a:r>
            <a:endParaRPr lang="en-US" dirty="0"/>
          </a:p>
        </p:txBody>
      </p:sp>
      <p:sp>
        <p:nvSpPr>
          <p:cNvPr id="6" name="Text Placeholder 3"/>
          <p:cNvSpPr txBox="1">
            <a:spLocks/>
          </p:cNvSpPr>
          <p:nvPr/>
        </p:nvSpPr>
        <p:spPr>
          <a:xfrm>
            <a:off x="2589212" y="5848048"/>
            <a:ext cx="9504486" cy="1001779"/>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pPr>
              <a:lnSpc>
                <a:spcPct val="120000"/>
              </a:lnSpc>
            </a:pPr>
            <a:r>
              <a:rPr lang="vi-VN" b="1" dirty="0"/>
              <a:t>Đầu tuần (Mon–Wed):</a:t>
            </a:r>
            <a:r>
              <a:rPr lang="vi-VN" dirty="0"/>
              <a:t> Người dùng mua nhiều và đơn hàng có giá trị cao → tối ưu marketing, ưu đãi vào đầu tuần</a:t>
            </a:r>
            <a:r>
              <a:rPr lang="vi-VN" dirty="0" smtClean="0"/>
              <a:t>.</a:t>
            </a:r>
            <a:endParaRPr lang="en-US" dirty="0" smtClean="0"/>
          </a:p>
          <a:p>
            <a:pPr>
              <a:lnSpc>
                <a:spcPct val="120000"/>
              </a:lnSpc>
            </a:pPr>
            <a:r>
              <a:rPr lang="vi-VN" b="1" dirty="0"/>
              <a:t>Cuối tuần (Sat–Sun):</a:t>
            </a:r>
            <a:r>
              <a:rPr lang="vi-VN" dirty="0"/>
              <a:t> Lượng mua sụt giảm rõ rệt → đề xuất triển khai </a:t>
            </a:r>
            <a:r>
              <a:rPr lang="vi-VN" i="1" dirty="0"/>
              <a:t>flash sale</a:t>
            </a:r>
            <a:r>
              <a:rPr lang="vi-VN" dirty="0"/>
              <a:t>, </a:t>
            </a:r>
            <a:r>
              <a:rPr lang="vi-VN" i="1" dirty="0"/>
              <a:t>combo giảm giá</a:t>
            </a:r>
            <a:r>
              <a:rPr lang="vi-VN" dirty="0"/>
              <a:t>, hoặc chương trình "cuối tuần xả hàng".</a:t>
            </a:r>
            <a:endParaRPr lang="en-US" dirty="0">
              <a:latin typeface="Tahoma (Body)"/>
            </a:endParaRPr>
          </a:p>
        </p:txBody>
      </p:sp>
      <p:pic>
        <p:nvPicPr>
          <p:cNvPr id="7" name="Content Placeholder 4"/>
          <p:cNvPicPr>
            <a:picLocks noChangeAspect="1"/>
          </p:cNvPicPr>
          <p:nvPr/>
        </p:nvPicPr>
        <p:blipFill>
          <a:blip r:embed="rId3"/>
          <a:stretch>
            <a:fillRect/>
          </a:stretch>
        </p:blipFill>
        <p:spPr>
          <a:xfrm>
            <a:off x="1854933" y="1013791"/>
            <a:ext cx="4907695" cy="3347692"/>
          </a:xfrm>
          <a:prstGeom prst="rect">
            <a:avLst/>
          </a:prstGeom>
        </p:spPr>
      </p:pic>
    </p:spTree>
    <p:extLst>
      <p:ext uri="{BB962C8B-B14F-4D97-AF65-F5344CB8AC3E}">
        <p14:creationId xmlns:p14="http://schemas.microsoft.com/office/powerpoint/2010/main" val="5744734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02062" cy="710223"/>
          </a:xfrm>
        </p:spPr>
        <p:txBody>
          <a:bodyPr>
            <a:noAutofit/>
          </a:bodyPr>
          <a:lstStyle/>
          <a:p>
            <a:r>
              <a:rPr lang="en-US" sz="2400" dirty="0" err="1">
                <a:latin typeface="Tahoma (Headings)"/>
              </a:rPr>
              <a:t>Thời</a:t>
            </a:r>
            <a:r>
              <a:rPr lang="en-US" sz="2400" dirty="0">
                <a:latin typeface="Tahoma (Headings)"/>
              </a:rPr>
              <a:t> </a:t>
            </a:r>
            <a:r>
              <a:rPr lang="en-US" sz="2400" dirty="0" err="1" smtClean="0">
                <a:latin typeface="Tahoma (Headings)"/>
              </a:rPr>
              <a:t>gian</a:t>
            </a:r>
            <a:r>
              <a:rPr lang="en-US" sz="2400" dirty="0" smtClean="0">
                <a:latin typeface="Tahoma (Headings)"/>
              </a:rPr>
              <a:t> </a:t>
            </a:r>
            <a:r>
              <a:rPr lang="en-US" sz="2400" dirty="0" err="1" smtClean="0">
                <a:latin typeface="Tahoma (Headings)"/>
              </a:rPr>
              <a:t>trung</a:t>
            </a:r>
            <a:r>
              <a:rPr lang="en-US" sz="2400" dirty="0" smtClean="0">
                <a:latin typeface="Tahoma (Headings)"/>
              </a:rPr>
              <a:t> </a:t>
            </a:r>
            <a:r>
              <a:rPr lang="en-US" sz="2400" dirty="0" err="1" smtClean="0">
                <a:latin typeface="Tahoma (Headings)"/>
              </a:rPr>
              <a:t>bình</a:t>
            </a:r>
            <a:r>
              <a:rPr lang="en-US" sz="2400" dirty="0" smtClean="0">
                <a:latin typeface="Tahoma (Headings)"/>
              </a:rPr>
              <a:t> </a:t>
            </a:r>
            <a:r>
              <a:rPr lang="en-US" sz="2400" dirty="0" err="1">
                <a:latin typeface="Tahoma (Headings)"/>
              </a:rPr>
              <a:t>giao</a:t>
            </a:r>
            <a:r>
              <a:rPr lang="en-US" sz="2400" dirty="0">
                <a:latin typeface="Tahoma (Headings)"/>
              </a:rPr>
              <a:t> </a:t>
            </a:r>
            <a:r>
              <a:rPr lang="en-US" sz="2400" dirty="0" err="1">
                <a:latin typeface="Tahoma (Headings)"/>
              </a:rPr>
              <a:t>hàng</a:t>
            </a:r>
            <a:r>
              <a:rPr lang="en-US" sz="2400" dirty="0">
                <a:latin typeface="Tahoma (Headings)"/>
              </a:rPr>
              <a:t> </a:t>
            </a:r>
            <a:r>
              <a:rPr lang="en-US" sz="2400" dirty="0" err="1">
                <a:latin typeface="Tahoma (Headings)"/>
              </a:rPr>
              <a:t>thực</a:t>
            </a:r>
            <a:r>
              <a:rPr lang="en-US" sz="2400" dirty="0">
                <a:latin typeface="Tahoma (Headings)"/>
              </a:rPr>
              <a:t> </a:t>
            </a:r>
            <a:r>
              <a:rPr lang="en-US" sz="2400" dirty="0" err="1">
                <a:latin typeface="Tahoma (Headings)"/>
              </a:rPr>
              <a:t>tế</a:t>
            </a:r>
            <a:r>
              <a:rPr lang="en-US" sz="2400" dirty="0">
                <a:latin typeface="Tahoma (Headings)"/>
              </a:rPr>
              <a:t> </a:t>
            </a:r>
            <a:r>
              <a:rPr lang="en-US" sz="2400" dirty="0" err="1">
                <a:latin typeface="Tahoma (Headings)"/>
              </a:rPr>
              <a:t>theo</a:t>
            </a:r>
            <a:r>
              <a:rPr lang="en-US" sz="2400" dirty="0">
                <a:latin typeface="Tahoma (Headings)"/>
              </a:rPr>
              <a:t> </a:t>
            </a:r>
            <a:r>
              <a:rPr lang="en-US" sz="2400" dirty="0" err="1">
                <a:latin typeface="Tahoma (Headings)"/>
              </a:rPr>
              <a:t>loại</a:t>
            </a:r>
            <a:r>
              <a:rPr lang="en-US" sz="2400" dirty="0">
                <a:latin typeface="Tahoma (Headings)"/>
              </a:rPr>
              <a:t> </a:t>
            </a:r>
            <a:r>
              <a:rPr lang="en-US" sz="2400" dirty="0" err="1">
                <a:latin typeface="Tahoma (Headings)"/>
              </a:rPr>
              <a:t>sản</a:t>
            </a:r>
            <a:r>
              <a:rPr lang="en-US" sz="2400" dirty="0">
                <a:latin typeface="Tahoma (Headings)"/>
              </a:rPr>
              <a:t> </a:t>
            </a:r>
            <a:r>
              <a:rPr lang="en-US" sz="2400" dirty="0" err="1">
                <a:latin typeface="Tahoma (Headings)"/>
              </a:rPr>
              <a:t>phẩm</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2" y="903652"/>
            <a:ext cx="8010495" cy="3870571"/>
          </a:xfrm>
          <a:prstGeom prst="rect">
            <a:avLst/>
          </a:prstGeom>
        </p:spPr>
      </p:pic>
      <p:sp>
        <p:nvSpPr>
          <p:cNvPr id="4" name="Text Placeholder 3"/>
          <p:cNvSpPr>
            <a:spLocks noGrp="1"/>
          </p:cNvSpPr>
          <p:nvPr>
            <p:ph type="body" sz="half" idx="2"/>
          </p:nvPr>
        </p:nvSpPr>
        <p:spPr>
          <a:xfrm>
            <a:off x="2589213" y="5168290"/>
            <a:ext cx="8228140" cy="1689710"/>
          </a:xfrm>
        </p:spPr>
        <p:txBody>
          <a:bodyPr/>
          <a:lstStyle/>
          <a:p>
            <a:r>
              <a:rPr lang="vi-VN" dirty="0"/>
              <a:t>Một số danh mục sản phẩm có </a:t>
            </a:r>
            <a:r>
              <a:rPr lang="vi-VN" b="1" dirty="0"/>
              <a:t>thời gian giao hàng trung bình cao hơn hẳn</a:t>
            </a:r>
            <a:r>
              <a:rPr lang="vi-VN" dirty="0"/>
              <a:t>, nổi bật là</a:t>
            </a:r>
            <a:r>
              <a:rPr lang="vi-VN" dirty="0" smtClean="0"/>
              <a:t>:</a:t>
            </a:r>
            <a:endParaRPr lang="en-US" dirty="0" smtClean="0"/>
          </a:p>
          <a:p>
            <a:r>
              <a:rPr lang="en-US" dirty="0">
                <a:latin typeface="Tahoma (Body)"/>
              </a:rPr>
              <a:t>Office furniture (~20 </a:t>
            </a:r>
            <a:r>
              <a:rPr lang="en-US" dirty="0" err="1">
                <a:latin typeface="Tahoma (Body)"/>
              </a:rPr>
              <a:t>ngày</a:t>
            </a:r>
            <a:r>
              <a:rPr lang="en-US" dirty="0" smtClean="0">
                <a:latin typeface="Tahoma (Body)"/>
              </a:rPr>
              <a:t>)</a:t>
            </a:r>
          </a:p>
          <a:p>
            <a:r>
              <a:rPr lang="en-US" dirty="0">
                <a:latin typeface="Tahoma (Body)"/>
              </a:rPr>
              <a:t>Christmas supplies &amp; fashion shoes (~15–17 </a:t>
            </a:r>
            <a:r>
              <a:rPr lang="en-US" dirty="0" err="1">
                <a:latin typeface="Tahoma (Body)"/>
              </a:rPr>
              <a:t>ngày</a:t>
            </a:r>
            <a:r>
              <a:rPr lang="en-US" dirty="0" smtClean="0">
                <a:latin typeface="Tahoma (Body)"/>
              </a:rPr>
              <a:t>)</a:t>
            </a:r>
          </a:p>
          <a:p>
            <a:r>
              <a:rPr lang="vi-VN" dirty="0"/>
              <a:t>Nhóm đồ nội thất và gia dụng nhìn chung có thời gian giao hàng dài hơn so với các nhóm khác như electronics hay telephony (~10–11 ngày).</a:t>
            </a:r>
            <a:endParaRPr lang="en-US" dirty="0"/>
          </a:p>
        </p:txBody>
      </p:sp>
    </p:spTree>
    <p:extLst>
      <p:ext uri="{BB962C8B-B14F-4D97-AF65-F5344CB8AC3E}">
        <p14:creationId xmlns:p14="http://schemas.microsoft.com/office/powerpoint/2010/main" val="1222732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0081" y="0"/>
            <a:ext cx="7774562" cy="914400"/>
          </a:xfrm>
        </p:spPr>
        <p:txBody>
          <a:bodyPr>
            <a:normAutofit fontScale="90000"/>
          </a:bodyPr>
          <a:lstStyle/>
          <a:p>
            <a:r>
              <a:rPr lang="vi-VN" sz="2400" dirty="0">
                <a:latin typeface="Tahoma (Headings)"/>
              </a:rPr>
              <a:t>Số lượng đơn hàng giao đúng hạn và giao trễ theo tháng</a:t>
            </a:r>
            <a:r>
              <a:rPr lang="vi-VN" dirty="0"/>
              <a:t/>
            </a:r>
            <a:br>
              <a:rPr lang="vi-VN" dirty="0"/>
            </a:br>
            <a:endParaRPr lang="en-US" dirty="0"/>
          </a:p>
        </p:txBody>
      </p:sp>
      <p:pic>
        <p:nvPicPr>
          <p:cNvPr id="5" name="Content Placeholder 4"/>
          <p:cNvPicPr>
            <a:picLocks noGrp="1" noChangeAspect="1"/>
          </p:cNvPicPr>
          <p:nvPr>
            <p:ph idx="1"/>
          </p:nvPr>
        </p:nvPicPr>
        <p:blipFill>
          <a:blip r:embed="rId2"/>
          <a:stretch>
            <a:fillRect/>
          </a:stretch>
        </p:blipFill>
        <p:spPr>
          <a:xfrm>
            <a:off x="5215181" y="1080477"/>
            <a:ext cx="6710413" cy="3843715"/>
          </a:xfrm>
          <a:prstGeom prst="rect">
            <a:avLst/>
          </a:prstGeom>
        </p:spPr>
      </p:pic>
      <p:sp>
        <p:nvSpPr>
          <p:cNvPr id="4" name="Text Placeholder 3"/>
          <p:cNvSpPr>
            <a:spLocks noGrp="1"/>
          </p:cNvSpPr>
          <p:nvPr>
            <p:ph type="body" sz="half" idx="2"/>
          </p:nvPr>
        </p:nvSpPr>
        <p:spPr>
          <a:xfrm>
            <a:off x="1507759" y="1080477"/>
            <a:ext cx="3505199" cy="5082931"/>
          </a:xfrm>
        </p:spPr>
        <p:txBody>
          <a:bodyPr/>
          <a:lstStyle/>
          <a:p>
            <a:r>
              <a:rPr lang="vi-VN" dirty="0"/>
              <a:t>Tổng số đơn hàng tăng đều từ đầu 2017 và đạt đỉnh vào tháng 11/2017. Tuy nhiên, từ cuối 2017 đến giữa 2018, số lượng </a:t>
            </a:r>
            <a:r>
              <a:rPr lang="vi-VN" b="1" dirty="0"/>
              <a:t>đơn giao trễ (màu đỏ)</a:t>
            </a:r>
            <a:r>
              <a:rPr lang="vi-VN" dirty="0"/>
              <a:t> bắt đầu tăng rõ rệt – đặc biệt là các tháng cao điểm như </a:t>
            </a:r>
            <a:r>
              <a:rPr lang="vi-VN" b="1" dirty="0"/>
              <a:t>12/2017, </a:t>
            </a:r>
            <a:r>
              <a:rPr lang="vi-VN" b="1" dirty="0" smtClean="0"/>
              <a:t>0</a:t>
            </a:r>
            <a:r>
              <a:rPr lang="en-US" b="1" dirty="0" smtClean="0"/>
              <a:t>2</a:t>
            </a:r>
            <a:r>
              <a:rPr lang="vi-VN" b="1" dirty="0" smtClean="0"/>
              <a:t>/2018 </a:t>
            </a:r>
            <a:r>
              <a:rPr lang="vi-VN" b="1" dirty="0"/>
              <a:t>và 03/2018</a:t>
            </a:r>
            <a:r>
              <a:rPr lang="vi-VN" dirty="0"/>
              <a:t>. Trong khi đó, </a:t>
            </a:r>
            <a:r>
              <a:rPr lang="vi-VN" b="1" dirty="0"/>
              <a:t>giao đúng hạn (màu xanh)</a:t>
            </a:r>
            <a:r>
              <a:rPr lang="vi-VN" dirty="0"/>
              <a:t> vẫn chiếm đa số nhưng bị ảnh hưởng về tỷ lệ</a:t>
            </a:r>
            <a:r>
              <a:rPr lang="vi-VN" dirty="0" smtClean="0"/>
              <a:t>.</a:t>
            </a:r>
            <a:endParaRPr lang="en-US" dirty="0" smtClean="0"/>
          </a:p>
          <a:p>
            <a:endParaRPr lang="en-US" dirty="0"/>
          </a:p>
          <a:p>
            <a:r>
              <a:rPr lang="vi-VN" dirty="0"/>
              <a:t>Tổng số đơn hàng tăng mạnh từ đầu 2017 và đạt đỉnh vào </a:t>
            </a:r>
            <a:r>
              <a:rPr lang="vi-VN" b="1" dirty="0"/>
              <a:t>11/2017</a:t>
            </a:r>
            <a:r>
              <a:rPr lang="vi-VN" dirty="0"/>
              <a:t>.</a:t>
            </a:r>
            <a:br>
              <a:rPr lang="vi-VN" dirty="0"/>
            </a:br>
            <a:r>
              <a:rPr lang="vi-VN" dirty="0"/>
              <a:t>Từ </a:t>
            </a:r>
            <a:r>
              <a:rPr lang="vi-VN" b="1" dirty="0"/>
              <a:t>12/2017 đến 04/2018</a:t>
            </a:r>
            <a:r>
              <a:rPr lang="vi-VN" dirty="0"/>
              <a:t>, tỷ lệ đơn hàng giao trễ tăng đáng kể – cho thấy hệ thống giao hàng bị </a:t>
            </a:r>
            <a:r>
              <a:rPr lang="vi-VN" b="1" dirty="0"/>
              <a:t>quá tải hậu cao điểm</a:t>
            </a:r>
            <a:r>
              <a:rPr lang="vi-VN" dirty="0"/>
              <a:t>.</a:t>
            </a:r>
            <a:br>
              <a:rPr lang="vi-VN" dirty="0"/>
            </a:br>
            <a:r>
              <a:rPr lang="vi-VN" dirty="0"/>
              <a:t>Giai đoạn từ </a:t>
            </a:r>
            <a:r>
              <a:rPr lang="vi-VN" b="1" dirty="0"/>
              <a:t>05/2018 trở đi</a:t>
            </a:r>
            <a:r>
              <a:rPr lang="vi-VN" dirty="0"/>
              <a:t>, hiệu suất giao hàng có xu hướng </a:t>
            </a:r>
            <a:r>
              <a:rPr lang="vi-VN" b="1" dirty="0"/>
              <a:t>ổn định trở lại</a:t>
            </a:r>
            <a:r>
              <a:rPr lang="vi-VN" dirty="0"/>
              <a:t>, mặc dù tổng đơn hàng giảm nhẹ.</a:t>
            </a:r>
            <a:endParaRPr lang="en-US" dirty="0"/>
          </a:p>
        </p:txBody>
      </p:sp>
    </p:spTree>
    <p:extLst>
      <p:ext uri="{BB962C8B-B14F-4D97-AF65-F5344CB8AC3E}">
        <p14:creationId xmlns:p14="http://schemas.microsoft.com/office/powerpoint/2010/main" val="1096050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52488"/>
            <a:ext cx="5442425" cy="969912"/>
          </a:xfrm>
        </p:spPr>
        <p:txBody>
          <a:bodyPr>
            <a:normAutofit/>
          </a:bodyPr>
          <a:lstStyle/>
          <a:p>
            <a:r>
              <a:rPr lang="vi-VN" sz="2400" dirty="0"/>
              <a:t>Tỷ lệ đơn hàng bị giao trễ theo tháng</a:t>
            </a:r>
            <a:r>
              <a:rPr lang="vi-VN" dirty="0"/>
              <a:t/>
            </a:r>
            <a:br>
              <a:rPr lang="vi-VN" dirty="0"/>
            </a:br>
            <a:endParaRPr lang="en-US" dirty="0"/>
          </a:p>
        </p:txBody>
      </p:sp>
      <p:pic>
        <p:nvPicPr>
          <p:cNvPr id="5" name="Content Placeholder 4"/>
          <p:cNvPicPr>
            <a:picLocks noGrp="1" noChangeAspect="1"/>
          </p:cNvPicPr>
          <p:nvPr>
            <p:ph idx="1"/>
          </p:nvPr>
        </p:nvPicPr>
        <p:blipFill>
          <a:blip r:embed="rId2"/>
          <a:stretch>
            <a:fillRect/>
          </a:stretch>
        </p:blipFill>
        <p:spPr>
          <a:xfrm>
            <a:off x="2589212" y="1376483"/>
            <a:ext cx="8548320" cy="3523953"/>
          </a:xfrm>
          <a:prstGeom prst="rect">
            <a:avLst/>
          </a:prstGeom>
        </p:spPr>
      </p:pic>
      <p:sp>
        <p:nvSpPr>
          <p:cNvPr id="4" name="Text Placeholder 3"/>
          <p:cNvSpPr>
            <a:spLocks noGrp="1"/>
          </p:cNvSpPr>
          <p:nvPr>
            <p:ph type="body" sz="half" idx="2"/>
          </p:nvPr>
        </p:nvSpPr>
        <p:spPr>
          <a:xfrm>
            <a:off x="3204673" y="6263543"/>
            <a:ext cx="3505199" cy="594457"/>
          </a:xfrm>
        </p:spPr>
        <p:txBody>
          <a:bodyPr/>
          <a:lstStyle/>
          <a:p>
            <a:endParaRPr lang="en-US" dirty="0"/>
          </a:p>
        </p:txBody>
      </p:sp>
    </p:spTree>
    <p:extLst>
      <p:ext uri="{BB962C8B-B14F-4D97-AF65-F5344CB8AC3E}">
        <p14:creationId xmlns:p14="http://schemas.microsoft.com/office/powerpoint/2010/main" val="4251072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33190"/>
          </a:xfrm>
        </p:spPr>
        <p:txBody>
          <a:bodyPr>
            <a:normAutofit fontScale="90000"/>
          </a:bodyPr>
          <a:lstStyle/>
          <a:p>
            <a:r>
              <a:rPr lang="en-US" dirty="0" err="1">
                <a:latin typeface="Tahoma (Headings)"/>
              </a:rPr>
              <a:t>Mục</a:t>
            </a:r>
            <a:r>
              <a:rPr lang="en-US" dirty="0">
                <a:latin typeface="Tahoma (Headings)"/>
              </a:rPr>
              <a:t> </a:t>
            </a:r>
            <a:r>
              <a:rPr lang="en-US" dirty="0" err="1">
                <a:latin typeface="Tahoma (Headings)"/>
              </a:rPr>
              <a:t>tiêu</a:t>
            </a:r>
            <a:r>
              <a:rPr lang="en-US" dirty="0">
                <a:latin typeface="Tahoma (Headings)"/>
              </a:rPr>
              <a:t> </a:t>
            </a:r>
            <a:r>
              <a:rPr lang="en-US" dirty="0" err="1">
                <a:latin typeface="Tahoma (Headings)"/>
              </a:rPr>
              <a:t>báo</a:t>
            </a:r>
            <a:r>
              <a:rPr lang="en-US" dirty="0">
                <a:latin typeface="Tahoma (Headings)"/>
              </a:rPr>
              <a:t> </a:t>
            </a:r>
            <a:r>
              <a:rPr lang="en-US" dirty="0" err="1">
                <a:latin typeface="Tahoma (Headings)"/>
              </a:rPr>
              <a:t>cáo</a:t>
            </a:r>
            <a:endParaRPr lang="en-US" dirty="0">
              <a:latin typeface="Tahoma (Headings)"/>
            </a:endParaRPr>
          </a:p>
        </p:txBody>
      </p:sp>
      <p:sp>
        <p:nvSpPr>
          <p:cNvPr id="4" name="Rectangle 1"/>
          <p:cNvSpPr>
            <a:spLocks noGrp="1" noChangeArrowheads="1"/>
          </p:cNvSpPr>
          <p:nvPr>
            <p:ph idx="1"/>
          </p:nvPr>
        </p:nvSpPr>
        <p:spPr bwMode="auto">
          <a:xfrm>
            <a:off x="2592925" y="1483430"/>
            <a:ext cx="55964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Hiểu</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rõ</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xu</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hướng</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doanh</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thu</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và</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hành</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vi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khách</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hàng</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Phân</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tích</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các</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yếu</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tố</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ảnh</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hưởng</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đến</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doanh</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thu</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Dự</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báo</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doanh</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thu</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tương</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lai</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theo</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tháng</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tuần</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ngày</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Đề</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xuất</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chiến</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lược</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nâng</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cao</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hiệu</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quả</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kinh</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Tahoma (Headings)"/>
                <a:cs typeface="Arial" panose="020B0604020202020204" pitchFamily="34" charset="0"/>
              </a:rPr>
              <a:t>doanh</a:t>
            </a:r>
            <a:r>
              <a:rPr kumimoji="0" lang="en-US" altLang="en-US" sz="1800" b="0" i="0" u="none" strike="noStrike" cap="none" normalizeH="0" baseline="0" dirty="0" smtClean="0">
                <a:ln>
                  <a:noFill/>
                </a:ln>
                <a:solidFill>
                  <a:schemeClr val="tx1"/>
                </a:solidFill>
                <a:effectLst/>
                <a:latin typeface="Tahoma (Headings)"/>
                <a:cs typeface="Arial" panose="020B0604020202020204" pitchFamily="34" charset="0"/>
              </a:rPr>
              <a:t>.</a:t>
            </a:r>
          </a:p>
        </p:txBody>
      </p:sp>
      <p:pic>
        <p:nvPicPr>
          <p:cNvPr id="4098" name="Picture 2" descr="Mục đích của báo cáo tài chính tổng hợ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5476" y="3653651"/>
            <a:ext cx="4806524" cy="3204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163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732" y="272418"/>
            <a:ext cx="9834879" cy="624397"/>
          </a:xfrm>
        </p:spPr>
        <p:txBody>
          <a:bodyPr>
            <a:normAutofit fontScale="90000"/>
          </a:bodyPr>
          <a:lstStyle/>
          <a:p>
            <a:r>
              <a:rPr lang="vi-VN" sz="2200" dirty="0"/>
              <a:t>Tại sao tỷ lệ giao hàng trễ vẫn tồn tại, nhưng doanh thu vẫn tăng đều theo thời gian?</a:t>
            </a:r>
            <a:r>
              <a:rPr lang="vi-VN" dirty="0"/>
              <a:t/>
            </a:r>
            <a:br>
              <a:rPr lang="vi-VN" dirty="0"/>
            </a:br>
            <a:endParaRPr lang="en-US" dirty="0"/>
          </a:p>
        </p:txBody>
      </p:sp>
      <p:sp>
        <p:nvSpPr>
          <p:cNvPr id="7" name="Title 1"/>
          <p:cNvSpPr txBox="1">
            <a:spLocks/>
          </p:cNvSpPr>
          <p:nvPr/>
        </p:nvSpPr>
        <p:spPr>
          <a:xfrm>
            <a:off x="1669732" y="4183619"/>
            <a:ext cx="9654760" cy="3156439"/>
          </a:xfrm>
          <a:prstGeom prst="rect">
            <a:avLst/>
          </a:prstGeom>
        </p:spPr>
        <p:txBody>
          <a:bodyPr vert="horz" lIns="91440" tIns="45720" rIns="91440" bIns="45720" rtlCol="0" anchor="t">
            <a:normAutofit fontScale="37500" lnSpcReduction="200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70000"/>
              </a:lnSpc>
            </a:pPr>
            <a:r>
              <a:rPr lang="vi-VN" dirty="0"/>
              <a:t>Khi quan sát biểu đồ doanh thu theo tháng và tỷ lệ đơn hàng giao trễ, ta phát hiện:</a:t>
            </a:r>
          </a:p>
          <a:p>
            <a:pPr>
              <a:lnSpc>
                <a:spcPct val="170000"/>
              </a:lnSpc>
            </a:pPr>
            <a:r>
              <a:rPr lang="en-US" dirty="0" smtClean="0"/>
              <a:t>	</a:t>
            </a:r>
            <a:r>
              <a:rPr lang="vi-VN" dirty="0" smtClean="0"/>
              <a:t>Tổng </a:t>
            </a:r>
            <a:r>
              <a:rPr lang="vi-VN" dirty="0"/>
              <a:t>doanh thu tăng theo thời gian, bất chấp việc nhiều đơn bị giao trễ.</a:t>
            </a:r>
          </a:p>
          <a:p>
            <a:pPr>
              <a:lnSpc>
                <a:spcPct val="170000"/>
              </a:lnSpc>
            </a:pPr>
            <a:r>
              <a:rPr lang="en-US" dirty="0" smtClean="0"/>
              <a:t>	</a:t>
            </a:r>
            <a:r>
              <a:rPr lang="vi-VN" dirty="0" smtClean="0"/>
              <a:t>Tuy </a:t>
            </a:r>
            <a:r>
              <a:rPr lang="vi-VN" dirty="0"/>
              <a:t>nhiên, tỷ lệ giao trễ không giảm rõ rệt, đôi khi còn tăng nhẹ.</a:t>
            </a:r>
          </a:p>
          <a:p>
            <a:pPr>
              <a:lnSpc>
                <a:spcPct val="170000"/>
              </a:lnSpc>
            </a:pPr>
            <a:r>
              <a:rPr lang="vi-VN" dirty="0"/>
              <a:t>Điều này có thể được lý giải bởi:</a:t>
            </a:r>
          </a:p>
          <a:p>
            <a:pPr>
              <a:lnSpc>
                <a:spcPct val="170000"/>
              </a:lnSpc>
            </a:pPr>
            <a:r>
              <a:rPr lang="en-US" dirty="0" smtClean="0"/>
              <a:t>	</a:t>
            </a:r>
            <a:r>
              <a:rPr lang="vi-VN" dirty="0" smtClean="0"/>
              <a:t>Tổng </a:t>
            </a:r>
            <a:r>
              <a:rPr lang="vi-VN" dirty="0"/>
              <a:t>số đơn hàng tăng mạnh -&gt; kéo doanh thu tăng, dù tỷ lệ trễ giữ nguyên</a:t>
            </a:r>
          </a:p>
          <a:p>
            <a:pPr>
              <a:lnSpc>
                <a:spcPct val="170000"/>
              </a:lnSpc>
            </a:pPr>
            <a:r>
              <a:rPr lang="en-US" dirty="0" smtClean="0"/>
              <a:t>	</a:t>
            </a:r>
            <a:r>
              <a:rPr lang="vi-VN" dirty="0" smtClean="0"/>
              <a:t>Khách </a:t>
            </a:r>
            <a:r>
              <a:rPr lang="vi-VN" dirty="0"/>
              <a:t>hàng chấp nhận trễ nếu giá tốt hoặc sản phẩm hiếm</a:t>
            </a:r>
          </a:p>
          <a:p>
            <a:pPr>
              <a:lnSpc>
                <a:spcPct val="170000"/>
              </a:lnSpc>
            </a:pPr>
            <a:r>
              <a:rPr lang="en-US" dirty="0" smtClean="0"/>
              <a:t>	</a:t>
            </a:r>
            <a:r>
              <a:rPr lang="vi-VN" dirty="0" smtClean="0"/>
              <a:t>Các </a:t>
            </a:r>
            <a:r>
              <a:rPr lang="vi-VN" dirty="0"/>
              <a:t>danh mục có doanh thu lớn (bed_bath_table, health_beauty,…) thường ít nhạy cảm với tốc độ giao hàng</a:t>
            </a:r>
          </a:p>
          <a:p>
            <a:pPr>
              <a:lnSpc>
                <a:spcPct val="170000"/>
              </a:lnSpc>
            </a:pPr>
            <a:r>
              <a:rPr lang="en-US" dirty="0" smtClean="0"/>
              <a:t>	</a:t>
            </a:r>
            <a:r>
              <a:rPr lang="vi-VN" dirty="0" smtClean="0"/>
              <a:t>Olist </a:t>
            </a:r>
            <a:r>
              <a:rPr lang="vi-VN" dirty="0"/>
              <a:t>vẫn chiếm thị phần tốt -&gt; khách hàng chưa có lý do để rời bỏ</a:t>
            </a:r>
          </a:p>
          <a:p>
            <a:r>
              <a:rPr lang="vi-VN" dirty="0" smtClean="0"/>
              <a:t/>
            </a:r>
            <a:br>
              <a:rPr lang="vi-VN" dirty="0" smtClean="0"/>
            </a:br>
            <a:endParaRPr lang="en-US" dirty="0"/>
          </a:p>
        </p:txBody>
      </p:sp>
      <p:pic>
        <p:nvPicPr>
          <p:cNvPr id="9" name="Content Placeholder 8"/>
          <p:cNvPicPr>
            <a:picLocks noGrp="1" noChangeAspect="1"/>
          </p:cNvPicPr>
          <p:nvPr>
            <p:ph sz="half" idx="1"/>
          </p:nvPr>
        </p:nvPicPr>
        <p:blipFill>
          <a:blip r:embed="rId2"/>
          <a:stretch>
            <a:fillRect/>
          </a:stretch>
        </p:blipFill>
        <p:spPr>
          <a:xfrm>
            <a:off x="2108445" y="814206"/>
            <a:ext cx="8383587" cy="3277025"/>
          </a:xfrm>
          <a:prstGeom prst="rect">
            <a:avLst/>
          </a:prstGeom>
        </p:spPr>
      </p:pic>
    </p:spTree>
    <p:extLst>
      <p:ext uri="{BB962C8B-B14F-4D97-AF65-F5344CB8AC3E}">
        <p14:creationId xmlns:p14="http://schemas.microsoft.com/office/powerpoint/2010/main" val="14560195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50829"/>
            <a:ext cx="5687522" cy="559394"/>
          </a:xfrm>
        </p:spPr>
        <p:txBody>
          <a:bodyPr>
            <a:noAutofit/>
          </a:bodyPr>
          <a:lstStyle/>
          <a:p>
            <a:r>
              <a:rPr lang="en-US" sz="2400" dirty="0" err="1">
                <a:latin typeface="Tahoma (Headings)"/>
              </a:rPr>
              <a:t>Doanh</a:t>
            </a:r>
            <a:r>
              <a:rPr lang="en-US" sz="2400" dirty="0">
                <a:latin typeface="Tahoma (Headings)"/>
              </a:rPr>
              <a:t> </a:t>
            </a:r>
            <a:r>
              <a:rPr lang="en-US" sz="2400" dirty="0" err="1">
                <a:latin typeface="Tahoma (Headings)"/>
              </a:rPr>
              <a:t>thu</a:t>
            </a:r>
            <a:r>
              <a:rPr lang="en-US" sz="2400" dirty="0">
                <a:latin typeface="Tahoma (Headings)"/>
              </a:rPr>
              <a:t> </a:t>
            </a:r>
            <a:r>
              <a:rPr lang="en-US" sz="2400" dirty="0" err="1">
                <a:latin typeface="Tahoma (Headings)"/>
              </a:rPr>
              <a:t>theo</a:t>
            </a:r>
            <a:r>
              <a:rPr lang="en-US" sz="2400" dirty="0">
                <a:latin typeface="Tahoma (Headings)"/>
              </a:rPr>
              <a:t> </a:t>
            </a:r>
            <a:r>
              <a:rPr lang="en-US" sz="2400" dirty="0" err="1">
                <a:latin typeface="Tahoma (Headings)"/>
              </a:rPr>
              <a:t>khu</a:t>
            </a:r>
            <a:r>
              <a:rPr lang="en-US" sz="2400" dirty="0">
                <a:latin typeface="Tahoma (Headings)"/>
              </a:rPr>
              <a:t> </a:t>
            </a:r>
            <a:r>
              <a:rPr lang="en-US" sz="2400" dirty="0" err="1">
                <a:latin typeface="Tahoma (Headings)"/>
              </a:rPr>
              <a:t>vực</a:t>
            </a:r>
            <a:r>
              <a:rPr lang="en-US" sz="2400" dirty="0">
                <a:latin typeface="Tahoma (Headings)"/>
              </a:rPr>
              <a:t> </a:t>
            </a:r>
            <a:r>
              <a:rPr lang="en-US" sz="2400" dirty="0" err="1">
                <a:latin typeface="Tahoma (Headings)"/>
              </a:rPr>
              <a:t>khách</a:t>
            </a:r>
            <a:r>
              <a:rPr lang="en-US" sz="2400" dirty="0">
                <a:latin typeface="Tahoma (Headings)"/>
              </a:rPr>
              <a:t> </a:t>
            </a:r>
            <a:r>
              <a:rPr lang="en-US" sz="2400" dirty="0" err="1">
                <a:latin typeface="Tahoma (Headings)"/>
              </a:rPr>
              <a:t>hàng</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5764899" y="1116624"/>
            <a:ext cx="6258461" cy="3445818"/>
          </a:xfrm>
          <a:prstGeom prst="rect">
            <a:avLst/>
          </a:prstGeom>
        </p:spPr>
      </p:pic>
      <p:sp>
        <p:nvSpPr>
          <p:cNvPr id="4" name="Text Placeholder 3"/>
          <p:cNvSpPr>
            <a:spLocks noGrp="1"/>
          </p:cNvSpPr>
          <p:nvPr>
            <p:ph type="body" sz="half" idx="2"/>
          </p:nvPr>
        </p:nvSpPr>
        <p:spPr>
          <a:xfrm>
            <a:off x="2123220" y="2111986"/>
            <a:ext cx="3505199" cy="1790711"/>
          </a:xfrm>
        </p:spPr>
        <p:txBody>
          <a:bodyPr/>
          <a:lstStyle/>
          <a:p>
            <a:r>
              <a:rPr lang="vi-VN" b="1" dirty="0"/>
              <a:t>Bang SP (São Paulo)</a:t>
            </a:r>
            <a:r>
              <a:rPr lang="vi-VN" dirty="0"/>
              <a:t> là thị trường lớn nhất, </a:t>
            </a:r>
            <a:r>
              <a:rPr lang="vi-VN" b="1" dirty="0"/>
              <a:t>chiếm gần 6 triệu doanh thu</a:t>
            </a:r>
            <a:r>
              <a:rPr lang="vi-VN" dirty="0"/>
              <a:t>, vượt xa phần còn lại. Theo sau là </a:t>
            </a:r>
            <a:r>
              <a:rPr lang="vi-VN" b="1" dirty="0"/>
              <a:t>RJ (Rio de Janeiro)</a:t>
            </a:r>
            <a:r>
              <a:rPr lang="vi-VN" dirty="0"/>
              <a:t> và </a:t>
            </a:r>
            <a:r>
              <a:rPr lang="vi-VN" b="1" dirty="0"/>
              <a:t>MG (Minas Gerais)</a:t>
            </a:r>
            <a:r>
              <a:rPr lang="vi-VN" dirty="0"/>
              <a:t>. Các bang khác tạo ra doanh thu nhỏ hơn đáng kể, đặc biệt là nhóm cuối gần như không đáng kể.</a:t>
            </a:r>
            <a:endParaRPr lang="en-US" dirty="0"/>
          </a:p>
        </p:txBody>
      </p:sp>
      <p:sp>
        <p:nvSpPr>
          <p:cNvPr id="7" name="Text Placeholder 3"/>
          <p:cNvSpPr txBox="1">
            <a:spLocks/>
          </p:cNvSpPr>
          <p:nvPr/>
        </p:nvSpPr>
        <p:spPr>
          <a:xfrm>
            <a:off x="2123220" y="5185875"/>
            <a:ext cx="8744073" cy="1672125"/>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vi-VN" b="1" dirty="0"/>
              <a:t>SP chiếm ưu thế tuyệt đối</a:t>
            </a:r>
            <a:r>
              <a:rPr lang="vi-VN" dirty="0"/>
              <a:t> </a:t>
            </a:r>
            <a:r>
              <a:rPr lang="en-US" dirty="0" smtClean="0"/>
              <a:t>-&gt;</a:t>
            </a:r>
            <a:r>
              <a:rPr lang="vi-VN" dirty="0" smtClean="0"/>
              <a:t> </a:t>
            </a:r>
            <a:r>
              <a:rPr lang="vi-VN" dirty="0"/>
              <a:t>cần duy trì và tối ưu vận hành</a:t>
            </a:r>
            <a:r>
              <a:rPr lang="vi-VN" dirty="0" smtClean="0"/>
              <a:t>.</a:t>
            </a:r>
            <a:endParaRPr lang="en-US" dirty="0" smtClean="0"/>
          </a:p>
          <a:p>
            <a:r>
              <a:rPr lang="vi-VN" b="1" dirty="0"/>
              <a:t>Top 3 bang chiếm &gt;60–70% tổng doanh thu</a:t>
            </a:r>
            <a:r>
              <a:rPr lang="vi-VN" dirty="0"/>
              <a:t> </a:t>
            </a:r>
            <a:r>
              <a:rPr lang="en-US" dirty="0" smtClean="0"/>
              <a:t>-&gt;</a:t>
            </a:r>
            <a:r>
              <a:rPr lang="vi-VN" dirty="0" smtClean="0"/>
              <a:t> </a:t>
            </a:r>
            <a:r>
              <a:rPr lang="vi-VN" dirty="0"/>
              <a:t>nên tập trung chiến lược cá nhân hóa tại đây</a:t>
            </a:r>
            <a:r>
              <a:rPr lang="vi-VN" dirty="0" smtClean="0"/>
              <a:t>.</a:t>
            </a:r>
            <a:endParaRPr lang="en-US" dirty="0" smtClean="0"/>
          </a:p>
          <a:p>
            <a:r>
              <a:rPr lang="en-US" b="1" dirty="0" err="1">
                <a:latin typeface="Tahoma (Body)"/>
              </a:rPr>
              <a:t>Nhóm</a:t>
            </a:r>
            <a:r>
              <a:rPr lang="en-US" b="1" dirty="0">
                <a:latin typeface="Tahoma (Body)"/>
              </a:rPr>
              <a:t> </a:t>
            </a:r>
            <a:r>
              <a:rPr lang="en-US" b="1" dirty="0" err="1" smtClean="0">
                <a:latin typeface="Tahoma (Body)"/>
              </a:rPr>
              <a:t>còn</a:t>
            </a:r>
            <a:r>
              <a:rPr lang="en-US" b="1" dirty="0" smtClean="0">
                <a:latin typeface="Tahoma (Body)"/>
              </a:rPr>
              <a:t> </a:t>
            </a:r>
            <a:r>
              <a:rPr lang="en-US" b="1" dirty="0" err="1">
                <a:latin typeface="Tahoma (Body)"/>
              </a:rPr>
              <a:t>lại</a:t>
            </a:r>
            <a:r>
              <a:rPr lang="en-US" dirty="0">
                <a:latin typeface="Tahoma (Body)"/>
              </a:rPr>
              <a:t> </a:t>
            </a:r>
            <a:r>
              <a:rPr lang="en-US" dirty="0" smtClean="0">
                <a:latin typeface="Tahoma (Body)"/>
              </a:rPr>
              <a:t>-&gt; </a:t>
            </a:r>
            <a:r>
              <a:rPr lang="en-US" dirty="0" err="1">
                <a:latin typeface="Tahoma (Body)"/>
              </a:rPr>
              <a:t>xem</a:t>
            </a:r>
            <a:r>
              <a:rPr lang="en-US" dirty="0">
                <a:latin typeface="Tahoma (Body)"/>
              </a:rPr>
              <a:t> </a:t>
            </a:r>
            <a:r>
              <a:rPr lang="en-US" dirty="0" err="1">
                <a:latin typeface="Tahoma (Body)"/>
              </a:rPr>
              <a:t>xét</a:t>
            </a:r>
            <a:r>
              <a:rPr lang="en-US" dirty="0">
                <a:latin typeface="Tahoma (Body)"/>
              </a:rPr>
              <a:t> </a:t>
            </a:r>
            <a:r>
              <a:rPr lang="en-US" dirty="0" err="1">
                <a:latin typeface="Tahoma (Body)"/>
              </a:rPr>
              <a:t>thâm</a:t>
            </a:r>
            <a:r>
              <a:rPr lang="en-US" dirty="0">
                <a:latin typeface="Tahoma (Body)"/>
              </a:rPr>
              <a:t> </a:t>
            </a:r>
            <a:r>
              <a:rPr lang="en-US" dirty="0" err="1">
                <a:latin typeface="Tahoma (Body)"/>
              </a:rPr>
              <a:t>nhập</a:t>
            </a:r>
            <a:r>
              <a:rPr lang="en-US" dirty="0">
                <a:latin typeface="Tahoma (Body)"/>
              </a:rPr>
              <a:t> </a:t>
            </a:r>
            <a:r>
              <a:rPr lang="en-US" dirty="0" err="1">
                <a:latin typeface="Tahoma (Body)"/>
              </a:rPr>
              <a:t>hoặc</a:t>
            </a:r>
            <a:r>
              <a:rPr lang="en-US" dirty="0">
                <a:latin typeface="Tahoma (Body)"/>
              </a:rPr>
              <a:t> </a:t>
            </a:r>
            <a:r>
              <a:rPr lang="en-US" dirty="0" err="1">
                <a:latin typeface="Tahoma (Body)"/>
              </a:rPr>
              <a:t>rút</a:t>
            </a:r>
            <a:r>
              <a:rPr lang="en-US" dirty="0">
                <a:latin typeface="Tahoma (Body)"/>
              </a:rPr>
              <a:t> </a:t>
            </a:r>
            <a:r>
              <a:rPr lang="en-US" dirty="0" err="1">
                <a:latin typeface="Tahoma (Body)"/>
              </a:rPr>
              <a:t>gọn</a:t>
            </a:r>
            <a:r>
              <a:rPr lang="en-US" dirty="0">
                <a:latin typeface="Tahoma (Body)"/>
              </a:rPr>
              <a:t> </a:t>
            </a:r>
            <a:r>
              <a:rPr lang="en-US" dirty="0" err="1">
                <a:latin typeface="Tahoma (Body)"/>
              </a:rPr>
              <a:t>chiến</a:t>
            </a:r>
            <a:r>
              <a:rPr lang="en-US" dirty="0">
                <a:latin typeface="Tahoma (Body)"/>
              </a:rPr>
              <a:t> </a:t>
            </a:r>
            <a:r>
              <a:rPr lang="en-US" dirty="0" err="1">
                <a:latin typeface="Tahoma (Body)"/>
              </a:rPr>
              <a:t>dịch</a:t>
            </a:r>
            <a:r>
              <a:rPr lang="en-US" dirty="0">
                <a:latin typeface="Tahoma (Body)"/>
              </a:rPr>
              <a:t> </a:t>
            </a:r>
            <a:r>
              <a:rPr lang="en-US" dirty="0" err="1">
                <a:latin typeface="Tahoma (Body)"/>
              </a:rPr>
              <a:t>dựa</a:t>
            </a:r>
            <a:r>
              <a:rPr lang="en-US" dirty="0">
                <a:latin typeface="Tahoma (Body)"/>
              </a:rPr>
              <a:t> </a:t>
            </a:r>
            <a:r>
              <a:rPr lang="en-US" dirty="0" err="1">
                <a:latin typeface="Tahoma (Body)"/>
              </a:rPr>
              <a:t>trên</a:t>
            </a:r>
            <a:r>
              <a:rPr lang="en-US" dirty="0">
                <a:latin typeface="Tahoma (Body)"/>
              </a:rPr>
              <a:t> </a:t>
            </a:r>
            <a:r>
              <a:rPr lang="en-US" dirty="0" err="1">
                <a:latin typeface="Tahoma (Body)"/>
              </a:rPr>
              <a:t>tiềm</a:t>
            </a:r>
            <a:r>
              <a:rPr lang="en-US" dirty="0">
                <a:latin typeface="Tahoma (Body)"/>
              </a:rPr>
              <a:t> </a:t>
            </a:r>
            <a:r>
              <a:rPr lang="en-US" dirty="0" err="1">
                <a:latin typeface="Tahoma (Body)"/>
              </a:rPr>
              <a:t>năng</a:t>
            </a:r>
            <a:r>
              <a:rPr lang="en-US" dirty="0">
                <a:latin typeface="Tahoma (Body)"/>
              </a:rPr>
              <a:t> </a:t>
            </a:r>
            <a:r>
              <a:rPr lang="en-US" dirty="0" err="1">
                <a:latin typeface="Tahoma (Body)"/>
              </a:rPr>
              <a:t>thực</a:t>
            </a:r>
            <a:r>
              <a:rPr lang="en-US" dirty="0">
                <a:latin typeface="Tahoma (Body)"/>
              </a:rPr>
              <a:t> </a:t>
            </a:r>
            <a:r>
              <a:rPr lang="en-US" dirty="0" err="1">
                <a:latin typeface="Tahoma (Body)"/>
              </a:rPr>
              <a:t>tế</a:t>
            </a:r>
            <a:r>
              <a:rPr lang="en-US" dirty="0">
                <a:latin typeface="Tahoma (Body)"/>
              </a:rPr>
              <a:t>.</a:t>
            </a:r>
          </a:p>
        </p:txBody>
      </p:sp>
    </p:spTree>
    <p:extLst>
      <p:ext uri="{BB962C8B-B14F-4D97-AF65-F5344CB8AC3E}">
        <p14:creationId xmlns:p14="http://schemas.microsoft.com/office/powerpoint/2010/main" val="2784913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3474"/>
            <a:ext cx="5687522" cy="535010"/>
          </a:xfrm>
        </p:spPr>
        <p:txBody>
          <a:bodyPr>
            <a:noAutofit/>
          </a:bodyPr>
          <a:lstStyle/>
          <a:p>
            <a:r>
              <a:rPr lang="en-US" sz="2400" dirty="0" err="1">
                <a:latin typeface="Tahoma (Headings)"/>
              </a:rPr>
              <a:t>Thời</a:t>
            </a:r>
            <a:r>
              <a:rPr lang="en-US" sz="2400" dirty="0">
                <a:latin typeface="Tahoma (Headings)"/>
              </a:rPr>
              <a:t> </a:t>
            </a:r>
            <a:r>
              <a:rPr lang="en-US" sz="2400" dirty="0" err="1">
                <a:latin typeface="Tahoma (Headings)"/>
              </a:rPr>
              <a:t>gian</a:t>
            </a:r>
            <a:r>
              <a:rPr lang="en-US" sz="2400" dirty="0">
                <a:latin typeface="Tahoma (Headings)"/>
              </a:rPr>
              <a:t> </a:t>
            </a:r>
            <a:r>
              <a:rPr lang="en-US" sz="2400" dirty="0" err="1">
                <a:latin typeface="Tahoma (Headings)"/>
              </a:rPr>
              <a:t>giao</a:t>
            </a:r>
            <a:r>
              <a:rPr lang="en-US" sz="2400" dirty="0">
                <a:latin typeface="Tahoma (Headings)"/>
              </a:rPr>
              <a:t> </a:t>
            </a:r>
            <a:r>
              <a:rPr lang="en-US" sz="2400" dirty="0" err="1">
                <a:latin typeface="Tahoma (Headings)"/>
              </a:rPr>
              <a:t>hàng</a:t>
            </a:r>
            <a:r>
              <a:rPr lang="en-US" sz="2400" dirty="0">
                <a:latin typeface="Tahoma (Headings)"/>
              </a:rPr>
              <a:t> &amp; </a:t>
            </a:r>
            <a:r>
              <a:rPr lang="en-US" sz="2400" dirty="0" err="1">
                <a:latin typeface="Tahoma (Headings)"/>
              </a:rPr>
              <a:t>điểm</a:t>
            </a:r>
            <a:r>
              <a:rPr lang="en-US" sz="2400" dirty="0">
                <a:latin typeface="Tahoma (Headings)"/>
              </a:rPr>
              <a:t> </a:t>
            </a:r>
            <a:r>
              <a:rPr lang="en-US" sz="2400" dirty="0" err="1">
                <a:latin typeface="Tahoma (Headings)"/>
              </a:rPr>
              <a:t>đánh</a:t>
            </a:r>
            <a:r>
              <a:rPr lang="en-US" sz="2400" dirty="0">
                <a:latin typeface="Tahoma (Headings)"/>
              </a:rPr>
              <a:t> </a:t>
            </a:r>
            <a:r>
              <a:rPr lang="en-US" sz="2400" dirty="0" err="1">
                <a:latin typeface="Tahoma (Headings)"/>
              </a:rPr>
              <a:t>giá</a:t>
            </a:r>
            <a:endParaRPr lang="en-US" sz="2400" dirty="0">
              <a:latin typeface="Tahoma (Headings)"/>
            </a:endParaRPr>
          </a:p>
        </p:txBody>
      </p:sp>
      <p:pic>
        <p:nvPicPr>
          <p:cNvPr id="7" name="Content Placeholder 6"/>
          <p:cNvPicPr>
            <a:picLocks noGrp="1" noChangeAspect="1"/>
          </p:cNvPicPr>
          <p:nvPr>
            <p:ph idx="1"/>
          </p:nvPr>
        </p:nvPicPr>
        <p:blipFill>
          <a:blip r:embed="rId2"/>
          <a:stretch>
            <a:fillRect/>
          </a:stretch>
        </p:blipFill>
        <p:spPr>
          <a:xfrm>
            <a:off x="6226298" y="1140778"/>
            <a:ext cx="5775536" cy="3132284"/>
          </a:xfrm>
          <a:prstGeom prst="rect">
            <a:avLst/>
          </a:prstGeom>
        </p:spPr>
      </p:pic>
      <p:sp>
        <p:nvSpPr>
          <p:cNvPr id="4" name="Text Placeholder 3"/>
          <p:cNvSpPr>
            <a:spLocks noGrp="1"/>
          </p:cNvSpPr>
          <p:nvPr>
            <p:ph type="body" sz="half" idx="2"/>
          </p:nvPr>
        </p:nvSpPr>
        <p:spPr>
          <a:xfrm>
            <a:off x="2589212" y="1769745"/>
            <a:ext cx="3505199" cy="1874349"/>
          </a:xfrm>
        </p:spPr>
        <p:txBody>
          <a:bodyPr/>
          <a:lstStyle/>
          <a:p>
            <a:r>
              <a:rPr lang="vi-VN" dirty="0"/>
              <a:t>Biểu </a:t>
            </a:r>
            <a:r>
              <a:rPr lang="vi-VN" dirty="0" smtClean="0"/>
              <a:t>đồ: </a:t>
            </a:r>
            <a:r>
              <a:rPr lang="vi-VN" b="1" dirty="0"/>
              <a:t>đánh giá thấp (1–2 sao)</a:t>
            </a:r>
            <a:r>
              <a:rPr lang="vi-VN" dirty="0"/>
              <a:t> thường đi kèm với </a:t>
            </a:r>
            <a:r>
              <a:rPr lang="vi-VN" b="1" dirty="0"/>
              <a:t>thời </a:t>
            </a:r>
            <a:r>
              <a:rPr lang="vi-VN" b="1" dirty="0" smtClean="0"/>
              <a:t>gian </a:t>
            </a:r>
            <a:r>
              <a:rPr lang="vi-VN" b="1" dirty="0"/>
              <a:t>giao hàng bị trễ</a:t>
            </a:r>
            <a:r>
              <a:rPr lang="vi-VN" dirty="0"/>
              <a:t>, đôi khi rất nghiêm trọng (&gt;100 ngày). Trong khi đó, </a:t>
            </a:r>
            <a:r>
              <a:rPr lang="vi-VN" b="1" dirty="0"/>
              <a:t>đánh giá cao (4–5 sao)</a:t>
            </a:r>
            <a:r>
              <a:rPr lang="vi-VN" dirty="0"/>
              <a:t> tập trung ở khu vực </a:t>
            </a:r>
            <a:r>
              <a:rPr lang="vi-VN" b="1" dirty="0"/>
              <a:t>giao hàng đúng hoặc sớm (delay ≤ 0)</a:t>
            </a:r>
            <a:r>
              <a:rPr lang="vi-VN" dirty="0"/>
              <a:t>.</a:t>
            </a:r>
            <a:endParaRPr lang="en-US" dirty="0"/>
          </a:p>
        </p:txBody>
      </p:sp>
      <p:sp>
        <p:nvSpPr>
          <p:cNvPr id="8" name="Text Placeholder 3"/>
          <p:cNvSpPr txBox="1">
            <a:spLocks/>
          </p:cNvSpPr>
          <p:nvPr/>
        </p:nvSpPr>
        <p:spPr>
          <a:xfrm>
            <a:off x="2351820" y="4451399"/>
            <a:ext cx="9509003" cy="1966986"/>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vi-VN" dirty="0"/>
              <a:t>Thời gian giao hàng là yếu tố then chốt ảnh hưởng đến đánh giá</a:t>
            </a:r>
            <a:r>
              <a:rPr lang="vi-VN" dirty="0" smtClean="0"/>
              <a:t>.</a:t>
            </a:r>
            <a:endParaRPr lang="en-US" dirty="0" smtClean="0"/>
          </a:p>
          <a:p>
            <a:r>
              <a:rPr lang="vi-VN" dirty="0"/>
              <a:t>Nên ưu tiên</a:t>
            </a:r>
            <a:r>
              <a:rPr lang="vi-VN" dirty="0" smtClean="0"/>
              <a:t>:</a:t>
            </a:r>
            <a:endParaRPr lang="en-US" dirty="0" smtClean="0"/>
          </a:p>
          <a:p>
            <a:pPr marL="742950" lvl="1" indent="-285750">
              <a:buFont typeface="Arial" panose="020B0604020202020204" pitchFamily="34" charset="0"/>
              <a:buChar char="•"/>
            </a:pPr>
            <a:r>
              <a:rPr lang="vi-VN" sz="1400" b="1" dirty="0"/>
              <a:t>Tối ưu chuỗi cung ứng</a:t>
            </a:r>
            <a:r>
              <a:rPr lang="vi-VN" sz="1400" dirty="0"/>
              <a:t> để giảm delay</a:t>
            </a:r>
            <a:r>
              <a:rPr lang="vi-VN" sz="1400" dirty="0" smtClean="0"/>
              <a:t>.</a:t>
            </a:r>
            <a:endParaRPr lang="en-US" sz="1400" dirty="0" smtClean="0"/>
          </a:p>
          <a:p>
            <a:pPr marL="742950" lvl="1" indent="-285750">
              <a:buFont typeface="Arial" panose="020B0604020202020204" pitchFamily="34" charset="0"/>
              <a:buChar char="•"/>
            </a:pPr>
            <a:r>
              <a:rPr lang="en-US" sz="1400" b="1" dirty="0" err="1"/>
              <a:t>Thông</a:t>
            </a:r>
            <a:r>
              <a:rPr lang="en-US" sz="1400" b="1" dirty="0"/>
              <a:t> </a:t>
            </a:r>
            <a:r>
              <a:rPr lang="en-US" sz="1400" b="1" dirty="0" err="1"/>
              <a:t>báo</a:t>
            </a:r>
            <a:r>
              <a:rPr lang="en-US" sz="1400" b="1" dirty="0"/>
              <a:t> </a:t>
            </a:r>
            <a:r>
              <a:rPr lang="en-US" sz="1400" b="1" dirty="0" err="1"/>
              <a:t>sớm</a:t>
            </a:r>
            <a:r>
              <a:rPr lang="en-US" sz="1400" b="1" dirty="0"/>
              <a:t> &amp; </a:t>
            </a:r>
            <a:r>
              <a:rPr lang="en-US" sz="1400" b="1" dirty="0" err="1"/>
              <a:t>chính</a:t>
            </a:r>
            <a:r>
              <a:rPr lang="en-US" sz="1400" b="1" dirty="0"/>
              <a:t> </a:t>
            </a:r>
            <a:r>
              <a:rPr lang="en-US" sz="1400" b="1" dirty="0" err="1"/>
              <a:t>xác</a:t>
            </a:r>
            <a:r>
              <a:rPr lang="en-US" sz="1400" b="1" dirty="0"/>
              <a:t> </a:t>
            </a:r>
            <a:r>
              <a:rPr lang="en-US" sz="1400" b="1" dirty="0" err="1"/>
              <a:t>về</a:t>
            </a:r>
            <a:r>
              <a:rPr lang="en-US" sz="1400" b="1" dirty="0"/>
              <a:t> </a:t>
            </a:r>
            <a:r>
              <a:rPr lang="en-US" sz="1400" b="1" dirty="0" err="1"/>
              <a:t>thời</a:t>
            </a:r>
            <a:r>
              <a:rPr lang="en-US" sz="1400" b="1" dirty="0"/>
              <a:t> </a:t>
            </a:r>
            <a:r>
              <a:rPr lang="en-US" sz="1400" b="1" dirty="0" err="1"/>
              <a:t>gian</a:t>
            </a:r>
            <a:r>
              <a:rPr lang="en-US" sz="1400" b="1" dirty="0"/>
              <a:t> </a:t>
            </a:r>
            <a:r>
              <a:rPr lang="en-US" sz="1400" b="1" dirty="0" err="1"/>
              <a:t>giao</a:t>
            </a:r>
            <a:r>
              <a:rPr lang="en-US" sz="1400" b="1" dirty="0"/>
              <a:t> </a:t>
            </a:r>
            <a:r>
              <a:rPr lang="en-US" sz="1400" b="1" dirty="0" err="1"/>
              <a:t>hàng</a:t>
            </a:r>
            <a:r>
              <a:rPr lang="en-US" sz="1400" dirty="0" smtClean="0"/>
              <a:t>.</a:t>
            </a:r>
          </a:p>
          <a:p>
            <a:pPr marL="742950" lvl="1" indent="-285750">
              <a:buFont typeface="Arial" panose="020B0604020202020204" pitchFamily="34" charset="0"/>
              <a:buChar char="•"/>
            </a:pPr>
            <a:r>
              <a:rPr lang="vi-VN" sz="1400" b="1" dirty="0"/>
              <a:t>Bồi thường/ưu đãi cho đơn giao trễ</a:t>
            </a:r>
            <a:r>
              <a:rPr lang="vi-VN" sz="1400" dirty="0"/>
              <a:t> để cải thiện trải nghiệm khách hàng</a:t>
            </a:r>
            <a:r>
              <a:rPr lang="vi-VN" dirty="0"/>
              <a:t>.</a:t>
            </a:r>
            <a:endParaRPr lang="en-US" dirty="0"/>
          </a:p>
        </p:txBody>
      </p:sp>
    </p:spTree>
    <p:extLst>
      <p:ext uri="{BB962C8B-B14F-4D97-AF65-F5344CB8AC3E}">
        <p14:creationId xmlns:p14="http://schemas.microsoft.com/office/powerpoint/2010/main" val="2116608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98939"/>
            <a:ext cx="3505199" cy="516792"/>
          </a:xfrm>
        </p:spPr>
        <p:txBody>
          <a:bodyPr>
            <a:normAutofit/>
          </a:bodyPr>
          <a:lstStyle/>
          <a:p>
            <a:r>
              <a:rPr lang="en-US" sz="2400" dirty="0" err="1">
                <a:latin typeface="Tahoma (Headings)"/>
              </a:rPr>
              <a:t>Phân</a:t>
            </a:r>
            <a:r>
              <a:rPr lang="en-US" sz="2400" dirty="0">
                <a:latin typeface="Tahoma (Headings)"/>
              </a:rPr>
              <a:t> </a:t>
            </a:r>
            <a:r>
              <a:rPr lang="en-US" sz="2400" dirty="0" err="1">
                <a:latin typeface="Tahoma (Headings)"/>
              </a:rPr>
              <a:t>bố</a:t>
            </a:r>
            <a:r>
              <a:rPr lang="en-US" sz="2400" dirty="0">
                <a:latin typeface="Tahoma (Headings)"/>
              </a:rPr>
              <a:t> </a:t>
            </a:r>
            <a:r>
              <a:rPr lang="en-US" sz="2400" dirty="0" err="1">
                <a:latin typeface="Tahoma (Headings)"/>
              </a:rPr>
              <a:t>điểm</a:t>
            </a:r>
            <a:r>
              <a:rPr lang="en-US" sz="2400" dirty="0">
                <a:latin typeface="Tahoma (Headings)"/>
              </a:rPr>
              <a:t> </a:t>
            </a:r>
            <a:r>
              <a:rPr lang="en-US" sz="2400" dirty="0" err="1">
                <a:latin typeface="Tahoma (Headings)"/>
              </a:rPr>
              <a:t>đánh</a:t>
            </a:r>
            <a:r>
              <a:rPr lang="en-US" sz="2400" dirty="0">
                <a:latin typeface="Tahoma (Headings)"/>
              </a:rPr>
              <a:t> </a:t>
            </a:r>
            <a:r>
              <a:rPr lang="en-US" sz="2400" dirty="0" err="1">
                <a:latin typeface="Tahoma (Headings)"/>
              </a:rPr>
              <a:t>giá</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6222322" y="1077122"/>
            <a:ext cx="5040624" cy="3511332"/>
          </a:xfrm>
          <a:prstGeom prst="rect">
            <a:avLst/>
          </a:prstGeom>
        </p:spPr>
      </p:pic>
      <p:sp>
        <p:nvSpPr>
          <p:cNvPr id="4" name="Text Placeholder 3"/>
          <p:cNvSpPr>
            <a:spLocks noGrp="1"/>
          </p:cNvSpPr>
          <p:nvPr>
            <p:ph type="body" sz="half" idx="2"/>
          </p:nvPr>
        </p:nvSpPr>
        <p:spPr>
          <a:xfrm>
            <a:off x="2096843" y="1704122"/>
            <a:ext cx="3505199" cy="2032610"/>
          </a:xfrm>
        </p:spPr>
        <p:txBody>
          <a:bodyPr/>
          <a:lstStyle/>
          <a:p>
            <a:r>
              <a:rPr lang="vi-VN" dirty="0"/>
              <a:t>Phần lớn đơn hàng nhận được </a:t>
            </a:r>
            <a:r>
              <a:rPr lang="vi-VN" b="1" dirty="0"/>
              <a:t>đánh giá 5 sao</a:t>
            </a:r>
            <a:r>
              <a:rPr lang="vi-VN" dirty="0"/>
              <a:t> (trên 60.000 đơn), chứng tỏ đa số khách hàng hài lòng với trải nghiệm mua sắm.</a:t>
            </a:r>
            <a:br>
              <a:rPr lang="vi-VN" dirty="0"/>
            </a:br>
            <a:r>
              <a:rPr lang="vi-VN" b="1" dirty="0"/>
              <a:t>1 sao cao hơn cả 2 và 3 sao</a:t>
            </a:r>
            <a:r>
              <a:rPr lang="vi-VN" dirty="0"/>
              <a:t> </a:t>
            </a:r>
            <a:r>
              <a:rPr lang="en-US" dirty="0" smtClean="0"/>
              <a:t>-&gt;</a:t>
            </a:r>
            <a:r>
              <a:rPr lang="vi-VN" dirty="0" smtClean="0"/>
              <a:t> </a:t>
            </a:r>
            <a:r>
              <a:rPr lang="vi-VN" dirty="0"/>
              <a:t>cảnh báo rằng khi khách hàng không hài lòng, họ </a:t>
            </a:r>
            <a:r>
              <a:rPr lang="vi-VN" b="1" dirty="0"/>
              <a:t>thường để lại đánh giá tiêu cực rõ rệt</a:t>
            </a:r>
            <a:r>
              <a:rPr lang="vi-VN" dirty="0"/>
              <a:t>, thay vì trung lập.</a:t>
            </a:r>
            <a:endParaRPr lang="en-US" dirty="0"/>
          </a:p>
        </p:txBody>
      </p:sp>
    </p:spTree>
    <p:extLst>
      <p:ext uri="{BB962C8B-B14F-4D97-AF65-F5344CB8AC3E}">
        <p14:creationId xmlns:p14="http://schemas.microsoft.com/office/powerpoint/2010/main" val="711663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633" y="0"/>
            <a:ext cx="7056146" cy="472831"/>
          </a:xfrm>
        </p:spPr>
        <p:txBody>
          <a:bodyPr>
            <a:noAutofit/>
          </a:bodyPr>
          <a:lstStyle/>
          <a:p>
            <a:r>
              <a:rPr lang="en-US" sz="2400" dirty="0" err="1">
                <a:latin typeface="Tahoma (Headings)"/>
              </a:rPr>
              <a:t>Doanh</a:t>
            </a:r>
            <a:r>
              <a:rPr lang="en-US" sz="2400" dirty="0">
                <a:latin typeface="Tahoma (Headings)"/>
              </a:rPr>
              <a:t> </a:t>
            </a:r>
            <a:r>
              <a:rPr lang="en-US" sz="2400" dirty="0" err="1">
                <a:latin typeface="Tahoma (Headings)"/>
              </a:rPr>
              <a:t>thu</a:t>
            </a:r>
            <a:r>
              <a:rPr lang="en-US" sz="2400" dirty="0">
                <a:latin typeface="Tahoma (Headings)"/>
              </a:rPr>
              <a:t> </a:t>
            </a:r>
            <a:r>
              <a:rPr lang="en-US" sz="2400" dirty="0" err="1">
                <a:latin typeface="Tahoma (Headings)"/>
              </a:rPr>
              <a:t>theo</a:t>
            </a:r>
            <a:r>
              <a:rPr lang="en-US" sz="2400" dirty="0">
                <a:latin typeface="Tahoma (Headings)"/>
              </a:rPr>
              <a:t> </a:t>
            </a:r>
            <a:r>
              <a:rPr lang="en-US" sz="2400" dirty="0" err="1" smtClean="0">
                <a:latin typeface="Tahoma (Headings)"/>
              </a:rPr>
              <a:t>điểm</a:t>
            </a:r>
            <a:r>
              <a:rPr lang="en-US" sz="2400" dirty="0" smtClean="0">
                <a:latin typeface="Tahoma (Headings)"/>
              </a:rPr>
              <a:t> </a:t>
            </a:r>
            <a:r>
              <a:rPr lang="en-US" sz="2400" dirty="0" err="1" smtClean="0">
                <a:latin typeface="Tahoma (Headings)"/>
              </a:rPr>
              <a:t>đánh</a:t>
            </a:r>
            <a:r>
              <a:rPr lang="en-US" sz="2400" dirty="0" smtClean="0">
                <a:latin typeface="Tahoma (Headings)"/>
              </a:rPr>
              <a:t> </a:t>
            </a:r>
            <a:r>
              <a:rPr lang="en-US" sz="2400" dirty="0" err="1" smtClean="0">
                <a:latin typeface="Tahoma (Headings)"/>
              </a:rPr>
              <a:t>giá</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6287844" y="575400"/>
            <a:ext cx="5181600" cy="3477255"/>
          </a:xfrm>
          <a:prstGeom prst="rect">
            <a:avLst/>
          </a:prstGeom>
        </p:spPr>
      </p:pic>
      <p:sp>
        <p:nvSpPr>
          <p:cNvPr id="4" name="Text Placeholder 3"/>
          <p:cNvSpPr>
            <a:spLocks noGrp="1"/>
          </p:cNvSpPr>
          <p:nvPr>
            <p:ph type="body" sz="half" idx="2"/>
          </p:nvPr>
        </p:nvSpPr>
        <p:spPr>
          <a:xfrm>
            <a:off x="958363" y="5237920"/>
            <a:ext cx="9451732" cy="1435441"/>
          </a:xfrm>
        </p:spPr>
        <p:txBody>
          <a:bodyPr/>
          <a:lstStyle/>
          <a:p>
            <a:r>
              <a:rPr lang="vi-VN" dirty="0"/>
              <a:t>Tối ưu trải nghiệm khách hàng = tối ưu doanh thu</a:t>
            </a:r>
            <a:r>
              <a:rPr lang="vi-VN" dirty="0" smtClean="0"/>
              <a:t>.</a:t>
            </a:r>
            <a:endParaRPr lang="en-US" dirty="0" smtClean="0"/>
          </a:p>
          <a:p>
            <a:r>
              <a:rPr lang="en-US" b="1" dirty="0" err="1">
                <a:latin typeface="Tahoma (Body)"/>
              </a:rPr>
              <a:t>Cần</a:t>
            </a:r>
            <a:r>
              <a:rPr lang="en-US" b="1" dirty="0">
                <a:latin typeface="Tahoma (Body)"/>
              </a:rPr>
              <a:t> </a:t>
            </a:r>
            <a:r>
              <a:rPr lang="en-US" b="1" dirty="0" err="1">
                <a:latin typeface="Tahoma (Body)"/>
              </a:rPr>
              <a:t>tập</a:t>
            </a:r>
            <a:r>
              <a:rPr lang="en-US" b="1" dirty="0">
                <a:latin typeface="Tahoma (Body)"/>
              </a:rPr>
              <a:t> </a:t>
            </a:r>
            <a:r>
              <a:rPr lang="en-US" b="1" dirty="0" err="1">
                <a:latin typeface="Tahoma (Body)"/>
              </a:rPr>
              <a:t>trung</a:t>
            </a:r>
            <a:r>
              <a:rPr lang="en-US" b="1" dirty="0" smtClean="0">
                <a:latin typeface="Tahoma (Body)"/>
              </a:rPr>
              <a:t>:</a:t>
            </a:r>
          </a:p>
          <a:p>
            <a:pPr marL="742950" lvl="1" indent="-285750">
              <a:buFont typeface="Arial" panose="020B0604020202020204" pitchFamily="34" charset="0"/>
              <a:buChar char="•"/>
            </a:pPr>
            <a:r>
              <a:rPr lang="vi-VN" sz="1400" b="1" dirty="0"/>
              <a:t>Giảm thiểu </a:t>
            </a:r>
            <a:r>
              <a:rPr lang="vi-VN" sz="1400" b="1" dirty="0" smtClean="0"/>
              <a:t>trễ </a:t>
            </a:r>
            <a:r>
              <a:rPr lang="vi-VN" sz="1400" b="1" dirty="0"/>
              <a:t>giao hàng và lỗi đơn hàng</a:t>
            </a:r>
            <a:r>
              <a:rPr lang="vi-VN" sz="1400" dirty="0"/>
              <a:t>, đặc biệt với các đơn giá trị cao</a:t>
            </a:r>
            <a:r>
              <a:rPr lang="vi-VN" sz="1400" dirty="0" smtClean="0"/>
              <a:t>.</a:t>
            </a:r>
            <a:endParaRPr lang="en-US" sz="1400" dirty="0" smtClean="0"/>
          </a:p>
          <a:p>
            <a:pPr marL="742950" lvl="1" indent="-285750">
              <a:buFont typeface="Arial" panose="020B0604020202020204" pitchFamily="34" charset="0"/>
              <a:buChar char="•"/>
            </a:pPr>
            <a:r>
              <a:rPr lang="vi-VN" sz="1400" b="1" dirty="0"/>
              <a:t>Chủ động chăm sóc sau bán</a:t>
            </a:r>
            <a:r>
              <a:rPr lang="vi-VN" sz="1400" dirty="0"/>
              <a:t> cho các đơn hàng lớn để giữ điểm </a:t>
            </a:r>
            <a:r>
              <a:rPr lang="en-US" sz="1400" dirty="0" err="1" smtClean="0"/>
              <a:t>đánh</a:t>
            </a:r>
            <a:r>
              <a:rPr lang="en-US" sz="1400" dirty="0" smtClean="0"/>
              <a:t> </a:t>
            </a:r>
            <a:r>
              <a:rPr lang="en-US" sz="1400" dirty="0" err="1" smtClean="0"/>
              <a:t>giá</a:t>
            </a:r>
            <a:r>
              <a:rPr lang="vi-VN" sz="1400" dirty="0" smtClean="0"/>
              <a:t> </a:t>
            </a:r>
            <a:r>
              <a:rPr lang="vi-VN" sz="1400" dirty="0"/>
              <a:t>ở mức cao.</a:t>
            </a:r>
            <a:endParaRPr lang="en-US" sz="1400" dirty="0"/>
          </a:p>
        </p:txBody>
      </p:sp>
      <p:sp>
        <p:nvSpPr>
          <p:cNvPr id="6" name="Text Placeholder 3"/>
          <p:cNvSpPr txBox="1">
            <a:spLocks/>
          </p:cNvSpPr>
          <p:nvPr/>
        </p:nvSpPr>
        <p:spPr>
          <a:xfrm>
            <a:off x="958363" y="4439538"/>
            <a:ext cx="10511081" cy="777260"/>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vi-VN" dirty="0"/>
              <a:t>Phần lớn doanh thu đến từ các đơn hàng có </a:t>
            </a:r>
            <a:r>
              <a:rPr lang="vi-VN" b="1" dirty="0"/>
              <a:t>đánh giá 5 sao</a:t>
            </a:r>
            <a:r>
              <a:rPr lang="vi-VN" dirty="0"/>
              <a:t>, chiếm gần </a:t>
            </a:r>
            <a:r>
              <a:rPr lang="vi-VN" b="1" dirty="0"/>
              <a:t>một nửa tổng doanh thu</a:t>
            </a:r>
            <a:r>
              <a:rPr lang="vi-VN" dirty="0"/>
              <a:t>. Ngược lại, các đơn hàng bị đánh giá thấp (</a:t>
            </a:r>
            <a:r>
              <a:rPr lang="vi-VN" dirty="0" smtClean="0"/>
              <a:t>1–</a:t>
            </a:r>
            <a:r>
              <a:rPr lang="en-US" dirty="0" smtClean="0"/>
              <a:t>3</a:t>
            </a:r>
            <a:r>
              <a:rPr lang="vi-VN" dirty="0" smtClean="0"/>
              <a:t> </a:t>
            </a:r>
            <a:r>
              <a:rPr lang="vi-VN" dirty="0"/>
              <a:t>sao) mang lại doanh thu thấp hơn đáng kể. Điều này cho thấy </a:t>
            </a:r>
            <a:r>
              <a:rPr lang="vi-VN" b="1" dirty="0"/>
              <a:t>trải nghiệm tốt đi liền với giá trị </a:t>
            </a:r>
            <a:r>
              <a:rPr lang="vi-VN" b="1" dirty="0" smtClean="0"/>
              <a:t>cao</a:t>
            </a:r>
            <a:r>
              <a:rPr lang="vi-VN" dirty="0"/>
              <a:t>.</a:t>
            </a:r>
            <a:endParaRPr lang="en-US" sz="1400" dirty="0"/>
          </a:p>
        </p:txBody>
      </p:sp>
      <p:pic>
        <p:nvPicPr>
          <p:cNvPr id="7" name="Content Placeholder 4"/>
          <p:cNvPicPr>
            <a:picLocks noChangeAspect="1"/>
          </p:cNvPicPr>
          <p:nvPr/>
        </p:nvPicPr>
        <p:blipFill>
          <a:blip r:embed="rId3"/>
          <a:stretch>
            <a:fillRect/>
          </a:stretch>
        </p:blipFill>
        <p:spPr>
          <a:xfrm>
            <a:off x="958363" y="575400"/>
            <a:ext cx="5086228" cy="3477255"/>
          </a:xfrm>
          <a:prstGeom prst="rect">
            <a:avLst/>
          </a:prstGeom>
        </p:spPr>
      </p:pic>
    </p:spTree>
    <p:extLst>
      <p:ext uri="{BB962C8B-B14F-4D97-AF65-F5344CB8AC3E}">
        <p14:creationId xmlns:p14="http://schemas.microsoft.com/office/powerpoint/2010/main" val="3888585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276" y="0"/>
            <a:ext cx="10746557" cy="622300"/>
          </a:xfrm>
        </p:spPr>
        <p:txBody>
          <a:bodyPr>
            <a:noAutofit/>
          </a:bodyPr>
          <a:lstStyle/>
          <a:p>
            <a:r>
              <a:rPr lang="vi-VN" sz="2400" dirty="0">
                <a:latin typeface="Tahoma (Headings)"/>
              </a:rPr>
              <a:t>Tương quan giữa số sản phẩm trong một đơn hàng và tổng giá trị đơn hàng</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2" y="933450"/>
            <a:ext cx="6378698" cy="3281486"/>
          </a:xfrm>
          <a:prstGeom prst="rect">
            <a:avLst/>
          </a:prstGeom>
        </p:spPr>
      </p:pic>
      <p:sp>
        <p:nvSpPr>
          <p:cNvPr id="4" name="Text Placeholder 3"/>
          <p:cNvSpPr>
            <a:spLocks noGrp="1"/>
          </p:cNvSpPr>
          <p:nvPr>
            <p:ph type="body" sz="half" idx="2"/>
          </p:nvPr>
        </p:nvSpPr>
        <p:spPr>
          <a:xfrm>
            <a:off x="2589212" y="4526086"/>
            <a:ext cx="9602788" cy="985737"/>
          </a:xfrm>
        </p:spPr>
        <p:txBody>
          <a:bodyPr>
            <a:normAutofit/>
          </a:bodyPr>
          <a:lstStyle/>
          <a:p>
            <a:r>
              <a:rPr lang="vi-VN" dirty="0"/>
              <a:t>Phần lớn các đơn hàng có </a:t>
            </a:r>
            <a:r>
              <a:rPr lang="vi-VN" b="1" dirty="0"/>
              <a:t>dưới 5 sản phẩm</a:t>
            </a:r>
            <a:r>
              <a:rPr lang="vi-VN" dirty="0"/>
              <a:t>, với tổng giá trị dao động từ </a:t>
            </a:r>
            <a:r>
              <a:rPr lang="vi-VN" dirty="0" smtClean="0"/>
              <a:t>1.000–5.000</a:t>
            </a:r>
            <a:r>
              <a:rPr lang="en-US" dirty="0" smtClean="0"/>
              <a:t> </a:t>
            </a:r>
            <a:r>
              <a:rPr lang="en-US" dirty="0" smtClean="0">
                <a:latin typeface="Tahoma (Body)"/>
              </a:rPr>
              <a:t>BRL</a:t>
            </a:r>
            <a:r>
              <a:rPr lang="vi-VN" dirty="0" smtClean="0"/>
              <a:t>.</a:t>
            </a:r>
            <a:r>
              <a:rPr lang="vi-VN" dirty="0"/>
              <a:t/>
            </a:r>
            <a:br>
              <a:rPr lang="vi-VN" dirty="0"/>
            </a:br>
            <a:r>
              <a:rPr lang="vi-VN" dirty="0"/>
              <a:t>Tuy nhiên, </a:t>
            </a:r>
            <a:r>
              <a:rPr lang="vi-VN" b="1" dirty="0"/>
              <a:t>một số đơn hàng có giá trị rất cao (trên </a:t>
            </a:r>
            <a:r>
              <a:rPr lang="vi-VN" b="1" dirty="0" smtClean="0"/>
              <a:t>10.000</a:t>
            </a:r>
            <a:r>
              <a:rPr lang="en-US" b="1" dirty="0" smtClean="0"/>
              <a:t> </a:t>
            </a:r>
            <a:r>
              <a:rPr lang="en-US" b="1" dirty="0" smtClean="0">
                <a:latin typeface="Tahoma (Body)"/>
              </a:rPr>
              <a:t>BRL</a:t>
            </a:r>
            <a:r>
              <a:rPr lang="vi-VN" b="1" dirty="0" smtClean="0"/>
              <a:t>)</a:t>
            </a:r>
            <a:r>
              <a:rPr lang="vi-VN" dirty="0" smtClean="0"/>
              <a:t> </a:t>
            </a:r>
            <a:r>
              <a:rPr lang="vi-VN" dirty="0"/>
              <a:t>vẫn chỉ bao gồm số lượng sản phẩm tương </a:t>
            </a:r>
            <a:r>
              <a:rPr lang="vi-VN" dirty="0" smtClean="0"/>
              <a:t>đối</a:t>
            </a:r>
            <a:r>
              <a:rPr lang="en-US" dirty="0" smtClean="0"/>
              <a:t> </a:t>
            </a:r>
            <a:r>
              <a:rPr lang="en-US" dirty="0" err="1" smtClean="0"/>
              <a:t>ít</a:t>
            </a:r>
            <a:r>
              <a:rPr lang="vi-VN" dirty="0" smtClean="0"/>
              <a:t>, </a:t>
            </a:r>
            <a:r>
              <a:rPr lang="vi-VN" dirty="0"/>
              <a:t>cho thấy </a:t>
            </a:r>
            <a:r>
              <a:rPr lang="vi-VN" b="1" dirty="0"/>
              <a:t>giá trị đơn hàng không tỉ lệ thuận với số lượng sản phẩm</a:t>
            </a:r>
            <a:r>
              <a:rPr lang="vi-VN" dirty="0"/>
              <a:t>.</a:t>
            </a:r>
            <a:endParaRPr lang="en-US" dirty="0"/>
          </a:p>
        </p:txBody>
      </p:sp>
      <p:sp>
        <p:nvSpPr>
          <p:cNvPr id="6" name="Text Placeholder 3"/>
          <p:cNvSpPr txBox="1">
            <a:spLocks/>
          </p:cNvSpPr>
          <p:nvPr/>
        </p:nvSpPr>
        <p:spPr>
          <a:xfrm>
            <a:off x="2589212" y="5518850"/>
            <a:ext cx="9602788" cy="995071"/>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vi-VN" b="1" dirty="0"/>
              <a:t>Phân khúc khách hàng mua ít – giá cao</a:t>
            </a:r>
            <a:r>
              <a:rPr lang="vi-VN" dirty="0"/>
              <a:t> nên được chăm sóc đặc </a:t>
            </a:r>
            <a:r>
              <a:rPr lang="vi-VN" dirty="0" smtClean="0"/>
              <a:t>biệt</a:t>
            </a:r>
            <a:endParaRPr lang="en-US" dirty="0" smtClean="0"/>
          </a:p>
          <a:p>
            <a:r>
              <a:rPr lang="vi-VN" b="1" dirty="0"/>
              <a:t>Khuyến khích tăng số lượng sản phẩm/đơn hàng giá thấp</a:t>
            </a:r>
            <a:r>
              <a:rPr lang="vi-VN" dirty="0"/>
              <a:t> bằng combo, mua thêm giảm giá hoặc giao hàng miễn phí.</a:t>
            </a:r>
            <a:endParaRPr lang="en-US" dirty="0"/>
          </a:p>
        </p:txBody>
      </p:sp>
    </p:spTree>
    <p:extLst>
      <p:ext uri="{BB962C8B-B14F-4D97-AF65-F5344CB8AC3E}">
        <p14:creationId xmlns:p14="http://schemas.microsoft.com/office/powerpoint/2010/main" val="4509511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79108"/>
            <a:ext cx="8025369" cy="443191"/>
          </a:xfrm>
        </p:spPr>
        <p:txBody>
          <a:bodyPr>
            <a:noAutofit/>
          </a:bodyPr>
          <a:lstStyle/>
          <a:p>
            <a:r>
              <a:rPr lang="en-US" sz="2400" dirty="0" err="1">
                <a:latin typeface="Tahoma (Headings)"/>
              </a:rPr>
              <a:t>Phân</a:t>
            </a:r>
            <a:r>
              <a:rPr lang="en-US" sz="2400" dirty="0">
                <a:latin typeface="Tahoma (Headings)"/>
              </a:rPr>
              <a:t> </a:t>
            </a:r>
            <a:r>
              <a:rPr lang="en-US" sz="2400" dirty="0" err="1">
                <a:latin typeface="Tahoma (Headings)"/>
              </a:rPr>
              <a:t>phối</a:t>
            </a:r>
            <a:r>
              <a:rPr lang="en-US" sz="2400" dirty="0">
                <a:latin typeface="Tahoma (Headings)"/>
              </a:rPr>
              <a:t> </a:t>
            </a:r>
            <a:r>
              <a:rPr lang="en-US" sz="2400" dirty="0" err="1">
                <a:latin typeface="Tahoma (Headings)"/>
              </a:rPr>
              <a:t>doanh</a:t>
            </a:r>
            <a:r>
              <a:rPr lang="en-US" sz="2400" dirty="0">
                <a:latin typeface="Tahoma (Headings)"/>
              </a:rPr>
              <a:t> </a:t>
            </a:r>
            <a:r>
              <a:rPr lang="en-US" sz="2400" dirty="0" err="1">
                <a:latin typeface="Tahoma (Headings)"/>
              </a:rPr>
              <a:t>thu</a:t>
            </a:r>
            <a:r>
              <a:rPr lang="en-US" sz="2400" dirty="0">
                <a:latin typeface="Tahoma (Headings)"/>
              </a:rPr>
              <a:t> </a:t>
            </a:r>
            <a:r>
              <a:rPr lang="en-US" sz="2400" dirty="0" err="1">
                <a:latin typeface="Tahoma (Headings)"/>
              </a:rPr>
              <a:t>theo</a:t>
            </a:r>
            <a:r>
              <a:rPr lang="en-US" sz="2400" dirty="0">
                <a:latin typeface="Tahoma (Headings)"/>
              </a:rPr>
              <a:t> </a:t>
            </a:r>
            <a:r>
              <a:rPr lang="en-US" sz="2400" dirty="0" err="1">
                <a:latin typeface="Tahoma (Headings)"/>
              </a:rPr>
              <a:t>thời</a:t>
            </a:r>
            <a:r>
              <a:rPr lang="en-US" sz="2400" dirty="0">
                <a:latin typeface="Tahoma (Headings)"/>
              </a:rPr>
              <a:t> </a:t>
            </a:r>
            <a:r>
              <a:rPr lang="en-US" sz="2400" dirty="0" err="1">
                <a:latin typeface="Tahoma (Headings)"/>
              </a:rPr>
              <a:t>gian</a:t>
            </a:r>
            <a:r>
              <a:rPr lang="en-US" sz="2400" dirty="0">
                <a:latin typeface="Tahoma (Headings)"/>
              </a:rPr>
              <a:t> </a:t>
            </a:r>
            <a:r>
              <a:rPr lang="en-US" sz="2400" dirty="0" err="1">
                <a:latin typeface="Tahoma (Headings)"/>
              </a:rPr>
              <a:t>đặt</a:t>
            </a:r>
            <a:r>
              <a:rPr lang="en-US" sz="2400" dirty="0">
                <a:latin typeface="Tahoma (Headings)"/>
              </a:rPr>
              <a:t> </a:t>
            </a:r>
            <a:r>
              <a:rPr lang="en-US" sz="2400" dirty="0" err="1">
                <a:latin typeface="Tahoma (Headings)"/>
              </a:rPr>
              <a:t>hàng</a:t>
            </a:r>
            <a:r>
              <a:rPr lang="en-US" sz="2400" dirty="0">
                <a:latin typeface="Tahoma (Headings)"/>
              </a:rPr>
              <a:t> </a:t>
            </a:r>
            <a:r>
              <a:rPr lang="en-US" sz="2400" dirty="0" err="1">
                <a:latin typeface="Tahoma (Headings)"/>
              </a:rPr>
              <a:t>trong</a:t>
            </a:r>
            <a:r>
              <a:rPr lang="en-US" sz="2400" dirty="0">
                <a:latin typeface="Tahoma (Headings)"/>
              </a:rPr>
              <a:t> </a:t>
            </a:r>
            <a:r>
              <a:rPr lang="en-US" sz="2400" dirty="0" err="1">
                <a:latin typeface="Tahoma (Headings)"/>
              </a:rPr>
              <a:t>ngày</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665411" y="913595"/>
            <a:ext cx="7269895" cy="3252321"/>
          </a:xfrm>
          <a:prstGeom prst="rect">
            <a:avLst/>
          </a:prstGeom>
        </p:spPr>
      </p:pic>
      <p:sp>
        <p:nvSpPr>
          <p:cNvPr id="4" name="Text Placeholder 3"/>
          <p:cNvSpPr>
            <a:spLocks noGrp="1"/>
          </p:cNvSpPr>
          <p:nvPr>
            <p:ph type="body" sz="half" idx="2"/>
          </p:nvPr>
        </p:nvSpPr>
        <p:spPr>
          <a:xfrm>
            <a:off x="2665411" y="4451827"/>
            <a:ext cx="8911124" cy="812057"/>
          </a:xfrm>
        </p:spPr>
        <p:txBody>
          <a:bodyPr>
            <a:normAutofit/>
          </a:bodyPr>
          <a:lstStyle/>
          <a:p>
            <a:r>
              <a:rPr lang="en-US" dirty="0" err="1">
                <a:latin typeface="Tahoma (Body)"/>
              </a:rPr>
              <a:t>Doanh</a:t>
            </a:r>
            <a:r>
              <a:rPr lang="en-US" dirty="0">
                <a:latin typeface="Tahoma (Body)"/>
              </a:rPr>
              <a:t> </a:t>
            </a:r>
            <a:r>
              <a:rPr lang="en-US" dirty="0" err="1">
                <a:latin typeface="Tahoma (Body)"/>
              </a:rPr>
              <a:t>thu</a:t>
            </a:r>
            <a:r>
              <a:rPr lang="en-US" dirty="0">
                <a:latin typeface="Tahoma (Body)"/>
              </a:rPr>
              <a:t> </a:t>
            </a:r>
            <a:r>
              <a:rPr lang="en-US" dirty="0" err="1">
                <a:latin typeface="Tahoma (Body)"/>
              </a:rPr>
              <a:t>thấp</a:t>
            </a:r>
            <a:r>
              <a:rPr lang="en-US" dirty="0">
                <a:latin typeface="Tahoma (Body)"/>
              </a:rPr>
              <a:t> </a:t>
            </a:r>
            <a:r>
              <a:rPr lang="en-US" dirty="0" err="1">
                <a:latin typeface="Tahoma (Body)"/>
              </a:rPr>
              <a:t>nhất</a:t>
            </a:r>
            <a:r>
              <a:rPr lang="en-US" dirty="0">
                <a:latin typeface="Tahoma (Body)"/>
              </a:rPr>
              <a:t> </a:t>
            </a:r>
            <a:r>
              <a:rPr lang="en-US" dirty="0" err="1">
                <a:latin typeface="Tahoma (Body)"/>
              </a:rPr>
              <a:t>vào</a:t>
            </a:r>
            <a:r>
              <a:rPr lang="en-US" dirty="0">
                <a:latin typeface="Tahoma (Body)"/>
              </a:rPr>
              <a:t> </a:t>
            </a:r>
            <a:r>
              <a:rPr lang="en-US" b="1" dirty="0" err="1">
                <a:latin typeface="Tahoma (Body)"/>
              </a:rPr>
              <a:t>rạng</a:t>
            </a:r>
            <a:r>
              <a:rPr lang="en-US" b="1" dirty="0">
                <a:latin typeface="Tahoma (Body)"/>
              </a:rPr>
              <a:t> </a:t>
            </a:r>
            <a:r>
              <a:rPr lang="en-US" b="1" dirty="0" err="1">
                <a:latin typeface="Tahoma (Body)"/>
              </a:rPr>
              <a:t>sáng</a:t>
            </a:r>
            <a:r>
              <a:rPr lang="en-US" b="1" dirty="0">
                <a:latin typeface="Tahoma (Body)"/>
              </a:rPr>
              <a:t> (3h–6h)</a:t>
            </a:r>
            <a:r>
              <a:rPr lang="en-US" dirty="0">
                <a:latin typeface="Tahoma (Body)"/>
              </a:rPr>
              <a:t> </a:t>
            </a:r>
            <a:r>
              <a:rPr lang="en-US" dirty="0" err="1">
                <a:latin typeface="Tahoma (Body)"/>
              </a:rPr>
              <a:t>và</a:t>
            </a:r>
            <a:r>
              <a:rPr lang="en-US" dirty="0">
                <a:latin typeface="Tahoma (Body)"/>
              </a:rPr>
              <a:t> </a:t>
            </a:r>
            <a:r>
              <a:rPr lang="en-US" dirty="0" err="1">
                <a:latin typeface="Tahoma (Body)"/>
              </a:rPr>
              <a:t>bắt</a:t>
            </a:r>
            <a:r>
              <a:rPr lang="en-US" dirty="0">
                <a:latin typeface="Tahoma (Body)"/>
              </a:rPr>
              <a:t> </a:t>
            </a:r>
            <a:r>
              <a:rPr lang="en-US" dirty="0" err="1">
                <a:latin typeface="Tahoma (Body)"/>
              </a:rPr>
              <a:t>đầu</a:t>
            </a:r>
            <a:r>
              <a:rPr lang="en-US" dirty="0">
                <a:latin typeface="Tahoma (Body)"/>
              </a:rPr>
              <a:t> </a:t>
            </a:r>
            <a:r>
              <a:rPr lang="en-US" dirty="0" err="1">
                <a:latin typeface="Tahoma (Body)"/>
              </a:rPr>
              <a:t>tăng</a:t>
            </a:r>
            <a:r>
              <a:rPr lang="en-US" dirty="0">
                <a:latin typeface="Tahoma (Body)"/>
              </a:rPr>
              <a:t> </a:t>
            </a:r>
            <a:r>
              <a:rPr lang="en-US" dirty="0" err="1">
                <a:latin typeface="Tahoma (Body)"/>
              </a:rPr>
              <a:t>mạnh</a:t>
            </a:r>
            <a:r>
              <a:rPr lang="en-US" dirty="0">
                <a:latin typeface="Tahoma (Body)"/>
              </a:rPr>
              <a:t> </a:t>
            </a:r>
            <a:r>
              <a:rPr lang="en-US" dirty="0" err="1">
                <a:latin typeface="Tahoma (Body)"/>
              </a:rPr>
              <a:t>từ</a:t>
            </a:r>
            <a:r>
              <a:rPr lang="en-US" dirty="0">
                <a:latin typeface="Tahoma (Body)"/>
              </a:rPr>
              <a:t> </a:t>
            </a:r>
            <a:r>
              <a:rPr lang="en-US" b="1" dirty="0">
                <a:latin typeface="Tahoma (Body)"/>
              </a:rPr>
              <a:t>8h </a:t>
            </a:r>
            <a:r>
              <a:rPr lang="en-US" b="1" dirty="0" err="1">
                <a:latin typeface="Tahoma (Body)"/>
              </a:rPr>
              <a:t>sáng</a:t>
            </a:r>
            <a:r>
              <a:rPr lang="en-US" dirty="0">
                <a:latin typeface="Tahoma (Body)"/>
              </a:rPr>
              <a:t>, </a:t>
            </a:r>
            <a:r>
              <a:rPr lang="en-US" dirty="0" err="1">
                <a:latin typeface="Tahoma (Body)"/>
              </a:rPr>
              <a:t>đạt</a:t>
            </a:r>
            <a:r>
              <a:rPr lang="en-US" dirty="0">
                <a:latin typeface="Tahoma (Body)"/>
              </a:rPr>
              <a:t> </a:t>
            </a:r>
            <a:r>
              <a:rPr lang="en-US" dirty="0" err="1">
                <a:latin typeface="Tahoma (Body)"/>
              </a:rPr>
              <a:t>đỉnh</a:t>
            </a:r>
            <a:r>
              <a:rPr lang="en-US" dirty="0">
                <a:latin typeface="Tahoma (Body)"/>
              </a:rPr>
              <a:t> </a:t>
            </a:r>
            <a:r>
              <a:rPr lang="en-US" dirty="0" err="1">
                <a:latin typeface="Tahoma (Body)"/>
              </a:rPr>
              <a:t>trong</a:t>
            </a:r>
            <a:r>
              <a:rPr lang="en-US" dirty="0">
                <a:latin typeface="Tahoma (Body)"/>
              </a:rPr>
              <a:t> </a:t>
            </a:r>
            <a:r>
              <a:rPr lang="en-US" dirty="0" err="1">
                <a:latin typeface="Tahoma (Body)"/>
              </a:rPr>
              <a:t>khoảng</a:t>
            </a:r>
            <a:r>
              <a:rPr lang="en-US" dirty="0">
                <a:latin typeface="Tahoma (Body)"/>
              </a:rPr>
              <a:t> </a:t>
            </a:r>
            <a:r>
              <a:rPr lang="en-US" b="1" dirty="0">
                <a:latin typeface="Tahoma (Body)"/>
              </a:rPr>
              <a:t>12h–15h</a:t>
            </a:r>
            <a:r>
              <a:rPr lang="en-US" dirty="0">
                <a:latin typeface="Tahoma (Body)"/>
              </a:rPr>
              <a:t>. </a:t>
            </a:r>
            <a:r>
              <a:rPr lang="en-US" dirty="0" err="1">
                <a:latin typeface="Tahoma (Body)"/>
              </a:rPr>
              <a:t>Từ</a:t>
            </a:r>
            <a:r>
              <a:rPr lang="en-US" dirty="0">
                <a:latin typeface="Tahoma (Body)"/>
              </a:rPr>
              <a:t> </a:t>
            </a:r>
            <a:r>
              <a:rPr lang="en-US" dirty="0" err="1">
                <a:latin typeface="Tahoma (Body)"/>
              </a:rPr>
              <a:t>chiều</a:t>
            </a:r>
            <a:r>
              <a:rPr lang="en-US" dirty="0">
                <a:latin typeface="Tahoma (Body)"/>
              </a:rPr>
              <a:t> </a:t>
            </a:r>
            <a:r>
              <a:rPr lang="en-US" dirty="0" err="1">
                <a:latin typeface="Tahoma (Body)"/>
              </a:rPr>
              <a:t>đến</a:t>
            </a:r>
            <a:r>
              <a:rPr lang="en-US" dirty="0">
                <a:latin typeface="Tahoma (Body)"/>
              </a:rPr>
              <a:t> </a:t>
            </a:r>
            <a:r>
              <a:rPr lang="en-US" dirty="0" err="1">
                <a:latin typeface="Tahoma (Body)"/>
              </a:rPr>
              <a:t>tối</a:t>
            </a:r>
            <a:r>
              <a:rPr lang="en-US" dirty="0">
                <a:latin typeface="Tahoma (Body)"/>
              </a:rPr>
              <a:t> (15h–21h), </a:t>
            </a:r>
            <a:r>
              <a:rPr lang="en-US" dirty="0" err="1">
                <a:latin typeface="Tahoma (Body)"/>
              </a:rPr>
              <a:t>doanh</a:t>
            </a:r>
            <a:r>
              <a:rPr lang="en-US" dirty="0">
                <a:latin typeface="Tahoma (Body)"/>
              </a:rPr>
              <a:t> </a:t>
            </a:r>
            <a:r>
              <a:rPr lang="en-US" dirty="0" err="1">
                <a:latin typeface="Tahoma (Body)"/>
              </a:rPr>
              <a:t>thu</a:t>
            </a:r>
            <a:r>
              <a:rPr lang="en-US" dirty="0">
                <a:latin typeface="Tahoma (Body)"/>
              </a:rPr>
              <a:t> </a:t>
            </a:r>
            <a:r>
              <a:rPr lang="en-US" dirty="0" err="1">
                <a:latin typeface="Tahoma (Body)"/>
              </a:rPr>
              <a:t>duy</a:t>
            </a:r>
            <a:r>
              <a:rPr lang="en-US" dirty="0">
                <a:latin typeface="Tahoma (Body)"/>
              </a:rPr>
              <a:t> </a:t>
            </a:r>
            <a:r>
              <a:rPr lang="en-US" dirty="0" err="1">
                <a:latin typeface="Tahoma (Body)"/>
              </a:rPr>
              <a:t>trì</a:t>
            </a:r>
            <a:r>
              <a:rPr lang="en-US" dirty="0">
                <a:latin typeface="Tahoma (Body)"/>
              </a:rPr>
              <a:t> ở </a:t>
            </a:r>
            <a:r>
              <a:rPr lang="en-US" dirty="0" err="1">
                <a:latin typeface="Tahoma (Body)"/>
              </a:rPr>
              <a:t>mức</a:t>
            </a:r>
            <a:r>
              <a:rPr lang="en-US" dirty="0">
                <a:latin typeface="Tahoma (Body)"/>
              </a:rPr>
              <a:t> </a:t>
            </a:r>
            <a:r>
              <a:rPr lang="en-US" dirty="0" err="1">
                <a:latin typeface="Tahoma (Body)"/>
              </a:rPr>
              <a:t>cao</a:t>
            </a:r>
            <a:r>
              <a:rPr lang="en-US" dirty="0">
                <a:latin typeface="Tahoma (Body)"/>
              </a:rPr>
              <a:t>, </a:t>
            </a:r>
            <a:r>
              <a:rPr lang="en-US" dirty="0" err="1">
                <a:latin typeface="Tahoma (Body)"/>
              </a:rPr>
              <a:t>sau</a:t>
            </a:r>
            <a:r>
              <a:rPr lang="en-US" dirty="0">
                <a:latin typeface="Tahoma (Body)"/>
              </a:rPr>
              <a:t> </a:t>
            </a:r>
            <a:r>
              <a:rPr lang="en-US" dirty="0" err="1">
                <a:latin typeface="Tahoma (Body)"/>
              </a:rPr>
              <a:t>đó</a:t>
            </a:r>
            <a:r>
              <a:rPr lang="en-US" dirty="0">
                <a:latin typeface="Tahoma (Body)"/>
              </a:rPr>
              <a:t> </a:t>
            </a:r>
            <a:r>
              <a:rPr lang="en-US" dirty="0" err="1">
                <a:latin typeface="Tahoma (Body)"/>
              </a:rPr>
              <a:t>giảm</a:t>
            </a:r>
            <a:r>
              <a:rPr lang="en-US" dirty="0">
                <a:latin typeface="Tahoma (Body)"/>
              </a:rPr>
              <a:t> </a:t>
            </a:r>
            <a:r>
              <a:rPr lang="en-US" dirty="0" err="1">
                <a:latin typeface="Tahoma (Body)"/>
              </a:rPr>
              <a:t>dần</a:t>
            </a:r>
            <a:r>
              <a:rPr lang="en-US" dirty="0">
                <a:latin typeface="Tahoma (Body)"/>
              </a:rPr>
              <a:t> </a:t>
            </a:r>
            <a:r>
              <a:rPr lang="en-US" dirty="0" err="1">
                <a:latin typeface="Tahoma (Body)"/>
              </a:rPr>
              <a:t>sau</a:t>
            </a:r>
            <a:r>
              <a:rPr lang="en-US" dirty="0">
                <a:latin typeface="Tahoma (Body)"/>
              </a:rPr>
              <a:t> 22h.</a:t>
            </a:r>
          </a:p>
        </p:txBody>
      </p:sp>
      <p:sp>
        <p:nvSpPr>
          <p:cNvPr id="6" name="Text Placeholder 3"/>
          <p:cNvSpPr txBox="1">
            <a:spLocks/>
          </p:cNvSpPr>
          <p:nvPr/>
        </p:nvSpPr>
        <p:spPr>
          <a:xfrm>
            <a:off x="2633171" y="5174191"/>
            <a:ext cx="8975603" cy="711602"/>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vi-VN" b="1" dirty="0"/>
              <a:t>Khung giờ vàng để chốt đơn hàng</a:t>
            </a:r>
            <a:r>
              <a:rPr lang="vi-VN" dirty="0"/>
              <a:t> là từ </a:t>
            </a:r>
            <a:r>
              <a:rPr lang="vi-VN" b="1" dirty="0"/>
              <a:t>10h đến 21h</a:t>
            </a:r>
            <a:r>
              <a:rPr lang="vi-VN" dirty="0"/>
              <a:t>, đặc biệt cao điểm lúc </a:t>
            </a:r>
            <a:r>
              <a:rPr lang="vi-VN" b="1" dirty="0"/>
              <a:t>12h–15h</a:t>
            </a:r>
            <a:r>
              <a:rPr lang="vi-VN" dirty="0" smtClean="0"/>
              <a:t>.</a:t>
            </a:r>
            <a:endParaRPr lang="en-US" dirty="0" smtClean="0"/>
          </a:p>
          <a:p>
            <a:r>
              <a:rPr lang="vi-VN" b="1" dirty="0"/>
              <a:t>Rạng sáng (1h–6h)</a:t>
            </a:r>
            <a:r>
              <a:rPr lang="vi-VN" dirty="0"/>
              <a:t> gần như không tạo ra doanh thu đáng kể </a:t>
            </a:r>
            <a:r>
              <a:rPr lang="en-US" dirty="0" smtClean="0"/>
              <a:t>-&gt;</a:t>
            </a:r>
            <a:r>
              <a:rPr lang="vi-VN" dirty="0" smtClean="0"/>
              <a:t> </a:t>
            </a:r>
            <a:r>
              <a:rPr lang="vi-VN" dirty="0"/>
              <a:t>không cần ưu tiên quảng cáo thời điểm này.</a:t>
            </a:r>
            <a:endParaRPr lang="en-US" dirty="0"/>
          </a:p>
        </p:txBody>
      </p:sp>
      <p:sp>
        <p:nvSpPr>
          <p:cNvPr id="7" name="Text Placeholder 3"/>
          <p:cNvSpPr txBox="1">
            <a:spLocks/>
          </p:cNvSpPr>
          <p:nvPr/>
        </p:nvSpPr>
        <p:spPr>
          <a:xfrm>
            <a:off x="2589212" y="5994062"/>
            <a:ext cx="8975603" cy="711602"/>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r>
              <a:rPr lang="vi-VN" dirty="0">
                <a:latin typeface="Tahoma (Body)"/>
              </a:rPr>
              <a:t>Flash sale khung giờ trưa (11h–14h</a:t>
            </a:r>
            <a:r>
              <a:rPr lang="vi-VN" dirty="0" smtClean="0">
                <a:latin typeface="Tahoma (Body)"/>
              </a:rPr>
              <a:t>)</a:t>
            </a:r>
            <a:endParaRPr lang="en-US" dirty="0" smtClean="0">
              <a:latin typeface="Tahoma (Body)"/>
            </a:endParaRPr>
          </a:p>
          <a:p>
            <a:r>
              <a:rPr lang="pt-BR" dirty="0">
                <a:latin typeface="Tahoma (Body)"/>
              </a:rPr>
              <a:t>Push notification vào sáng sớm (8h–9h) và đầu giờ tối (18h–20h)</a:t>
            </a:r>
            <a:endParaRPr lang="en-US" dirty="0">
              <a:latin typeface="Tahoma (Body)"/>
            </a:endParaRPr>
          </a:p>
        </p:txBody>
      </p:sp>
    </p:spTree>
    <p:extLst>
      <p:ext uri="{BB962C8B-B14F-4D97-AF65-F5344CB8AC3E}">
        <p14:creationId xmlns:p14="http://schemas.microsoft.com/office/powerpoint/2010/main" val="1188303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3121"/>
            <a:ext cx="5432998" cy="508000"/>
          </a:xfrm>
        </p:spPr>
        <p:txBody>
          <a:bodyPr>
            <a:normAutofit/>
          </a:bodyPr>
          <a:lstStyle/>
          <a:p>
            <a:r>
              <a:rPr lang="vi-VN" sz="2400" dirty="0"/>
              <a:t>Tăng trưởng nhanh – Áp lực vận hành</a:t>
            </a:r>
            <a:endParaRPr lang="en-US" sz="2400" dirty="0"/>
          </a:p>
        </p:txBody>
      </p:sp>
      <p:pic>
        <p:nvPicPr>
          <p:cNvPr id="5" name="Content Placeholder 4"/>
          <p:cNvPicPr>
            <a:picLocks noGrp="1" noChangeAspect="1"/>
          </p:cNvPicPr>
          <p:nvPr>
            <p:ph idx="1"/>
          </p:nvPr>
        </p:nvPicPr>
        <p:blipFill>
          <a:blip r:embed="rId2"/>
          <a:stretch>
            <a:fillRect/>
          </a:stretch>
        </p:blipFill>
        <p:spPr>
          <a:xfrm>
            <a:off x="2589212" y="721559"/>
            <a:ext cx="8072503" cy="3942508"/>
          </a:xfrm>
          <a:prstGeom prst="rect">
            <a:avLst/>
          </a:prstGeom>
        </p:spPr>
      </p:pic>
      <p:sp>
        <p:nvSpPr>
          <p:cNvPr id="4" name="Text Placeholder 3"/>
          <p:cNvSpPr>
            <a:spLocks noGrp="1"/>
          </p:cNvSpPr>
          <p:nvPr>
            <p:ph type="body" sz="half" idx="2"/>
          </p:nvPr>
        </p:nvSpPr>
        <p:spPr>
          <a:xfrm>
            <a:off x="2230994" y="4671751"/>
            <a:ext cx="9457511" cy="1342550"/>
          </a:xfrm>
        </p:spPr>
        <p:txBody>
          <a:bodyPr/>
          <a:lstStyle/>
          <a:p>
            <a:r>
              <a:rPr lang="vi-VN" dirty="0">
                <a:solidFill>
                  <a:schemeClr val="tx1"/>
                </a:solidFill>
              </a:rPr>
              <a:t>Trong năm 2017, số đơn hàng tăng liên tục và đạt đỉnh vào tháng 11.</a:t>
            </a:r>
            <a:br>
              <a:rPr lang="vi-VN" dirty="0">
                <a:solidFill>
                  <a:schemeClr val="tx1"/>
                </a:solidFill>
              </a:rPr>
            </a:br>
            <a:r>
              <a:rPr lang="vi-VN" dirty="0">
                <a:solidFill>
                  <a:schemeClr val="tx1"/>
                </a:solidFill>
              </a:rPr>
              <a:t>Tuy nhiên, áp lực vận hành khiến </a:t>
            </a:r>
            <a:r>
              <a:rPr lang="vi-VN" b="1" dirty="0">
                <a:solidFill>
                  <a:schemeClr val="tx1"/>
                </a:solidFill>
              </a:rPr>
              <a:t>tỷ lệ giao trễ tăng</a:t>
            </a:r>
            <a:r>
              <a:rPr lang="vi-VN" dirty="0">
                <a:solidFill>
                  <a:schemeClr val="tx1"/>
                </a:solidFill>
              </a:rPr>
              <a:t>, đặc biệt trong các tháng sau cao điểm.</a:t>
            </a:r>
          </a:p>
          <a:p>
            <a:r>
              <a:rPr lang="vi-VN" dirty="0">
                <a:solidFill>
                  <a:schemeClr val="tx1"/>
                </a:solidFill>
              </a:rPr>
              <a:t>Điều này nhanh chóng phản ánh vào </a:t>
            </a:r>
            <a:r>
              <a:rPr lang="vi-VN" b="1" dirty="0">
                <a:solidFill>
                  <a:schemeClr val="tx1"/>
                </a:solidFill>
              </a:rPr>
              <a:t>review score</a:t>
            </a:r>
            <a:r>
              <a:rPr lang="vi-VN" dirty="0">
                <a:solidFill>
                  <a:schemeClr val="tx1"/>
                </a:solidFill>
              </a:rPr>
              <a:t>, khi điểm đánh giá trung bình </a:t>
            </a:r>
            <a:r>
              <a:rPr lang="vi-VN" b="1" dirty="0">
                <a:solidFill>
                  <a:schemeClr val="tx1"/>
                </a:solidFill>
              </a:rPr>
              <a:t>giảm rõ rệt từ tháng 12/2017 đến đầu 2018</a:t>
            </a:r>
            <a:r>
              <a:rPr lang="vi-VN" dirty="0">
                <a:solidFill>
                  <a:schemeClr val="tx1"/>
                </a:solidFill>
              </a:rPr>
              <a:t>.</a:t>
            </a:r>
            <a:br>
              <a:rPr lang="vi-VN" dirty="0">
                <a:solidFill>
                  <a:schemeClr val="tx1"/>
                </a:solidFill>
              </a:rPr>
            </a:br>
            <a:r>
              <a:rPr lang="vi-VN" dirty="0">
                <a:solidFill>
                  <a:schemeClr val="tx1"/>
                </a:solidFill>
              </a:rPr>
              <a:t>Đến giữa 2018, khi hệ thống dần ổn định trở lại, </a:t>
            </a:r>
            <a:r>
              <a:rPr lang="vi-VN" b="1" dirty="0">
                <a:solidFill>
                  <a:schemeClr val="tx1"/>
                </a:solidFill>
              </a:rPr>
              <a:t>tỷ lệ giao trễ giảm và review cải thiện</a:t>
            </a:r>
            <a:r>
              <a:rPr lang="vi-VN" dirty="0">
                <a:solidFill>
                  <a:schemeClr val="tx1"/>
                </a:solidFill>
              </a:rPr>
              <a:t>.</a:t>
            </a:r>
          </a:p>
          <a:p>
            <a:endParaRPr lang="en-US" dirty="0"/>
          </a:p>
        </p:txBody>
      </p:sp>
      <p:sp>
        <p:nvSpPr>
          <p:cNvPr id="6" name="Rectangle 5"/>
          <p:cNvSpPr/>
          <p:nvPr/>
        </p:nvSpPr>
        <p:spPr>
          <a:xfrm>
            <a:off x="2244352" y="6198620"/>
            <a:ext cx="9430794" cy="523220"/>
          </a:xfrm>
          <a:prstGeom prst="rect">
            <a:avLst/>
          </a:prstGeom>
        </p:spPr>
        <p:txBody>
          <a:bodyPr wrap="square">
            <a:spAutoFit/>
          </a:bodyPr>
          <a:lstStyle/>
          <a:p>
            <a:r>
              <a:rPr lang="en-US" sz="1400" dirty="0" smtClean="0"/>
              <a:t>=&gt; </a:t>
            </a:r>
            <a:r>
              <a:rPr lang="vi-VN" sz="1400" dirty="0" smtClean="0"/>
              <a:t>Tăng </a:t>
            </a:r>
            <a:r>
              <a:rPr lang="vi-VN" sz="1400" dirty="0"/>
              <a:t>trưởng mạnh cần đi kèm với </a:t>
            </a:r>
            <a:r>
              <a:rPr lang="vi-VN" sz="1400" b="1" dirty="0"/>
              <a:t>năng lực vận hành tương ứng</a:t>
            </a:r>
            <a:r>
              <a:rPr lang="vi-VN" sz="1400" dirty="0"/>
              <a:t>, nếu không sẽ ảnh hưởng trực tiếp đến </a:t>
            </a:r>
            <a:r>
              <a:rPr lang="vi-VN" sz="1400" b="1" dirty="0"/>
              <a:t>trải nghiệm và sự hài lòng của khách hàng</a:t>
            </a:r>
            <a:r>
              <a:rPr lang="vi-VN" sz="1400" dirty="0"/>
              <a:t>.</a:t>
            </a:r>
            <a:endParaRPr lang="en-US" sz="1400" dirty="0"/>
          </a:p>
        </p:txBody>
      </p:sp>
    </p:spTree>
    <p:extLst>
      <p:ext uri="{BB962C8B-B14F-4D97-AF65-F5344CB8AC3E}">
        <p14:creationId xmlns:p14="http://schemas.microsoft.com/office/powerpoint/2010/main" val="2694699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160256"/>
            <a:ext cx="4763696" cy="472621"/>
          </a:xfrm>
        </p:spPr>
        <p:txBody>
          <a:bodyPr>
            <a:noAutofit/>
          </a:bodyPr>
          <a:lstStyle/>
          <a:p>
            <a:r>
              <a:rPr lang="en-US" sz="2400" dirty="0" err="1">
                <a:latin typeface="Tahoma (Headings)"/>
              </a:rPr>
              <a:t>Dự</a:t>
            </a:r>
            <a:r>
              <a:rPr lang="en-US" sz="2400" dirty="0">
                <a:latin typeface="Tahoma (Headings)"/>
              </a:rPr>
              <a:t> </a:t>
            </a:r>
            <a:r>
              <a:rPr lang="en-US" sz="2400" dirty="0" err="1">
                <a:latin typeface="Tahoma (Headings)"/>
              </a:rPr>
              <a:t>báo</a:t>
            </a:r>
            <a:r>
              <a:rPr lang="en-US" sz="2400" dirty="0">
                <a:latin typeface="Tahoma (Headings)"/>
              </a:rPr>
              <a:t> </a:t>
            </a:r>
            <a:r>
              <a:rPr lang="en-US" sz="2400" dirty="0" err="1">
                <a:latin typeface="Tahoma (Headings)"/>
              </a:rPr>
              <a:t>doanh</a:t>
            </a:r>
            <a:r>
              <a:rPr lang="en-US" sz="2400" dirty="0">
                <a:latin typeface="Tahoma (Headings)"/>
              </a:rPr>
              <a:t> </a:t>
            </a:r>
            <a:r>
              <a:rPr lang="en-US" sz="2400" dirty="0" err="1">
                <a:latin typeface="Tahoma (Headings)"/>
              </a:rPr>
              <a:t>thu</a:t>
            </a:r>
            <a:r>
              <a:rPr lang="en-US" sz="2400" dirty="0">
                <a:latin typeface="Tahoma (Headings)"/>
              </a:rPr>
              <a:t> </a:t>
            </a:r>
            <a:r>
              <a:rPr lang="en-US" sz="2400" dirty="0" err="1">
                <a:latin typeface="Tahoma (Headings)"/>
              </a:rPr>
              <a:t>theo</a:t>
            </a:r>
            <a:r>
              <a:rPr lang="en-US" sz="2400" dirty="0">
                <a:latin typeface="Tahoma (Headings)"/>
              </a:rPr>
              <a:t> </a:t>
            </a:r>
            <a:r>
              <a:rPr lang="en-US" sz="2400" dirty="0" err="1">
                <a:latin typeface="Tahoma (Headings)"/>
              </a:rPr>
              <a:t>tháng</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1" y="745391"/>
            <a:ext cx="8937504" cy="3898732"/>
          </a:xfrm>
          <a:prstGeom prst="rect">
            <a:avLst/>
          </a:prstGeom>
        </p:spPr>
      </p:pic>
      <p:sp>
        <p:nvSpPr>
          <p:cNvPr id="4" name="Text Placeholder 3"/>
          <p:cNvSpPr>
            <a:spLocks noGrp="1"/>
          </p:cNvSpPr>
          <p:nvPr>
            <p:ph type="body" sz="half" idx="2"/>
          </p:nvPr>
        </p:nvSpPr>
        <p:spPr>
          <a:xfrm>
            <a:off x="2589211" y="4888521"/>
            <a:ext cx="8937504" cy="1591410"/>
          </a:xfrm>
        </p:spPr>
        <p:txBody>
          <a:bodyPr>
            <a:normAutofit/>
          </a:bodyPr>
          <a:lstStyle/>
          <a:p>
            <a:r>
              <a:rPr lang="vi-VN" dirty="0"/>
              <a:t>Doanh thu thực tế ban đầu thấp nhưng tăng nhanh, thậm chí vượt dự báo vào giai đoạn giữa 2017 – đầu 2018. Tuy nhiên, từ giữa 2018, doanh thu thực tế bắt đầu thấp hơn đường dự báo, cho thấy dấu hiệu tăng trưởng chậm lại. Mô hình dự báo vẫn cho thấy xu hướng đi lên đều đặn, mở ra cơ hội nếu có chiến lược phù hợp.</a:t>
            </a:r>
            <a:endParaRPr lang="en-US" dirty="0"/>
          </a:p>
        </p:txBody>
      </p:sp>
    </p:spTree>
    <p:extLst>
      <p:ext uri="{BB962C8B-B14F-4D97-AF65-F5344CB8AC3E}">
        <p14:creationId xmlns:p14="http://schemas.microsoft.com/office/powerpoint/2010/main" val="15523918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37393"/>
            <a:ext cx="4690819" cy="490414"/>
          </a:xfrm>
        </p:spPr>
        <p:txBody>
          <a:bodyPr>
            <a:normAutofit/>
          </a:bodyPr>
          <a:lstStyle/>
          <a:p>
            <a:r>
              <a:rPr lang="en-US" sz="2400" dirty="0" err="1">
                <a:latin typeface="Tahoma (Headings)"/>
              </a:rPr>
              <a:t>Dự</a:t>
            </a:r>
            <a:r>
              <a:rPr lang="en-US" sz="2400" dirty="0">
                <a:latin typeface="Tahoma (Headings)"/>
              </a:rPr>
              <a:t> </a:t>
            </a:r>
            <a:r>
              <a:rPr lang="en-US" sz="2400" dirty="0" err="1">
                <a:latin typeface="Tahoma (Headings)"/>
              </a:rPr>
              <a:t>báo</a:t>
            </a:r>
            <a:r>
              <a:rPr lang="en-US" sz="2400" dirty="0">
                <a:latin typeface="Tahoma (Headings)"/>
              </a:rPr>
              <a:t> </a:t>
            </a:r>
            <a:r>
              <a:rPr lang="en-US" sz="2400" dirty="0" err="1">
                <a:latin typeface="Tahoma (Headings)"/>
              </a:rPr>
              <a:t>doanh</a:t>
            </a:r>
            <a:r>
              <a:rPr lang="en-US" sz="2400" dirty="0">
                <a:latin typeface="Tahoma (Headings)"/>
              </a:rPr>
              <a:t> </a:t>
            </a:r>
            <a:r>
              <a:rPr lang="en-US" sz="2400" dirty="0" err="1">
                <a:latin typeface="Tahoma (Headings)"/>
              </a:rPr>
              <a:t>thu</a:t>
            </a:r>
            <a:r>
              <a:rPr lang="en-US" sz="2400" dirty="0">
                <a:latin typeface="Tahoma (Headings)"/>
              </a:rPr>
              <a:t> </a:t>
            </a:r>
            <a:r>
              <a:rPr lang="en-US" sz="2400" dirty="0" err="1">
                <a:latin typeface="Tahoma (Headings)"/>
              </a:rPr>
              <a:t>theo</a:t>
            </a:r>
            <a:r>
              <a:rPr lang="en-US" sz="2400" dirty="0">
                <a:latin typeface="Tahoma (Headings)"/>
              </a:rPr>
              <a:t> </a:t>
            </a:r>
            <a:r>
              <a:rPr lang="en-US" sz="2400" dirty="0" err="1" smtClean="0">
                <a:latin typeface="Tahoma (Headings)"/>
              </a:rPr>
              <a:t>tuần</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2" y="868741"/>
            <a:ext cx="8715656" cy="3501035"/>
          </a:xfrm>
          <a:prstGeom prst="rect">
            <a:avLst/>
          </a:prstGeom>
        </p:spPr>
      </p:pic>
      <p:sp>
        <p:nvSpPr>
          <p:cNvPr id="4" name="Text Placeholder 3"/>
          <p:cNvSpPr>
            <a:spLocks noGrp="1"/>
          </p:cNvSpPr>
          <p:nvPr>
            <p:ph type="body" sz="half" idx="2"/>
          </p:nvPr>
        </p:nvSpPr>
        <p:spPr>
          <a:xfrm>
            <a:off x="2589212" y="4888522"/>
            <a:ext cx="8796826" cy="1081455"/>
          </a:xfrm>
        </p:spPr>
        <p:txBody>
          <a:bodyPr>
            <a:normAutofit/>
          </a:bodyPr>
          <a:lstStyle/>
          <a:p>
            <a:r>
              <a:rPr lang="vi-VN" dirty="0"/>
              <a:t>Trong giai đoạn đầu (cuối 2016 – giữa 2017), </a:t>
            </a:r>
            <a:r>
              <a:rPr lang="vi-VN" b="1" dirty="0"/>
              <a:t>doanh thu thực tế và dự báo bám sát nhau</a:t>
            </a:r>
            <a:r>
              <a:rPr lang="vi-VN" dirty="0"/>
              <a:t>, cho thấy mô hình hoạt động tốt. Tuy nhiên, từ </a:t>
            </a:r>
            <a:r>
              <a:rPr lang="vi-VN" b="1" dirty="0"/>
              <a:t>cuối 2017 đến giữa 2018</a:t>
            </a:r>
            <a:r>
              <a:rPr lang="vi-VN" dirty="0"/>
              <a:t>, có nhiều </a:t>
            </a:r>
            <a:r>
              <a:rPr lang="vi-VN" b="1" dirty="0"/>
              <a:t>khoảng lệch giữa thực tế và dự báo</a:t>
            </a:r>
            <a:r>
              <a:rPr lang="vi-VN" dirty="0"/>
              <a:t>, chủ yếu do các biến động bất ngờ (cao điểm hoặc sụt giảm). Giai đoạn </a:t>
            </a:r>
            <a:r>
              <a:rPr lang="vi-VN" b="1" dirty="0"/>
              <a:t>cuối 2018</a:t>
            </a:r>
            <a:r>
              <a:rPr lang="vi-VN" dirty="0"/>
              <a:t>, mô hình dự báo bắt đầu </a:t>
            </a:r>
            <a:r>
              <a:rPr lang="vi-VN" b="1" dirty="0"/>
              <a:t>vượt thực tế</a:t>
            </a:r>
            <a:r>
              <a:rPr lang="vi-VN" dirty="0"/>
              <a:t>, cho thấy doanh thu đang chững lại trong khi mô hình vẫn dự đoán tăng.</a:t>
            </a:r>
            <a:endParaRPr lang="en-US" dirty="0"/>
          </a:p>
        </p:txBody>
      </p:sp>
    </p:spTree>
    <p:extLst>
      <p:ext uri="{BB962C8B-B14F-4D97-AF65-F5344CB8AC3E}">
        <p14:creationId xmlns:p14="http://schemas.microsoft.com/office/powerpoint/2010/main" val="29768083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9338" y="744717"/>
            <a:ext cx="6460518" cy="818123"/>
          </a:xfrm>
        </p:spPr>
        <p:txBody>
          <a:bodyPr>
            <a:normAutofit fontScale="90000"/>
          </a:bodyPr>
          <a:lstStyle/>
          <a:p>
            <a:r>
              <a:rPr lang="en-US" dirty="0" err="1" smtClean="0">
                <a:latin typeface="Tahoma (Headings)"/>
              </a:rPr>
              <a:t>Chuẩn</a:t>
            </a:r>
            <a:r>
              <a:rPr lang="en-US" dirty="0" smtClean="0">
                <a:latin typeface="Tahoma (Headings)"/>
              </a:rPr>
              <a:t> </a:t>
            </a:r>
            <a:r>
              <a:rPr lang="en-US" dirty="0" err="1" smtClean="0">
                <a:latin typeface="Tahoma (Headings)"/>
              </a:rPr>
              <a:t>bị</a:t>
            </a:r>
            <a:r>
              <a:rPr lang="en-US" dirty="0" smtClean="0">
                <a:latin typeface="Tahoma (Headings)"/>
              </a:rPr>
              <a:t> </a:t>
            </a:r>
            <a:r>
              <a:rPr lang="en-US" dirty="0" err="1" smtClean="0">
                <a:latin typeface="Tahoma (Headings)"/>
              </a:rPr>
              <a:t>dữ</a:t>
            </a:r>
            <a:r>
              <a:rPr lang="en-US" dirty="0" smtClean="0">
                <a:latin typeface="Tahoma (Headings)"/>
              </a:rPr>
              <a:t> </a:t>
            </a:r>
            <a:r>
              <a:rPr lang="en-US" dirty="0" err="1" smtClean="0">
                <a:latin typeface="Tahoma (Headings)"/>
              </a:rPr>
              <a:t>liệu</a:t>
            </a:r>
            <a:endParaRPr lang="en-US" dirty="0">
              <a:latin typeface="Tahoma (Headings)"/>
            </a:endParaRPr>
          </a:p>
        </p:txBody>
      </p:sp>
      <p:pic>
        <p:nvPicPr>
          <p:cNvPr id="2054" name="Picture 6" descr="Xử lý dữ liệu là gì? Quy trình và phương pháp xử lý phổ biến - MPBP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3736" y="2360611"/>
            <a:ext cx="5879171" cy="354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835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339365"/>
            <a:ext cx="4773122" cy="485157"/>
          </a:xfrm>
        </p:spPr>
        <p:txBody>
          <a:bodyPr>
            <a:noAutofit/>
          </a:bodyPr>
          <a:lstStyle/>
          <a:p>
            <a:r>
              <a:rPr lang="en-US" sz="2400" dirty="0" err="1">
                <a:latin typeface="Tahoma (Headings)"/>
              </a:rPr>
              <a:t>Dự</a:t>
            </a:r>
            <a:r>
              <a:rPr lang="en-US" sz="2400" dirty="0">
                <a:latin typeface="Tahoma (Headings)"/>
              </a:rPr>
              <a:t> </a:t>
            </a:r>
            <a:r>
              <a:rPr lang="en-US" sz="2400" dirty="0" err="1">
                <a:latin typeface="Tahoma (Headings)"/>
              </a:rPr>
              <a:t>báo</a:t>
            </a:r>
            <a:r>
              <a:rPr lang="en-US" sz="2400" dirty="0">
                <a:latin typeface="Tahoma (Headings)"/>
              </a:rPr>
              <a:t> </a:t>
            </a:r>
            <a:r>
              <a:rPr lang="en-US" sz="2400" dirty="0" err="1">
                <a:latin typeface="Tahoma (Headings)"/>
              </a:rPr>
              <a:t>doanh</a:t>
            </a:r>
            <a:r>
              <a:rPr lang="en-US" sz="2400" dirty="0">
                <a:latin typeface="Tahoma (Headings)"/>
              </a:rPr>
              <a:t> </a:t>
            </a:r>
            <a:r>
              <a:rPr lang="en-US" sz="2400" dirty="0" err="1">
                <a:latin typeface="Tahoma (Headings)"/>
              </a:rPr>
              <a:t>thu</a:t>
            </a:r>
            <a:r>
              <a:rPr lang="en-US" sz="2400" dirty="0">
                <a:latin typeface="Tahoma (Headings)"/>
              </a:rPr>
              <a:t> </a:t>
            </a:r>
            <a:r>
              <a:rPr lang="en-US" sz="2400" dirty="0" err="1">
                <a:latin typeface="Tahoma (Headings)"/>
              </a:rPr>
              <a:t>theo</a:t>
            </a:r>
            <a:r>
              <a:rPr lang="en-US" sz="2400" dirty="0">
                <a:latin typeface="Tahoma (Headings)"/>
              </a:rPr>
              <a:t> </a:t>
            </a:r>
            <a:r>
              <a:rPr lang="en-US" sz="2400" dirty="0" err="1">
                <a:latin typeface="Tahoma (Headings)"/>
              </a:rPr>
              <a:t>ngày</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2" y="989831"/>
            <a:ext cx="8489096" cy="3320848"/>
          </a:xfrm>
          <a:prstGeom prst="rect">
            <a:avLst/>
          </a:prstGeom>
        </p:spPr>
      </p:pic>
      <p:sp>
        <p:nvSpPr>
          <p:cNvPr id="4" name="Text Placeholder 3"/>
          <p:cNvSpPr>
            <a:spLocks noGrp="1"/>
          </p:cNvSpPr>
          <p:nvPr>
            <p:ph type="body" sz="half" idx="2"/>
          </p:nvPr>
        </p:nvSpPr>
        <p:spPr>
          <a:xfrm>
            <a:off x="2589212" y="4605583"/>
            <a:ext cx="8911127" cy="1619372"/>
          </a:xfrm>
        </p:spPr>
        <p:txBody>
          <a:bodyPr/>
          <a:lstStyle/>
          <a:p>
            <a:r>
              <a:rPr lang="vi-VN" dirty="0"/>
              <a:t>Mô hình dự báo hoạt động rất sát với thực tế từ đầu 2017 đến giữa 2018. Đáng chú ý, doanh thu thực tế có những </a:t>
            </a:r>
            <a:r>
              <a:rPr lang="vi-VN" b="1" dirty="0"/>
              <a:t>biến động mạnh hơn dự báo</a:t>
            </a:r>
            <a:r>
              <a:rPr lang="vi-VN" dirty="0"/>
              <a:t>, đặc biệt là</a:t>
            </a:r>
            <a:r>
              <a:rPr lang="vi-VN" dirty="0" smtClean="0"/>
              <a:t>:</a:t>
            </a:r>
            <a:endParaRPr lang="en-US" dirty="0" smtClean="0"/>
          </a:p>
          <a:p>
            <a:r>
              <a:rPr lang="vi-VN" b="1" dirty="0"/>
              <a:t>Đỉnh cao vào cuối 2017</a:t>
            </a:r>
            <a:r>
              <a:rPr lang="vi-VN" dirty="0"/>
              <a:t> (thực tế vượt xa dự báo</a:t>
            </a:r>
            <a:r>
              <a:rPr lang="vi-VN" dirty="0" smtClean="0"/>
              <a:t>).</a:t>
            </a:r>
            <a:endParaRPr lang="en-US" dirty="0" smtClean="0"/>
          </a:p>
          <a:p>
            <a:r>
              <a:rPr lang="vi-VN" b="1" dirty="0">
                <a:latin typeface="Tahoma (Body)"/>
              </a:rPr>
              <a:t>Giai đoạn sau tháng 7/2018</a:t>
            </a:r>
            <a:r>
              <a:rPr lang="vi-VN" dirty="0">
                <a:latin typeface="Tahoma (Body)"/>
              </a:rPr>
              <a:t>, mô hình </a:t>
            </a:r>
            <a:r>
              <a:rPr lang="en-US" dirty="0" err="1" smtClean="0">
                <a:latin typeface="Tahoma (Body)"/>
              </a:rPr>
              <a:t>thực</a:t>
            </a:r>
            <a:r>
              <a:rPr lang="en-US" dirty="0" smtClean="0">
                <a:latin typeface="Tahoma (Body)"/>
              </a:rPr>
              <a:t> </a:t>
            </a:r>
            <a:r>
              <a:rPr lang="en-US" dirty="0" err="1" smtClean="0">
                <a:latin typeface="Tahoma (Body)"/>
              </a:rPr>
              <a:t>tế</a:t>
            </a:r>
            <a:r>
              <a:rPr lang="en-US" dirty="0" smtClean="0">
                <a:latin typeface="Tahoma (Body)"/>
              </a:rPr>
              <a:t> </a:t>
            </a:r>
            <a:r>
              <a:rPr lang="vi-VN" dirty="0" smtClean="0">
                <a:latin typeface="Tahoma (Body)"/>
              </a:rPr>
              <a:t>vẫn </a:t>
            </a:r>
            <a:r>
              <a:rPr lang="vi-VN" dirty="0">
                <a:latin typeface="Tahoma (Body)"/>
              </a:rPr>
              <a:t>giữ xu hướng ổn định, nhưng </a:t>
            </a:r>
            <a:r>
              <a:rPr lang="vi-VN" b="1" dirty="0">
                <a:latin typeface="Tahoma (Body)"/>
              </a:rPr>
              <a:t>doanh thu </a:t>
            </a:r>
            <a:r>
              <a:rPr lang="en-US" b="1" dirty="0" err="1" smtClean="0">
                <a:latin typeface="Tahoma (Body)"/>
              </a:rPr>
              <a:t>dự</a:t>
            </a:r>
            <a:r>
              <a:rPr lang="en-US" b="1" dirty="0" smtClean="0">
                <a:latin typeface="Tahoma (Body)"/>
              </a:rPr>
              <a:t> </a:t>
            </a:r>
            <a:r>
              <a:rPr lang="en-US" b="1" dirty="0" err="1" smtClean="0">
                <a:latin typeface="Tahoma (Body)"/>
              </a:rPr>
              <a:t>báo</a:t>
            </a:r>
            <a:r>
              <a:rPr lang="en-US" b="1" dirty="0" smtClean="0">
                <a:latin typeface="Tahoma (Body)"/>
              </a:rPr>
              <a:t> </a:t>
            </a:r>
            <a:r>
              <a:rPr lang="vi-VN" b="1" dirty="0" smtClean="0">
                <a:latin typeface="Tahoma (Body)"/>
              </a:rPr>
              <a:t>sụt </a:t>
            </a:r>
            <a:r>
              <a:rPr lang="vi-VN" b="1" dirty="0">
                <a:latin typeface="Tahoma (Body)"/>
              </a:rPr>
              <a:t>mạnh</a:t>
            </a:r>
            <a:r>
              <a:rPr lang="vi-VN" dirty="0">
                <a:latin typeface="Tahoma (Body)"/>
              </a:rPr>
              <a:t> vào cuối kỳ.</a:t>
            </a:r>
            <a:endParaRPr lang="en-US" dirty="0">
              <a:latin typeface="Tahoma (Body)"/>
            </a:endParaRPr>
          </a:p>
        </p:txBody>
      </p:sp>
    </p:spTree>
    <p:extLst>
      <p:ext uri="{BB962C8B-B14F-4D97-AF65-F5344CB8AC3E}">
        <p14:creationId xmlns:p14="http://schemas.microsoft.com/office/powerpoint/2010/main" val="3696345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03696"/>
            <a:ext cx="5989180" cy="577552"/>
          </a:xfrm>
        </p:spPr>
        <p:txBody>
          <a:bodyPr>
            <a:noAutofit/>
          </a:bodyPr>
          <a:lstStyle/>
          <a:p>
            <a:r>
              <a:rPr lang="en-US" sz="2400" dirty="0">
                <a:latin typeface="Tahoma (Headings)"/>
              </a:rPr>
              <a:t>Sai </a:t>
            </a:r>
            <a:r>
              <a:rPr lang="en-US" sz="2400" dirty="0" err="1">
                <a:latin typeface="Tahoma (Headings)"/>
              </a:rPr>
              <a:t>lệch</a:t>
            </a:r>
            <a:r>
              <a:rPr lang="en-US" sz="2400" dirty="0">
                <a:latin typeface="Tahoma (Headings)"/>
              </a:rPr>
              <a:t> </a:t>
            </a:r>
            <a:r>
              <a:rPr lang="en-US" sz="2400" dirty="0" err="1">
                <a:latin typeface="Tahoma (Headings)"/>
              </a:rPr>
              <a:t>giữa</a:t>
            </a:r>
            <a:r>
              <a:rPr lang="en-US" sz="2400" dirty="0">
                <a:latin typeface="Tahoma (Headings)"/>
              </a:rPr>
              <a:t> </a:t>
            </a:r>
            <a:r>
              <a:rPr lang="en-US" sz="2400" dirty="0" err="1">
                <a:latin typeface="Tahoma (Headings)"/>
              </a:rPr>
              <a:t>dự</a:t>
            </a:r>
            <a:r>
              <a:rPr lang="en-US" sz="2400" dirty="0">
                <a:latin typeface="Tahoma (Headings)"/>
              </a:rPr>
              <a:t> </a:t>
            </a:r>
            <a:r>
              <a:rPr lang="en-US" sz="2400" dirty="0" err="1">
                <a:latin typeface="Tahoma (Headings)"/>
              </a:rPr>
              <a:t>báo</a:t>
            </a:r>
            <a:r>
              <a:rPr lang="en-US" sz="2400" dirty="0">
                <a:latin typeface="Tahoma (Headings)"/>
              </a:rPr>
              <a:t> </a:t>
            </a:r>
            <a:r>
              <a:rPr lang="en-US" sz="2400" dirty="0" err="1">
                <a:latin typeface="Tahoma (Headings)"/>
              </a:rPr>
              <a:t>và</a:t>
            </a:r>
            <a:r>
              <a:rPr lang="en-US" sz="2400" dirty="0">
                <a:latin typeface="Tahoma (Headings)"/>
              </a:rPr>
              <a:t> </a:t>
            </a:r>
            <a:r>
              <a:rPr lang="en-US" sz="2400" dirty="0" err="1">
                <a:latin typeface="Tahoma (Headings)"/>
              </a:rPr>
              <a:t>thực</a:t>
            </a:r>
            <a:r>
              <a:rPr lang="en-US" sz="2400" dirty="0">
                <a:latin typeface="Tahoma (Headings)"/>
              </a:rPr>
              <a:t> </a:t>
            </a:r>
            <a:r>
              <a:rPr lang="en-US" sz="2400" dirty="0" err="1">
                <a:latin typeface="Tahoma (Headings)"/>
              </a:rPr>
              <a:t>tế</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2" y="980388"/>
            <a:ext cx="8796826" cy="4369754"/>
          </a:xfrm>
          <a:prstGeom prst="rect">
            <a:avLst/>
          </a:prstGeom>
        </p:spPr>
      </p:pic>
      <p:sp>
        <p:nvSpPr>
          <p:cNvPr id="4" name="Text Placeholder 3"/>
          <p:cNvSpPr>
            <a:spLocks noGrp="1"/>
          </p:cNvSpPr>
          <p:nvPr>
            <p:ph type="body" sz="half" idx="2"/>
          </p:nvPr>
        </p:nvSpPr>
        <p:spPr>
          <a:xfrm>
            <a:off x="2589212" y="5570788"/>
            <a:ext cx="8796826" cy="1027975"/>
          </a:xfrm>
        </p:spPr>
        <p:txBody>
          <a:bodyPr>
            <a:normAutofit/>
          </a:bodyPr>
          <a:lstStyle/>
          <a:p>
            <a:r>
              <a:rPr lang="vi-VN" dirty="0"/>
              <a:t>Từ cuối 2016 đến giữa 2018, sai lệch doanh thu phần lớn nằm trong ngưỡng cho phép, thậm chí nhiều tháng thực tế vượt xa dự báo (màu xanh dương). Tuy nhiên, từ </a:t>
            </a:r>
            <a:r>
              <a:rPr lang="vi-VN" b="1" dirty="0"/>
              <a:t>tháng 7/2018 trở đi</a:t>
            </a:r>
            <a:r>
              <a:rPr lang="vi-VN" dirty="0"/>
              <a:t>, sai lệch chuyển sang âm nặng (màu đỏ), đặc biệt nghiêm trọng từ </a:t>
            </a:r>
            <a:r>
              <a:rPr lang="vi-VN" b="1" dirty="0"/>
              <a:t>tháng 8 đến 11/2018</a:t>
            </a:r>
            <a:r>
              <a:rPr lang="vi-VN" dirty="0"/>
              <a:t>, cho thấy doanh thu thực tế </a:t>
            </a:r>
            <a:r>
              <a:rPr lang="vi-VN" b="1" dirty="0"/>
              <a:t>thấp hơn dự báo đáng kể</a:t>
            </a:r>
            <a:r>
              <a:rPr lang="vi-VN" dirty="0"/>
              <a:t>, có thể do thị trường chững lại hoặc sai số mô hình tăng lên.</a:t>
            </a:r>
            <a:endParaRPr lang="en-US" dirty="0"/>
          </a:p>
        </p:txBody>
      </p:sp>
    </p:spTree>
    <p:extLst>
      <p:ext uri="{BB962C8B-B14F-4D97-AF65-F5344CB8AC3E}">
        <p14:creationId xmlns:p14="http://schemas.microsoft.com/office/powerpoint/2010/main" val="30697232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22548"/>
            <a:ext cx="4443184" cy="499752"/>
          </a:xfrm>
        </p:spPr>
        <p:txBody>
          <a:bodyPr>
            <a:noAutofit/>
          </a:bodyPr>
          <a:lstStyle/>
          <a:p>
            <a:r>
              <a:rPr lang="vi-VN" sz="2400" dirty="0">
                <a:latin typeface="Tahoma (Headings)"/>
              </a:rPr>
              <a:t>Tỷ lệ số lần vượt / hụt dự báo</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6823826" y="1033557"/>
            <a:ext cx="4812672" cy="2843851"/>
          </a:xfrm>
          <a:prstGeom prst="rect">
            <a:avLst/>
          </a:prstGeom>
        </p:spPr>
      </p:pic>
      <p:sp>
        <p:nvSpPr>
          <p:cNvPr id="4" name="Text Placeholder 3"/>
          <p:cNvSpPr>
            <a:spLocks noGrp="1"/>
          </p:cNvSpPr>
          <p:nvPr>
            <p:ph type="body" sz="half" idx="2"/>
          </p:nvPr>
        </p:nvSpPr>
        <p:spPr>
          <a:xfrm>
            <a:off x="2589212" y="1598613"/>
            <a:ext cx="4005019" cy="3085883"/>
          </a:xfrm>
        </p:spPr>
        <p:txBody>
          <a:bodyPr/>
          <a:lstStyle/>
          <a:p>
            <a:r>
              <a:rPr lang="vi-VN" dirty="0"/>
              <a:t>Trong toàn bộ giai đoạn, doanh thu thực tế </a:t>
            </a:r>
            <a:r>
              <a:rPr lang="vi-VN" b="1" dirty="0"/>
              <a:t>vượt dự báo trong 12 tháng (48%)</a:t>
            </a:r>
            <a:r>
              <a:rPr lang="vi-VN" dirty="0"/>
              <a:t>, và </a:t>
            </a:r>
            <a:r>
              <a:rPr lang="vi-VN" b="1" dirty="0"/>
              <a:t>thấp hơn dự báo trong 13 tháng (52%)</a:t>
            </a:r>
            <a:r>
              <a:rPr lang="vi-VN" dirty="0"/>
              <a:t>. Tỷ lệ gần như cân bằng cho thấy mô hình dự báo có độ chính xác tương đối, nhưng cần lưu ý rằng </a:t>
            </a:r>
            <a:r>
              <a:rPr lang="vi-VN" b="1" dirty="0"/>
              <a:t>các tháng sai lệch dưới dự báo tập trung nhiều và nghiêm trọng hơn ở cuối 2018</a:t>
            </a:r>
            <a:r>
              <a:rPr lang="vi-VN" dirty="0"/>
              <a:t> (như biểu đồ trước đã chỉ ra).</a:t>
            </a:r>
            <a:endParaRPr lang="en-US" dirty="0"/>
          </a:p>
        </p:txBody>
      </p:sp>
      <p:sp>
        <p:nvSpPr>
          <p:cNvPr id="7" name="Rectangle 6"/>
          <p:cNvSpPr/>
          <p:nvPr/>
        </p:nvSpPr>
        <p:spPr>
          <a:xfrm>
            <a:off x="2589212" y="5094992"/>
            <a:ext cx="9047286" cy="738664"/>
          </a:xfrm>
          <a:prstGeom prst="rect">
            <a:avLst/>
          </a:prstGeom>
        </p:spPr>
        <p:txBody>
          <a:bodyPr wrap="square">
            <a:spAutoFit/>
          </a:bodyPr>
          <a:lstStyle/>
          <a:p>
            <a:r>
              <a:rPr lang="vi-VN" sz="1400" b="1" dirty="0"/>
              <a:t>Về số lượng</a:t>
            </a:r>
            <a:r>
              <a:rPr lang="vi-VN" sz="1400" dirty="0"/>
              <a:t>, sai lệch không quá lệch về một phía </a:t>
            </a:r>
            <a:r>
              <a:rPr lang="en-US" sz="1400" dirty="0" smtClean="0"/>
              <a:t>-&gt;</a:t>
            </a:r>
            <a:r>
              <a:rPr lang="vi-VN" sz="1400" dirty="0" smtClean="0"/>
              <a:t> </a:t>
            </a:r>
            <a:r>
              <a:rPr lang="vi-VN" sz="1400" dirty="0"/>
              <a:t>mô hình ổn định trong ngắn hạn</a:t>
            </a:r>
            <a:r>
              <a:rPr lang="vi-VN" sz="1400" dirty="0" smtClean="0"/>
              <a:t>.</a:t>
            </a:r>
            <a:endParaRPr lang="en-US" sz="1400" dirty="0" smtClean="0"/>
          </a:p>
          <a:p>
            <a:r>
              <a:rPr lang="vi-VN" sz="1400" b="1" dirty="0"/>
              <a:t>Về độ nghiêm trọng</a:t>
            </a:r>
            <a:r>
              <a:rPr lang="vi-VN" sz="1400" dirty="0"/>
              <a:t>, các tháng sai lệch âm có tác động tiêu cực lớn hơn </a:t>
            </a:r>
            <a:r>
              <a:rPr lang="en-US" sz="1400" dirty="0" smtClean="0"/>
              <a:t>-&gt;</a:t>
            </a:r>
            <a:r>
              <a:rPr lang="vi-VN" sz="1400" dirty="0" smtClean="0"/>
              <a:t> </a:t>
            </a:r>
            <a:r>
              <a:rPr lang="vi-VN" sz="1400" dirty="0"/>
              <a:t>cần cải thiện dự báo trong giai đoạn suy giảm</a:t>
            </a:r>
            <a:endParaRPr lang="en-US" sz="1400" dirty="0"/>
          </a:p>
        </p:txBody>
      </p:sp>
    </p:spTree>
    <p:extLst>
      <p:ext uri="{BB962C8B-B14F-4D97-AF65-F5344CB8AC3E}">
        <p14:creationId xmlns:p14="http://schemas.microsoft.com/office/powerpoint/2010/main" val="2778824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65992"/>
            <a:ext cx="3505199" cy="455246"/>
          </a:xfrm>
        </p:spPr>
        <p:txBody>
          <a:bodyPr>
            <a:noAutofit/>
          </a:bodyPr>
          <a:lstStyle/>
          <a:p>
            <a:r>
              <a:rPr lang="en-US" sz="2400" dirty="0">
                <a:latin typeface="Tahoma (Headings)"/>
              </a:rPr>
              <a:t>KPI </a:t>
            </a:r>
            <a:r>
              <a:rPr lang="en-US" sz="2400" dirty="0" err="1">
                <a:latin typeface="Tahoma (Headings)"/>
              </a:rPr>
              <a:t>tổng</a:t>
            </a:r>
            <a:r>
              <a:rPr lang="en-US" sz="2400" dirty="0">
                <a:latin typeface="Tahoma (Headings)"/>
              </a:rPr>
              <a:t> </a:t>
            </a:r>
            <a:r>
              <a:rPr lang="en-US" sz="2400" dirty="0" err="1">
                <a:latin typeface="Tahoma (Headings)"/>
              </a:rPr>
              <a:t>quan</a:t>
            </a:r>
            <a:r>
              <a:rPr lang="en-US" sz="2400" dirty="0">
                <a:latin typeface="Tahoma (Headings)"/>
              </a:rPr>
              <a:t> </a:t>
            </a:r>
            <a:r>
              <a:rPr lang="en-US" sz="2400" dirty="0" err="1">
                <a:latin typeface="Tahoma (Headings)"/>
              </a:rPr>
              <a:t>dự</a:t>
            </a:r>
            <a:r>
              <a:rPr lang="en-US" sz="2400" dirty="0">
                <a:latin typeface="Tahoma (Headings)"/>
              </a:rPr>
              <a:t> </a:t>
            </a:r>
            <a:r>
              <a:rPr lang="en-US" sz="2400" dirty="0" err="1">
                <a:latin typeface="Tahoma (Headings)"/>
              </a:rPr>
              <a:t>báo</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2" y="1459523"/>
            <a:ext cx="8534508" cy="1068986"/>
          </a:xfrm>
          <a:prstGeom prst="rect">
            <a:avLst/>
          </a:prstGeom>
        </p:spPr>
      </p:pic>
      <p:sp>
        <p:nvSpPr>
          <p:cNvPr id="6" name="Rectangle 1"/>
          <p:cNvSpPr>
            <a:spLocks noGrp="1" noChangeArrowheads="1"/>
          </p:cNvSpPr>
          <p:nvPr>
            <p:ph type="body" sz="half" idx="2"/>
          </p:nvPr>
        </p:nvSpPr>
        <p:spPr bwMode="auto">
          <a:xfrm>
            <a:off x="2589212" y="3097572"/>
            <a:ext cx="912214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Mô</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hình</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dự</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báo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hoạt</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động</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khá</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chính</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xác</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trong</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giai</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đoạn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đầu</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và</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giữa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chu</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kỳ</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Tuy</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nhiên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sai</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số</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âm</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lớn</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vào</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cuối</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chu</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kỳ</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đã</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kéo</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hiệu</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suất</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tổng</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thể</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giảm</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xuống</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p:txBody>
      </p:sp>
      <p:sp>
        <p:nvSpPr>
          <p:cNvPr id="7" name="Rectangle 1"/>
          <p:cNvSpPr txBox="1">
            <a:spLocks noChangeArrowheads="1"/>
          </p:cNvSpPr>
          <p:nvPr/>
        </p:nvSpPr>
        <p:spPr bwMode="auto">
          <a:xfrm>
            <a:off x="2589211" y="4159077"/>
            <a:ext cx="91221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457200" rtl="0" eaLnBrk="1" latinLnBrk="0" hangingPunct="1">
              <a:spcBef>
                <a:spcPts val="1000"/>
              </a:spcBef>
              <a:spcAft>
                <a:spcPts val="0"/>
              </a:spcAft>
              <a:buClr>
                <a:schemeClr val="accent1"/>
              </a:buClr>
              <a:buFont typeface="Wingdings 3" charset="2"/>
              <a:buNone/>
              <a:defRPr sz="140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Font typeface="Wingdings 3" charset="2"/>
              <a:buNone/>
              <a:defRPr sz="1200"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Font typeface="Wingdings 3" charset="2"/>
              <a:buNone/>
              <a:defRPr sz="1000"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Font typeface="Wingdings 3" charset="2"/>
              <a:buNone/>
              <a:defRPr sz="900" kern="1200">
                <a:solidFill>
                  <a:schemeClr val="tx1">
                    <a:lumMod val="75000"/>
                    <a:lumOff val="25000"/>
                  </a:schemeClr>
                </a:solidFill>
                <a:latin typeface="+mn-lt"/>
                <a:ea typeface="+mn-ea"/>
                <a:cs typeface="+mn-cs"/>
              </a:defRPr>
            </a:lvl9pPr>
          </a:lstStyle>
          <a:p>
            <a:pPr defTabSz="914400" eaLnBrk="0" fontAlgn="base" hangingPunct="0">
              <a:spcBef>
                <a:spcPct val="0"/>
              </a:spcBef>
              <a:spcAft>
                <a:spcPct val="0"/>
              </a:spcAft>
              <a:buClrTx/>
            </a:pPr>
            <a:r>
              <a:rPr lang="en-US" altLang="en-US" sz="1600" dirty="0" smtClean="0">
                <a:solidFill>
                  <a:schemeClr val="tx1"/>
                </a:solidFill>
                <a:latin typeface="Arial" panose="020B0604020202020204" pitchFamily="34" charset="0"/>
              </a:rPr>
              <a:t>=&gt; </a:t>
            </a:r>
            <a:r>
              <a:rPr lang="vi-VN" sz="1600" dirty="0" smtClean="0"/>
              <a:t>Trong </a:t>
            </a:r>
            <a:r>
              <a:rPr lang="vi-VN" sz="1600" dirty="0"/>
              <a:t>toàn kỳ, tổng doanh thu dự báo là </a:t>
            </a:r>
            <a:r>
              <a:rPr lang="vi-VN" sz="1600" b="1" dirty="0"/>
              <a:t>19.59M</a:t>
            </a:r>
            <a:r>
              <a:rPr lang="vi-VN" sz="1600" dirty="0"/>
              <a:t>, trong khi thực tế chỉ đạt </a:t>
            </a:r>
            <a:r>
              <a:rPr lang="vi-VN" sz="1600" b="1" dirty="0"/>
              <a:t>15.49M</a:t>
            </a:r>
            <a:r>
              <a:rPr lang="vi-VN" sz="1600" dirty="0"/>
              <a:t>, chênh lệch </a:t>
            </a:r>
            <a:r>
              <a:rPr lang="vi-VN" sz="1600" b="1" dirty="0"/>
              <a:t>-4.10M</a:t>
            </a:r>
            <a:r>
              <a:rPr lang="vi-VN" sz="1600" dirty="0"/>
              <a:t> tương đương </a:t>
            </a:r>
            <a:r>
              <a:rPr lang="vi-VN" sz="1600" b="1" dirty="0"/>
              <a:t>-17%</a:t>
            </a:r>
            <a:r>
              <a:rPr lang="vi-VN" sz="1600" dirty="0"/>
              <a:t>. Điều này cho thấy mô hình đã </a:t>
            </a:r>
            <a:r>
              <a:rPr lang="vi-VN" sz="1600" b="1" dirty="0"/>
              <a:t>dự báo lạc quan hơn so với thực tế</a:t>
            </a:r>
            <a:r>
              <a:rPr lang="vi-VN" sz="1600" dirty="0"/>
              <a:t>, đặc biệt ảnh hưởng bởi giai đoạn sụt giảm từ giữa năm 2018.</a:t>
            </a:r>
            <a:endParaRPr lang="en-US" altLang="en-US" sz="1600" dirty="0" smtClean="0">
              <a:solidFill>
                <a:schemeClr val="tx1"/>
              </a:solidFill>
              <a:latin typeface="Arial" panose="020B0604020202020204" pitchFamily="34" charset="0"/>
            </a:endParaRPr>
          </a:p>
        </p:txBody>
      </p:sp>
    </p:spTree>
    <p:extLst>
      <p:ext uri="{BB962C8B-B14F-4D97-AF65-F5344CB8AC3E}">
        <p14:creationId xmlns:p14="http://schemas.microsoft.com/office/powerpoint/2010/main" val="33567737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2366128"/>
            <a:ext cx="8915399" cy="960522"/>
          </a:xfrm>
        </p:spPr>
        <p:txBody>
          <a:bodyPr/>
          <a:lstStyle/>
          <a:p>
            <a:r>
              <a:rPr lang="en-US" dirty="0" err="1" smtClean="0">
                <a:latin typeface="Tahoma (Body)"/>
              </a:rPr>
              <a:t>Kết</a:t>
            </a:r>
            <a:r>
              <a:rPr lang="en-US" dirty="0" smtClean="0">
                <a:latin typeface="Tahoma (Body)"/>
              </a:rPr>
              <a:t> </a:t>
            </a:r>
            <a:r>
              <a:rPr lang="en-US" dirty="0" err="1" smtClean="0">
                <a:latin typeface="Tahoma (Body)"/>
              </a:rPr>
              <a:t>luận</a:t>
            </a:r>
            <a:r>
              <a:rPr lang="en-US" dirty="0" smtClean="0">
                <a:latin typeface="Tahoma (Body)"/>
              </a:rPr>
              <a:t> </a:t>
            </a:r>
            <a:r>
              <a:rPr lang="en-US" dirty="0" err="1" smtClean="0">
                <a:latin typeface="Tahoma (Body)"/>
              </a:rPr>
              <a:t>và</a:t>
            </a:r>
            <a:r>
              <a:rPr lang="en-US" dirty="0" smtClean="0">
                <a:latin typeface="Tahoma (Body)"/>
              </a:rPr>
              <a:t> </a:t>
            </a:r>
            <a:r>
              <a:rPr lang="en-US" dirty="0" err="1" smtClean="0">
                <a:latin typeface="Tahoma (Body)"/>
              </a:rPr>
              <a:t>đề</a:t>
            </a:r>
            <a:r>
              <a:rPr lang="en-US" dirty="0" smtClean="0">
                <a:latin typeface="Tahoma (Body)"/>
              </a:rPr>
              <a:t> </a:t>
            </a:r>
            <a:r>
              <a:rPr lang="en-US" dirty="0" err="1" smtClean="0">
                <a:latin typeface="Tahoma (Body)"/>
              </a:rPr>
              <a:t>xuất</a:t>
            </a:r>
            <a:endParaRPr lang="en-US" dirty="0">
              <a:latin typeface="Tahoma (Body)"/>
            </a:endParaRP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558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536331"/>
            <a:ext cx="8915399" cy="661258"/>
          </a:xfrm>
        </p:spPr>
        <p:txBody>
          <a:bodyPr>
            <a:normAutofit fontScale="90000"/>
          </a:bodyPr>
          <a:lstStyle/>
          <a:p>
            <a:r>
              <a:rPr lang="en-US" dirty="0" err="1" smtClean="0">
                <a:latin typeface="Tahoma (Body)"/>
              </a:rPr>
              <a:t>Kết</a:t>
            </a:r>
            <a:r>
              <a:rPr lang="en-US" dirty="0" smtClean="0">
                <a:latin typeface="Tahoma (Body)"/>
              </a:rPr>
              <a:t> </a:t>
            </a:r>
            <a:r>
              <a:rPr lang="en-US" dirty="0" err="1" smtClean="0">
                <a:latin typeface="Tahoma (Body)"/>
              </a:rPr>
              <a:t>luận</a:t>
            </a:r>
            <a:endParaRPr lang="en-US" dirty="0">
              <a:latin typeface="Tahoma (Body)"/>
            </a:endParaRPr>
          </a:p>
        </p:txBody>
      </p:sp>
      <p:sp>
        <p:nvSpPr>
          <p:cNvPr id="3" name="Text Placeholder 2"/>
          <p:cNvSpPr>
            <a:spLocks noGrp="1"/>
          </p:cNvSpPr>
          <p:nvPr>
            <p:ph type="body" idx="1"/>
          </p:nvPr>
        </p:nvSpPr>
        <p:spPr>
          <a:xfrm>
            <a:off x="2589212" y="1274884"/>
            <a:ext cx="8915399" cy="5187461"/>
          </a:xfrm>
        </p:spPr>
        <p:txBody>
          <a:bodyPr>
            <a:normAutofit/>
          </a:bodyPr>
          <a:lstStyle/>
          <a:p>
            <a:pPr marL="342900" indent="-342900">
              <a:buFont typeface="Wingdings" panose="05000000000000000000" pitchFamily="2" charset="2"/>
              <a:buChar char="Ø"/>
            </a:pPr>
            <a:r>
              <a:rPr lang="en-US" sz="1800" dirty="0" err="1">
                <a:solidFill>
                  <a:schemeClr val="tx1"/>
                </a:solidFill>
                <a:latin typeface="Tahoma (Body)"/>
              </a:rPr>
              <a:t>Doanh</a:t>
            </a:r>
            <a:r>
              <a:rPr lang="en-US" sz="1800" dirty="0">
                <a:solidFill>
                  <a:schemeClr val="tx1"/>
                </a:solidFill>
                <a:latin typeface="Tahoma (Body)"/>
              </a:rPr>
              <a:t> </a:t>
            </a:r>
            <a:r>
              <a:rPr lang="en-US" sz="1800" dirty="0" err="1">
                <a:solidFill>
                  <a:schemeClr val="tx1"/>
                </a:solidFill>
                <a:latin typeface="Tahoma (Body)"/>
              </a:rPr>
              <a:t>thu</a:t>
            </a:r>
            <a:r>
              <a:rPr lang="en-US" sz="1800" dirty="0">
                <a:solidFill>
                  <a:schemeClr val="tx1"/>
                </a:solidFill>
                <a:latin typeface="Tahoma (Body)"/>
              </a:rPr>
              <a:t> </a:t>
            </a:r>
            <a:r>
              <a:rPr lang="en-US" sz="1800" dirty="0" err="1">
                <a:solidFill>
                  <a:schemeClr val="tx1"/>
                </a:solidFill>
                <a:latin typeface="Tahoma (Body)"/>
              </a:rPr>
              <a:t>tăng</a:t>
            </a:r>
            <a:r>
              <a:rPr lang="en-US" sz="1800" dirty="0">
                <a:solidFill>
                  <a:schemeClr val="tx1"/>
                </a:solidFill>
                <a:latin typeface="Tahoma (Body)"/>
              </a:rPr>
              <a:t> </a:t>
            </a:r>
            <a:r>
              <a:rPr lang="en-US" sz="1800" dirty="0" err="1">
                <a:solidFill>
                  <a:schemeClr val="tx1"/>
                </a:solidFill>
                <a:latin typeface="Tahoma (Body)"/>
              </a:rPr>
              <a:t>mạnh</a:t>
            </a:r>
            <a:r>
              <a:rPr lang="en-US" sz="1800" dirty="0">
                <a:solidFill>
                  <a:schemeClr val="tx1"/>
                </a:solidFill>
                <a:latin typeface="Tahoma (Body)"/>
              </a:rPr>
              <a:t> </a:t>
            </a:r>
            <a:r>
              <a:rPr lang="en-US" sz="1800" dirty="0" err="1">
                <a:solidFill>
                  <a:schemeClr val="tx1"/>
                </a:solidFill>
                <a:latin typeface="Tahoma (Body)"/>
              </a:rPr>
              <a:t>đến</a:t>
            </a:r>
            <a:r>
              <a:rPr lang="en-US" sz="1800" dirty="0">
                <a:solidFill>
                  <a:schemeClr val="tx1"/>
                </a:solidFill>
                <a:latin typeface="Tahoma (Body)"/>
              </a:rPr>
              <a:t> </a:t>
            </a:r>
            <a:r>
              <a:rPr lang="en-US" sz="1800" dirty="0" err="1">
                <a:solidFill>
                  <a:schemeClr val="tx1"/>
                </a:solidFill>
                <a:latin typeface="Tahoma (Body)"/>
              </a:rPr>
              <a:t>giữa</a:t>
            </a:r>
            <a:r>
              <a:rPr lang="en-US" sz="1800" dirty="0">
                <a:solidFill>
                  <a:schemeClr val="tx1"/>
                </a:solidFill>
                <a:latin typeface="Tahoma (Body)"/>
              </a:rPr>
              <a:t> 2018 </a:t>
            </a:r>
            <a:r>
              <a:rPr lang="vi-VN" sz="1800" dirty="0" smtClean="0">
                <a:solidFill>
                  <a:schemeClr val="tx1"/>
                </a:solidFill>
                <a:latin typeface="Tahoma (Body)"/>
              </a:rPr>
              <a:t>đạt </a:t>
            </a:r>
            <a:r>
              <a:rPr lang="vi-VN" sz="1800" dirty="0">
                <a:solidFill>
                  <a:schemeClr val="tx1"/>
                </a:solidFill>
                <a:latin typeface="Tahoma (Body)"/>
              </a:rPr>
              <a:t>đỉnh tháng 11/2017 (Black Friday), sau đó giảm dần và thấp hơn dự </a:t>
            </a:r>
            <a:r>
              <a:rPr lang="vi-VN" sz="1800" dirty="0" smtClean="0">
                <a:solidFill>
                  <a:schemeClr val="tx1"/>
                </a:solidFill>
                <a:latin typeface="Tahoma (Body)"/>
              </a:rPr>
              <a:t>báo</a:t>
            </a:r>
            <a:r>
              <a:rPr lang="en-US" sz="1800" dirty="0" smtClean="0">
                <a:solidFill>
                  <a:schemeClr val="tx1"/>
                </a:solidFill>
                <a:latin typeface="Tahoma (Body)"/>
              </a:rPr>
              <a:t>, </a:t>
            </a:r>
            <a:r>
              <a:rPr lang="vi-VN" sz="1800" dirty="0">
                <a:solidFill>
                  <a:schemeClr val="tx1"/>
                </a:solidFill>
                <a:latin typeface="Tahoma (Body)"/>
              </a:rPr>
              <a:t>ổn định ở mức cao nhưng không còn tăng trưởng</a:t>
            </a:r>
            <a:r>
              <a:rPr lang="vi-VN" sz="1800" dirty="0" smtClean="0">
                <a:solidFill>
                  <a:schemeClr val="tx1"/>
                </a:solidFill>
                <a:latin typeface="Tahoma (Body)"/>
              </a:rPr>
              <a:t>.</a:t>
            </a:r>
            <a:endParaRPr lang="en-US" sz="1800" dirty="0" smtClean="0">
              <a:solidFill>
                <a:schemeClr val="tx1"/>
              </a:solidFill>
              <a:latin typeface="Tahoma (Body)"/>
            </a:endParaRPr>
          </a:p>
          <a:p>
            <a:pPr marL="342900" indent="-342900">
              <a:buFont typeface="Wingdings" panose="05000000000000000000" pitchFamily="2" charset="2"/>
              <a:buChar char="Ø"/>
            </a:pPr>
            <a:r>
              <a:rPr lang="vi-VN" sz="1800" dirty="0">
                <a:solidFill>
                  <a:schemeClr val="tx1"/>
                </a:solidFill>
                <a:latin typeface="Tahoma (Body)"/>
              </a:rPr>
              <a:t>Phương thức thanh toán: Credit card chiếm 74% và có giá trị đơn cao nhất</a:t>
            </a:r>
            <a:r>
              <a:rPr lang="vi-VN" sz="1800" dirty="0" smtClean="0">
                <a:solidFill>
                  <a:schemeClr val="tx1"/>
                </a:solidFill>
                <a:latin typeface="Tahoma (Body)"/>
              </a:rPr>
              <a:t>.</a:t>
            </a:r>
            <a:endParaRPr lang="en-US" sz="1800" dirty="0" smtClean="0">
              <a:solidFill>
                <a:schemeClr val="tx1"/>
              </a:solidFill>
              <a:latin typeface="Tahoma (Body)"/>
            </a:endParaRPr>
          </a:p>
          <a:p>
            <a:pPr marL="342900" indent="-342900">
              <a:buFont typeface="Wingdings" panose="05000000000000000000" pitchFamily="2" charset="2"/>
              <a:buChar char="Ø"/>
            </a:pPr>
            <a:r>
              <a:rPr lang="en-US" sz="1800" dirty="0" err="1">
                <a:solidFill>
                  <a:schemeClr val="tx1"/>
                </a:solidFill>
                <a:latin typeface="Tahoma (Body)"/>
              </a:rPr>
              <a:t>Sản</a:t>
            </a:r>
            <a:r>
              <a:rPr lang="en-US" sz="1800" dirty="0">
                <a:solidFill>
                  <a:schemeClr val="tx1"/>
                </a:solidFill>
                <a:latin typeface="Tahoma (Body)"/>
              </a:rPr>
              <a:t> </a:t>
            </a:r>
            <a:r>
              <a:rPr lang="en-US" sz="1800" dirty="0" err="1">
                <a:solidFill>
                  <a:schemeClr val="tx1"/>
                </a:solidFill>
                <a:latin typeface="Tahoma (Body)"/>
              </a:rPr>
              <a:t>phẩm</a:t>
            </a:r>
            <a:r>
              <a:rPr lang="en-US" sz="1800" dirty="0">
                <a:solidFill>
                  <a:schemeClr val="tx1"/>
                </a:solidFill>
                <a:latin typeface="Tahoma (Body)"/>
              </a:rPr>
              <a:t>: </a:t>
            </a:r>
            <a:r>
              <a:rPr lang="en-US" sz="1800" dirty="0" err="1" smtClean="0">
                <a:solidFill>
                  <a:schemeClr val="tx1"/>
                </a:solidFill>
                <a:latin typeface="Tahoma (Body)"/>
              </a:rPr>
              <a:t>bed_bath_table</a:t>
            </a:r>
            <a:r>
              <a:rPr lang="en-US" sz="1800" dirty="0" smtClean="0">
                <a:solidFill>
                  <a:schemeClr val="tx1"/>
                </a:solidFill>
                <a:latin typeface="Tahoma (Body)"/>
              </a:rPr>
              <a:t> </a:t>
            </a:r>
            <a:r>
              <a:rPr lang="vi-VN" sz="1800" dirty="0">
                <a:solidFill>
                  <a:schemeClr val="tx1"/>
                </a:solidFill>
                <a:latin typeface="Tahoma (Body)"/>
              </a:rPr>
              <a:t>bán chạy, </a:t>
            </a:r>
            <a:r>
              <a:rPr lang="vi-VN" sz="1800" dirty="0" smtClean="0">
                <a:solidFill>
                  <a:schemeClr val="tx1"/>
                </a:solidFill>
                <a:latin typeface="Tahoma (Body)"/>
              </a:rPr>
              <a:t>nhưng</a:t>
            </a:r>
            <a:r>
              <a:rPr lang="en-US" sz="1800" dirty="0">
                <a:solidFill>
                  <a:schemeClr val="tx1"/>
                </a:solidFill>
                <a:latin typeface="Tahoma (Body)"/>
              </a:rPr>
              <a:t> </a:t>
            </a:r>
            <a:r>
              <a:rPr lang="en-US" sz="1800" dirty="0" err="1" smtClean="0">
                <a:solidFill>
                  <a:schemeClr val="tx1"/>
                </a:solidFill>
                <a:latin typeface="Tahoma (Body)"/>
              </a:rPr>
              <a:t>health_beauty</a:t>
            </a:r>
            <a:r>
              <a:rPr lang="en-US" sz="1800" dirty="0" smtClean="0">
                <a:solidFill>
                  <a:schemeClr val="tx1"/>
                </a:solidFill>
                <a:latin typeface="Tahoma (Body)"/>
              </a:rPr>
              <a:t> </a:t>
            </a:r>
            <a:r>
              <a:rPr lang="vi-VN" sz="1800" dirty="0">
                <a:solidFill>
                  <a:schemeClr val="tx1"/>
                </a:solidFill>
                <a:latin typeface="Tahoma (Body)"/>
              </a:rPr>
              <a:t>mang lại doanh thu cao hơn</a:t>
            </a:r>
            <a:r>
              <a:rPr lang="vi-VN" sz="1800" dirty="0" smtClean="0">
                <a:solidFill>
                  <a:schemeClr val="tx1"/>
                </a:solidFill>
                <a:latin typeface="Tahoma (Body)"/>
              </a:rPr>
              <a:t>.</a:t>
            </a:r>
            <a:endParaRPr lang="en-US" sz="1800" dirty="0" smtClean="0">
              <a:solidFill>
                <a:schemeClr val="tx1"/>
              </a:solidFill>
              <a:latin typeface="Tahoma (Body)"/>
            </a:endParaRPr>
          </a:p>
          <a:p>
            <a:pPr marL="342900" indent="-342900">
              <a:buFont typeface="Wingdings" panose="05000000000000000000" pitchFamily="2" charset="2"/>
              <a:buChar char="Ø"/>
            </a:pPr>
            <a:r>
              <a:rPr lang="en-US" sz="1800" dirty="0" err="1">
                <a:solidFill>
                  <a:schemeClr val="tx1"/>
                </a:solidFill>
                <a:latin typeface="Tahoma (Body)"/>
              </a:rPr>
              <a:t>Giao</a:t>
            </a:r>
            <a:r>
              <a:rPr lang="en-US" sz="1800" dirty="0">
                <a:solidFill>
                  <a:schemeClr val="tx1"/>
                </a:solidFill>
                <a:latin typeface="Tahoma (Body)"/>
              </a:rPr>
              <a:t> </a:t>
            </a:r>
            <a:r>
              <a:rPr lang="en-US" sz="1800" dirty="0" err="1">
                <a:solidFill>
                  <a:schemeClr val="tx1"/>
                </a:solidFill>
                <a:latin typeface="Tahoma (Body)"/>
              </a:rPr>
              <a:t>hàng</a:t>
            </a:r>
            <a:r>
              <a:rPr lang="en-US" sz="1800" dirty="0">
                <a:solidFill>
                  <a:schemeClr val="tx1"/>
                </a:solidFill>
                <a:latin typeface="Tahoma (Body)"/>
              </a:rPr>
              <a:t>: </a:t>
            </a:r>
            <a:r>
              <a:rPr lang="vi-VN" sz="1800" dirty="0">
                <a:solidFill>
                  <a:schemeClr val="tx1"/>
                </a:solidFill>
                <a:latin typeface="Tahoma (Body)"/>
              </a:rPr>
              <a:t>trễ là vấn đề lớn (~19%), ảnh hưởng </a:t>
            </a:r>
            <a:r>
              <a:rPr lang="vi-VN" sz="1800" dirty="0" smtClean="0">
                <a:solidFill>
                  <a:schemeClr val="tx1"/>
                </a:solidFill>
                <a:latin typeface="Tahoma (Body)"/>
              </a:rPr>
              <a:t>đến</a:t>
            </a:r>
            <a:r>
              <a:rPr lang="en-US" sz="1800" dirty="0" smtClean="0">
                <a:solidFill>
                  <a:schemeClr val="tx1"/>
                </a:solidFill>
                <a:latin typeface="Tahoma (Body)"/>
              </a:rPr>
              <a:t>:</a:t>
            </a:r>
          </a:p>
          <a:p>
            <a:pPr marL="800100" lvl="1" indent="-342900">
              <a:buFont typeface="Arial" panose="020B0604020202020204" pitchFamily="34" charset="0"/>
              <a:buChar char="•"/>
            </a:pPr>
            <a:r>
              <a:rPr lang="en-US" dirty="0" err="1">
                <a:solidFill>
                  <a:schemeClr val="tx1"/>
                </a:solidFill>
                <a:latin typeface="Tahoma (Body)"/>
              </a:rPr>
              <a:t>Tỷ</a:t>
            </a:r>
            <a:r>
              <a:rPr lang="en-US" dirty="0">
                <a:solidFill>
                  <a:schemeClr val="tx1"/>
                </a:solidFill>
                <a:latin typeface="Tahoma (Body)"/>
              </a:rPr>
              <a:t> </a:t>
            </a:r>
            <a:r>
              <a:rPr lang="en-US" dirty="0" err="1">
                <a:solidFill>
                  <a:schemeClr val="tx1"/>
                </a:solidFill>
                <a:latin typeface="Tahoma (Body)"/>
              </a:rPr>
              <a:t>lệ</a:t>
            </a:r>
            <a:r>
              <a:rPr lang="en-US" dirty="0">
                <a:solidFill>
                  <a:schemeClr val="tx1"/>
                </a:solidFill>
                <a:latin typeface="Tahoma (Body)"/>
              </a:rPr>
              <a:t> </a:t>
            </a:r>
            <a:r>
              <a:rPr lang="en-US" dirty="0" err="1">
                <a:solidFill>
                  <a:schemeClr val="tx1"/>
                </a:solidFill>
                <a:latin typeface="Tahoma (Body)"/>
              </a:rPr>
              <a:t>đánh</a:t>
            </a:r>
            <a:r>
              <a:rPr lang="en-US" dirty="0">
                <a:solidFill>
                  <a:schemeClr val="tx1"/>
                </a:solidFill>
                <a:latin typeface="Tahoma (Body)"/>
              </a:rPr>
              <a:t> </a:t>
            </a:r>
            <a:r>
              <a:rPr lang="en-US" dirty="0" err="1">
                <a:solidFill>
                  <a:schemeClr val="tx1"/>
                </a:solidFill>
                <a:latin typeface="Tahoma (Body)"/>
              </a:rPr>
              <a:t>giá</a:t>
            </a:r>
            <a:r>
              <a:rPr lang="en-US" dirty="0">
                <a:solidFill>
                  <a:schemeClr val="tx1"/>
                </a:solidFill>
                <a:latin typeface="Tahoma (Body)"/>
              </a:rPr>
              <a:t> </a:t>
            </a:r>
            <a:r>
              <a:rPr lang="en-US" dirty="0" err="1">
                <a:solidFill>
                  <a:schemeClr val="tx1"/>
                </a:solidFill>
                <a:latin typeface="Tahoma (Body)"/>
              </a:rPr>
              <a:t>thấp</a:t>
            </a:r>
            <a:r>
              <a:rPr lang="en-US" dirty="0">
                <a:solidFill>
                  <a:schemeClr val="tx1"/>
                </a:solidFill>
                <a:latin typeface="Tahoma (Body)"/>
              </a:rPr>
              <a:t> (1–2 </a:t>
            </a:r>
            <a:r>
              <a:rPr lang="en-US" dirty="0" err="1">
                <a:solidFill>
                  <a:schemeClr val="tx1"/>
                </a:solidFill>
                <a:latin typeface="Tahoma (Body)"/>
              </a:rPr>
              <a:t>sao</a:t>
            </a:r>
            <a:r>
              <a:rPr lang="en-US" dirty="0">
                <a:solidFill>
                  <a:schemeClr val="tx1"/>
                </a:solidFill>
                <a:latin typeface="Tahoma (Body)"/>
              </a:rPr>
              <a:t>)</a:t>
            </a:r>
            <a:endParaRPr lang="en-US" dirty="0" smtClean="0">
              <a:solidFill>
                <a:schemeClr val="tx1"/>
              </a:solidFill>
              <a:latin typeface="Tahoma (Body)"/>
            </a:endParaRPr>
          </a:p>
          <a:p>
            <a:pPr marL="800100" lvl="1" indent="-342900">
              <a:buFont typeface="Arial" panose="020B0604020202020204" pitchFamily="34" charset="0"/>
              <a:buChar char="•"/>
            </a:pPr>
            <a:r>
              <a:rPr lang="en-US" dirty="0" err="1" smtClean="0">
                <a:solidFill>
                  <a:schemeClr val="tx1"/>
                </a:solidFill>
                <a:latin typeface="Tahoma (Body)"/>
              </a:rPr>
              <a:t>Trễ</a:t>
            </a:r>
            <a:r>
              <a:rPr lang="en-US" dirty="0" smtClean="0">
                <a:solidFill>
                  <a:schemeClr val="tx1"/>
                </a:solidFill>
                <a:latin typeface="Tahoma (Body)"/>
              </a:rPr>
              <a:t> </a:t>
            </a:r>
            <a:r>
              <a:rPr lang="en-US" dirty="0" err="1">
                <a:solidFill>
                  <a:schemeClr val="tx1"/>
                </a:solidFill>
                <a:latin typeface="Tahoma (Body)"/>
              </a:rPr>
              <a:t>nhiều</a:t>
            </a:r>
            <a:r>
              <a:rPr lang="en-US" dirty="0">
                <a:solidFill>
                  <a:schemeClr val="tx1"/>
                </a:solidFill>
                <a:latin typeface="Tahoma (Body)"/>
              </a:rPr>
              <a:t> </a:t>
            </a:r>
            <a:r>
              <a:rPr lang="en-US" dirty="0" err="1">
                <a:solidFill>
                  <a:schemeClr val="tx1"/>
                </a:solidFill>
                <a:latin typeface="Tahoma (Body)"/>
              </a:rPr>
              <a:t>sau</a:t>
            </a:r>
            <a:r>
              <a:rPr lang="en-US" dirty="0">
                <a:solidFill>
                  <a:schemeClr val="tx1"/>
                </a:solidFill>
                <a:latin typeface="Tahoma (Body)"/>
              </a:rPr>
              <a:t> </a:t>
            </a:r>
            <a:r>
              <a:rPr lang="en-US" dirty="0" err="1">
                <a:solidFill>
                  <a:schemeClr val="tx1"/>
                </a:solidFill>
                <a:latin typeface="Tahoma (Body)"/>
              </a:rPr>
              <a:t>mùa</a:t>
            </a:r>
            <a:r>
              <a:rPr lang="en-US" dirty="0">
                <a:solidFill>
                  <a:schemeClr val="tx1"/>
                </a:solidFill>
                <a:latin typeface="Tahoma (Body)"/>
              </a:rPr>
              <a:t> </a:t>
            </a:r>
            <a:r>
              <a:rPr lang="en-US" dirty="0" err="1">
                <a:solidFill>
                  <a:schemeClr val="tx1"/>
                </a:solidFill>
                <a:latin typeface="Tahoma (Body)"/>
              </a:rPr>
              <a:t>cao</a:t>
            </a:r>
            <a:r>
              <a:rPr lang="en-US" dirty="0">
                <a:solidFill>
                  <a:schemeClr val="tx1"/>
                </a:solidFill>
                <a:latin typeface="Tahoma (Body)"/>
              </a:rPr>
              <a:t> </a:t>
            </a:r>
            <a:r>
              <a:rPr lang="en-US" dirty="0" err="1">
                <a:solidFill>
                  <a:schemeClr val="tx1"/>
                </a:solidFill>
                <a:latin typeface="Tahoma (Body)"/>
              </a:rPr>
              <a:t>điểm</a:t>
            </a:r>
            <a:r>
              <a:rPr lang="en-US" dirty="0">
                <a:solidFill>
                  <a:schemeClr val="tx1"/>
                </a:solidFill>
                <a:latin typeface="Tahoma (Body)"/>
              </a:rPr>
              <a:t>, </a:t>
            </a:r>
            <a:r>
              <a:rPr lang="en-US" dirty="0" err="1">
                <a:solidFill>
                  <a:schemeClr val="tx1"/>
                </a:solidFill>
                <a:latin typeface="Tahoma (Body)"/>
              </a:rPr>
              <a:t>làm</a:t>
            </a:r>
            <a:r>
              <a:rPr lang="en-US" dirty="0">
                <a:solidFill>
                  <a:schemeClr val="tx1"/>
                </a:solidFill>
                <a:latin typeface="Tahoma (Body)"/>
              </a:rPr>
              <a:t> </a:t>
            </a:r>
            <a:r>
              <a:rPr lang="en-US" dirty="0" err="1">
                <a:solidFill>
                  <a:schemeClr val="tx1"/>
                </a:solidFill>
                <a:latin typeface="Tahoma (Body)"/>
              </a:rPr>
              <a:t>giảm</a:t>
            </a:r>
            <a:r>
              <a:rPr lang="en-US" dirty="0">
                <a:solidFill>
                  <a:schemeClr val="tx1"/>
                </a:solidFill>
                <a:latin typeface="Tahoma (Body)"/>
              </a:rPr>
              <a:t> </a:t>
            </a:r>
            <a:r>
              <a:rPr lang="en-US" dirty="0" err="1">
                <a:solidFill>
                  <a:schemeClr val="tx1"/>
                </a:solidFill>
                <a:latin typeface="Tahoma (Body)"/>
              </a:rPr>
              <a:t>điểm</a:t>
            </a:r>
            <a:r>
              <a:rPr lang="en-US" dirty="0">
                <a:solidFill>
                  <a:schemeClr val="tx1"/>
                </a:solidFill>
                <a:latin typeface="Tahoma (Body)"/>
              </a:rPr>
              <a:t> </a:t>
            </a:r>
            <a:r>
              <a:rPr lang="en-US" dirty="0" err="1">
                <a:solidFill>
                  <a:schemeClr val="tx1"/>
                </a:solidFill>
                <a:latin typeface="Tahoma (Body)"/>
              </a:rPr>
              <a:t>đánh</a:t>
            </a:r>
            <a:r>
              <a:rPr lang="en-US" dirty="0">
                <a:solidFill>
                  <a:schemeClr val="tx1"/>
                </a:solidFill>
                <a:latin typeface="Tahoma (Body)"/>
              </a:rPr>
              <a:t> </a:t>
            </a:r>
            <a:r>
              <a:rPr lang="en-US" dirty="0" err="1">
                <a:solidFill>
                  <a:schemeClr val="tx1"/>
                </a:solidFill>
                <a:latin typeface="Tahoma (Body)"/>
              </a:rPr>
              <a:t>giá</a:t>
            </a:r>
            <a:r>
              <a:rPr lang="en-US" dirty="0">
                <a:solidFill>
                  <a:schemeClr val="tx1"/>
                </a:solidFill>
                <a:latin typeface="Tahoma (Body)"/>
              </a:rPr>
              <a:t> </a:t>
            </a:r>
            <a:r>
              <a:rPr lang="en-US" dirty="0" err="1">
                <a:solidFill>
                  <a:schemeClr val="tx1"/>
                </a:solidFill>
                <a:latin typeface="Tahoma (Body)"/>
              </a:rPr>
              <a:t>mạnh</a:t>
            </a:r>
            <a:r>
              <a:rPr lang="en-US" dirty="0" smtClean="0">
                <a:solidFill>
                  <a:schemeClr val="tx1"/>
                </a:solidFill>
                <a:latin typeface="Tahoma (Body)"/>
              </a:rPr>
              <a:t>.</a:t>
            </a:r>
          </a:p>
          <a:p>
            <a:pPr marL="342900" indent="-342900">
              <a:buFont typeface="Wingdings" panose="05000000000000000000" pitchFamily="2" charset="2"/>
              <a:buChar char="Ø"/>
            </a:pPr>
            <a:r>
              <a:rPr lang="en-US" sz="1800" dirty="0" err="1">
                <a:solidFill>
                  <a:schemeClr val="tx1"/>
                </a:solidFill>
                <a:latin typeface="Tahoma (Body)"/>
              </a:rPr>
              <a:t>Khách</a:t>
            </a:r>
            <a:r>
              <a:rPr lang="en-US" sz="1800" dirty="0">
                <a:solidFill>
                  <a:schemeClr val="tx1"/>
                </a:solidFill>
                <a:latin typeface="Tahoma (Body)"/>
              </a:rPr>
              <a:t> </a:t>
            </a:r>
            <a:r>
              <a:rPr lang="en-US" sz="1800" dirty="0" err="1">
                <a:solidFill>
                  <a:schemeClr val="tx1"/>
                </a:solidFill>
                <a:latin typeface="Tahoma (Body)"/>
              </a:rPr>
              <a:t>hàng</a:t>
            </a:r>
            <a:r>
              <a:rPr lang="en-US" sz="1800" dirty="0">
                <a:solidFill>
                  <a:schemeClr val="tx1"/>
                </a:solidFill>
                <a:latin typeface="Tahoma (Body)"/>
              </a:rPr>
              <a:t>: </a:t>
            </a:r>
            <a:r>
              <a:rPr lang="en-US" sz="1800" dirty="0" err="1">
                <a:solidFill>
                  <a:schemeClr val="tx1"/>
                </a:solidFill>
                <a:latin typeface="Tahoma (Body)"/>
              </a:rPr>
              <a:t>Đặt</a:t>
            </a:r>
            <a:r>
              <a:rPr lang="en-US" sz="1800" dirty="0">
                <a:solidFill>
                  <a:schemeClr val="tx1"/>
                </a:solidFill>
                <a:latin typeface="Tahoma (Body)"/>
              </a:rPr>
              <a:t> </a:t>
            </a:r>
            <a:r>
              <a:rPr lang="en-US" sz="1800" dirty="0" err="1">
                <a:solidFill>
                  <a:schemeClr val="tx1"/>
                </a:solidFill>
                <a:latin typeface="Tahoma (Body)"/>
              </a:rPr>
              <a:t>hàng</a:t>
            </a:r>
            <a:r>
              <a:rPr lang="en-US" sz="1800" dirty="0">
                <a:solidFill>
                  <a:schemeClr val="tx1"/>
                </a:solidFill>
                <a:latin typeface="Tahoma (Body)"/>
              </a:rPr>
              <a:t> </a:t>
            </a:r>
            <a:r>
              <a:rPr lang="en-US" sz="1800" dirty="0" err="1">
                <a:solidFill>
                  <a:schemeClr val="tx1"/>
                </a:solidFill>
                <a:latin typeface="Tahoma (Body)"/>
              </a:rPr>
              <a:t>nhiều</a:t>
            </a:r>
            <a:r>
              <a:rPr lang="en-US" sz="1800" dirty="0">
                <a:solidFill>
                  <a:schemeClr val="tx1"/>
                </a:solidFill>
                <a:latin typeface="Tahoma (Body)"/>
              </a:rPr>
              <a:t> </a:t>
            </a:r>
            <a:r>
              <a:rPr lang="en-US" sz="1800" dirty="0" err="1">
                <a:solidFill>
                  <a:schemeClr val="tx1"/>
                </a:solidFill>
                <a:latin typeface="Tahoma (Body)"/>
              </a:rPr>
              <a:t>vào</a:t>
            </a:r>
            <a:r>
              <a:rPr lang="en-US" sz="1800" dirty="0">
                <a:solidFill>
                  <a:schemeClr val="tx1"/>
                </a:solidFill>
                <a:latin typeface="Tahoma (Body)"/>
              </a:rPr>
              <a:t> </a:t>
            </a:r>
            <a:r>
              <a:rPr lang="en-US" sz="1800" dirty="0" err="1">
                <a:solidFill>
                  <a:schemeClr val="tx1"/>
                </a:solidFill>
                <a:latin typeface="Tahoma (Body)"/>
              </a:rPr>
              <a:t>thứ</a:t>
            </a:r>
            <a:r>
              <a:rPr lang="en-US" sz="1800" dirty="0">
                <a:solidFill>
                  <a:schemeClr val="tx1"/>
                </a:solidFill>
                <a:latin typeface="Tahoma (Body)"/>
              </a:rPr>
              <a:t> 2–3, </a:t>
            </a:r>
            <a:r>
              <a:rPr lang="en-US" sz="1800" dirty="0" err="1">
                <a:solidFill>
                  <a:schemeClr val="tx1"/>
                </a:solidFill>
                <a:latin typeface="Tahoma (Body)"/>
              </a:rPr>
              <a:t>giờ</a:t>
            </a:r>
            <a:r>
              <a:rPr lang="en-US" sz="1800" dirty="0">
                <a:solidFill>
                  <a:schemeClr val="tx1"/>
                </a:solidFill>
                <a:latin typeface="Tahoma (Body)"/>
              </a:rPr>
              <a:t> </a:t>
            </a:r>
            <a:r>
              <a:rPr lang="en-US" sz="1800" dirty="0" err="1">
                <a:solidFill>
                  <a:schemeClr val="tx1"/>
                </a:solidFill>
                <a:latin typeface="Tahoma (Body)"/>
              </a:rPr>
              <a:t>cao</a:t>
            </a:r>
            <a:r>
              <a:rPr lang="en-US" sz="1800" dirty="0">
                <a:solidFill>
                  <a:schemeClr val="tx1"/>
                </a:solidFill>
                <a:latin typeface="Tahoma (Body)"/>
              </a:rPr>
              <a:t> </a:t>
            </a:r>
            <a:r>
              <a:rPr lang="en-US" sz="1800" dirty="0" err="1">
                <a:solidFill>
                  <a:schemeClr val="tx1"/>
                </a:solidFill>
                <a:latin typeface="Tahoma (Body)"/>
              </a:rPr>
              <a:t>điểm</a:t>
            </a:r>
            <a:r>
              <a:rPr lang="en-US" sz="1800" dirty="0">
                <a:solidFill>
                  <a:schemeClr val="tx1"/>
                </a:solidFill>
                <a:latin typeface="Tahoma (Body)"/>
              </a:rPr>
              <a:t> </a:t>
            </a:r>
            <a:r>
              <a:rPr lang="en-US" sz="1800" dirty="0" err="1">
                <a:solidFill>
                  <a:schemeClr val="tx1"/>
                </a:solidFill>
                <a:latin typeface="Tahoma (Body)"/>
              </a:rPr>
              <a:t>là</a:t>
            </a:r>
            <a:r>
              <a:rPr lang="en-US" sz="1800" dirty="0">
                <a:solidFill>
                  <a:schemeClr val="tx1"/>
                </a:solidFill>
                <a:latin typeface="Tahoma (Body)"/>
              </a:rPr>
              <a:t> 12h–15h</a:t>
            </a:r>
            <a:r>
              <a:rPr lang="en-US" sz="1800" dirty="0" smtClean="0">
                <a:solidFill>
                  <a:schemeClr val="tx1"/>
                </a:solidFill>
                <a:latin typeface="Tahoma (Body)"/>
              </a:rPr>
              <a:t>.</a:t>
            </a:r>
          </a:p>
          <a:p>
            <a:pPr marL="342900" indent="-342900">
              <a:buFont typeface="Wingdings" panose="05000000000000000000" pitchFamily="2" charset="2"/>
              <a:buChar char="Ø"/>
            </a:pPr>
            <a:r>
              <a:rPr lang="vi-VN" sz="1800" dirty="0">
                <a:solidFill>
                  <a:schemeClr val="tx1"/>
                </a:solidFill>
                <a:latin typeface="Tahoma (Body)"/>
              </a:rPr>
              <a:t>Vùng địa lý: SP (São Paulo) là thị trường chủ </a:t>
            </a:r>
            <a:r>
              <a:rPr lang="vi-VN" sz="1800" dirty="0" smtClean="0">
                <a:solidFill>
                  <a:schemeClr val="tx1"/>
                </a:solidFill>
                <a:latin typeface="Tahoma (Body)"/>
              </a:rPr>
              <a:t>lực</a:t>
            </a:r>
            <a:r>
              <a:rPr lang="en-US" sz="1800" dirty="0" smtClean="0">
                <a:solidFill>
                  <a:schemeClr val="tx1"/>
                </a:solidFill>
                <a:latin typeface="Tahoma (Body)"/>
              </a:rPr>
              <a:t> </a:t>
            </a:r>
            <a:r>
              <a:rPr lang="en-US" sz="1800" dirty="0" err="1" smtClean="0">
                <a:solidFill>
                  <a:schemeClr val="tx1"/>
                </a:solidFill>
                <a:latin typeface="Tahoma (Body)"/>
              </a:rPr>
              <a:t>nhưng</a:t>
            </a:r>
            <a:r>
              <a:rPr lang="en-US" sz="1800" dirty="0" smtClean="0">
                <a:solidFill>
                  <a:schemeClr val="tx1"/>
                </a:solidFill>
                <a:latin typeface="Tahoma (Body)"/>
              </a:rPr>
              <a:t> </a:t>
            </a:r>
            <a:r>
              <a:rPr lang="en-US" sz="1800" dirty="0" err="1" smtClean="0">
                <a:solidFill>
                  <a:schemeClr val="tx1"/>
                </a:solidFill>
                <a:latin typeface="Tahoma (Body)"/>
              </a:rPr>
              <a:t>cũng</a:t>
            </a:r>
            <a:r>
              <a:rPr lang="en-US" sz="1800" dirty="0" smtClean="0">
                <a:solidFill>
                  <a:schemeClr val="tx1"/>
                </a:solidFill>
                <a:latin typeface="Tahoma (Body)"/>
              </a:rPr>
              <a:t> </a:t>
            </a:r>
            <a:r>
              <a:rPr lang="en-US" sz="1800" dirty="0" err="1" smtClean="0">
                <a:solidFill>
                  <a:schemeClr val="tx1"/>
                </a:solidFill>
                <a:latin typeface="Tahoma (Body)"/>
              </a:rPr>
              <a:t>có</a:t>
            </a:r>
            <a:r>
              <a:rPr lang="en-US" sz="1800" dirty="0" smtClean="0">
                <a:solidFill>
                  <a:schemeClr val="tx1"/>
                </a:solidFill>
                <a:latin typeface="Tahoma (Body)"/>
              </a:rPr>
              <a:t> </a:t>
            </a:r>
            <a:r>
              <a:rPr lang="en-US" sz="1800" dirty="0" err="1" smtClean="0">
                <a:solidFill>
                  <a:schemeClr val="tx1"/>
                </a:solidFill>
                <a:latin typeface="Tahoma (Body)"/>
              </a:rPr>
              <a:t>tỷ</a:t>
            </a:r>
            <a:r>
              <a:rPr lang="en-US" sz="1800" dirty="0" smtClean="0">
                <a:solidFill>
                  <a:schemeClr val="tx1"/>
                </a:solidFill>
                <a:latin typeface="Tahoma (Body)"/>
              </a:rPr>
              <a:t> </a:t>
            </a:r>
            <a:r>
              <a:rPr lang="en-US" sz="1800" dirty="0" err="1" smtClean="0">
                <a:solidFill>
                  <a:schemeClr val="tx1"/>
                </a:solidFill>
                <a:latin typeface="Tahoma (Body)"/>
              </a:rPr>
              <a:t>lệ</a:t>
            </a:r>
            <a:r>
              <a:rPr lang="en-US" sz="1800" dirty="0" smtClean="0">
                <a:solidFill>
                  <a:schemeClr val="tx1"/>
                </a:solidFill>
                <a:latin typeface="Tahoma (Body)"/>
              </a:rPr>
              <a:t> </a:t>
            </a:r>
            <a:r>
              <a:rPr lang="en-US" sz="1800" dirty="0" err="1" smtClean="0">
                <a:solidFill>
                  <a:schemeClr val="tx1"/>
                </a:solidFill>
                <a:latin typeface="Tahoma (Body)"/>
              </a:rPr>
              <a:t>giao</a:t>
            </a:r>
            <a:r>
              <a:rPr lang="en-US" sz="1800" dirty="0" smtClean="0">
                <a:solidFill>
                  <a:schemeClr val="tx1"/>
                </a:solidFill>
                <a:latin typeface="Tahoma (Body)"/>
              </a:rPr>
              <a:t> </a:t>
            </a:r>
            <a:r>
              <a:rPr lang="en-US" sz="1800" dirty="0" err="1" smtClean="0">
                <a:solidFill>
                  <a:schemeClr val="tx1"/>
                </a:solidFill>
                <a:latin typeface="Tahoma (Body)"/>
              </a:rPr>
              <a:t>trễ</a:t>
            </a:r>
            <a:r>
              <a:rPr lang="en-US" sz="1800" dirty="0" smtClean="0">
                <a:solidFill>
                  <a:schemeClr val="tx1"/>
                </a:solidFill>
                <a:latin typeface="Tahoma (Body)"/>
              </a:rPr>
              <a:t> </a:t>
            </a:r>
            <a:r>
              <a:rPr lang="en-US" sz="1800" dirty="0" err="1" smtClean="0">
                <a:solidFill>
                  <a:schemeClr val="tx1"/>
                </a:solidFill>
                <a:latin typeface="Tahoma (Body)"/>
              </a:rPr>
              <a:t>cao</a:t>
            </a:r>
            <a:endParaRPr lang="en-US" sz="1800" dirty="0">
              <a:solidFill>
                <a:schemeClr val="tx1"/>
              </a:solidFill>
              <a:latin typeface="Tahoma (Body)"/>
            </a:endParaRPr>
          </a:p>
        </p:txBody>
      </p:sp>
    </p:spTree>
    <p:extLst>
      <p:ext uri="{BB962C8B-B14F-4D97-AF65-F5344CB8AC3E}">
        <p14:creationId xmlns:p14="http://schemas.microsoft.com/office/powerpoint/2010/main" val="3670245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501160"/>
            <a:ext cx="8915399" cy="687635"/>
          </a:xfrm>
        </p:spPr>
        <p:txBody>
          <a:bodyPr>
            <a:normAutofit fontScale="90000"/>
          </a:bodyPr>
          <a:lstStyle/>
          <a:p>
            <a:r>
              <a:rPr lang="en-US" dirty="0" err="1" smtClean="0">
                <a:latin typeface="Tahoma (Body)"/>
              </a:rPr>
              <a:t>Đề</a:t>
            </a:r>
            <a:r>
              <a:rPr lang="en-US" dirty="0" smtClean="0">
                <a:latin typeface="Tahoma (Body)"/>
              </a:rPr>
              <a:t> </a:t>
            </a:r>
            <a:r>
              <a:rPr lang="en-US" dirty="0" err="1" smtClean="0">
                <a:latin typeface="Tahoma (Body)"/>
              </a:rPr>
              <a:t>xuất</a:t>
            </a:r>
            <a:endParaRPr lang="en-US" dirty="0">
              <a:latin typeface="Tahoma (Body)"/>
            </a:endParaRPr>
          </a:p>
        </p:txBody>
      </p:sp>
      <p:sp>
        <p:nvSpPr>
          <p:cNvPr id="3" name="Text Placeholder 2"/>
          <p:cNvSpPr>
            <a:spLocks noGrp="1"/>
          </p:cNvSpPr>
          <p:nvPr>
            <p:ph type="body" idx="1"/>
          </p:nvPr>
        </p:nvSpPr>
        <p:spPr>
          <a:xfrm>
            <a:off x="2589212" y="1371599"/>
            <a:ext cx="8915399" cy="5336931"/>
          </a:xfrm>
        </p:spPr>
        <p:txBody>
          <a:bodyPr>
            <a:normAutofit/>
          </a:bodyPr>
          <a:lstStyle/>
          <a:p>
            <a:pPr marL="342900" indent="-342900">
              <a:buFont typeface="Wingdings" panose="05000000000000000000" pitchFamily="2" charset="2"/>
              <a:buChar char="Ø"/>
            </a:pPr>
            <a:r>
              <a:rPr lang="en-US" b="1" dirty="0" err="1">
                <a:solidFill>
                  <a:schemeClr val="tx1"/>
                </a:solidFill>
                <a:latin typeface="Tahoma (Body)"/>
              </a:rPr>
              <a:t>Thúc</a:t>
            </a:r>
            <a:r>
              <a:rPr lang="en-US" b="1" dirty="0">
                <a:solidFill>
                  <a:schemeClr val="tx1"/>
                </a:solidFill>
                <a:latin typeface="Tahoma (Body)"/>
              </a:rPr>
              <a:t> </a:t>
            </a:r>
            <a:r>
              <a:rPr lang="en-US" b="1" dirty="0" err="1">
                <a:solidFill>
                  <a:schemeClr val="tx1"/>
                </a:solidFill>
                <a:latin typeface="Tahoma (Body)"/>
              </a:rPr>
              <a:t>đẩy</a:t>
            </a:r>
            <a:r>
              <a:rPr lang="en-US" b="1" dirty="0">
                <a:solidFill>
                  <a:schemeClr val="tx1"/>
                </a:solidFill>
                <a:latin typeface="Tahoma (Body)"/>
              </a:rPr>
              <a:t> </a:t>
            </a:r>
            <a:r>
              <a:rPr lang="en-US" b="1" dirty="0" err="1">
                <a:solidFill>
                  <a:schemeClr val="tx1"/>
                </a:solidFill>
                <a:latin typeface="Tahoma (Body)"/>
              </a:rPr>
              <a:t>doanh</a:t>
            </a:r>
            <a:r>
              <a:rPr lang="en-US" b="1" dirty="0">
                <a:solidFill>
                  <a:schemeClr val="tx1"/>
                </a:solidFill>
                <a:latin typeface="Tahoma (Body)"/>
              </a:rPr>
              <a:t> </a:t>
            </a:r>
            <a:r>
              <a:rPr lang="en-US" b="1" dirty="0" err="1">
                <a:solidFill>
                  <a:schemeClr val="tx1"/>
                </a:solidFill>
                <a:latin typeface="Tahoma (Body)"/>
              </a:rPr>
              <a:t>thu</a:t>
            </a:r>
            <a:r>
              <a:rPr lang="en-US" dirty="0" smtClean="0">
                <a:solidFill>
                  <a:schemeClr val="tx1"/>
                </a:solidFill>
                <a:latin typeface="Tahoma (Body)"/>
              </a:rPr>
              <a:t>:</a:t>
            </a:r>
          </a:p>
          <a:p>
            <a:pPr marL="800100" lvl="1" indent="-342900">
              <a:buFont typeface="Arial" panose="020B0604020202020204" pitchFamily="34" charset="0"/>
              <a:buChar char="•"/>
            </a:pPr>
            <a:r>
              <a:rPr lang="en-US" dirty="0" err="1">
                <a:solidFill>
                  <a:schemeClr val="tx1"/>
                </a:solidFill>
                <a:latin typeface="Tahoma (Body)"/>
              </a:rPr>
              <a:t>Tập</a:t>
            </a:r>
            <a:r>
              <a:rPr lang="en-US" dirty="0">
                <a:solidFill>
                  <a:schemeClr val="tx1"/>
                </a:solidFill>
                <a:latin typeface="Tahoma (Body)"/>
              </a:rPr>
              <a:t> </a:t>
            </a:r>
            <a:r>
              <a:rPr lang="en-US" dirty="0" err="1">
                <a:solidFill>
                  <a:schemeClr val="tx1"/>
                </a:solidFill>
                <a:latin typeface="Tahoma (Body)"/>
              </a:rPr>
              <a:t>trung</a:t>
            </a:r>
            <a:r>
              <a:rPr lang="en-US" dirty="0">
                <a:solidFill>
                  <a:schemeClr val="tx1"/>
                </a:solidFill>
                <a:latin typeface="Tahoma (Body)"/>
              </a:rPr>
              <a:t> </a:t>
            </a:r>
            <a:r>
              <a:rPr lang="en-US" dirty="0" err="1">
                <a:solidFill>
                  <a:schemeClr val="tx1"/>
                </a:solidFill>
                <a:latin typeface="Tahoma (Body)"/>
              </a:rPr>
              <a:t>khuyến</a:t>
            </a:r>
            <a:r>
              <a:rPr lang="en-US" dirty="0">
                <a:solidFill>
                  <a:schemeClr val="tx1"/>
                </a:solidFill>
                <a:latin typeface="Tahoma (Body)"/>
              </a:rPr>
              <a:t> </a:t>
            </a:r>
            <a:r>
              <a:rPr lang="en-US" dirty="0" err="1">
                <a:solidFill>
                  <a:schemeClr val="tx1"/>
                </a:solidFill>
                <a:latin typeface="Tahoma (Body)"/>
              </a:rPr>
              <a:t>mãi</a:t>
            </a:r>
            <a:r>
              <a:rPr lang="en-US" dirty="0">
                <a:solidFill>
                  <a:schemeClr val="tx1"/>
                </a:solidFill>
                <a:latin typeface="Tahoma (Body)"/>
              </a:rPr>
              <a:t> </a:t>
            </a:r>
            <a:r>
              <a:rPr lang="en-US" dirty="0" err="1">
                <a:solidFill>
                  <a:schemeClr val="tx1"/>
                </a:solidFill>
                <a:latin typeface="Tahoma (Body)"/>
              </a:rPr>
              <a:t>tháng</a:t>
            </a:r>
            <a:r>
              <a:rPr lang="en-US" dirty="0">
                <a:solidFill>
                  <a:schemeClr val="tx1"/>
                </a:solidFill>
                <a:latin typeface="Tahoma (Body)"/>
              </a:rPr>
              <a:t> </a:t>
            </a:r>
            <a:r>
              <a:rPr lang="en-US" dirty="0" err="1">
                <a:solidFill>
                  <a:schemeClr val="tx1"/>
                </a:solidFill>
                <a:latin typeface="Tahoma (Body)"/>
              </a:rPr>
              <a:t>thấp</a:t>
            </a:r>
            <a:r>
              <a:rPr lang="en-US" dirty="0">
                <a:solidFill>
                  <a:schemeClr val="tx1"/>
                </a:solidFill>
                <a:latin typeface="Tahoma (Body)"/>
              </a:rPr>
              <a:t> </a:t>
            </a:r>
            <a:r>
              <a:rPr lang="en-US" dirty="0" err="1">
                <a:solidFill>
                  <a:schemeClr val="tx1"/>
                </a:solidFill>
                <a:latin typeface="Tahoma (Body)"/>
              </a:rPr>
              <a:t>điểm</a:t>
            </a:r>
            <a:r>
              <a:rPr lang="en-US" dirty="0">
                <a:solidFill>
                  <a:schemeClr val="tx1"/>
                </a:solidFill>
                <a:latin typeface="Tahoma (Body)"/>
              </a:rPr>
              <a:t>, </a:t>
            </a:r>
            <a:r>
              <a:rPr lang="en-US" dirty="0" err="1">
                <a:solidFill>
                  <a:schemeClr val="tx1"/>
                </a:solidFill>
                <a:latin typeface="Tahoma (Body)"/>
              </a:rPr>
              <a:t>giờ</a:t>
            </a:r>
            <a:r>
              <a:rPr lang="en-US" dirty="0">
                <a:solidFill>
                  <a:schemeClr val="tx1"/>
                </a:solidFill>
                <a:latin typeface="Tahoma (Body)"/>
              </a:rPr>
              <a:t> &amp; </a:t>
            </a:r>
            <a:r>
              <a:rPr lang="en-US" dirty="0" err="1">
                <a:solidFill>
                  <a:schemeClr val="tx1"/>
                </a:solidFill>
                <a:latin typeface="Tahoma (Body)"/>
              </a:rPr>
              <a:t>ngày</a:t>
            </a:r>
            <a:r>
              <a:rPr lang="en-US" dirty="0">
                <a:solidFill>
                  <a:schemeClr val="tx1"/>
                </a:solidFill>
                <a:latin typeface="Tahoma (Body)"/>
              </a:rPr>
              <a:t> </a:t>
            </a:r>
            <a:r>
              <a:rPr lang="en-US" dirty="0" err="1">
                <a:solidFill>
                  <a:schemeClr val="tx1"/>
                </a:solidFill>
                <a:latin typeface="Tahoma (Body)"/>
              </a:rPr>
              <a:t>cao</a:t>
            </a:r>
            <a:r>
              <a:rPr lang="en-US" dirty="0">
                <a:solidFill>
                  <a:schemeClr val="tx1"/>
                </a:solidFill>
                <a:latin typeface="Tahoma (Body)"/>
              </a:rPr>
              <a:t> </a:t>
            </a:r>
            <a:r>
              <a:rPr lang="en-US" dirty="0" err="1">
                <a:solidFill>
                  <a:schemeClr val="tx1"/>
                </a:solidFill>
                <a:latin typeface="Tahoma (Body)"/>
              </a:rPr>
              <a:t>điểm</a:t>
            </a:r>
            <a:r>
              <a:rPr lang="en-US" dirty="0" smtClean="0">
                <a:solidFill>
                  <a:schemeClr val="tx1"/>
                </a:solidFill>
                <a:latin typeface="Tahoma (Body)"/>
              </a:rPr>
              <a:t>.</a:t>
            </a:r>
          </a:p>
          <a:p>
            <a:pPr marL="800100" lvl="1" indent="-342900">
              <a:buFont typeface="Arial" panose="020B0604020202020204" pitchFamily="34" charset="0"/>
              <a:buChar char="•"/>
            </a:pPr>
            <a:r>
              <a:rPr lang="en-US" dirty="0" err="1">
                <a:solidFill>
                  <a:schemeClr val="tx1"/>
                </a:solidFill>
                <a:latin typeface="Tahoma (Body)"/>
              </a:rPr>
              <a:t>Duy</a:t>
            </a:r>
            <a:r>
              <a:rPr lang="en-US" dirty="0">
                <a:solidFill>
                  <a:schemeClr val="tx1"/>
                </a:solidFill>
                <a:latin typeface="Tahoma (Body)"/>
              </a:rPr>
              <a:t> </a:t>
            </a:r>
            <a:r>
              <a:rPr lang="en-US" dirty="0" err="1">
                <a:solidFill>
                  <a:schemeClr val="tx1"/>
                </a:solidFill>
                <a:latin typeface="Tahoma (Body)"/>
              </a:rPr>
              <a:t>trì</a:t>
            </a:r>
            <a:r>
              <a:rPr lang="en-US" dirty="0">
                <a:solidFill>
                  <a:schemeClr val="tx1"/>
                </a:solidFill>
                <a:latin typeface="Tahoma (Body)"/>
              </a:rPr>
              <a:t> </a:t>
            </a:r>
            <a:r>
              <a:rPr lang="en-US" dirty="0" err="1">
                <a:solidFill>
                  <a:schemeClr val="tx1"/>
                </a:solidFill>
                <a:latin typeface="Tahoma (Body)"/>
              </a:rPr>
              <a:t>chiến</a:t>
            </a:r>
            <a:r>
              <a:rPr lang="en-US" dirty="0">
                <a:solidFill>
                  <a:schemeClr val="tx1"/>
                </a:solidFill>
                <a:latin typeface="Tahoma (Body)"/>
              </a:rPr>
              <a:t> </a:t>
            </a:r>
            <a:r>
              <a:rPr lang="en-US" dirty="0" err="1">
                <a:solidFill>
                  <a:schemeClr val="tx1"/>
                </a:solidFill>
                <a:latin typeface="Tahoma (Body)"/>
              </a:rPr>
              <a:t>dịch</a:t>
            </a:r>
            <a:r>
              <a:rPr lang="en-US" dirty="0">
                <a:solidFill>
                  <a:schemeClr val="tx1"/>
                </a:solidFill>
                <a:latin typeface="Tahoma (Body)"/>
              </a:rPr>
              <a:t> </a:t>
            </a:r>
            <a:r>
              <a:rPr lang="en-US" dirty="0" err="1">
                <a:solidFill>
                  <a:schemeClr val="tx1"/>
                </a:solidFill>
                <a:latin typeface="Tahoma (Body)"/>
              </a:rPr>
              <a:t>vào</a:t>
            </a:r>
            <a:r>
              <a:rPr lang="en-US" dirty="0">
                <a:solidFill>
                  <a:schemeClr val="tx1"/>
                </a:solidFill>
                <a:latin typeface="Tahoma (Body)"/>
              </a:rPr>
              <a:t> </a:t>
            </a:r>
            <a:r>
              <a:rPr lang="en-US" dirty="0" err="1">
                <a:solidFill>
                  <a:schemeClr val="tx1"/>
                </a:solidFill>
                <a:latin typeface="Tahoma (Body)"/>
              </a:rPr>
              <a:t>tháng</a:t>
            </a:r>
            <a:r>
              <a:rPr lang="en-US" dirty="0">
                <a:solidFill>
                  <a:schemeClr val="tx1"/>
                </a:solidFill>
                <a:latin typeface="Tahoma (Body)"/>
              </a:rPr>
              <a:t> 11.</a:t>
            </a:r>
          </a:p>
          <a:p>
            <a:pPr marL="342900" indent="-342900">
              <a:buFont typeface="Wingdings" panose="05000000000000000000" pitchFamily="2" charset="2"/>
              <a:buChar char="Ø"/>
            </a:pPr>
            <a:r>
              <a:rPr lang="en-US" b="1" dirty="0" err="1">
                <a:solidFill>
                  <a:schemeClr val="tx1"/>
                </a:solidFill>
                <a:latin typeface="Tahoma (Body)"/>
              </a:rPr>
              <a:t>Cải</a:t>
            </a:r>
            <a:r>
              <a:rPr lang="en-US" b="1" dirty="0">
                <a:solidFill>
                  <a:schemeClr val="tx1"/>
                </a:solidFill>
                <a:latin typeface="Tahoma (Body)"/>
              </a:rPr>
              <a:t> </a:t>
            </a:r>
            <a:r>
              <a:rPr lang="en-US" b="1" dirty="0" err="1">
                <a:solidFill>
                  <a:schemeClr val="tx1"/>
                </a:solidFill>
                <a:latin typeface="Tahoma (Body)"/>
              </a:rPr>
              <a:t>thiện</a:t>
            </a:r>
            <a:r>
              <a:rPr lang="en-US" b="1" dirty="0">
                <a:solidFill>
                  <a:schemeClr val="tx1"/>
                </a:solidFill>
                <a:latin typeface="Tahoma (Body)"/>
              </a:rPr>
              <a:t> </a:t>
            </a:r>
            <a:r>
              <a:rPr lang="en-US" b="1" dirty="0" err="1">
                <a:solidFill>
                  <a:schemeClr val="tx1"/>
                </a:solidFill>
                <a:latin typeface="Tahoma (Body)"/>
              </a:rPr>
              <a:t>giao</a:t>
            </a:r>
            <a:r>
              <a:rPr lang="en-US" b="1" dirty="0">
                <a:solidFill>
                  <a:schemeClr val="tx1"/>
                </a:solidFill>
                <a:latin typeface="Tahoma (Body)"/>
              </a:rPr>
              <a:t> </a:t>
            </a:r>
            <a:r>
              <a:rPr lang="en-US" b="1" dirty="0" err="1">
                <a:solidFill>
                  <a:schemeClr val="tx1"/>
                </a:solidFill>
                <a:latin typeface="Tahoma (Body)"/>
              </a:rPr>
              <a:t>hàng</a:t>
            </a:r>
            <a:r>
              <a:rPr lang="en-US" dirty="0" smtClean="0">
                <a:solidFill>
                  <a:schemeClr val="tx1"/>
                </a:solidFill>
                <a:latin typeface="Tahoma (Body)"/>
              </a:rPr>
              <a:t>:</a:t>
            </a:r>
          </a:p>
          <a:p>
            <a:pPr marL="742950" lvl="1" indent="-285750">
              <a:buFont typeface="Arial" panose="020B0604020202020204" pitchFamily="34" charset="0"/>
              <a:buChar char="•"/>
            </a:pPr>
            <a:r>
              <a:rPr lang="vi-VN" dirty="0">
                <a:solidFill>
                  <a:schemeClr val="tx1"/>
                </a:solidFill>
                <a:latin typeface="Tahoma (Body)"/>
              </a:rPr>
              <a:t>Giảm trễ ở ngành hàng nặng như furniture</a:t>
            </a:r>
            <a:r>
              <a:rPr lang="vi-VN" dirty="0" smtClean="0">
                <a:solidFill>
                  <a:schemeClr val="tx1"/>
                </a:solidFill>
                <a:latin typeface="Tahoma (Body)"/>
              </a:rPr>
              <a:t>.</a:t>
            </a:r>
            <a:endParaRPr lang="en-US" dirty="0" smtClean="0">
              <a:solidFill>
                <a:schemeClr val="tx1"/>
              </a:solidFill>
              <a:latin typeface="Tahoma (Body)"/>
            </a:endParaRPr>
          </a:p>
          <a:p>
            <a:pPr marL="742950" lvl="1" indent="-285750">
              <a:buFont typeface="Arial" panose="020B0604020202020204" pitchFamily="34" charset="0"/>
              <a:buChar char="•"/>
            </a:pPr>
            <a:r>
              <a:rPr lang="vi-VN" dirty="0">
                <a:solidFill>
                  <a:schemeClr val="tx1"/>
                </a:solidFill>
                <a:latin typeface="Tahoma (Body)"/>
              </a:rPr>
              <a:t>Ưu tiên vận chuyển nhanh cho đơn hàng lớn.</a:t>
            </a:r>
            <a:endParaRPr lang="en-US" dirty="0" smtClean="0">
              <a:solidFill>
                <a:schemeClr val="tx1"/>
              </a:solidFill>
              <a:latin typeface="Tahoma (Body)"/>
            </a:endParaRPr>
          </a:p>
          <a:p>
            <a:pPr marL="342900" indent="-342900">
              <a:buFont typeface="Wingdings" panose="05000000000000000000" pitchFamily="2" charset="2"/>
              <a:buChar char="Ø"/>
            </a:pPr>
            <a:r>
              <a:rPr lang="en-US" b="1" dirty="0" err="1">
                <a:solidFill>
                  <a:schemeClr val="tx1"/>
                </a:solidFill>
                <a:latin typeface="Tahoma (Body)"/>
              </a:rPr>
              <a:t>Tăng</a:t>
            </a:r>
            <a:r>
              <a:rPr lang="en-US" b="1" dirty="0">
                <a:solidFill>
                  <a:schemeClr val="tx1"/>
                </a:solidFill>
                <a:latin typeface="Tahoma (Body)"/>
              </a:rPr>
              <a:t> </a:t>
            </a:r>
            <a:r>
              <a:rPr lang="en-US" b="1" dirty="0" err="1">
                <a:solidFill>
                  <a:schemeClr val="tx1"/>
                </a:solidFill>
                <a:latin typeface="Tahoma (Body)"/>
              </a:rPr>
              <a:t>đánh</a:t>
            </a:r>
            <a:r>
              <a:rPr lang="en-US" b="1" dirty="0">
                <a:solidFill>
                  <a:schemeClr val="tx1"/>
                </a:solidFill>
                <a:latin typeface="Tahoma (Body)"/>
              </a:rPr>
              <a:t> </a:t>
            </a:r>
            <a:r>
              <a:rPr lang="en-US" b="1" dirty="0" err="1">
                <a:solidFill>
                  <a:schemeClr val="tx1"/>
                </a:solidFill>
                <a:latin typeface="Tahoma (Body)"/>
              </a:rPr>
              <a:t>giá</a:t>
            </a:r>
            <a:r>
              <a:rPr lang="en-US" b="1" dirty="0">
                <a:solidFill>
                  <a:schemeClr val="tx1"/>
                </a:solidFill>
                <a:latin typeface="Tahoma (Body)"/>
              </a:rPr>
              <a:t> </a:t>
            </a:r>
            <a:r>
              <a:rPr lang="en-US" b="1" dirty="0" err="1">
                <a:solidFill>
                  <a:schemeClr val="tx1"/>
                </a:solidFill>
                <a:latin typeface="Tahoma (Body)"/>
              </a:rPr>
              <a:t>tốt</a:t>
            </a:r>
            <a:r>
              <a:rPr lang="en-US" dirty="0" smtClean="0">
                <a:solidFill>
                  <a:schemeClr val="tx1"/>
                </a:solidFill>
                <a:latin typeface="Tahoma (Body)"/>
              </a:rPr>
              <a:t>:</a:t>
            </a:r>
          </a:p>
          <a:p>
            <a:pPr marL="800100" lvl="1" indent="-342900">
              <a:buFont typeface="Arial" panose="020B0604020202020204" pitchFamily="34" charset="0"/>
              <a:buChar char="•"/>
            </a:pPr>
            <a:r>
              <a:rPr lang="en-US" dirty="0" err="1">
                <a:solidFill>
                  <a:schemeClr val="tx1"/>
                </a:solidFill>
                <a:latin typeface="Tahoma (Body)"/>
              </a:rPr>
              <a:t>Hậu</a:t>
            </a:r>
            <a:r>
              <a:rPr lang="en-US" dirty="0">
                <a:solidFill>
                  <a:schemeClr val="tx1"/>
                </a:solidFill>
                <a:latin typeface="Tahoma (Body)"/>
              </a:rPr>
              <a:t> </a:t>
            </a:r>
            <a:r>
              <a:rPr lang="en-US" dirty="0" err="1">
                <a:solidFill>
                  <a:schemeClr val="tx1"/>
                </a:solidFill>
                <a:latin typeface="Tahoma (Body)"/>
              </a:rPr>
              <a:t>mãi</a:t>
            </a:r>
            <a:r>
              <a:rPr lang="en-US" dirty="0">
                <a:solidFill>
                  <a:schemeClr val="tx1"/>
                </a:solidFill>
                <a:latin typeface="Tahoma (Body)"/>
              </a:rPr>
              <a:t> </a:t>
            </a:r>
            <a:r>
              <a:rPr lang="en-US" dirty="0" err="1">
                <a:solidFill>
                  <a:schemeClr val="tx1"/>
                </a:solidFill>
                <a:latin typeface="Tahoma (Body)"/>
              </a:rPr>
              <a:t>khách</a:t>
            </a:r>
            <a:r>
              <a:rPr lang="en-US" dirty="0">
                <a:solidFill>
                  <a:schemeClr val="tx1"/>
                </a:solidFill>
                <a:latin typeface="Tahoma (Body)"/>
              </a:rPr>
              <a:t> </a:t>
            </a:r>
            <a:r>
              <a:rPr lang="en-US" dirty="0" err="1">
                <a:solidFill>
                  <a:schemeClr val="tx1"/>
                </a:solidFill>
                <a:latin typeface="Tahoma (Body)"/>
              </a:rPr>
              <a:t>đánh</a:t>
            </a:r>
            <a:r>
              <a:rPr lang="en-US" dirty="0">
                <a:solidFill>
                  <a:schemeClr val="tx1"/>
                </a:solidFill>
                <a:latin typeface="Tahoma (Body)"/>
              </a:rPr>
              <a:t> </a:t>
            </a:r>
            <a:r>
              <a:rPr lang="en-US" dirty="0" err="1">
                <a:solidFill>
                  <a:schemeClr val="tx1"/>
                </a:solidFill>
                <a:latin typeface="Tahoma (Body)"/>
              </a:rPr>
              <a:t>giá</a:t>
            </a:r>
            <a:r>
              <a:rPr lang="en-US" dirty="0">
                <a:solidFill>
                  <a:schemeClr val="tx1"/>
                </a:solidFill>
                <a:latin typeface="Tahoma (Body)"/>
              </a:rPr>
              <a:t> </a:t>
            </a:r>
            <a:r>
              <a:rPr lang="en-US" dirty="0" err="1">
                <a:solidFill>
                  <a:schemeClr val="tx1"/>
                </a:solidFill>
                <a:latin typeface="Tahoma (Body)"/>
              </a:rPr>
              <a:t>cao</a:t>
            </a:r>
            <a:r>
              <a:rPr lang="en-US" dirty="0" smtClean="0">
                <a:solidFill>
                  <a:schemeClr val="tx1"/>
                </a:solidFill>
                <a:latin typeface="Tahoma (Body)"/>
              </a:rPr>
              <a:t>.</a:t>
            </a:r>
          </a:p>
          <a:p>
            <a:pPr marL="800100" lvl="1" indent="-342900">
              <a:buFont typeface="Arial" panose="020B0604020202020204" pitchFamily="34" charset="0"/>
              <a:buChar char="•"/>
            </a:pPr>
            <a:r>
              <a:rPr lang="vi-VN" dirty="0">
                <a:solidFill>
                  <a:schemeClr val="tx1"/>
                </a:solidFill>
                <a:latin typeface="Tahoma (Body)"/>
              </a:rPr>
              <a:t>Xử lý sớm đơn tiềm năng bị review thấp.</a:t>
            </a:r>
            <a:endParaRPr lang="en-US" dirty="0" smtClean="0">
              <a:solidFill>
                <a:schemeClr val="tx1"/>
              </a:solidFill>
              <a:latin typeface="Tahoma (Body)"/>
            </a:endParaRPr>
          </a:p>
          <a:p>
            <a:pPr marL="342900" indent="-342900">
              <a:buFont typeface="Wingdings" panose="05000000000000000000" pitchFamily="2" charset="2"/>
              <a:buChar char="Ø"/>
            </a:pPr>
            <a:r>
              <a:rPr lang="vi-VN" b="1" dirty="0">
                <a:solidFill>
                  <a:schemeClr val="tx1"/>
                </a:solidFill>
                <a:latin typeface="Tahoma (Body)"/>
              </a:rPr>
              <a:t>Tối ưu danh mục</a:t>
            </a:r>
            <a:r>
              <a:rPr lang="vi-VN" dirty="0" smtClean="0">
                <a:solidFill>
                  <a:schemeClr val="tx1"/>
                </a:solidFill>
                <a:latin typeface="Tahoma (Body)"/>
              </a:rPr>
              <a:t>:</a:t>
            </a:r>
            <a:endParaRPr lang="en-US" dirty="0" smtClean="0">
              <a:solidFill>
                <a:schemeClr val="tx1"/>
              </a:solidFill>
              <a:latin typeface="Tahoma (Body)"/>
            </a:endParaRPr>
          </a:p>
          <a:p>
            <a:pPr marL="800100" lvl="1" indent="-342900">
              <a:buFont typeface="Arial" panose="020B0604020202020204" pitchFamily="34" charset="0"/>
              <a:buChar char="•"/>
            </a:pPr>
            <a:r>
              <a:rPr lang="en-US" dirty="0" err="1">
                <a:solidFill>
                  <a:schemeClr val="tx1"/>
                </a:solidFill>
                <a:latin typeface="Tahoma (Body)"/>
              </a:rPr>
              <a:t>Đẩy</a:t>
            </a:r>
            <a:r>
              <a:rPr lang="en-US" dirty="0">
                <a:solidFill>
                  <a:schemeClr val="tx1"/>
                </a:solidFill>
                <a:latin typeface="Tahoma (Body)"/>
              </a:rPr>
              <a:t> </a:t>
            </a:r>
            <a:r>
              <a:rPr lang="en-US" dirty="0" err="1">
                <a:solidFill>
                  <a:schemeClr val="tx1"/>
                </a:solidFill>
                <a:latin typeface="Tahoma (Body)"/>
              </a:rPr>
              <a:t>mạnh</a:t>
            </a:r>
            <a:r>
              <a:rPr lang="en-US" dirty="0">
                <a:solidFill>
                  <a:schemeClr val="tx1"/>
                </a:solidFill>
                <a:latin typeface="Tahoma (Body)"/>
              </a:rPr>
              <a:t> </a:t>
            </a:r>
            <a:r>
              <a:rPr lang="en-US" dirty="0" err="1">
                <a:solidFill>
                  <a:schemeClr val="tx1"/>
                </a:solidFill>
                <a:latin typeface="Tahoma (Body)"/>
              </a:rPr>
              <a:t>sản</a:t>
            </a:r>
            <a:r>
              <a:rPr lang="en-US" dirty="0">
                <a:solidFill>
                  <a:schemeClr val="tx1"/>
                </a:solidFill>
                <a:latin typeface="Tahoma (Body)"/>
              </a:rPr>
              <a:t> </a:t>
            </a:r>
            <a:r>
              <a:rPr lang="en-US" dirty="0" err="1">
                <a:solidFill>
                  <a:schemeClr val="tx1"/>
                </a:solidFill>
                <a:latin typeface="Tahoma (Body)"/>
              </a:rPr>
              <a:t>phẩm</a:t>
            </a:r>
            <a:r>
              <a:rPr lang="en-US" dirty="0">
                <a:solidFill>
                  <a:schemeClr val="tx1"/>
                </a:solidFill>
                <a:latin typeface="Tahoma (Body)"/>
              </a:rPr>
              <a:t> </a:t>
            </a:r>
            <a:r>
              <a:rPr lang="en-US" dirty="0" err="1">
                <a:solidFill>
                  <a:schemeClr val="tx1"/>
                </a:solidFill>
                <a:latin typeface="Tahoma (Body)"/>
              </a:rPr>
              <a:t>vừa</a:t>
            </a:r>
            <a:r>
              <a:rPr lang="en-US" dirty="0">
                <a:solidFill>
                  <a:schemeClr val="tx1"/>
                </a:solidFill>
                <a:latin typeface="Tahoma (Body)"/>
              </a:rPr>
              <a:t> </a:t>
            </a:r>
            <a:r>
              <a:rPr lang="en-US" dirty="0" err="1">
                <a:solidFill>
                  <a:schemeClr val="tx1"/>
                </a:solidFill>
                <a:latin typeface="Tahoma (Body)"/>
              </a:rPr>
              <a:t>bán</a:t>
            </a:r>
            <a:r>
              <a:rPr lang="en-US" dirty="0">
                <a:solidFill>
                  <a:schemeClr val="tx1"/>
                </a:solidFill>
                <a:latin typeface="Tahoma (Body)"/>
              </a:rPr>
              <a:t> </a:t>
            </a:r>
            <a:r>
              <a:rPr lang="en-US" dirty="0" err="1">
                <a:solidFill>
                  <a:schemeClr val="tx1"/>
                </a:solidFill>
                <a:latin typeface="Tahoma (Body)"/>
              </a:rPr>
              <a:t>chạy</a:t>
            </a:r>
            <a:r>
              <a:rPr lang="en-US" dirty="0">
                <a:solidFill>
                  <a:schemeClr val="tx1"/>
                </a:solidFill>
                <a:latin typeface="Tahoma (Body)"/>
              </a:rPr>
              <a:t> </a:t>
            </a:r>
            <a:r>
              <a:rPr lang="en-US" dirty="0" err="1">
                <a:solidFill>
                  <a:schemeClr val="tx1"/>
                </a:solidFill>
                <a:latin typeface="Tahoma (Body)"/>
              </a:rPr>
              <a:t>vừa</a:t>
            </a:r>
            <a:r>
              <a:rPr lang="en-US" dirty="0">
                <a:solidFill>
                  <a:schemeClr val="tx1"/>
                </a:solidFill>
                <a:latin typeface="Tahoma (Body)"/>
              </a:rPr>
              <a:t> </a:t>
            </a:r>
            <a:r>
              <a:rPr lang="en-US" dirty="0" err="1">
                <a:solidFill>
                  <a:schemeClr val="tx1"/>
                </a:solidFill>
                <a:latin typeface="Tahoma (Body)"/>
              </a:rPr>
              <a:t>doanh</a:t>
            </a:r>
            <a:r>
              <a:rPr lang="en-US" dirty="0">
                <a:solidFill>
                  <a:schemeClr val="tx1"/>
                </a:solidFill>
                <a:latin typeface="Tahoma (Body)"/>
              </a:rPr>
              <a:t> </a:t>
            </a:r>
            <a:r>
              <a:rPr lang="en-US" dirty="0" err="1">
                <a:solidFill>
                  <a:schemeClr val="tx1"/>
                </a:solidFill>
                <a:latin typeface="Tahoma (Body)"/>
              </a:rPr>
              <a:t>thu</a:t>
            </a:r>
            <a:r>
              <a:rPr lang="en-US" dirty="0">
                <a:solidFill>
                  <a:schemeClr val="tx1"/>
                </a:solidFill>
                <a:latin typeface="Tahoma (Body)"/>
              </a:rPr>
              <a:t> </a:t>
            </a:r>
            <a:r>
              <a:rPr lang="en-US" dirty="0" err="1">
                <a:solidFill>
                  <a:schemeClr val="tx1"/>
                </a:solidFill>
                <a:latin typeface="Tahoma (Body)"/>
              </a:rPr>
              <a:t>cao</a:t>
            </a:r>
            <a:r>
              <a:rPr lang="en-US" dirty="0" smtClean="0">
                <a:solidFill>
                  <a:schemeClr val="tx1"/>
                </a:solidFill>
                <a:latin typeface="Tahoma (Body)"/>
              </a:rPr>
              <a:t>.</a:t>
            </a:r>
          </a:p>
          <a:p>
            <a:pPr marL="800100" lvl="1" indent="-342900">
              <a:buFont typeface="Arial" panose="020B0604020202020204" pitchFamily="34" charset="0"/>
              <a:buChar char="•"/>
            </a:pPr>
            <a:r>
              <a:rPr lang="vi-VN" dirty="0">
                <a:solidFill>
                  <a:schemeClr val="tx1"/>
                </a:solidFill>
                <a:latin typeface="Tahoma (Body)"/>
              </a:rPr>
              <a:t>Giảm đầu tư vào nhóm voucher và bang có hiệu quả thấp.</a:t>
            </a:r>
            <a:endParaRPr lang="en-US" dirty="0" smtClean="0">
              <a:solidFill>
                <a:schemeClr val="tx1"/>
              </a:solidFill>
              <a:latin typeface="Tahoma (Body)"/>
            </a:endParaRPr>
          </a:p>
        </p:txBody>
      </p:sp>
    </p:spTree>
    <p:extLst>
      <p:ext uri="{BB962C8B-B14F-4D97-AF65-F5344CB8AC3E}">
        <p14:creationId xmlns:p14="http://schemas.microsoft.com/office/powerpoint/2010/main" val="22167976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21113"/>
          </a:xfrm>
        </p:spPr>
        <p:txBody>
          <a:bodyPr/>
          <a:lstStyle/>
          <a:p>
            <a:r>
              <a:rPr lang="en-US" dirty="0" err="1">
                <a:latin typeface="Tahoma (Headings)"/>
              </a:rPr>
              <a:t>Nguồn</a:t>
            </a:r>
            <a:r>
              <a:rPr lang="en-US" dirty="0">
                <a:latin typeface="Tahoma (Headings)"/>
              </a:rPr>
              <a:t> </a:t>
            </a:r>
            <a:r>
              <a:rPr lang="en-US" dirty="0" err="1">
                <a:latin typeface="Tahoma (Headings)"/>
              </a:rPr>
              <a:t>dữ</a:t>
            </a:r>
            <a:r>
              <a:rPr lang="en-US" dirty="0">
                <a:latin typeface="Tahoma (Headings)"/>
              </a:rPr>
              <a:t> </a:t>
            </a:r>
            <a:r>
              <a:rPr lang="en-US" dirty="0" err="1">
                <a:latin typeface="Tahoma (Headings)"/>
              </a:rPr>
              <a:t>liệu</a:t>
            </a:r>
            <a:r>
              <a:rPr lang="en-US" dirty="0">
                <a:latin typeface="Tahoma (Headings)"/>
              </a:rPr>
              <a:t> </a:t>
            </a:r>
            <a:r>
              <a:rPr lang="en-US" dirty="0" err="1">
                <a:latin typeface="Tahoma (Headings)"/>
              </a:rPr>
              <a:t>sử</a:t>
            </a:r>
            <a:r>
              <a:rPr lang="en-US" dirty="0">
                <a:latin typeface="Tahoma (Headings)"/>
              </a:rPr>
              <a:t> </a:t>
            </a:r>
            <a:r>
              <a:rPr lang="en-US" dirty="0" err="1">
                <a:latin typeface="Tahoma (Headings)"/>
              </a:rPr>
              <a:t>dụng</a:t>
            </a:r>
            <a:endParaRPr lang="en-US" dirty="0">
              <a:latin typeface="Tahoma (Headings)"/>
            </a:endParaRPr>
          </a:p>
        </p:txBody>
      </p:sp>
      <p:sp>
        <p:nvSpPr>
          <p:cNvPr id="3" name="Content Placeholder 2"/>
          <p:cNvSpPr>
            <a:spLocks noGrp="1"/>
          </p:cNvSpPr>
          <p:nvPr>
            <p:ph idx="1"/>
          </p:nvPr>
        </p:nvSpPr>
        <p:spPr>
          <a:xfrm>
            <a:off x="2589212" y="1500554"/>
            <a:ext cx="8915400" cy="4610100"/>
          </a:xfrm>
        </p:spPr>
        <p:txBody>
          <a:bodyPr>
            <a:normAutofit lnSpcReduction="10000"/>
          </a:bodyPr>
          <a:lstStyle/>
          <a:p>
            <a:r>
              <a:rPr lang="en-US" b="1" dirty="0" err="1">
                <a:latin typeface="Tahoma (Headings)"/>
              </a:rPr>
              <a:t>Nguồn</a:t>
            </a:r>
            <a:r>
              <a:rPr lang="en-US" b="1" dirty="0">
                <a:latin typeface="Tahoma (Headings)"/>
              </a:rPr>
              <a:t>:</a:t>
            </a:r>
            <a:r>
              <a:rPr lang="en-US" dirty="0">
                <a:latin typeface="Tahoma (Headings)"/>
              </a:rPr>
              <a:t> </a:t>
            </a:r>
            <a:r>
              <a:rPr lang="en-US" dirty="0" err="1">
                <a:latin typeface="Tahoma (Headings)"/>
              </a:rPr>
              <a:t>Tập</a:t>
            </a:r>
            <a:r>
              <a:rPr lang="en-US" dirty="0">
                <a:latin typeface="Tahoma (Headings)"/>
              </a:rPr>
              <a:t> </a:t>
            </a:r>
            <a:r>
              <a:rPr lang="en-US" dirty="0" err="1">
                <a:latin typeface="Tahoma (Headings)"/>
              </a:rPr>
              <a:t>dữ</a:t>
            </a:r>
            <a:r>
              <a:rPr lang="en-US" dirty="0">
                <a:latin typeface="Tahoma (Headings)"/>
              </a:rPr>
              <a:t> </a:t>
            </a:r>
            <a:r>
              <a:rPr lang="en-US" dirty="0" err="1">
                <a:latin typeface="Tahoma (Headings)"/>
              </a:rPr>
              <a:t>liệu</a:t>
            </a:r>
            <a:r>
              <a:rPr lang="en-US" dirty="0">
                <a:latin typeface="Tahoma (Headings)"/>
              </a:rPr>
              <a:t> </a:t>
            </a:r>
            <a:r>
              <a:rPr lang="en-US" dirty="0" err="1">
                <a:latin typeface="Tahoma (Headings)"/>
              </a:rPr>
              <a:t>công</a:t>
            </a:r>
            <a:r>
              <a:rPr lang="en-US" dirty="0">
                <a:latin typeface="Tahoma (Headings)"/>
              </a:rPr>
              <a:t> </a:t>
            </a:r>
            <a:r>
              <a:rPr lang="en-US" dirty="0" err="1">
                <a:latin typeface="Tahoma (Headings)"/>
              </a:rPr>
              <a:t>khai</a:t>
            </a:r>
            <a:r>
              <a:rPr lang="en-US" dirty="0">
                <a:latin typeface="Tahoma (Headings)"/>
              </a:rPr>
              <a:t> </a:t>
            </a:r>
            <a:r>
              <a:rPr lang="en-US" dirty="0" err="1">
                <a:latin typeface="Tahoma (Headings)"/>
              </a:rPr>
              <a:t>từ</a:t>
            </a:r>
            <a:r>
              <a:rPr lang="en-US" dirty="0">
                <a:latin typeface="Tahoma (Headings)"/>
              </a:rPr>
              <a:t> </a:t>
            </a:r>
            <a:r>
              <a:rPr lang="en-US" dirty="0" err="1">
                <a:latin typeface="Tahoma (Headings)"/>
              </a:rPr>
              <a:t>Kaggle</a:t>
            </a:r>
            <a:r>
              <a:rPr lang="en-US" dirty="0">
                <a:latin typeface="Tahoma (Headings)"/>
              </a:rPr>
              <a:t> – Brazilian E-commerce (</a:t>
            </a:r>
            <a:r>
              <a:rPr lang="en-US" dirty="0" err="1">
                <a:latin typeface="Tahoma (Headings)"/>
              </a:rPr>
              <a:t>Olist</a:t>
            </a:r>
            <a:r>
              <a:rPr lang="en-US" dirty="0">
                <a:latin typeface="Tahoma (Headings)"/>
              </a:rPr>
              <a:t>) </a:t>
            </a:r>
            <a:r>
              <a:rPr lang="en-US" dirty="0" smtClean="0">
                <a:latin typeface="Tahoma (Headings)"/>
                <a:hlinkClick r:id="rId2"/>
              </a:rPr>
              <a:t>https</a:t>
            </a:r>
            <a:r>
              <a:rPr lang="en-US" dirty="0">
                <a:latin typeface="Tahoma (Headings)"/>
                <a:hlinkClick r:id="rId2"/>
              </a:rPr>
              <a:t>://</a:t>
            </a:r>
            <a:r>
              <a:rPr lang="en-US" dirty="0" smtClean="0">
                <a:latin typeface="Tahoma (Headings)"/>
                <a:hlinkClick r:id="rId2"/>
              </a:rPr>
              <a:t>www.kaggle.com/datasets/olistbr/brazilian-ecommerce</a:t>
            </a:r>
            <a:endParaRPr lang="en-US" dirty="0" smtClean="0">
              <a:latin typeface="Tahoma (Headings)"/>
            </a:endParaRPr>
          </a:p>
          <a:p>
            <a:r>
              <a:rPr lang="vi-VN" b="1" dirty="0">
                <a:latin typeface="Tahoma (Headings)"/>
              </a:rPr>
              <a:t>Nội dung:</a:t>
            </a:r>
            <a:r>
              <a:rPr lang="vi-VN" dirty="0">
                <a:latin typeface="Tahoma (Headings)"/>
              </a:rPr>
              <a:t> Bao gồm thông tin về đơn hàng, khách hàng, sản phẩm, đánh giá, phương thức thanh toán và thời gian giao hàng</a:t>
            </a:r>
          </a:p>
          <a:p>
            <a:pPr fontAlgn="base"/>
            <a:r>
              <a:rPr lang="vi-VN" dirty="0">
                <a:latin typeface="Tahoma (Headings)"/>
              </a:rPr>
              <a:t>Các bảng dữ liệu:</a:t>
            </a:r>
          </a:p>
          <a:p>
            <a:pPr lvl="1" fontAlgn="base"/>
            <a:r>
              <a:rPr lang="vi-VN" b="1" dirty="0">
                <a:latin typeface="Tahoma (Headings)"/>
              </a:rPr>
              <a:t>orders</a:t>
            </a:r>
            <a:r>
              <a:rPr lang="vi-VN" dirty="0">
                <a:latin typeface="Tahoma (Headings)"/>
              </a:rPr>
              <a:t>: Thông tin đơn hàng (ngày mua, trạng thái, thời gian giao hàng, etc.)</a:t>
            </a:r>
          </a:p>
          <a:p>
            <a:pPr lvl="1" fontAlgn="base"/>
            <a:r>
              <a:rPr lang="vi-VN" b="1" dirty="0">
                <a:latin typeface="Tahoma (Headings)"/>
              </a:rPr>
              <a:t>customers</a:t>
            </a:r>
            <a:r>
              <a:rPr lang="vi-VN" dirty="0">
                <a:latin typeface="Tahoma (Headings)"/>
              </a:rPr>
              <a:t>: Mã khách hàng và địa chỉ</a:t>
            </a:r>
          </a:p>
          <a:p>
            <a:pPr lvl="1" fontAlgn="base"/>
            <a:r>
              <a:rPr lang="vi-VN" b="1" dirty="0">
                <a:latin typeface="Tahoma (Headings)"/>
              </a:rPr>
              <a:t>payments</a:t>
            </a:r>
            <a:r>
              <a:rPr lang="vi-VN" dirty="0">
                <a:latin typeface="Tahoma (Headings)"/>
              </a:rPr>
              <a:t>: Phương thức thanh toán, số tiền</a:t>
            </a:r>
          </a:p>
          <a:p>
            <a:pPr lvl="1" fontAlgn="base"/>
            <a:r>
              <a:rPr lang="vi-VN" b="1" dirty="0">
                <a:latin typeface="Tahoma (Headings)"/>
              </a:rPr>
              <a:t>order_items</a:t>
            </a:r>
            <a:r>
              <a:rPr lang="vi-VN" dirty="0">
                <a:latin typeface="Tahoma (Headings)"/>
              </a:rPr>
              <a:t>: Thông tin sản phẩm đã đặt</a:t>
            </a:r>
          </a:p>
          <a:p>
            <a:pPr lvl="1" fontAlgn="base"/>
            <a:r>
              <a:rPr lang="vi-VN" b="1" dirty="0">
                <a:latin typeface="Tahoma (Headings)"/>
              </a:rPr>
              <a:t>products</a:t>
            </a:r>
            <a:r>
              <a:rPr lang="vi-VN" dirty="0">
                <a:latin typeface="Tahoma (Headings)"/>
              </a:rPr>
              <a:t>: Thông tin chi tiết về sản phẩm</a:t>
            </a:r>
          </a:p>
          <a:p>
            <a:pPr lvl="1" fontAlgn="base"/>
            <a:r>
              <a:rPr lang="vi-VN" b="1" dirty="0">
                <a:latin typeface="Tahoma (Headings)"/>
              </a:rPr>
              <a:t>order_reviews</a:t>
            </a:r>
            <a:r>
              <a:rPr lang="vi-VN" dirty="0">
                <a:latin typeface="Tahoma (Headings)"/>
              </a:rPr>
              <a:t>: Đánh giá, nhận xét</a:t>
            </a:r>
          </a:p>
          <a:p>
            <a:pPr lvl="1" fontAlgn="base"/>
            <a:r>
              <a:rPr lang="vi-VN" b="1" dirty="0">
                <a:latin typeface="Tahoma (Headings)"/>
              </a:rPr>
              <a:t>sellers</a:t>
            </a:r>
            <a:r>
              <a:rPr lang="vi-VN" dirty="0">
                <a:latin typeface="Tahoma (Headings)"/>
              </a:rPr>
              <a:t>: Thông tin nhà bán hàng</a:t>
            </a:r>
          </a:p>
          <a:p>
            <a:pPr lvl="1" fontAlgn="base"/>
            <a:r>
              <a:rPr lang="vi-VN" b="1" dirty="0">
                <a:latin typeface="Tahoma (Headings)"/>
              </a:rPr>
              <a:t>geolocation</a:t>
            </a:r>
            <a:r>
              <a:rPr lang="vi-VN" dirty="0">
                <a:latin typeface="Tahoma (Headings)"/>
              </a:rPr>
              <a:t>: Vị trí địa lý của khách và người bán</a:t>
            </a:r>
          </a:p>
          <a:p>
            <a:endParaRPr lang="en-US" dirty="0" smtClean="0">
              <a:latin typeface="Tahoma (Headings)"/>
            </a:endParaRPr>
          </a:p>
          <a:p>
            <a:pPr marL="0" indent="0">
              <a:buNone/>
            </a:pPr>
            <a:endParaRPr lang="en-US" dirty="0">
              <a:latin typeface="Tahoma (Headings)"/>
            </a:endParaRPr>
          </a:p>
        </p:txBody>
      </p:sp>
    </p:spTree>
    <p:extLst>
      <p:ext uri="{BB962C8B-B14F-4D97-AF65-F5344CB8AC3E}">
        <p14:creationId xmlns:p14="http://schemas.microsoft.com/office/powerpoint/2010/main" val="28483988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2012" y="201780"/>
            <a:ext cx="8911687" cy="668359"/>
          </a:xfrm>
        </p:spPr>
        <p:txBody>
          <a:bodyPr/>
          <a:lstStyle/>
          <a:p>
            <a:r>
              <a:rPr lang="vi-VN" dirty="0"/>
              <a:t>Phương pháp &amp; công cụ</a:t>
            </a:r>
            <a:endParaRPr lang="en-US" dirty="0"/>
          </a:p>
        </p:txBody>
      </p:sp>
      <p:sp>
        <p:nvSpPr>
          <p:cNvPr id="3" name="Content Placeholder 2"/>
          <p:cNvSpPr>
            <a:spLocks noGrp="1"/>
          </p:cNvSpPr>
          <p:nvPr>
            <p:ph idx="1"/>
          </p:nvPr>
        </p:nvSpPr>
        <p:spPr>
          <a:xfrm>
            <a:off x="1780320" y="3531577"/>
            <a:ext cx="8915400" cy="3238500"/>
          </a:xfrm>
        </p:spPr>
        <p:txBody>
          <a:bodyPr>
            <a:normAutofit/>
          </a:bodyPr>
          <a:lstStyle/>
          <a:p>
            <a:r>
              <a:rPr lang="en-US" b="1" dirty="0">
                <a:latin typeface="Tahoma (Body)"/>
              </a:rPr>
              <a:t>Python</a:t>
            </a:r>
            <a:r>
              <a:rPr lang="en-US" dirty="0">
                <a:latin typeface="Tahoma (Body)"/>
              </a:rPr>
              <a:t>: </a:t>
            </a:r>
            <a:r>
              <a:rPr lang="en-US" dirty="0" err="1">
                <a:latin typeface="Tahoma (Body)"/>
              </a:rPr>
              <a:t>xử</a:t>
            </a:r>
            <a:r>
              <a:rPr lang="en-US" dirty="0">
                <a:latin typeface="Tahoma (Body)"/>
              </a:rPr>
              <a:t> </a:t>
            </a:r>
            <a:r>
              <a:rPr lang="en-US" dirty="0" err="1">
                <a:latin typeface="Tahoma (Body)"/>
              </a:rPr>
              <a:t>lý</a:t>
            </a:r>
            <a:r>
              <a:rPr lang="en-US" dirty="0">
                <a:latin typeface="Tahoma (Body)"/>
              </a:rPr>
              <a:t>, </a:t>
            </a:r>
            <a:r>
              <a:rPr lang="en-US" dirty="0" err="1">
                <a:latin typeface="Tahoma (Body)"/>
              </a:rPr>
              <a:t>phân</a:t>
            </a:r>
            <a:r>
              <a:rPr lang="en-US" dirty="0">
                <a:latin typeface="Tahoma (Body)"/>
              </a:rPr>
              <a:t> </a:t>
            </a:r>
            <a:r>
              <a:rPr lang="en-US" dirty="0" err="1">
                <a:latin typeface="Tahoma (Body)"/>
              </a:rPr>
              <a:t>tích</a:t>
            </a:r>
            <a:r>
              <a:rPr lang="en-US" dirty="0">
                <a:latin typeface="Tahoma (Body)"/>
              </a:rPr>
              <a:t>, </a:t>
            </a:r>
            <a:r>
              <a:rPr lang="en-US" dirty="0" err="1">
                <a:latin typeface="Tahoma (Body)"/>
              </a:rPr>
              <a:t>hồi</a:t>
            </a:r>
            <a:r>
              <a:rPr lang="en-US" dirty="0">
                <a:latin typeface="Tahoma (Body)"/>
              </a:rPr>
              <a:t> </a:t>
            </a:r>
            <a:r>
              <a:rPr lang="en-US" dirty="0" err="1">
                <a:latin typeface="Tahoma (Body)"/>
              </a:rPr>
              <a:t>quy</a:t>
            </a:r>
            <a:r>
              <a:rPr lang="en-US" dirty="0">
                <a:latin typeface="Tahoma (Body)"/>
              </a:rPr>
              <a:t>, </a:t>
            </a:r>
            <a:r>
              <a:rPr lang="en-US" dirty="0" err="1">
                <a:latin typeface="Tahoma (Body)"/>
              </a:rPr>
              <a:t>dự</a:t>
            </a:r>
            <a:r>
              <a:rPr lang="en-US" dirty="0">
                <a:latin typeface="Tahoma (Body)"/>
              </a:rPr>
              <a:t> </a:t>
            </a:r>
            <a:r>
              <a:rPr lang="en-US" dirty="0" err="1" smtClean="0">
                <a:latin typeface="Tahoma (Body)"/>
              </a:rPr>
              <a:t>báo</a:t>
            </a:r>
            <a:endParaRPr lang="en-US" dirty="0" smtClean="0">
              <a:latin typeface="Tahoma (Body)"/>
            </a:endParaRPr>
          </a:p>
          <a:p>
            <a:r>
              <a:rPr lang="en-US" b="1" dirty="0" smtClean="0">
                <a:latin typeface="Tahoma (Body)"/>
              </a:rPr>
              <a:t>MLR: </a:t>
            </a:r>
            <a:r>
              <a:rPr lang="en-US" dirty="0" err="1" smtClean="0">
                <a:latin typeface="Tahoma (Body)"/>
              </a:rPr>
              <a:t>hồi</a:t>
            </a:r>
            <a:r>
              <a:rPr lang="en-US" dirty="0" smtClean="0">
                <a:latin typeface="Tahoma (Body)"/>
              </a:rPr>
              <a:t> </a:t>
            </a:r>
            <a:r>
              <a:rPr lang="en-US" dirty="0" err="1" smtClean="0">
                <a:latin typeface="Tahoma (Body)"/>
              </a:rPr>
              <a:t>quy</a:t>
            </a:r>
            <a:r>
              <a:rPr lang="en-US" dirty="0" smtClean="0">
                <a:latin typeface="Tahoma (Body)"/>
              </a:rPr>
              <a:t> </a:t>
            </a:r>
            <a:r>
              <a:rPr lang="en-US" dirty="0" err="1" smtClean="0">
                <a:latin typeface="Tahoma (Body)"/>
              </a:rPr>
              <a:t>tuyến</a:t>
            </a:r>
            <a:r>
              <a:rPr lang="en-US" dirty="0" smtClean="0">
                <a:latin typeface="Tahoma (Body)"/>
              </a:rPr>
              <a:t> </a:t>
            </a:r>
            <a:r>
              <a:rPr lang="en-US" dirty="0" err="1" smtClean="0">
                <a:latin typeface="Tahoma (Body)"/>
              </a:rPr>
              <a:t>tính</a:t>
            </a:r>
            <a:endParaRPr lang="en-US" dirty="0" smtClean="0">
              <a:latin typeface="Tahoma (Body)"/>
            </a:endParaRPr>
          </a:p>
          <a:p>
            <a:r>
              <a:rPr lang="en-US" b="1" dirty="0" smtClean="0">
                <a:latin typeface="Tahoma (Body)"/>
              </a:rPr>
              <a:t>Prophet</a:t>
            </a:r>
            <a:r>
              <a:rPr lang="en-US" dirty="0" smtClean="0">
                <a:latin typeface="Tahoma (Body)"/>
              </a:rPr>
              <a:t>: </a:t>
            </a:r>
            <a:r>
              <a:rPr lang="en-US" dirty="0" err="1">
                <a:latin typeface="Tahoma (Body)"/>
              </a:rPr>
              <a:t>dự</a:t>
            </a:r>
            <a:r>
              <a:rPr lang="en-US" dirty="0">
                <a:latin typeface="Tahoma (Body)"/>
              </a:rPr>
              <a:t> </a:t>
            </a:r>
            <a:r>
              <a:rPr lang="en-US" dirty="0" err="1">
                <a:latin typeface="Tahoma (Body)"/>
              </a:rPr>
              <a:t>báo</a:t>
            </a:r>
            <a:r>
              <a:rPr lang="en-US" dirty="0">
                <a:latin typeface="Tahoma (Body)"/>
              </a:rPr>
              <a:t> </a:t>
            </a:r>
            <a:r>
              <a:rPr lang="en-US" dirty="0" err="1">
                <a:latin typeface="Tahoma (Body)"/>
              </a:rPr>
              <a:t>doanh</a:t>
            </a:r>
            <a:r>
              <a:rPr lang="en-US" dirty="0">
                <a:latin typeface="Tahoma (Body)"/>
              </a:rPr>
              <a:t> </a:t>
            </a:r>
            <a:r>
              <a:rPr lang="en-US" dirty="0" err="1" smtClean="0">
                <a:latin typeface="Tahoma (Body)"/>
              </a:rPr>
              <a:t>thu</a:t>
            </a:r>
            <a:endParaRPr lang="en-US" dirty="0" smtClean="0">
              <a:latin typeface="Tahoma (Body)"/>
            </a:endParaRPr>
          </a:p>
          <a:p>
            <a:r>
              <a:rPr lang="en-US" b="1" dirty="0">
                <a:latin typeface="Tahoma (Body)"/>
              </a:rPr>
              <a:t>Power BI</a:t>
            </a:r>
            <a:r>
              <a:rPr lang="en-US" dirty="0">
                <a:latin typeface="Tahoma (Body)"/>
              </a:rPr>
              <a:t>: </a:t>
            </a:r>
            <a:r>
              <a:rPr lang="en-US" dirty="0" err="1">
                <a:latin typeface="Tahoma (Body)"/>
              </a:rPr>
              <a:t>trình</a:t>
            </a:r>
            <a:r>
              <a:rPr lang="en-US" dirty="0">
                <a:latin typeface="Tahoma (Body)"/>
              </a:rPr>
              <a:t> </a:t>
            </a:r>
            <a:r>
              <a:rPr lang="en-US" dirty="0" err="1">
                <a:latin typeface="Tahoma (Body)"/>
              </a:rPr>
              <a:t>bày</a:t>
            </a:r>
            <a:r>
              <a:rPr lang="en-US" dirty="0">
                <a:latin typeface="Tahoma (Body)"/>
              </a:rPr>
              <a:t> </a:t>
            </a:r>
            <a:r>
              <a:rPr lang="en-US" dirty="0" err="1">
                <a:latin typeface="Tahoma (Body)"/>
              </a:rPr>
              <a:t>trực</a:t>
            </a:r>
            <a:r>
              <a:rPr lang="en-US" dirty="0">
                <a:latin typeface="Tahoma (Body)"/>
              </a:rPr>
              <a:t> </a:t>
            </a:r>
            <a:r>
              <a:rPr lang="en-US" dirty="0" err="1">
                <a:latin typeface="Tahoma (Body)"/>
              </a:rPr>
              <a:t>quan</a:t>
            </a:r>
            <a:r>
              <a:rPr lang="en-US" dirty="0">
                <a:latin typeface="Tahoma (Body)"/>
              </a:rPr>
              <a:t> &amp; </a:t>
            </a:r>
            <a:r>
              <a:rPr lang="en-US" dirty="0" err="1">
                <a:latin typeface="Tahoma (Body)"/>
              </a:rPr>
              <a:t>kể</a:t>
            </a:r>
            <a:r>
              <a:rPr lang="en-US" dirty="0">
                <a:latin typeface="Tahoma (Body)"/>
              </a:rPr>
              <a:t> </a:t>
            </a:r>
            <a:r>
              <a:rPr lang="en-US" dirty="0" err="1" smtClean="0">
                <a:latin typeface="Tahoma (Body)"/>
              </a:rPr>
              <a:t>chuyện</a:t>
            </a:r>
            <a:endParaRPr lang="en-US" dirty="0" smtClean="0">
              <a:latin typeface="Tahoma (Body)"/>
            </a:endParaRPr>
          </a:p>
          <a:p>
            <a:r>
              <a:rPr lang="en-US" dirty="0" err="1">
                <a:latin typeface="Tahoma (Body)"/>
              </a:rPr>
              <a:t>Các</a:t>
            </a:r>
            <a:r>
              <a:rPr lang="en-US" dirty="0">
                <a:latin typeface="Tahoma (Body)"/>
              </a:rPr>
              <a:t> </a:t>
            </a:r>
            <a:r>
              <a:rPr lang="en-US" dirty="0" err="1">
                <a:latin typeface="Tahoma (Body)"/>
              </a:rPr>
              <a:t>kỹ</a:t>
            </a:r>
            <a:r>
              <a:rPr lang="en-US" dirty="0">
                <a:latin typeface="Tahoma (Body)"/>
              </a:rPr>
              <a:t> </a:t>
            </a:r>
            <a:r>
              <a:rPr lang="en-US" dirty="0" err="1">
                <a:latin typeface="Tahoma (Body)"/>
              </a:rPr>
              <a:t>thuật</a:t>
            </a:r>
            <a:r>
              <a:rPr lang="en-US" dirty="0" smtClean="0">
                <a:latin typeface="Tahoma (Body)"/>
              </a:rPr>
              <a:t>:</a:t>
            </a:r>
          </a:p>
          <a:p>
            <a:pPr lvl="1">
              <a:buFont typeface="Arial" panose="020B0604020202020204" pitchFamily="34" charset="0"/>
              <a:buChar char="•"/>
            </a:pPr>
            <a:r>
              <a:rPr lang="en-US" sz="1800" dirty="0">
                <a:latin typeface="Tahoma (Body)"/>
              </a:rPr>
              <a:t>EDA (</a:t>
            </a:r>
            <a:r>
              <a:rPr lang="en-US" sz="1800" dirty="0" err="1">
                <a:latin typeface="Tahoma (Body)"/>
              </a:rPr>
              <a:t>phân</a:t>
            </a:r>
            <a:r>
              <a:rPr lang="en-US" sz="1800" dirty="0">
                <a:latin typeface="Tahoma (Body)"/>
              </a:rPr>
              <a:t> </a:t>
            </a:r>
            <a:r>
              <a:rPr lang="en-US" sz="1800" dirty="0" err="1">
                <a:latin typeface="Tahoma (Body)"/>
              </a:rPr>
              <a:t>tích</a:t>
            </a:r>
            <a:r>
              <a:rPr lang="en-US" sz="1800" dirty="0">
                <a:latin typeface="Tahoma (Body)"/>
              </a:rPr>
              <a:t> </a:t>
            </a:r>
            <a:r>
              <a:rPr lang="en-US" sz="1800" dirty="0" err="1">
                <a:latin typeface="Tahoma (Body)"/>
              </a:rPr>
              <a:t>khám</a:t>
            </a:r>
            <a:r>
              <a:rPr lang="en-US" sz="1800" dirty="0">
                <a:latin typeface="Tahoma (Body)"/>
              </a:rPr>
              <a:t> </a:t>
            </a:r>
            <a:r>
              <a:rPr lang="en-US" sz="1800" dirty="0" err="1">
                <a:latin typeface="Tahoma (Body)"/>
              </a:rPr>
              <a:t>phá</a:t>
            </a:r>
            <a:r>
              <a:rPr lang="en-US" sz="1800" dirty="0">
                <a:latin typeface="Tahoma (Body)"/>
              </a:rPr>
              <a:t> </a:t>
            </a:r>
            <a:r>
              <a:rPr lang="en-US" sz="1800" dirty="0" err="1">
                <a:latin typeface="Tahoma (Body)"/>
              </a:rPr>
              <a:t>dữ</a:t>
            </a:r>
            <a:r>
              <a:rPr lang="en-US" sz="1800" dirty="0">
                <a:latin typeface="Tahoma (Body)"/>
              </a:rPr>
              <a:t> </a:t>
            </a:r>
            <a:r>
              <a:rPr lang="en-US" sz="1800" dirty="0" err="1">
                <a:latin typeface="Tahoma (Body)"/>
              </a:rPr>
              <a:t>liệu</a:t>
            </a:r>
            <a:r>
              <a:rPr lang="en-US" sz="1800" dirty="0" smtClean="0">
                <a:latin typeface="Tahoma (Body)"/>
              </a:rPr>
              <a:t>)</a:t>
            </a:r>
          </a:p>
          <a:p>
            <a:pPr lvl="1">
              <a:buFont typeface="Arial" panose="020B0604020202020204" pitchFamily="34" charset="0"/>
              <a:buChar char="•"/>
            </a:pPr>
            <a:r>
              <a:rPr lang="en-US" sz="1800" dirty="0" err="1">
                <a:latin typeface="Tahoma (Body)"/>
              </a:rPr>
              <a:t>Mô</a:t>
            </a:r>
            <a:r>
              <a:rPr lang="en-US" sz="1800" dirty="0">
                <a:latin typeface="Tahoma (Body)"/>
              </a:rPr>
              <a:t> </a:t>
            </a:r>
            <a:r>
              <a:rPr lang="en-US" sz="1800" dirty="0" err="1">
                <a:latin typeface="Tahoma (Body)"/>
              </a:rPr>
              <a:t>hình</a:t>
            </a:r>
            <a:r>
              <a:rPr lang="en-US" sz="1800" dirty="0">
                <a:latin typeface="Tahoma (Body)"/>
              </a:rPr>
              <a:t> </a:t>
            </a:r>
            <a:r>
              <a:rPr lang="en-US" sz="1800" dirty="0" err="1">
                <a:latin typeface="Tahoma (Body)"/>
              </a:rPr>
              <a:t>hồi</a:t>
            </a:r>
            <a:r>
              <a:rPr lang="en-US" sz="1800" dirty="0">
                <a:latin typeface="Tahoma (Body)"/>
              </a:rPr>
              <a:t> </a:t>
            </a:r>
            <a:r>
              <a:rPr lang="en-US" sz="1800" dirty="0" err="1">
                <a:latin typeface="Tahoma (Body)"/>
              </a:rPr>
              <a:t>quy</a:t>
            </a:r>
            <a:r>
              <a:rPr lang="en-US" sz="1800" dirty="0">
                <a:latin typeface="Tahoma (Body)"/>
              </a:rPr>
              <a:t> </a:t>
            </a:r>
            <a:r>
              <a:rPr lang="en-US" sz="1800" dirty="0" err="1">
                <a:latin typeface="Tahoma (Body)"/>
              </a:rPr>
              <a:t>đa</a:t>
            </a:r>
            <a:r>
              <a:rPr lang="en-US" sz="1800" dirty="0">
                <a:latin typeface="Tahoma (Body)"/>
              </a:rPr>
              <a:t> </a:t>
            </a:r>
            <a:r>
              <a:rPr lang="en-US" sz="1800" dirty="0" err="1">
                <a:latin typeface="Tahoma (Body)"/>
              </a:rPr>
              <a:t>biến</a:t>
            </a:r>
            <a:r>
              <a:rPr lang="en-US" sz="1800" dirty="0">
                <a:latin typeface="Tahoma (Body)"/>
              </a:rPr>
              <a:t> (MLR</a:t>
            </a:r>
            <a:r>
              <a:rPr lang="en-US" sz="1800" dirty="0" smtClean="0">
                <a:latin typeface="Tahoma (Body)"/>
              </a:rPr>
              <a:t>)</a:t>
            </a:r>
          </a:p>
          <a:p>
            <a:pPr lvl="1">
              <a:buFont typeface="Arial" panose="020B0604020202020204" pitchFamily="34" charset="0"/>
              <a:buChar char="•"/>
            </a:pPr>
            <a:r>
              <a:rPr lang="en-US" sz="1800" dirty="0">
                <a:latin typeface="Tahoma (Body)"/>
              </a:rPr>
              <a:t>Prophet time series forecasting</a:t>
            </a:r>
          </a:p>
        </p:txBody>
      </p:sp>
      <p:pic>
        <p:nvPicPr>
          <p:cNvPr id="1028" name="Picture 4" descr="Tập tin:New Power BI Logo.svg – Wikipedia tiếng Việ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76946" y="1030277"/>
            <a:ext cx="1471002" cy="14710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ập tin:Python-logo-notext.svg – Wikipedia tiếng Việ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3247" y="1144576"/>
            <a:ext cx="1589215" cy="174388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ile:Kaggle logo.pn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32012" y="1555558"/>
            <a:ext cx="1796317" cy="693787"/>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4407984" y="1787920"/>
            <a:ext cx="9056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7726900" y="1787920"/>
            <a:ext cx="9056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807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4235" y="219807"/>
            <a:ext cx="4224826" cy="437662"/>
          </a:xfrm>
        </p:spPr>
        <p:txBody>
          <a:bodyPr/>
          <a:lstStyle/>
          <a:p>
            <a:r>
              <a:rPr lang="en-US" dirty="0" err="1" smtClean="0"/>
              <a:t>Xử</a:t>
            </a:r>
            <a:r>
              <a:rPr lang="en-US" dirty="0" smtClean="0"/>
              <a:t> </a:t>
            </a:r>
            <a:r>
              <a:rPr lang="en-US" dirty="0" err="1" smtClean="0"/>
              <a:t>lý</a:t>
            </a:r>
            <a:r>
              <a:rPr lang="en-US" dirty="0" smtClean="0"/>
              <a:t> Missing </a:t>
            </a:r>
            <a:r>
              <a:rPr lang="en-US" dirty="0" err="1" smtClean="0"/>
              <a:t>và</a:t>
            </a:r>
            <a:r>
              <a:rPr lang="en-US" dirty="0" smtClean="0"/>
              <a:t> Merge </a:t>
            </a:r>
            <a:r>
              <a:rPr lang="en-US" dirty="0" err="1" smtClean="0"/>
              <a:t>dữ</a:t>
            </a:r>
            <a:r>
              <a:rPr lang="en-US" dirty="0" smtClean="0"/>
              <a:t> </a:t>
            </a:r>
            <a:r>
              <a:rPr lang="en-US" dirty="0" err="1" smtClean="0"/>
              <a:t>liệu</a:t>
            </a:r>
            <a:endParaRPr lang="en-US" dirty="0"/>
          </a:p>
        </p:txBody>
      </p:sp>
      <p:pic>
        <p:nvPicPr>
          <p:cNvPr id="5" name="Content Placeholder 4"/>
          <p:cNvPicPr>
            <a:picLocks noGrp="1" noChangeAspect="1"/>
          </p:cNvPicPr>
          <p:nvPr>
            <p:ph idx="1"/>
          </p:nvPr>
        </p:nvPicPr>
        <p:blipFill>
          <a:blip r:embed="rId2"/>
          <a:stretch>
            <a:fillRect/>
          </a:stretch>
        </p:blipFill>
        <p:spPr>
          <a:xfrm>
            <a:off x="6652967" y="744763"/>
            <a:ext cx="4108197" cy="2754121"/>
          </a:xfrm>
          <a:prstGeom prst="rect">
            <a:avLst/>
          </a:prstGeom>
        </p:spPr>
      </p:pic>
      <p:pic>
        <p:nvPicPr>
          <p:cNvPr id="6" name="Picture 5"/>
          <p:cNvPicPr>
            <a:picLocks noChangeAspect="1"/>
          </p:cNvPicPr>
          <p:nvPr/>
        </p:nvPicPr>
        <p:blipFill>
          <a:blip r:embed="rId3"/>
          <a:stretch>
            <a:fillRect/>
          </a:stretch>
        </p:blipFill>
        <p:spPr>
          <a:xfrm>
            <a:off x="1949889" y="731257"/>
            <a:ext cx="4477288" cy="2754121"/>
          </a:xfrm>
          <a:prstGeom prst="rect">
            <a:avLst/>
          </a:prstGeom>
        </p:spPr>
      </p:pic>
      <p:pic>
        <p:nvPicPr>
          <p:cNvPr id="7" name="Picture 6"/>
          <p:cNvPicPr>
            <a:picLocks noChangeAspect="1"/>
          </p:cNvPicPr>
          <p:nvPr/>
        </p:nvPicPr>
        <p:blipFill>
          <a:blip r:embed="rId4"/>
          <a:stretch>
            <a:fillRect/>
          </a:stretch>
        </p:blipFill>
        <p:spPr>
          <a:xfrm>
            <a:off x="4446648" y="3586178"/>
            <a:ext cx="4190759" cy="3271822"/>
          </a:xfrm>
          <a:prstGeom prst="rect">
            <a:avLst/>
          </a:prstGeom>
        </p:spPr>
      </p:pic>
    </p:spTree>
    <p:extLst>
      <p:ext uri="{BB962C8B-B14F-4D97-AF65-F5344CB8AC3E}">
        <p14:creationId xmlns:p14="http://schemas.microsoft.com/office/powerpoint/2010/main" val="2355564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ahoma (Headings)"/>
              </a:rPr>
              <a:t>EDA</a:t>
            </a:r>
            <a:endParaRPr lang="en-US" dirty="0">
              <a:latin typeface="Tahoma (Headings)"/>
            </a:endParaRPr>
          </a:p>
        </p:txBody>
      </p:sp>
      <p:pic>
        <p:nvPicPr>
          <p:cNvPr id="5122" name="Picture 2" descr="7 Steps to Mastering Exploratory Data Analysis - KDnugge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9213" y="2267743"/>
            <a:ext cx="8915400" cy="3509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5813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249" y="219808"/>
            <a:ext cx="3505199" cy="675054"/>
          </a:xfrm>
        </p:spPr>
        <p:txBody>
          <a:bodyPr>
            <a:normAutofit/>
          </a:bodyPr>
          <a:lstStyle/>
          <a:p>
            <a:r>
              <a:rPr lang="en-US" sz="2400" dirty="0" err="1" smtClean="0">
                <a:latin typeface="Tahoma (Headings)"/>
              </a:rPr>
              <a:t>Doanh</a:t>
            </a:r>
            <a:r>
              <a:rPr lang="en-US" sz="2400" dirty="0" smtClean="0">
                <a:latin typeface="Tahoma (Headings)"/>
              </a:rPr>
              <a:t> </a:t>
            </a:r>
            <a:r>
              <a:rPr lang="en-US" sz="2400" dirty="0" err="1" smtClean="0">
                <a:latin typeface="Tahoma (Headings)"/>
              </a:rPr>
              <a:t>thu</a:t>
            </a:r>
            <a:r>
              <a:rPr lang="en-US" sz="2400" dirty="0" smtClean="0">
                <a:latin typeface="Tahoma (Headings)"/>
              </a:rPr>
              <a:t> </a:t>
            </a:r>
            <a:r>
              <a:rPr lang="en-US" sz="2400" dirty="0" err="1" smtClean="0">
                <a:latin typeface="Tahoma (Headings)"/>
              </a:rPr>
              <a:t>theo</a:t>
            </a:r>
            <a:r>
              <a:rPr lang="en-US" sz="2400" dirty="0" smtClean="0">
                <a:latin typeface="Tahoma (Headings)"/>
              </a:rPr>
              <a:t> </a:t>
            </a:r>
            <a:r>
              <a:rPr lang="en-US" sz="2400" dirty="0" err="1" smtClean="0">
                <a:latin typeface="Tahoma (Headings)"/>
              </a:rPr>
              <a:t>tháng</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45249" y="1037492"/>
            <a:ext cx="9249510" cy="4167554"/>
          </a:xfrm>
          <a:prstGeom prst="rect">
            <a:avLst/>
          </a:prstGeom>
        </p:spPr>
      </p:pic>
      <p:sp>
        <p:nvSpPr>
          <p:cNvPr id="4" name="Text Placeholder 3"/>
          <p:cNvSpPr>
            <a:spLocks noGrp="1"/>
          </p:cNvSpPr>
          <p:nvPr>
            <p:ph type="body" sz="half" idx="2"/>
          </p:nvPr>
        </p:nvSpPr>
        <p:spPr>
          <a:xfrm>
            <a:off x="2545249" y="5347676"/>
            <a:ext cx="8845061" cy="1510324"/>
          </a:xfrm>
        </p:spPr>
        <p:txBody>
          <a:bodyPr>
            <a:normAutofit/>
          </a:bodyPr>
          <a:lstStyle/>
          <a:p>
            <a:r>
              <a:rPr lang="vi-VN" dirty="0"/>
              <a:t>Doanh thu </a:t>
            </a:r>
            <a:r>
              <a:rPr lang="vi-VN" dirty="0" smtClean="0"/>
              <a:t>tăng </a:t>
            </a:r>
            <a:r>
              <a:rPr lang="vi-VN" dirty="0"/>
              <a:t>trưởng đều, có xu hướng ổn định sau giai đoạn cao điểm cuối năm</a:t>
            </a:r>
            <a:r>
              <a:rPr lang="vi-VN" dirty="0" smtClean="0"/>
              <a:t>.</a:t>
            </a:r>
            <a:r>
              <a:rPr lang="en-US" dirty="0" smtClean="0"/>
              <a:t> </a:t>
            </a:r>
          </a:p>
          <a:p>
            <a:r>
              <a:rPr lang="vi-VN" dirty="0" smtClean="0"/>
              <a:t>Giai </a:t>
            </a:r>
            <a:r>
              <a:rPr lang="vi-VN" dirty="0"/>
              <a:t>đoạn 10/2016–11/2017 ghi nhận tăng trưởng mạnh mẽ, đạt đỉnh vào 11/2017. Doanh thu sau đó ổn định đến 05/2018, nhưng bắt đầu giảm nhẹ từ 06/2018, cần đánh giá nguyên nhân và điều chỉnh chiến lược</a:t>
            </a:r>
            <a:r>
              <a:rPr lang="vi-VN" dirty="0" smtClean="0"/>
              <a:t>.</a:t>
            </a:r>
            <a:endParaRPr lang="en-US" dirty="0" smtClean="0"/>
          </a:p>
          <a:p>
            <a:r>
              <a:rPr lang="vi-VN" dirty="0"/>
              <a:t>Tháng 11/2017 là đỉnh cao doanh thu toàn kỳ, có thể trùng dịp lễ hội/Black Friday. Giá trị đơn hàng và số lượng đơn hàng đều cao vượt trội.</a:t>
            </a:r>
            <a:endParaRPr lang="en-US" dirty="0"/>
          </a:p>
        </p:txBody>
      </p:sp>
    </p:spTree>
    <p:extLst>
      <p:ext uri="{BB962C8B-B14F-4D97-AF65-F5344CB8AC3E}">
        <p14:creationId xmlns:p14="http://schemas.microsoft.com/office/powerpoint/2010/main" val="2059304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228600"/>
            <a:ext cx="3505199" cy="455246"/>
          </a:xfrm>
        </p:spPr>
        <p:txBody>
          <a:bodyPr>
            <a:noAutofit/>
          </a:bodyPr>
          <a:lstStyle/>
          <a:p>
            <a:r>
              <a:rPr lang="en-US" sz="2400" dirty="0" err="1" smtClean="0">
                <a:latin typeface="Tahoma (Headings)"/>
              </a:rPr>
              <a:t>Doanh</a:t>
            </a:r>
            <a:r>
              <a:rPr lang="en-US" sz="2400" dirty="0" smtClean="0">
                <a:latin typeface="Tahoma (Headings)"/>
              </a:rPr>
              <a:t> </a:t>
            </a:r>
            <a:r>
              <a:rPr lang="en-US" sz="2400" dirty="0" err="1" smtClean="0">
                <a:latin typeface="Tahoma (Headings)"/>
              </a:rPr>
              <a:t>thu</a:t>
            </a:r>
            <a:r>
              <a:rPr lang="en-US" sz="2400" dirty="0" smtClean="0">
                <a:latin typeface="Tahoma (Headings)"/>
              </a:rPr>
              <a:t> </a:t>
            </a:r>
            <a:r>
              <a:rPr lang="en-US" sz="2400" dirty="0" err="1" smtClean="0">
                <a:latin typeface="Tahoma (Headings)"/>
              </a:rPr>
              <a:t>theo</a:t>
            </a:r>
            <a:r>
              <a:rPr lang="en-US" sz="2400" dirty="0" smtClean="0">
                <a:latin typeface="Tahoma (Headings)"/>
              </a:rPr>
              <a:t> </a:t>
            </a:r>
            <a:r>
              <a:rPr lang="en-US" sz="2400" dirty="0" err="1" smtClean="0">
                <a:latin typeface="Tahoma (Headings)"/>
              </a:rPr>
              <a:t>tuần</a:t>
            </a:r>
            <a:endParaRPr lang="en-US" sz="2400" dirty="0">
              <a:latin typeface="Tahoma (Headings)"/>
            </a:endParaRPr>
          </a:p>
        </p:txBody>
      </p:sp>
      <p:pic>
        <p:nvPicPr>
          <p:cNvPr id="5" name="Content Placeholder 4"/>
          <p:cNvPicPr>
            <a:picLocks noGrp="1" noChangeAspect="1"/>
          </p:cNvPicPr>
          <p:nvPr>
            <p:ph idx="1"/>
          </p:nvPr>
        </p:nvPicPr>
        <p:blipFill>
          <a:blip r:embed="rId2"/>
          <a:stretch>
            <a:fillRect/>
          </a:stretch>
        </p:blipFill>
        <p:spPr>
          <a:xfrm>
            <a:off x="2589211" y="819753"/>
            <a:ext cx="8144675" cy="3356593"/>
          </a:xfrm>
          <a:prstGeom prst="rect">
            <a:avLst/>
          </a:prstGeom>
        </p:spPr>
      </p:pic>
      <p:sp>
        <p:nvSpPr>
          <p:cNvPr id="4" name="Text Placeholder 3"/>
          <p:cNvSpPr>
            <a:spLocks noGrp="1"/>
          </p:cNvSpPr>
          <p:nvPr>
            <p:ph type="body" sz="half" idx="2"/>
          </p:nvPr>
        </p:nvSpPr>
        <p:spPr>
          <a:xfrm>
            <a:off x="2474912" y="4712676"/>
            <a:ext cx="8339626" cy="1749670"/>
          </a:xfrm>
        </p:spPr>
        <p:txBody>
          <a:bodyPr>
            <a:normAutofit/>
          </a:bodyPr>
          <a:lstStyle/>
          <a:p>
            <a:r>
              <a:rPr lang="vi-VN" dirty="0"/>
              <a:t>Sau giai đoạn gần như không có doanh thu vào cuối 2016, doanh thu bắt đầu tăng dần từ đầu 2017. Đỉnh điểm xuất hiện vào khoảng </a:t>
            </a:r>
            <a:r>
              <a:rPr lang="vi-VN" b="1" dirty="0"/>
              <a:t>cuối 2017</a:t>
            </a:r>
            <a:r>
              <a:rPr lang="vi-VN" dirty="0"/>
              <a:t>, với một </a:t>
            </a:r>
            <a:r>
              <a:rPr lang="vi-VN" b="1" dirty="0"/>
              <a:t>đợt tăng vọt rất rõ rệt</a:t>
            </a:r>
            <a:r>
              <a:rPr lang="vi-VN" dirty="0"/>
              <a:t>. Trong suốt 2018, doanh thu giữ ở mức tương đối ổn định với một số biến động ngắn hạn. Giai đoạn </a:t>
            </a:r>
            <a:r>
              <a:rPr lang="vi-VN" b="1" dirty="0"/>
              <a:t>cuối biểu đồ (cuối 2018)</a:t>
            </a:r>
            <a:r>
              <a:rPr lang="vi-VN" dirty="0"/>
              <a:t> có dấu hiệu giảm mạnh, cần kiểm tra xem đó là xu hướng thực sự hay thiếu dữ liệu.</a:t>
            </a:r>
            <a:endParaRPr lang="en-US" dirty="0"/>
          </a:p>
        </p:txBody>
      </p:sp>
    </p:spTree>
    <p:extLst>
      <p:ext uri="{BB962C8B-B14F-4D97-AF65-F5344CB8AC3E}">
        <p14:creationId xmlns:p14="http://schemas.microsoft.com/office/powerpoint/2010/main" val="3838089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1829</TotalTime>
  <Words>3442</Words>
  <Application>Microsoft Office PowerPoint</Application>
  <PresentationFormat>Widescreen</PresentationFormat>
  <Paragraphs>169</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Century Gothic</vt:lpstr>
      <vt:lpstr>Symbol</vt:lpstr>
      <vt:lpstr>Tahoma</vt:lpstr>
      <vt:lpstr>Tahoma (Body)</vt:lpstr>
      <vt:lpstr>Tahoma (Headings)</vt:lpstr>
      <vt:lpstr>Wingdings</vt:lpstr>
      <vt:lpstr>Wingdings 3</vt:lpstr>
      <vt:lpstr>Wisp</vt:lpstr>
      <vt:lpstr>Phân tích &amp; Dự báo Doanh thu từ Dữ liệu Olist</vt:lpstr>
      <vt:lpstr>Mục tiêu báo cáo</vt:lpstr>
      <vt:lpstr>Chuẩn bị dữ liệu</vt:lpstr>
      <vt:lpstr>Nguồn dữ liệu sử dụng</vt:lpstr>
      <vt:lpstr>Phương pháp &amp; công cụ</vt:lpstr>
      <vt:lpstr>Xử lý Missing và Merge dữ liệu</vt:lpstr>
      <vt:lpstr>EDA</vt:lpstr>
      <vt:lpstr>Doanh thu theo tháng</vt:lpstr>
      <vt:lpstr>Doanh thu theo tuần</vt:lpstr>
      <vt:lpstr>Doanh thu theo ngày</vt:lpstr>
      <vt:lpstr>Số đơn hàng theo tháng</vt:lpstr>
      <vt:lpstr>Số lượng đơn hàng theo phương thức thanh toán</vt:lpstr>
      <vt:lpstr>Doanh thu theo phương thức thanh toán</vt:lpstr>
      <vt:lpstr>Sản phẩm có doanh thu cao theo ngành hàng</vt:lpstr>
      <vt:lpstr>Sản phẩm bán chạy</vt:lpstr>
      <vt:lpstr>Hành vi mua sắm theo ngày trong tuần</vt:lpstr>
      <vt:lpstr>Thời gian trung bình giao hàng thực tế theo loại sản phẩm</vt:lpstr>
      <vt:lpstr>Số lượng đơn hàng giao đúng hạn và giao trễ theo tháng </vt:lpstr>
      <vt:lpstr>Tỷ lệ đơn hàng bị giao trễ theo tháng </vt:lpstr>
      <vt:lpstr>Tại sao tỷ lệ giao hàng trễ vẫn tồn tại, nhưng doanh thu vẫn tăng đều theo thời gian? </vt:lpstr>
      <vt:lpstr>Doanh thu theo khu vực khách hàng</vt:lpstr>
      <vt:lpstr>Thời gian giao hàng &amp; điểm đánh giá</vt:lpstr>
      <vt:lpstr>Phân bố điểm đánh giá</vt:lpstr>
      <vt:lpstr>Doanh thu theo điểm đánh giá</vt:lpstr>
      <vt:lpstr>Tương quan giữa số sản phẩm trong một đơn hàng và tổng giá trị đơn hàng</vt:lpstr>
      <vt:lpstr>Phân phối doanh thu theo thời gian đặt hàng trong ngày</vt:lpstr>
      <vt:lpstr>Tăng trưởng nhanh – Áp lực vận hành</vt:lpstr>
      <vt:lpstr>Dự báo doanh thu theo tháng</vt:lpstr>
      <vt:lpstr>Dự báo doanh thu theo tuần</vt:lpstr>
      <vt:lpstr>Dự báo doanh thu theo ngày</vt:lpstr>
      <vt:lpstr>Sai lệch giữa dự báo và thực tế</vt:lpstr>
      <vt:lpstr>Tỷ lệ số lần vượt / hụt dự báo</vt:lpstr>
      <vt:lpstr>KPI tổng quan dự báo</vt:lpstr>
      <vt:lpstr>Kết luận và đề xuất</vt:lpstr>
      <vt:lpstr>Kết luận</vt:lpstr>
      <vt:lpstr>Đề xuất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&amp; Dự báo Doanh thu từ Dữ liệu Olist</dc:title>
  <dc:creator>LENOVO</dc:creator>
  <cp:lastModifiedBy>LENOVO</cp:lastModifiedBy>
  <cp:revision>56</cp:revision>
  <dcterms:created xsi:type="dcterms:W3CDTF">2025-06-26T01:21:53Z</dcterms:created>
  <dcterms:modified xsi:type="dcterms:W3CDTF">2025-06-28T07:40:49Z</dcterms:modified>
</cp:coreProperties>
</file>