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6" r:id="rId2"/>
    <p:sldId id="285" r:id="rId3"/>
    <p:sldId id="276" r:id="rId4"/>
    <p:sldId id="258" r:id="rId5"/>
    <p:sldId id="278" r:id="rId6"/>
    <p:sldId id="284" r:id="rId7"/>
    <p:sldId id="279" r:id="rId8"/>
    <p:sldId id="277" r:id="rId9"/>
    <p:sldId id="280" r:id="rId10"/>
    <p:sldId id="286" r:id="rId11"/>
    <p:sldId id="269" r:id="rId12"/>
    <p:sldId id="282" r:id="rId13"/>
    <p:sldId id="283" r:id="rId14"/>
    <p:sldId id="268" r:id="rId15"/>
    <p:sldId id="264" r:id="rId16"/>
    <p:sldId id="267" r:id="rId17"/>
    <p:sldId id="265" r:id="rId18"/>
    <p:sldId id="270" r:id="rId19"/>
    <p:sldId id="259" r:id="rId20"/>
    <p:sldId id="261" r:id="rId21"/>
    <p:sldId id="262" r:id="rId22"/>
    <p:sldId id="26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04031-5B01-4F61-8677-73B8A0B9E99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2AC79-1783-46CE-A6B7-13C1AB2362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385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093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29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07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093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04378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7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70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60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33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70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33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35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59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C77ED-0C25-4572-8E03-EB44A7DCE108}" type="datetimeFigureOut">
              <a:rPr lang="ko-KR" altLang="en-US" smtClean="0"/>
              <a:t>2017-04-29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20A8E-0C82-43D0-95E1-DBE9814A2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00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3.png"/><Relationship Id="rId7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19.png"/><Relationship Id="rId10" Type="http://schemas.microsoft.com/office/2007/relationships/hdphoto" Target="../media/hdphoto5.wdp"/><Relationship Id="rId4" Type="http://schemas.microsoft.com/office/2007/relationships/hdphoto" Target="../media/hdphoto4.wdp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19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47959" y="2233024"/>
            <a:ext cx="2491530" cy="16694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메인메뉴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106860" y="2233020"/>
            <a:ext cx="2491530" cy="16694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</a:t>
            </a:r>
            <a:r>
              <a:rPr lang="ko-KR" altLang="en-US" dirty="0" err="1"/>
              <a:t>플레이어수</a:t>
            </a:r>
            <a:r>
              <a:rPr lang="en-US" altLang="ko-KR" dirty="0"/>
              <a:t>/</a:t>
            </a:r>
            <a:r>
              <a:rPr lang="ko-KR" altLang="en-US" dirty="0"/>
              <a:t>팀 선택</a:t>
            </a:r>
            <a:endParaRPr lang="en-US" altLang="ko-KR" dirty="0"/>
          </a:p>
          <a:p>
            <a:pPr algn="ctr"/>
            <a:r>
              <a:rPr lang="ko-KR" altLang="en-US" dirty="0"/>
              <a:t>캐릭터 선택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026819" y="2233021"/>
            <a:ext cx="2491530" cy="16694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인게임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603463" y="742602"/>
            <a:ext cx="1591239" cy="686190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옵션</a:t>
            </a:r>
          </a:p>
        </p:txBody>
      </p:sp>
      <p:cxnSp>
        <p:nvCxnSpPr>
          <p:cNvPr id="33" name="연결선: 꺾임 32"/>
          <p:cNvCxnSpPr>
            <a:cxnSpLocks/>
            <a:stCxn id="3" idx="0"/>
            <a:endCxn id="16" idx="2"/>
          </p:cNvCxnSpPr>
          <p:nvPr/>
        </p:nvCxnSpPr>
        <p:spPr>
          <a:xfrm rot="5400000" flipH="1" flipV="1">
            <a:off x="1994287" y="1828229"/>
            <a:ext cx="804232" cy="535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/>
          <p:cNvCxnSpPr>
            <a:cxnSpLocks/>
            <a:stCxn id="3" idx="0"/>
            <a:endCxn id="53" idx="2"/>
          </p:cNvCxnSpPr>
          <p:nvPr/>
        </p:nvCxnSpPr>
        <p:spPr>
          <a:xfrm rot="5400000" flipH="1" flipV="1">
            <a:off x="3037634" y="784882"/>
            <a:ext cx="804232" cy="209205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cxnSpLocks/>
            <a:stCxn id="3" idx="3"/>
            <a:endCxn id="5" idx="1"/>
          </p:cNvCxnSpPr>
          <p:nvPr/>
        </p:nvCxnSpPr>
        <p:spPr>
          <a:xfrm flipV="1">
            <a:off x="3639489" y="3067725"/>
            <a:ext cx="467371" cy="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cxnSpLocks/>
            <a:stCxn id="5" idx="3"/>
            <a:endCxn id="7" idx="1"/>
          </p:cNvCxnSpPr>
          <p:nvPr/>
        </p:nvCxnSpPr>
        <p:spPr>
          <a:xfrm>
            <a:off x="6598390" y="3067725"/>
            <a:ext cx="42842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cxnSpLocks/>
            <a:stCxn id="7" idx="3"/>
            <a:endCxn id="24" idx="1"/>
          </p:cNvCxnSpPr>
          <p:nvPr/>
        </p:nvCxnSpPr>
        <p:spPr>
          <a:xfrm>
            <a:off x="9518349" y="3067726"/>
            <a:ext cx="356829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90743" y="18224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씬구성</a:t>
            </a:r>
            <a:endParaRPr lang="ko-KR" altLang="en-US" sz="2400" b="1" dirty="0"/>
          </a:p>
        </p:txBody>
      </p:sp>
      <p:sp>
        <p:nvSpPr>
          <p:cNvPr id="50" name="직사각형 49"/>
          <p:cNvSpPr/>
          <p:nvPr/>
        </p:nvSpPr>
        <p:spPr>
          <a:xfrm>
            <a:off x="7455250" y="756219"/>
            <a:ext cx="1634667" cy="6930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인게임</a:t>
            </a:r>
            <a:r>
              <a:rPr lang="ko-KR" altLang="en-US" dirty="0"/>
              <a:t> 옵션</a:t>
            </a:r>
          </a:p>
        </p:txBody>
      </p:sp>
      <p:cxnSp>
        <p:nvCxnSpPr>
          <p:cNvPr id="51" name="연결선: 꺾임 50"/>
          <p:cNvCxnSpPr>
            <a:cxnSpLocks/>
          </p:cNvCxnSpPr>
          <p:nvPr/>
        </p:nvCxnSpPr>
        <p:spPr>
          <a:xfrm rot="16200000" flipV="1">
            <a:off x="15543581" y="1456177"/>
            <a:ext cx="660974" cy="138837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1147958" y="4633514"/>
            <a:ext cx="2491530" cy="16694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크레딧</a:t>
            </a:r>
            <a:endParaRPr lang="ko-KR" altLang="en-US" dirty="0"/>
          </a:p>
        </p:txBody>
      </p:sp>
      <p:cxnSp>
        <p:nvCxnSpPr>
          <p:cNvPr id="57" name="연결선: 꺾임 56"/>
          <p:cNvCxnSpPr>
            <a:cxnSpLocks/>
            <a:stCxn id="3" idx="1"/>
            <a:endCxn id="56" idx="1"/>
          </p:cNvCxnSpPr>
          <p:nvPr/>
        </p:nvCxnSpPr>
        <p:spPr>
          <a:xfrm rot="10800000" flipV="1">
            <a:off x="1147959" y="3067729"/>
            <a:ext cx="1" cy="2400490"/>
          </a:xfrm>
          <a:prstGeom prst="bentConnector3">
            <a:avLst>
              <a:gd name="adj1" fmla="val 228601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9875178" y="2721205"/>
            <a:ext cx="1634667" cy="6930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게임결과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9603630" y="761384"/>
            <a:ext cx="1634667" cy="6930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가이드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3668443" y="735747"/>
            <a:ext cx="1634667" cy="6930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가이드</a:t>
            </a:r>
          </a:p>
        </p:txBody>
      </p:sp>
      <p:cxnSp>
        <p:nvCxnSpPr>
          <p:cNvPr id="58" name="직선 화살표 연결선 57"/>
          <p:cNvCxnSpPr>
            <a:cxnSpLocks/>
            <a:stCxn id="50" idx="3"/>
            <a:endCxn id="52" idx="1"/>
          </p:cNvCxnSpPr>
          <p:nvPr/>
        </p:nvCxnSpPr>
        <p:spPr>
          <a:xfrm>
            <a:off x="9089917" y="1102742"/>
            <a:ext cx="513713" cy="51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/>
          <p:cNvCxnSpPr>
            <a:cxnSpLocks/>
            <a:stCxn id="24" idx="2"/>
            <a:endCxn id="3" idx="2"/>
          </p:cNvCxnSpPr>
          <p:nvPr/>
        </p:nvCxnSpPr>
        <p:spPr>
          <a:xfrm rot="5400000">
            <a:off x="6299027" y="-491053"/>
            <a:ext cx="488183" cy="8298788"/>
          </a:xfrm>
          <a:prstGeom prst="bentConnector3">
            <a:avLst>
              <a:gd name="adj1" fmla="val 17658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cxnSpLocks/>
            <a:stCxn id="7" idx="0"/>
            <a:endCxn id="50" idx="2"/>
          </p:cNvCxnSpPr>
          <p:nvPr/>
        </p:nvCxnSpPr>
        <p:spPr>
          <a:xfrm flipV="1">
            <a:off x="8272584" y="1449264"/>
            <a:ext cx="0" cy="7837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/>
          <p:cNvCxnSpPr>
            <a:cxnSpLocks/>
            <a:stCxn id="24" idx="2"/>
            <a:endCxn id="5" idx="2"/>
          </p:cNvCxnSpPr>
          <p:nvPr/>
        </p:nvCxnSpPr>
        <p:spPr>
          <a:xfrm rot="5400000">
            <a:off x="7778480" y="988396"/>
            <a:ext cx="488179" cy="5339887"/>
          </a:xfrm>
          <a:prstGeom prst="bentConnector3">
            <a:avLst>
              <a:gd name="adj1" fmla="val 17308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9875178" y="5468217"/>
            <a:ext cx="1542004" cy="6930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패널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8101412" y="5468218"/>
            <a:ext cx="1502218" cy="6930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</a:p>
        </p:txBody>
      </p:sp>
    </p:spTree>
    <p:extLst>
      <p:ext uri="{BB962C8B-B14F-4D97-AF65-F5344CB8AC3E}">
        <p14:creationId xmlns:p14="http://schemas.microsoft.com/office/powerpoint/2010/main" val="183754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직사각형"/>
          <p:cNvSpPr/>
          <p:nvPr/>
        </p:nvSpPr>
        <p:spPr>
          <a:xfrm>
            <a:off x="4586705" y="1447342"/>
            <a:ext cx="6133425" cy="4166729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defRPr sz="3200"/>
            </a:pPr>
            <a:endParaRPr sz="1600"/>
          </a:p>
        </p:txBody>
      </p:sp>
      <p:sp>
        <p:nvSpPr>
          <p:cNvPr id="212" name="C R E D I T"/>
          <p:cNvSpPr/>
          <p:nvPr/>
        </p:nvSpPr>
        <p:spPr>
          <a:xfrm>
            <a:off x="6981759" y="1780950"/>
            <a:ext cx="1343316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2000"/>
              <a:t>C R E D I T</a:t>
            </a:r>
          </a:p>
        </p:txBody>
      </p:sp>
      <p:sp>
        <p:nvSpPr>
          <p:cNvPr id="213" name="NAME LIST"/>
          <p:cNvSpPr/>
          <p:nvPr/>
        </p:nvSpPr>
        <p:spPr>
          <a:xfrm>
            <a:off x="5210664" y="2293768"/>
            <a:ext cx="4885507" cy="2560099"/>
          </a:xfrm>
          <a:prstGeom prst="rect">
            <a:avLst/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 anchor="ctr"/>
          <a:lstStyle/>
          <a:p>
            <a:pPr algn="ctr"/>
            <a:r>
              <a:rPr sz="2000"/>
              <a:t>NAME LIST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743" y="18224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크레딧</a:t>
            </a:r>
            <a:endParaRPr lang="ko-KR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70452" y="3389152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아무 버튼을 누르면 </a:t>
            </a:r>
            <a:r>
              <a:rPr lang="ko-KR" altLang="en-US" dirty="0" err="1"/>
              <a:t>메인화면으로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378417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69996" y="2910980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게임 시스템</a:t>
            </a:r>
          </a:p>
        </p:txBody>
      </p:sp>
    </p:spTree>
    <p:extLst>
      <p:ext uri="{BB962C8B-B14F-4D97-AF65-F5344CB8AC3E}">
        <p14:creationId xmlns:p14="http://schemas.microsoft.com/office/powerpoint/2010/main" val="2982219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793" y="2417664"/>
            <a:ext cx="1629299" cy="2034567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443767" y="474000"/>
            <a:ext cx="5809200" cy="677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" altLang="en-US" sz="2400"/>
              <a:t>게임방법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443766" y="985300"/>
            <a:ext cx="11748233" cy="2127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" altLang="en-US" dirty="0"/>
              <a:t>조작법</a:t>
            </a:r>
          </a:p>
          <a:p>
            <a:r>
              <a:rPr lang="ko" altLang="en-US" dirty="0"/>
              <a:t>이동</a:t>
            </a:r>
            <a:r>
              <a:rPr lang="en-US" altLang="ko" dirty="0"/>
              <a:t>(Move): </a:t>
            </a:r>
            <a:r>
              <a:rPr lang="ko" altLang="en-US" dirty="0"/>
              <a:t>상화좌우 </a:t>
            </a:r>
            <a:r>
              <a:rPr lang="en-US" altLang="ko" dirty="0"/>
              <a:t>8</a:t>
            </a:r>
            <a:r>
              <a:rPr lang="ko" altLang="en-US" dirty="0"/>
              <a:t>방향 이동</a:t>
            </a:r>
          </a:p>
          <a:p>
            <a:r>
              <a:rPr lang="ko-KR" altLang="en-US" dirty="0" err="1"/>
              <a:t>부스터</a:t>
            </a:r>
            <a:r>
              <a:rPr lang="en-US" altLang="ko-KR" dirty="0"/>
              <a:t>(Launch)</a:t>
            </a:r>
            <a:r>
              <a:rPr lang="en-US" altLang="ko" dirty="0"/>
              <a:t>: MP</a:t>
            </a:r>
            <a:r>
              <a:rPr lang="ko" altLang="en-US" dirty="0"/>
              <a:t>를 소모하고 특정 방향으로 부스터를 쓰면서 돌진</a:t>
            </a:r>
            <a:r>
              <a:rPr lang="en-US" altLang="ko" dirty="0"/>
              <a:t>, </a:t>
            </a:r>
            <a:r>
              <a:rPr lang="ko" altLang="en-US" dirty="0"/>
              <a:t>적을 맞추면 하트를 하나 깎는다</a:t>
            </a:r>
            <a:r>
              <a:rPr lang="en-US" altLang="ko" dirty="0"/>
              <a:t>(</a:t>
            </a:r>
            <a:r>
              <a:rPr lang="ko" altLang="en-US" dirty="0"/>
              <a:t>오래눌렀다 뗄수록 멀리 날아간다</a:t>
            </a:r>
            <a:r>
              <a:rPr lang="en-US" altLang="ko" dirty="0"/>
              <a:t>).</a:t>
            </a:r>
          </a:p>
          <a:p>
            <a:r>
              <a:rPr lang="ko" altLang="en-US" dirty="0"/>
              <a:t>충전</a:t>
            </a:r>
            <a:r>
              <a:rPr lang="en-US" altLang="ko" dirty="0"/>
              <a:t>(Charge): MP</a:t>
            </a:r>
            <a:r>
              <a:rPr lang="ko" altLang="en-US" dirty="0"/>
              <a:t>를 충전시킨다</a:t>
            </a:r>
            <a:r>
              <a:rPr lang="en-US" altLang="ko" dirty="0"/>
              <a:t>. </a:t>
            </a:r>
            <a:r>
              <a:rPr lang="ko" altLang="en-US" dirty="0"/>
              <a:t>충전 중에 </a:t>
            </a:r>
            <a:r>
              <a:rPr lang="ko-KR" altLang="en-US" dirty="0"/>
              <a:t>공격</a:t>
            </a:r>
            <a:r>
              <a:rPr lang="en-US" altLang="ko-KR" dirty="0"/>
              <a:t>(Launch)</a:t>
            </a:r>
            <a:r>
              <a:rPr lang="ko-KR" altLang="en-US" dirty="0"/>
              <a:t>버튼을 누르면</a:t>
            </a:r>
            <a:r>
              <a:rPr lang="ko" altLang="en-US" dirty="0"/>
              <a:t> 특수기술이 나간다</a:t>
            </a:r>
            <a:r>
              <a:rPr lang="en-US" altLang="ko" dirty="0"/>
              <a:t>(</a:t>
            </a:r>
            <a:r>
              <a:rPr lang="ko" altLang="en-US" dirty="0"/>
              <a:t>캐릭터마다 다르다</a:t>
            </a:r>
            <a:r>
              <a:rPr lang="en-US" altLang="ko" dirty="0"/>
              <a:t>).</a:t>
            </a:r>
          </a:p>
          <a:p>
            <a:r>
              <a:rPr lang="ko" altLang="en-US" dirty="0"/>
              <a:t>회피</a:t>
            </a:r>
            <a:r>
              <a:rPr lang="en-US" altLang="ko" dirty="0"/>
              <a:t>(Evade): </a:t>
            </a:r>
            <a:r>
              <a:rPr lang="ko" altLang="en-US" dirty="0"/>
              <a:t>짧은 시간 무적이 되고 특정 방향으로 </a:t>
            </a:r>
            <a:r>
              <a:rPr lang="ko-KR" altLang="en-US" dirty="0"/>
              <a:t>짧게 </a:t>
            </a:r>
            <a:r>
              <a:rPr lang="ko" altLang="en-US" dirty="0"/>
              <a:t>뛴다</a:t>
            </a:r>
            <a:r>
              <a:rPr lang="en-US" altLang="ko" dirty="0"/>
              <a:t>.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443767" y="4356730"/>
            <a:ext cx="11436800" cy="1335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" altLang="en-US" dirty="0"/>
              <a:t>스테이터스</a:t>
            </a:r>
          </a:p>
          <a:p>
            <a:r>
              <a:rPr lang="ko" altLang="en-US" dirty="0"/>
              <a:t>하트</a:t>
            </a:r>
            <a:r>
              <a:rPr lang="en-US" altLang="ko" dirty="0"/>
              <a:t>(HP): </a:t>
            </a:r>
            <a:r>
              <a:rPr lang="ko" altLang="en-US" dirty="0"/>
              <a:t>체력</a:t>
            </a:r>
            <a:r>
              <a:rPr lang="en-US" altLang="ko" dirty="0"/>
              <a:t>, 1~5 </a:t>
            </a:r>
            <a:r>
              <a:rPr lang="ko" altLang="en-US" dirty="0"/>
              <a:t>사이의 값을 가지며 데미지를 받으면 한개씩 깎이고 </a:t>
            </a:r>
            <a:r>
              <a:rPr lang="en-US" altLang="ko" dirty="0"/>
              <a:t>0</a:t>
            </a:r>
            <a:r>
              <a:rPr lang="ko" altLang="en-US" dirty="0"/>
              <a:t>이 되면 죽는다</a:t>
            </a:r>
            <a:r>
              <a:rPr lang="en-US" altLang="ko" dirty="0"/>
              <a:t>.</a:t>
            </a:r>
          </a:p>
          <a:p>
            <a:r>
              <a:rPr lang="ko" altLang="en-US" dirty="0"/>
              <a:t>연료</a:t>
            </a:r>
            <a:r>
              <a:rPr lang="en-US" altLang="ko" dirty="0"/>
              <a:t>(MP): </a:t>
            </a:r>
            <a:r>
              <a:rPr lang="ko" altLang="en-US" dirty="0"/>
              <a:t>마나</a:t>
            </a:r>
            <a:r>
              <a:rPr lang="en-US" altLang="ko" dirty="0"/>
              <a:t>, 1~100</a:t>
            </a:r>
            <a:r>
              <a:rPr lang="ko" altLang="en-US" dirty="0"/>
              <a:t>사이의 값을 가진다</a:t>
            </a:r>
            <a:r>
              <a:rPr lang="en-US" altLang="ko" dirty="0"/>
              <a:t>. </a:t>
            </a:r>
            <a:r>
              <a:rPr lang="ko" altLang="en-US" dirty="0"/>
              <a:t>공격을 할때마다 감소</a:t>
            </a:r>
            <a:r>
              <a:rPr lang="en-US" altLang="ko" dirty="0"/>
              <a:t>, </a:t>
            </a:r>
            <a:r>
              <a:rPr lang="ko" altLang="en-US" dirty="0"/>
              <a:t>충전키를 누르고 있으면 오른다</a:t>
            </a:r>
            <a:r>
              <a:rPr lang="en-US" altLang="ko" dirty="0"/>
              <a:t>.</a:t>
            </a:r>
          </a:p>
          <a:p>
            <a:endParaRPr dirty="0"/>
          </a:p>
        </p:txBody>
      </p:sp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545" y="3628995"/>
            <a:ext cx="1753787" cy="67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8975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1728" y="59561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309" y="1720377"/>
            <a:ext cx="6613321" cy="3719993"/>
          </a:xfrm>
          <a:prstGeom prst="rect">
            <a:avLst/>
          </a:prstGeom>
        </p:spPr>
      </p:pic>
      <p:pic>
        <p:nvPicPr>
          <p:cNvPr id="23" name="Shape 104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26250" y="4210950"/>
            <a:ext cx="461967" cy="461967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108"/>
          <p:cNvSpPr txBox="1"/>
          <p:nvPr/>
        </p:nvSpPr>
        <p:spPr>
          <a:xfrm>
            <a:off x="6868206" y="5912382"/>
            <a:ext cx="4440153" cy="81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ko" altLang="en-US" b="1" dirty="0"/>
              <a:t>기둥</a:t>
            </a:r>
            <a:r>
              <a:rPr lang="en-US" altLang="ko" b="1" dirty="0"/>
              <a:t>:</a:t>
            </a:r>
            <a:r>
              <a:rPr lang="ko" altLang="en-US" dirty="0"/>
              <a:t> 맵에서 랜덤하게 생성</a:t>
            </a:r>
            <a:r>
              <a:rPr lang="en-US" altLang="ko" dirty="0"/>
              <a:t>, </a:t>
            </a:r>
            <a:r>
              <a:rPr lang="ko" altLang="en-US" dirty="0"/>
              <a:t>엄폐물 역할</a:t>
            </a:r>
            <a:r>
              <a:rPr lang="en-US" altLang="ko" dirty="0"/>
              <a:t>, 2</a:t>
            </a:r>
            <a:r>
              <a:rPr lang="ko" altLang="en-US" dirty="0"/>
              <a:t>의 체력을 가지며 </a:t>
            </a:r>
            <a:r>
              <a:rPr lang="ko-KR" altLang="en-US" dirty="0"/>
              <a:t>두 번 공격받으면</a:t>
            </a:r>
            <a:r>
              <a:rPr lang="ko" altLang="en-US" dirty="0"/>
              <a:t> 사라짐</a:t>
            </a:r>
          </a:p>
        </p:txBody>
      </p:sp>
      <p:pic>
        <p:nvPicPr>
          <p:cNvPr id="28" name="Shape 109"/>
          <p:cNvPicPr preferRelativeResize="0"/>
          <p:nvPr/>
        </p:nvPicPr>
        <p:blipFill rotWithShape="1">
          <a:blip r:embed="rId5">
            <a:alphaModFix/>
            <a:duotone>
              <a:prstClr val="black"/>
              <a:srgbClr val="D9C3A5">
                <a:tint val="50000"/>
                <a:satMod val="180000"/>
              </a:srgbClr>
            </a:duotone>
          </a:blip>
          <a:srcRect l="58990" t="64776" r="25679" b="8815"/>
          <a:stretch/>
        </p:blipFill>
        <p:spPr>
          <a:xfrm>
            <a:off x="5966363" y="2391068"/>
            <a:ext cx="352117" cy="6478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Shape 110"/>
          <p:cNvCxnSpPr>
            <a:cxnSpLocks/>
          </p:cNvCxnSpPr>
          <p:nvPr/>
        </p:nvCxnSpPr>
        <p:spPr>
          <a:xfrm>
            <a:off x="6227657" y="4346469"/>
            <a:ext cx="1901275" cy="156591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31392" y="2976117"/>
            <a:ext cx="987141" cy="98714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219" y="2976117"/>
            <a:ext cx="812698" cy="81269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116969" y="911265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제한시간 </a:t>
            </a:r>
            <a:r>
              <a:rPr lang="ko-KR" altLang="en-US" dirty="0" err="1"/>
              <a:t>서든데스</a:t>
            </a:r>
            <a:endParaRPr lang="ko-KR" altLang="en-US" dirty="0"/>
          </a:p>
        </p:txBody>
      </p:sp>
      <p:pic>
        <p:nvPicPr>
          <p:cNvPr id="38" name="Shape 109"/>
          <p:cNvPicPr preferRelativeResize="0"/>
          <p:nvPr/>
        </p:nvPicPr>
        <p:blipFill rotWithShape="1">
          <a:blip r:embed="rId5">
            <a:alphaModFix/>
            <a:duotone>
              <a:prstClr val="black"/>
              <a:srgbClr val="D9C3A5">
                <a:tint val="50000"/>
                <a:satMod val="180000"/>
              </a:srgbClr>
            </a:duotone>
          </a:blip>
          <a:srcRect l="58990" t="64776" r="25679" b="8815"/>
          <a:stretch/>
        </p:blipFill>
        <p:spPr>
          <a:xfrm>
            <a:off x="9728265" y="4672917"/>
            <a:ext cx="630252" cy="1159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Shape 109"/>
          <p:cNvPicPr preferRelativeResize="0"/>
          <p:nvPr/>
        </p:nvPicPr>
        <p:blipFill rotWithShape="1">
          <a:blip r:embed="rId5">
            <a:alphaModFix/>
            <a:duotone>
              <a:prstClr val="black"/>
              <a:srgbClr val="D9C3A5">
                <a:tint val="50000"/>
                <a:satMod val="180000"/>
              </a:srgbClr>
            </a:duotone>
          </a:blip>
          <a:srcRect l="58990" t="64776" r="25679" b="8815"/>
          <a:stretch/>
        </p:blipFill>
        <p:spPr>
          <a:xfrm>
            <a:off x="5955963" y="3774738"/>
            <a:ext cx="352117" cy="647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8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54900" y="1805590"/>
            <a:ext cx="848167" cy="46086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1967371" y="538509"/>
            <a:ext cx="345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HP</a:t>
            </a:r>
            <a:r>
              <a:rPr lang="ko-KR" altLang="en-US" dirty="0"/>
              <a:t>가 먼저 </a:t>
            </a:r>
            <a:r>
              <a:rPr lang="en-US" altLang="ko-KR" dirty="0"/>
              <a:t>0</a:t>
            </a:r>
            <a:r>
              <a:rPr lang="ko-KR" altLang="en-US" dirty="0"/>
              <a:t>이 되는 쪽이 진다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67371" y="901604"/>
            <a:ext cx="398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시간이 다 되었을 때 체력이 많은 쪽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39057" y="525841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아이템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39057" y="5627747"/>
            <a:ext cx="4377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HP</a:t>
            </a:r>
            <a:r>
              <a:rPr lang="ko-KR" altLang="en-US" dirty="0" err="1"/>
              <a:t>포션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하트 </a:t>
            </a:r>
            <a:r>
              <a:rPr lang="en-US" altLang="ko-KR" dirty="0"/>
              <a:t>1</a:t>
            </a:r>
            <a:r>
              <a:rPr lang="ko-KR" altLang="en-US" dirty="0"/>
              <a:t>개 회복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MP</a:t>
            </a:r>
            <a:r>
              <a:rPr lang="ko-KR" altLang="en-US" dirty="0" err="1"/>
              <a:t>포션</a:t>
            </a:r>
            <a:r>
              <a:rPr lang="ko-KR" altLang="en-US" dirty="0"/>
              <a:t> </a:t>
            </a:r>
            <a:r>
              <a:rPr lang="en-US" altLang="ko-KR" dirty="0"/>
              <a:t>: MP </a:t>
            </a:r>
            <a:r>
              <a:rPr lang="ko-KR" altLang="en-US" dirty="0"/>
              <a:t>풀 회복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무한 에너지 </a:t>
            </a:r>
            <a:r>
              <a:rPr lang="en-US" altLang="ko-KR" dirty="0"/>
              <a:t>: 15</a:t>
            </a:r>
            <a:r>
              <a:rPr lang="ko-KR" altLang="en-US" dirty="0"/>
              <a:t>초간 에너지 무제한</a:t>
            </a:r>
            <a:endParaRPr lang="en-US" altLang="ko" dirty="0"/>
          </a:p>
        </p:txBody>
      </p:sp>
      <p:cxnSp>
        <p:nvCxnSpPr>
          <p:cNvPr id="20" name="Shape 110"/>
          <p:cNvCxnSpPr>
            <a:cxnSpLocks/>
            <a:endCxn id="16" idx="3"/>
          </p:cNvCxnSpPr>
          <p:nvPr/>
        </p:nvCxnSpPr>
        <p:spPr>
          <a:xfrm flipH="1">
            <a:off x="2093164" y="4441933"/>
            <a:ext cx="3064070" cy="1016537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978755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40727" y="427203"/>
            <a:ext cx="7122350" cy="134223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99" y="612251"/>
            <a:ext cx="987141" cy="98714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60097" y="625877"/>
            <a:ext cx="1531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HP : 3</a:t>
            </a:r>
          </a:p>
          <a:p>
            <a:r>
              <a:rPr lang="en-US" altLang="ko-KR" dirty="0"/>
              <a:t>MP : 1000</a:t>
            </a:r>
          </a:p>
          <a:p>
            <a:r>
              <a:rPr lang="ko-KR" altLang="en-US" dirty="0"/>
              <a:t>이동속도 </a:t>
            </a:r>
            <a:r>
              <a:rPr lang="en-US" altLang="ko-KR" dirty="0"/>
              <a:t>: 1 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640727" y="3549580"/>
            <a:ext cx="7122350" cy="134223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40727" y="5115802"/>
            <a:ext cx="7122350" cy="134223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640727" y="1993425"/>
            <a:ext cx="7122350" cy="134223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899" y="2208122"/>
            <a:ext cx="958111" cy="95811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960097" y="2202879"/>
            <a:ext cx="1887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HP : 3</a:t>
            </a:r>
          </a:p>
          <a:p>
            <a:r>
              <a:rPr lang="en-US" altLang="ko-KR" dirty="0"/>
              <a:t>MP : 1000</a:t>
            </a:r>
          </a:p>
          <a:p>
            <a:r>
              <a:rPr lang="ko-KR" altLang="en-US" dirty="0"/>
              <a:t>이동속도 </a:t>
            </a:r>
            <a:r>
              <a:rPr lang="en-US" altLang="ko-KR" dirty="0"/>
              <a:t>: 1.3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636" y="3756170"/>
            <a:ext cx="812698" cy="81269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960097" y="3756170"/>
            <a:ext cx="1627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HP : 5</a:t>
            </a:r>
          </a:p>
          <a:p>
            <a:r>
              <a:rPr lang="en-US" altLang="ko-KR" dirty="0"/>
              <a:t>MP : 1000</a:t>
            </a:r>
          </a:p>
          <a:p>
            <a:r>
              <a:rPr lang="ko-KR" altLang="en-US" dirty="0"/>
              <a:t>이동속도 </a:t>
            </a:r>
            <a:r>
              <a:rPr lang="en-US" altLang="ko-KR" dirty="0"/>
              <a:t>: 0.7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636" y="5360117"/>
            <a:ext cx="812698" cy="81269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960097" y="5325256"/>
            <a:ext cx="1449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HP : 3</a:t>
            </a:r>
          </a:p>
          <a:p>
            <a:r>
              <a:rPr lang="en-US" altLang="ko-KR" dirty="0"/>
              <a:t>MP : 1000</a:t>
            </a:r>
          </a:p>
          <a:p>
            <a:r>
              <a:rPr lang="ko-KR" altLang="en-US" dirty="0"/>
              <a:t>이동속도 </a:t>
            </a:r>
            <a:r>
              <a:rPr lang="en-US" altLang="ko-KR" dirty="0"/>
              <a:t>: 1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847621" y="612251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부스터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147914" y="612251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더블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부스터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847621" y="2189253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부스터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147914" y="2189253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대포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847621" y="5266234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부스터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147914" y="5266234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독가스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847621" y="3728351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부스터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147914" y="3728351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폭발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9448207" y="612251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회피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9448207" y="2189253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회피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9448207" y="5266234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회피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9448207" y="3728351"/>
            <a:ext cx="1105239" cy="97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반격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3398" y="671119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캐릭터별 능력치</a:t>
            </a:r>
          </a:p>
        </p:txBody>
      </p:sp>
    </p:spTree>
    <p:extLst>
      <p:ext uri="{BB962C8B-B14F-4D97-AF65-F5344CB8AC3E}">
        <p14:creationId xmlns:p14="http://schemas.microsoft.com/office/powerpoint/2010/main" val="3568941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26718" y="3683962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140000" y="3683184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 rot="17518044">
            <a:off x="9267102" y="3512603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 rot="17260381">
            <a:off x="8068032" y="3057855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 rot="16834485">
            <a:off x="6886543" y="2794585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 rot="16407153">
            <a:off x="5558222" y="2655989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 rot="15702622">
            <a:off x="4154750" y="2718742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 rot="15129913">
            <a:off x="2834613" y="2998105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 rot="14421165">
            <a:off x="1596304" y="3503301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548725">
            <a:off x="5620954" y="2366394"/>
            <a:ext cx="2438400" cy="24384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616" y="3378624"/>
            <a:ext cx="2438400" cy="24384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65800" y="3378624"/>
            <a:ext cx="2438400" cy="24384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6190" flipH="1">
            <a:off x="4192454" y="3384582"/>
            <a:ext cx="1864968" cy="1864968"/>
          </a:xfrm>
          <a:prstGeom prst="rect">
            <a:avLst/>
          </a:prstGeom>
        </p:spPr>
      </p:pic>
      <p:pic>
        <p:nvPicPr>
          <p:cNvPr id="18" name="Picture 6" descr="hit png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600" y="3514302"/>
            <a:ext cx="616408" cy="63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763398" y="671119"/>
            <a:ext cx="3869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일반공격</a:t>
            </a:r>
            <a:r>
              <a:rPr lang="en-US" altLang="ko-KR" b="1" dirty="0"/>
              <a:t>(Launch) – </a:t>
            </a:r>
            <a:r>
              <a:rPr lang="ko-KR" altLang="en-US" b="1" dirty="0"/>
              <a:t>전 캐릭터 동일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37059" y="235712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충돌 범위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1375" y="1400806"/>
            <a:ext cx="29161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데미지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100 </a:t>
            </a:r>
          </a:p>
          <a:p>
            <a:r>
              <a:rPr lang="ko-KR" altLang="en-US" dirty="0"/>
              <a:t>타격범위 </a:t>
            </a:r>
            <a:r>
              <a:rPr lang="en-US" altLang="ko-KR" dirty="0"/>
              <a:t>: </a:t>
            </a:r>
            <a:r>
              <a:rPr lang="ko-KR" altLang="en-US" dirty="0"/>
              <a:t>몸체크기</a:t>
            </a:r>
            <a:endParaRPr lang="en-US" altLang="ko-KR" dirty="0"/>
          </a:p>
          <a:p>
            <a:r>
              <a:rPr lang="ko-KR" altLang="en-US" dirty="0" err="1"/>
              <a:t>쿨다운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없음</a:t>
            </a:r>
            <a:endParaRPr lang="en-US" altLang="ko-KR" dirty="0"/>
          </a:p>
          <a:p>
            <a:r>
              <a:rPr lang="ko-KR" altLang="en-US" dirty="0"/>
              <a:t>이동속도 </a:t>
            </a:r>
            <a:r>
              <a:rPr lang="en-US" altLang="ko-KR" dirty="0"/>
              <a:t>: 2</a:t>
            </a:r>
          </a:p>
          <a:p>
            <a:r>
              <a:rPr lang="ko-KR" altLang="en-US" dirty="0"/>
              <a:t>이동범위 </a:t>
            </a:r>
            <a:r>
              <a:rPr lang="en-US" altLang="ko-KR" dirty="0"/>
              <a:t>: </a:t>
            </a:r>
            <a:r>
              <a:rPr lang="ko-KR" altLang="en-US" dirty="0"/>
              <a:t>본체길이의 </a:t>
            </a:r>
            <a:r>
              <a:rPr lang="en-US" altLang="ko-KR" dirty="0"/>
              <a:t>9</a:t>
            </a:r>
            <a:r>
              <a:rPr lang="ko-KR" altLang="en-US" dirty="0"/>
              <a:t>배</a:t>
            </a:r>
          </a:p>
        </p:txBody>
      </p:sp>
      <p:cxnSp>
        <p:nvCxnSpPr>
          <p:cNvPr id="19" name="직선 화살표 연결선 18"/>
          <p:cNvCxnSpPr>
            <a:cxnSpLocks/>
          </p:cNvCxnSpPr>
          <p:nvPr/>
        </p:nvCxnSpPr>
        <p:spPr>
          <a:xfrm>
            <a:off x="10360404" y="5486678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cxnSpLocks/>
          </p:cNvCxnSpPr>
          <p:nvPr/>
        </p:nvCxnSpPr>
        <p:spPr>
          <a:xfrm>
            <a:off x="9210225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cxnSpLocks/>
          </p:cNvCxnSpPr>
          <p:nvPr/>
        </p:nvCxnSpPr>
        <p:spPr>
          <a:xfrm>
            <a:off x="8270658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</p:cNvCxnSpPr>
          <p:nvPr/>
        </p:nvCxnSpPr>
        <p:spPr>
          <a:xfrm>
            <a:off x="7364647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cxnSpLocks/>
          </p:cNvCxnSpPr>
          <p:nvPr/>
        </p:nvCxnSpPr>
        <p:spPr>
          <a:xfrm>
            <a:off x="6426808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cxnSpLocks/>
          </p:cNvCxnSpPr>
          <p:nvPr/>
        </p:nvCxnSpPr>
        <p:spPr>
          <a:xfrm>
            <a:off x="5511030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cxnSpLocks/>
          </p:cNvCxnSpPr>
          <p:nvPr/>
        </p:nvCxnSpPr>
        <p:spPr>
          <a:xfrm>
            <a:off x="4633368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cxnSpLocks/>
          </p:cNvCxnSpPr>
          <p:nvPr/>
        </p:nvCxnSpPr>
        <p:spPr>
          <a:xfrm>
            <a:off x="3744135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</p:cNvCxnSpPr>
          <p:nvPr/>
        </p:nvCxnSpPr>
        <p:spPr>
          <a:xfrm>
            <a:off x="2880069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cxnSpLocks/>
          </p:cNvCxnSpPr>
          <p:nvPr/>
        </p:nvCxnSpPr>
        <p:spPr>
          <a:xfrm>
            <a:off x="1999940" y="521245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197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35436" y="4421415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296132" y="4421415"/>
            <a:ext cx="1290000" cy="1627530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21932" y="4116855"/>
            <a:ext cx="2438400" cy="24384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763398" y="671119"/>
            <a:ext cx="364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회피</a:t>
            </a:r>
            <a:r>
              <a:rPr lang="en-US" altLang="ko-KR" b="1" dirty="0"/>
              <a:t> – </a:t>
            </a:r>
            <a:r>
              <a:rPr lang="ko-KR" altLang="en-US" b="1" dirty="0"/>
              <a:t>전 캐릭터 동일</a:t>
            </a:r>
            <a:r>
              <a:rPr lang="en-US" altLang="ko-KR" b="1" dirty="0"/>
              <a:t>(</a:t>
            </a:r>
            <a:r>
              <a:rPr lang="ko-KR" altLang="en-US" b="1" dirty="0" err="1"/>
              <a:t>헤비</a:t>
            </a:r>
            <a:r>
              <a:rPr lang="ko-KR" altLang="en-US" b="1" dirty="0"/>
              <a:t> 제외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300084" y="396084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피격 범위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989368" y="1822102"/>
            <a:ext cx="29530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무적시간 </a:t>
            </a:r>
            <a:r>
              <a:rPr lang="en-US" altLang="ko-KR" dirty="0"/>
              <a:t>: 1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ko-KR" altLang="en-US" dirty="0" err="1"/>
              <a:t>쿨타임</a:t>
            </a:r>
            <a:r>
              <a:rPr lang="ko-KR" altLang="en-US" dirty="0"/>
              <a:t> </a:t>
            </a:r>
            <a:r>
              <a:rPr lang="en-US" altLang="ko-KR" dirty="0"/>
              <a:t>: 1.5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ko-KR" altLang="en-US" dirty="0"/>
              <a:t>속도 </a:t>
            </a:r>
            <a:r>
              <a:rPr lang="en-US" altLang="ko-KR" dirty="0"/>
              <a:t>: </a:t>
            </a:r>
            <a:r>
              <a:rPr lang="ko-KR" altLang="en-US" dirty="0"/>
              <a:t>이동속도의 </a:t>
            </a:r>
            <a:r>
              <a:rPr lang="en-US" altLang="ko-KR" dirty="0"/>
              <a:t>1.5</a:t>
            </a:r>
            <a:r>
              <a:rPr lang="ko-KR" altLang="en-US" dirty="0"/>
              <a:t>배</a:t>
            </a:r>
            <a:endParaRPr lang="en-US" altLang="ko-KR" dirty="0"/>
          </a:p>
          <a:p>
            <a:r>
              <a:rPr lang="ko-KR" altLang="en-US" dirty="0"/>
              <a:t>이동거리 </a:t>
            </a:r>
            <a:r>
              <a:rPr lang="en-US" altLang="ko-KR" dirty="0"/>
              <a:t>: </a:t>
            </a:r>
            <a:r>
              <a:rPr lang="ko-KR" altLang="en-US" dirty="0"/>
              <a:t>본체 세배 거리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0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31379" y="4116855"/>
            <a:ext cx="2438400" cy="24384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407270" y="396084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피격 범위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6506869" y="3739996"/>
            <a:ext cx="628073" cy="83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68357" y="3097303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회피 도중에는 </a:t>
            </a:r>
            <a:endParaRPr lang="en-US" altLang="ko-KR" dirty="0"/>
          </a:p>
          <a:p>
            <a:pPr algn="ctr"/>
            <a:r>
              <a:rPr lang="ko-KR" altLang="en-US" dirty="0"/>
              <a:t>피격판정 없음</a:t>
            </a:r>
          </a:p>
        </p:txBody>
      </p:sp>
      <p:grpSp>
        <p:nvGrpSpPr>
          <p:cNvPr id="27" name="그룹 26"/>
          <p:cNvGrpSpPr/>
          <p:nvPr/>
        </p:nvGrpSpPr>
        <p:grpSpPr>
          <a:xfrm rot="2979399">
            <a:off x="4577968" y="2898281"/>
            <a:ext cx="1444502" cy="1759219"/>
            <a:chOff x="1923023" y="3485538"/>
            <a:chExt cx="1444502" cy="1759219"/>
          </a:xfrm>
        </p:grpSpPr>
        <p:pic>
          <p:nvPicPr>
            <p:cNvPr id="28" name="Picture 2" descr="boost png에 대한 이미지 검색결과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87126">
              <a:off x="1726775" y="3681786"/>
              <a:ext cx="1759219" cy="1366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5547" y1="47266" x2="40234" y2="56250"/>
                          <a14:foregroundMark x1="54297" y1="43359" x2="50000" y2="531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3205414" flipH="1">
              <a:off x="2027425" y="3841419"/>
              <a:ext cx="1340100" cy="1340100"/>
            </a:xfrm>
            <a:prstGeom prst="rect">
              <a:avLst/>
            </a:prstGeom>
          </p:spPr>
        </p:pic>
      </p:grpSp>
      <p:cxnSp>
        <p:nvCxnSpPr>
          <p:cNvPr id="30" name="직선 화살표 연결선 29"/>
          <p:cNvCxnSpPr>
            <a:cxnSpLocks/>
          </p:cNvCxnSpPr>
          <p:nvPr/>
        </p:nvCxnSpPr>
        <p:spPr>
          <a:xfrm>
            <a:off x="7533314" y="6109349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cxnSpLocks/>
          </p:cNvCxnSpPr>
          <p:nvPr/>
        </p:nvCxnSpPr>
        <p:spPr>
          <a:xfrm>
            <a:off x="6363813" y="5916403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cxnSpLocks/>
          </p:cNvCxnSpPr>
          <p:nvPr/>
        </p:nvCxnSpPr>
        <p:spPr>
          <a:xfrm>
            <a:off x="5479240" y="5924792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cxnSpLocks/>
          </p:cNvCxnSpPr>
          <p:nvPr/>
        </p:nvCxnSpPr>
        <p:spPr>
          <a:xfrm>
            <a:off x="4531284" y="5916403"/>
            <a:ext cx="9479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화살표: 오른쪽 19"/>
          <p:cNvSpPr/>
          <p:nvPr/>
        </p:nvSpPr>
        <p:spPr>
          <a:xfrm rot="10800000">
            <a:off x="4900128" y="4750042"/>
            <a:ext cx="1775728" cy="880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4791144">
            <a:off x="4723221" y="3857427"/>
            <a:ext cx="2438400" cy="2438400"/>
          </a:xfrm>
          <a:prstGeom prst="rect">
            <a:avLst/>
          </a:prstGeom>
        </p:spPr>
      </p:pic>
      <p:sp>
        <p:nvSpPr>
          <p:cNvPr id="3" name="화살표: 원형 2"/>
          <p:cNvSpPr/>
          <p:nvPr/>
        </p:nvSpPr>
        <p:spPr>
          <a:xfrm rot="19456333" flipH="1">
            <a:off x="5834050" y="4527700"/>
            <a:ext cx="586309" cy="600423"/>
          </a:xfrm>
          <a:prstGeom prst="circularArrow">
            <a:avLst>
              <a:gd name="adj1" fmla="val 9781"/>
              <a:gd name="adj2" fmla="val 1142319"/>
              <a:gd name="adj3" fmla="val 21084036"/>
              <a:gd name="adj4" fmla="val 1843180"/>
              <a:gd name="adj5" fmla="val 125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439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it p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743" y="4209442"/>
            <a:ext cx="1586489" cy="158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3398" y="671119"/>
            <a:ext cx="781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Heavy</a:t>
            </a:r>
            <a:r>
              <a:rPr lang="ko-KR" altLang="en-US" b="1" dirty="0"/>
              <a:t> 반격 스킬 </a:t>
            </a:r>
            <a:r>
              <a:rPr lang="en-US" altLang="ko-KR" b="1" dirty="0"/>
              <a:t>– </a:t>
            </a:r>
            <a:r>
              <a:rPr lang="ko-KR" altLang="en-US" b="1" dirty="0"/>
              <a:t>회피버튼 누를 경우 발동</a:t>
            </a:r>
            <a:r>
              <a:rPr lang="en-US" altLang="ko-KR" b="1" dirty="0"/>
              <a:t>(</a:t>
            </a:r>
            <a:r>
              <a:rPr lang="ko-KR" altLang="en-US" b="1" dirty="0"/>
              <a:t>회피가 없고 이 스킬이 나감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763398" y="1258929"/>
            <a:ext cx="112623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반격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: 0.7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초 동안 무적이 되고 이 무적시간 동안 적에게 일반공격으로 피격되면 역으로 데미지를 준다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총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독가스 등은 반격해도 데미지는 줄 수 없다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ko-KR" altLang="en-US" b="0" dirty="0">
              <a:effectLst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14688" y="4258008"/>
            <a:ext cx="1461654" cy="14616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6190" flipH="1">
            <a:off x="6572886" y="4321435"/>
            <a:ext cx="1340100" cy="1340100"/>
          </a:xfrm>
          <a:prstGeom prst="rect">
            <a:avLst/>
          </a:prstGeom>
        </p:spPr>
      </p:pic>
      <p:pic>
        <p:nvPicPr>
          <p:cNvPr id="11" name="Picture 6" descr="hit png에 대한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124" y="4553739"/>
            <a:ext cx="442929" cy="45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97161" y="4260658"/>
            <a:ext cx="1461654" cy="1461654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1923023" y="3756359"/>
            <a:ext cx="1444502" cy="1759219"/>
            <a:chOff x="1923023" y="3485538"/>
            <a:chExt cx="1444502" cy="1759219"/>
          </a:xfrm>
        </p:grpSpPr>
        <p:pic>
          <p:nvPicPr>
            <p:cNvPr id="15" name="Picture 2" descr="boost png에 대한 이미지 검색결과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87126">
              <a:off x="1726775" y="3681786"/>
              <a:ext cx="1759219" cy="1366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5547" y1="47266" x2="40234" y2="56250"/>
                          <a14:foregroundMark x1="54297" y1="43359" x2="50000" y2="5312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3205414" flipH="1">
              <a:off x="2027425" y="3841419"/>
              <a:ext cx="1340100" cy="1340100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1864562" y="2279031"/>
            <a:ext cx="58865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무적시간 </a:t>
            </a:r>
            <a:r>
              <a:rPr lang="en-US" altLang="ko-KR" dirty="0"/>
              <a:t>: 1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ko-KR" altLang="en-US" dirty="0" err="1"/>
              <a:t>쿨타임</a:t>
            </a:r>
            <a:r>
              <a:rPr lang="ko-KR" altLang="en-US" dirty="0"/>
              <a:t> </a:t>
            </a:r>
            <a:r>
              <a:rPr lang="en-US" altLang="ko-KR" dirty="0"/>
              <a:t>: 1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ko-KR" altLang="en-US" dirty="0"/>
              <a:t>데미지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300 </a:t>
            </a:r>
          </a:p>
          <a:p>
            <a:r>
              <a:rPr lang="ko-KR" altLang="en-US" dirty="0"/>
              <a:t>피격범위 </a:t>
            </a:r>
            <a:r>
              <a:rPr lang="en-US" altLang="ko-KR" dirty="0"/>
              <a:t>: </a:t>
            </a:r>
            <a:r>
              <a:rPr lang="ko-KR" altLang="en-US" dirty="0"/>
              <a:t>적에게 일반공격으로 피격 시 무조건 데미지</a:t>
            </a:r>
          </a:p>
        </p:txBody>
      </p:sp>
      <p:sp>
        <p:nvSpPr>
          <p:cNvPr id="18" name="화살표: 오른쪽 17"/>
          <p:cNvSpPr/>
          <p:nvPr/>
        </p:nvSpPr>
        <p:spPr>
          <a:xfrm>
            <a:off x="5582877" y="4755193"/>
            <a:ext cx="797265" cy="47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849" y="4264427"/>
            <a:ext cx="933511" cy="85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05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5380" y="2927758"/>
            <a:ext cx="3967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/>
              <a:t>캐릭터 </a:t>
            </a:r>
            <a:r>
              <a:rPr lang="ko-KR" altLang="en-US" sz="4400" b="1"/>
              <a:t>별 스킬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681642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941809" y="3365366"/>
            <a:ext cx="1882767" cy="1527142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63398" y="671119"/>
            <a:ext cx="330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캐릭터 스킬 구성 </a:t>
            </a:r>
            <a:r>
              <a:rPr lang="en-US" altLang="ko-KR" b="1" dirty="0"/>
              <a:t>- Rocketeer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763398" y="1230945"/>
            <a:ext cx="8583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특수기술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기본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부스터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공격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강화판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보통 부스터의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배 속도로 날아간다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653764" y="2515974"/>
            <a:ext cx="8538236" cy="3714750"/>
            <a:chOff x="-3136632" y="2944768"/>
            <a:chExt cx="8538236" cy="3714750"/>
          </a:xfrm>
        </p:grpSpPr>
        <p:sp>
          <p:nvSpPr>
            <p:cNvPr id="13" name="직사각형 12"/>
            <p:cNvSpPr/>
            <p:nvPr/>
          </p:nvSpPr>
          <p:spPr>
            <a:xfrm>
              <a:off x="1126835" y="3214255"/>
              <a:ext cx="3447231" cy="2613890"/>
            </a:xfrm>
            <a:prstGeom prst="rect">
              <a:avLst/>
            </a:prstGeom>
            <a:solidFill>
              <a:srgbClr val="00B0F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050" name="Picture 2" descr="boost 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168686">
              <a:off x="620054" y="2944768"/>
              <a:ext cx="4781550" cy="3714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8548725">
              <a:off x="1261900" y="3390795"/>
              <a:ext cx="2438400" cy="2438400"/>
            </a:xfrm>
            <a:prstGeom prst="rect">
              <a:avLst/>
            </a:prstGeom>
          </p:spPr>
        </p:pic>
        <p:pic>
          <p:nvPicPr>
            <p:cNvPr id="41" name="Picture 2" descr="boost png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168686">
              <a:off x="-3136632" y="3674438"/>
              <a:ext cx="2616813" cy="2032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548725">
            <a:off x="3622326" y="2975169"/>
            <a:ext cx="2438400" cy="24384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246651" y="2983080"/>
            <a:ext cx="118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B0F0"/>
                </a:solidFill>
              </a:rPr>
              <a:t>충돌 </a:t>
            </a:r>
            <a:r>
              <a:rPr lang="ko-KR" altLang="en-US" dirty="0">
                <a:solidFill>
                  <a:srgbClr val="00B0F0"/>
                </a:solidFill>
              </a:rPr>
              <a:t>범위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13014" y="29895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일반공격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046433" y="24161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스킬공격</a:t>
            </a:r>
            <a:endParaRPr lang="ko-KR" altLang="en-US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6190" flipH="1">
            <a:off x="6721378" y="4921992"/>
            <a:ext cx="1864968" cy="1864968"/>
          </a:xfrm>
          <a:prstGeom prst="rect">
            <a:avLst/>
          </a:prstGeom>
        </p:spPr>
      </p:pic>
      <p:pic>
        <p:nvPicPr>
          <p:cNvPr id="39" name="Picture 6" descr="hit png에 대한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524" y="5010411"/>
            <a:ext cx="616408" cy="63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388526" y="4919842"/>
            <a:ext cx="1864968" cy="1864968"/>
          </a:xfrm>
          <a:prstGeom prst="rect">
            <a:avLst/>
          </a:prstGeom>
        </p:spPr>
      </p:pic>
      <p:sp>
        <p:nvSpPr>
          <p:cNvPr id="2052" name="화살표: 오른쪽 2051"/>
          <p:cNvSpPr/>
          <p:nvPr/>
        </p:nvSpPr>
        <p:spPr>
          <a:xfrm>
            <a:off x="6478866" y="3840369"/>
            <a:ext cx="797265" cy="47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152637" y="347629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범위</a:t>
            </a:r>
            <a:r>
              <a:rPr lang="en-US" altLang="ko-KR" dirty="0"/>
              <a:t>/</a:t>
            </a:r>
            <a:r>
              <a:rPr lang="ko-KR" altLang="en-US" dirty="0"/>
              <a:t>속도</a:t>
            </a:r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045971" y="2416481"/>
            <a:ext cx="118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B0F0"/>
                </a:solidFill>
              </a:rPr>
              <a:t>충돌 </a:t>
            </a:r>
            <a:r>
              <a:rPr lang="ko-KR" altLang="en-US" dirty="0">
                <a:solidFill>
                  <a:srgbClr val="00B0F0"/>
                </a:solidFill>
              </a:rPr>
              <a:t>범위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0585" y="1677817"/>
            <a:ext cx="6072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데미지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200</a:t>
            </a:r>
          </a:p>
          <a:p>
            <a:r>
              <a:rPr lang="ko-KR" altLang="en-US" dirty="0"/>
              <a:t>속도 </a:t>
            </a:r>
            <a:r>
              <a:rPr lang="en-US" altLang="ko-KR" dirty="0"/>
              <a:t>: </a:t>
            </a:r>
            <a:r>
              <a:rPr lang="ko-KR" altLang="en-US" dirty="0"/>
              <a:t>일반공격의 </a:t>
            </a:r>
            <a:r>
              <a:rPr lang="en-US" altLang="ko-KR" dirty="0"/>
              <a:t>2</a:t>
            </a:r>
            <a:r>
              <a:rPr lang="ko-KR" altLang="en-US" dirty="0"/>
              <a:t>배 속도</a:t>
            </a:r>
            <a:endParaRPr lang="en-US" altLang="ko-KR" dirty="0"/>
          </a:p>
          <a:p>
            <a:r>
              <a:rPr lang="ko-KR" altLang="en-US" dirty="0"/>
              <a:t>타격범위 </a:t>
            </a:r>
            <a:r>
              <a:rPr lang="en-US" altLang="ko-KR" dirty="0"/>
              <a:t>: </a:t>
            </a:r>
            <a:r>
              <a:rPr lang="ko-KR" altLang="en-US" dirty="0"/>
              <a:t>타격범위가 본체 높이 </a:t>
            </a:r>
            <a:r>
              <a:rPr lang="en-US" altLang="ko-KR" dirty="0"/>
              <a:t>2</a:t>
            </a:r>
            <a:r>
              <a:rPr lang="ko-KR" altLang="en-US" dirty="0"/>
              <a:t>배 너비 </a:t>
            </a:r>
            <a:r>
              <a:rPr lang="en-US" altLang="ko-KR" dirty="0"/>
              <a:t>2</a:t>
            </a:r>
            <a:r>
              <a:rPr lang="ko-KR" altLang="en-US" dirty="0"/>
              <a:t>배 만큼 커짐</a:t>
            </a:r>
          </a:p>
        </p:txBody>
      </p:sp>
    </p:spTree>
    <p:extLst>
      <p:ext uri="{BB962C8B-B14F-4D97-AF65-F5344CB8AC3E}">
        <p14:creationId xmlns:p14="http://schemas.microsoft.com/office/powerpoint/2010/main" val="205471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메인메뉴</a:t>
            </a:r>
            <a:endParaRPr lang="ko-KR" altLang="en-US" sz="2400" b="1" dirty="0"/>
          </a:p>
        </p:txBody>
      </p:sp>
      <p:pic>
        <p:nvPicPr>
          <p:cNvPr id="5" name="매인배경.png" descr="매인배겨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1125" y="882096"/>
            <a:ext cx="8688489" cy="4887275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 I T L E"/>
          <p:cNvSpPr/>
          <p:nvPr/>
        </p:nvSpPr>
        <p:spPr>
          <a:xfrm>
            <a:off x="2356937" y="2426712"/>
            <a:ext cx="7553833" cy="1348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sz="11500" dirty="0"/>
              <a:t>T I T L E</a:t>
            </a:r>
          </a:p>
        </p:txBody>
      </p:sp>
    </p:spTree>
    <p:extLst>
      <p:ext uri="{BB962C8B-B14F-4D97-AF65-F5344CB8AC3E}">
        <p14:creationId xmlns:p14="http://schemas.microsoft.com/office/powerpoint/2010/main" val="1897900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3398" y="671119"/>
            <a:ext cx="318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캐릭터 스킬 구성 </a:t>
            </a:r>
            <a:r>
              <a:rPr lang="en-US" altLang="ko-KR" b="1" dirty="0"/>
              <a:t>- Engineer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21211" y="3943286"/>
            <a:ext cx="1402081" cy="1402081"/>
          </a:xfrm>
          <a:prstGeom prst="rect">
            <a:avLst/>
          </a:prstGeom>
        </p:spPr>
      </p:pic>
      <p:sp>
        <p:nvSpPr>
          <p:cNvPr id="5" name="부분 원형 4"/>
          <p:cNvSpPr/>
          <p:nvPr/>
        </p:nvSpPr>
        <p:spPr>
          <a:xfrm rot="18445361">
            <a:off x="4069739" y="2075786"/>
            <a:ext cx="5620285" cy="5456688"/>
          </a:xfrm>
          <a:prstGeom prst="pie">
            <a:avLst>
              <a:gd name="adj1" fmla="val 11681501"/>
              <a:gd name="adj2" fmla="val 16313886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63398" y="1244977"/>
            <a:ext cx="10529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특수기술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앞으로 부채꼴 모양의 충격파를 발사해 사정거리 끝까지 적을 밀어내고 데미지를 준다</a:t>
            </a:r>
            <a:endParaRPr lang="ko-KR" altLang="en-US" b="0" dirty="0">
              <a:effectLst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6190" flipH="1">
            <a:off x="3522585" y="3512608"/>
            <a:ext cx="1340100" cy="1340100"/>
          </a:xfrm>
          <a:prstGeom prst="rect">
            <a:avLst/>
          </a:prstGeom>
        </p:spPr>
      </p:pic>
      <p:pic>
        <p:nvPicPr>
          <p:cNvPr id="1030" name="Picture 6" descr="hit png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823" y="3744912"/>
            <a:ext cx="442929" cy="45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510191" y="335115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발사 범위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75374" y="1964903"/>
            <a:ext cx="5573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데미지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400 </a:t>
            </a:r>
          </a:p>
          <a:p>
            <a:r>
              <a:rPr lang="ko-KR" altLang="en-US" dirty="0"/>
              <a:t>피격범위 </a:t>
            </a:r>
            <a:r>
              <a:rPr lang="en-US" altLang="ko-KR" dirty="0"/>
              <a:t>: </a:t>
            </a:r>
            <a:r>
              <a:rPr lang="ko-KR" altLang="en-US" dirty="0"/>
              <a:t>본체너비 </a:t>
            </a:r>
            <a:r>
              <a:rPr lang="en-US" altLang="ko-KR" dirty="0"/>
              <a:t>4</a:t>
            </a:r>
            <a:r>
              <a:rPr lang="ko-KR" altLang="en-US" dirty="0"/>
              <a:t>배 범위만큼 각도 </a:t>
            </a:r>
            <a:r>
              <a:rPr lang="en-US" altLang="ko-KR" dirty="0"/>
              <a:t>90</a:t>
            </a:r>
            <a:r>
              <a:rPr lang="ko-KR" altLang="en-US" dirty="0"/>
              <a:t>도 부채꼴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6870086" y="5079632"/>
            <a:ext cx="704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6169046" y="4830251"/>
            <a:ext cx="704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510191" y="4830251"/>
            <a:ext cx="704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805862" y="4830251"/>
            <a:ext cx="704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101533" y="4830251"/>
            <a:ext cx="704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558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3398" y="671119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캐릭터 스킬 구성 </a:t>
            </a:r>
            <a:r>
              <a:rPr lang="en-US" altLang="ko-KR" b="1" dirty="0"/>
              <a:t>- Heavy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763398" y="1258929"/>
            <a:ext cx="11262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특수기술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부스터로 날아가서 착지한 지점 주변에 폭발해서 범위피해를 준다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362035" y="3495056"/>
            <a:ext cx="2952413" cy="2940504"/>
          </a:xfrm>
          <a:prstGeom prst="ellipse">
            <a:avLst/>
          </a:prstGeom>
          <a:solidFill>
            <a:srgbClr val="F3797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07416" y="4201833"/>
            <a:ext cx="1461654" cy="14616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66190" flipH="1">
            <a:off x="2703237" y="4251949"/>
            <a:ext cx="1340100" cy="1340100"/>
          </a:xfrm>
          <a:prstGeom prst="rect">
            <a:avLst/>
          </a:prstGeom>
        </p:spPr>
      </p:pic>
      <p:pic>
        <p:nvPicPr>
          <p:cNvPr id="11" name="Picture 6" descr="hit png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475" y="4484253"/>
            <a:ext cx="442929" cy="45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화살표: 위로 구부러짐 12"/>
          <p:cNvSpPr/>
          <p:nvPr/>
        </p:nvSpPr>
        <p:spPr>
          <a:xfrm rot="11129896">
            <a:off x="4977376" y="3811571"/>
            <a:ext cx="2809900" cy="868083"/>
          </a:xfrm>
          <a:prstGeom prst="curved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15271" y="4071056"/>
            <a:ext cx="1461654" cy="146165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169300" y="313209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폭발 범위</a:t>
            </a:r>
          </a:p>
        </p:txBody>
      </p:sp>
      <p:cxnSp>
        <p:nvCxnSpPr>
          <p:cNvPr id="16" name="직선 화살표 연결선 15"/>
          <p:cNvCxnSpPr>
            <a:cxnSpLocks/>
            <a:endCxn id="17" idx="2"/>
          </p:cNvCxnSpPr>
          <p:nvPr/>
        </p:nvCxnSpPr>
        <p:spPr>
          <a:xfrm flipV="1">
            <a:off x="7021585" y="3466343"/>
            <a:ext cx="1036651" cy="451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73694" y="2820012"/>
            <a:ext cx="2969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스킬로 날아가는 도중에는 </a:t>
            </a:r>
            <a:endParaRPr lang="en-US" altLang="ko-KR" dirty="0"/>
          </a:p>
          <a:p>
            <a:pPr algn="ctr"/>
            <a:r>
              <a:rPr lang="ko-KR" altLang="en-US" dirty="0"/>
              <a:t>타격판정 없음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71456" y="1821862"/>
            <a:ext cx="34387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데미지 </a:t>
            </a:r>
            <a:r>
              <a:rPr lang="en-US" altLang="ko-KR" dirty="0"/>
              <a:t>: 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300</a:t>
            </a:r>
          </a:p>
          <a:p>
            <a:r>
              <a:rPr lang="ko-KR" altLang="en-US" dirty="0"/>
              <a:t>속도 </a:t>
            </a:r>
            <a:r>
              <a:rPr lang="en-US" altLang="ko-KR" dirty="0"/>
              <a:t>: </a:t>
            </a:r>
            <a:r>
              <a:rPr lang="ko-KR" altLang="en-US" dirty="0"/>
              <a:t>일반공격</a:t>
            </a:r>
            <a:r>
              <a:rPr lang="en-US" altLang="ko-KR" dirty="0"/>
              <a:t>(Launch)</a:t>
            </a:r>
            <a:r>
              <a:rPr lang="ko-KR" altLang="en-US" dirty="0"/>
              <a:t>와 같음</a:t>
            </a:r>
            <a:endParaRPr lang="en-US" altLang="ko-KR" dirty="0"/>
          </a:p>
          <a:p>
            <a:r>
              <a:rPr lang="ko-KR" altLang="en-US" dirty="0"/>
              <a:t>피격범위 </a:t>
            </a:r>
            <a:r>
              <a:rPr lang="en-US" altLang="ko-KR" dirty="0"/>
              <a:t>: </a:t>
            </a:r>
            <a:r>
              <a:rPr lang="ko-KR" altLang="en-US" dirty="0"/>
              <a:t>본체너비 </a:t>
            </a:r>
            <a:r>
              <a:rPr lang="en-US" altLang="ko-KR" dirty="0"/>
              <a:t>2</a:t>
            </a:r>
            <a:r>
              <a:rPr lang="ko-KR" altLang="en-US" dirty="0"/>
              <a:t>배인 원</a:t>
            </a:r>
          </a:p>
        </p:txBody>
      </p:sp>
      <p:cxnSp>
        <p:nvCxnSpPr>
          <p:cNvPr id="20" name="직선 화살표 연결선 19"/>
          <p:cNvCxnSpPr>
            <a:cxnSpLocks/>
          </p:cNvCxnSpPr>
          <p:nvPr/>
        </p:nvCxnSpPr>
        <p:spPr>
          <a:xfrm flipV="1">
            <a:off x="4545803" y="5401408"/>
            <a:ext cx="645033" cy="20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cxnSpLocks/>
          </p:cNvCxnSpPr>
          <p:nvPr/>
        </p:nvCxnSpPr>
        <p:spPr>
          <a:xfrm flipV="1">
            <a:off x="5036533" y="4965308"/>
            <a:ext cx="645033" cy="20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cxnSpLocks/>
          </p:cNvCxnSpPr>
          <p:nvPr/>
        </p:nvCxnSpPr>
        <p:spPr>
          <a:xfrm flipV="1">
            <a:off x="5659461" y="4965308"/>
            <a:ext cx="645033" cy="20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030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664363" y="3168071"/>
            <a:ext cx="2815073" cy="1431637"/>
          </a:xfrm>
          <a:prstGeom prst="rect">
            <a:avLst/>
          </a:prstGeom>
          <a:solidFill>
            <a:schemeClr val="accent6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63398" y="671119"/>
            <a:ext cx="2971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캐릭터 스킬 구성 </a:t>
            </a:r>
            <a:r>
              <a:rPr lang="en-US" altLang="ko-KR" b="1" dirty="0"/>
              <a:t>- Doctor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763398" y="1213712"/>
            <a:ext cx="105933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스페셜 스킬을 쓰면 자신이 있는 위치에 독가스를 뿌리며 앞으로 날아간다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공중에서 방향을 바꿀 수 있다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땅에 착지하지 않고 연료가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이 될 때까지 날아다닐 수 있다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날아다니는 중 적과 부딪히면 데미지는 주지 않고 멈추고 땅에 내려온다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827994" flipH="1">
            <a:off x="5466356" y="3104155"/>
            <a:ext cx="1703834" cy="1703834"/>
          </a:xfrm>
          <a:prstGeom prst="rect">
            <a:avLst/>
          </a:prstGeom>
        </p:spPr>
      </p:pic>
      <p:pic>
        <p:nvPicPr>
          <p:cNvPr id="9" name="Picture 6" descr="hit png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467" y="3498970"/>
            <a:ext cx="442929" cy="45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as png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369" y="2794909"/>
            <a:ext cx="3097136" cy="195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5547" y1="47266" x2="40234" y2="56250"/>
                        <a14:foregroundMark x1="54297" y1="43359" x2="50000" y2="5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335058">
            <a:off x="3694284" y="3106760"/>
            <a:ext cx="1548003" cy="154800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84103" y="4930607"/>
            <a:ext cx="49311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데미지 </a:t>
            </a:r>
            <a:r>
              <a:rPr lang="en-US" altLang="ko-KR" dirty="0"/>
              <a:t>: </a:t>
            </a:r>
            <a:r>
              <a:rPr lang="ko-KR" altLang="en-US" dirty="0"/>
              <a:t>독가스 안에서 </a:t>
            </a:r>
            <a:r>
              <a:rPr lang="en-US" altLang="ko-KR" dirty="0"/>
              <a:t>2</a:t>
            </a:r>
            <a:r>
              <a:rPr lang="ko-KR" altLang="en-US" dirty="0"/>
              <a:t>초 이상 있을 경우 </a:t>
            </a:r>
            <a:r>
              <a:rPr lang="en-US" altLang="ko-KR" dirty="0"/>
              <a:t>-1</a:t>
            </a:r>
          </a:p>
          <a:p>
            <a:r>
              <a:rPr lang="ko-KR" altLang="en-US" dirty="0"/>
              <a:t>에너지소모 </a:t>
            </a:r>
            <a:r>
              <a:rPr lang="en-US" altLang="ko-KR" dirty="0"/>
              <a:t>:  </a:t>
            </a:r>
            <a:r>
              <a:rPr lang="ko-KR" altLang="en-US" dirty="0"/>
              <a:t>초당 </a:t>
            </a:r>
            <a:r>
              <a:rPr lang="en-US" altLang="ko-KR" dirty="0"/>
              <a:t>150</a:t>
            </a:r>
          </a:p>
          <a:p>
            <a:r>
              <a:rPr lang="ko-KR" altLang="en-US" dirty="0"/>
              <a:t>지속시간 </a:t>
            </a:r>
            <a:r>
              <a:rPr lang="en-US" altLang="ko-KR" dirty="0"/>
              <a:t>: </a:t>
            </a:r>
            <a:r>
              <a:rPr lang="ko-KR" altLang="en-US" dirty="0"/>
              <a:t>발생부터 </a:t>
            </a:r>
            <a:r>
              <a:rPr lang="en-US" altLang="ko-KR" dirty="0"/>
              <a:t>4</a:t>
            </a:r>
            <a:r>
              <a:rPr lang="ko-KR" altLang="en-US" dirty="0"/>
              <a:t>초</a:t>
            </a:r>
            <a:endParaRPr lang="en-US" altLang="ko-KR" dirty="0"/>
          </a:p>
          <a:p>
            <a:r>
              <a:rPr lang="ko-KR" altLang="en-US" dirty="0"/>
              <a:t>피격범위 </a:t>
            </a:r>
            <a:r>
              <a:rPr lang="en-US" altLang="ko-KR" dirty="0"/>
              <a:t>: </a:t>
            </a:r>
            <a:r>
              <a:rPr lang="ko-KR" altLang="en-US" dirty="0"/>
              <a:t>본체 </a:t>
            </a:r>
            <a:r>
              <a:rPr lang="en-US" altLang="ko-KR" dirty="0"/>
              <a:t>2</a:t>
            </a:r>
            <a:r>
              <a:rPr lang="ko-KR" altLang="en-US" dirty="0"/>
              <a:t>배 너비 </a:t>
            </a:r>
            <a:r>
              <a:rPr lang="en-US" altLang="ko-KR" dirty="0"/>
              <a:t>X </a:t>
            </a:r>
            <a:r>
              <a:rPr lang="ko-KR" altLang="en-US" dirty="0"/>
              <a:t>이동거리</a:t>
            </a:r>
            <a:endParaRPr lang="en-US" altLang="ko-KR" dirty="0"/>
          </a:p>
          <a:p>
            <a:r>
              <a:rPr lang="ko-KR" altLang="en-US" dirty="0"/>
              <a:t>이동속도 </a:t>
            </a:r>
            <a:r>
              <a:rPr lang="en-US" altLang="ko-KR" dirty="0"/>
              <a:t>: </a:t>
            </a:r>
            <a:r>
              <a:rPr lang="ko-KR" altLang="en-US" dirty="0"/>
              <a:t>일반공격 속도의 </a:t>
            </a:r>
            <a:r>
              <a:rPr lang="en-US" altLang="ko-KR" dirty="0"/>
              <a:t>1/2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54136" y="25756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accent6"/>
                </a:solidFill>
              </a:rPr>
              <a:t>피격범위</a:t>
            </a:r>
          </a:p>
        </p:txBody>
      </p:sp>
      <p:sp>
        <p:nvSpPr>
          <p:cNvPr id="13" name="화살표: 오른쪽 12"/>
          <p:cNvSpPr/>
          <p:nvPr/>
        </p:nvSpPr>
        <p:spPr>
          <a:xfrm rot="10800000">
            <a:off x="3352789" y="3545822"/>
            <a:ext cx="415636" cy="4525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62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메인메뉴</a:t>
            </a:r>
            <a:endParaRPr lang="ko-KR" altLang="en-US" sz="2400" b="1" dirty="0"/>
          </a:p>
        </p:txBody>
      </p:sp>
      <p:pic>
        <p:nvPicPr>
          <p:cNvPr id="5" name="매인배경.png" descr="매인배겨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1125" y="882096"/>
            <a:ext cx="8688489" cy="4887275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TART"/>
          <p:cNvSpPr/>
          <p:nvPr/>
        </p:nvSpPr>
        <p:spPr>
          <a:xfrm>
            <a:off x="5441976" y="2770311"/>
            <a:ext cx="1639311" cy="43403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START</a:t>
            </a:r>
          </a:p>
        </p:txBody>
      </p:sp>
      <p:sp>
        <p:nvSpPr>
          <p:cNvPr id="8" name="GUIDE"/>
          <p:cNvSpPr/>
          <p:nvPr/>
        </p:nvSpPr>
        <p:spPr>
          <a:xfrm>
            <a:off x="3597055" y="2553295"/>
            <a:ext cx="1379032" cy="452502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GUIDE</a:t>
            </a:r>
          </a:p>
        </p:txBody>
      </p:sp>
      <p:sp>
        <p:nvSpPr>
          <p:cNvPr id="9" name="OPTION"/>
          <p:cNvSpPr/>
          <p:nvPr/>
        </p:nvSpPr>
        <p:spPr>
          <a:xfrm>
            <a:off x="1855041" y="2553295"/>
            <a:ext cx="1639311" cy="434033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dirty="0"/>
              <a:t>OPTION</a:t>
            </a:r>
          </a:p>
        </p:txBody>
      </p:sp>
      <p:sp>
        <p:nvSpPr>
          <p:cNvPr id="10" name="CREDIT"/>
          <p:cNvSpPr/>
          <p:nvPr/>
        </p:nvSpPr>
        <p:spPr>
          <a:xfrm>
            <a:off x="8395437" y="2579939"/>
            <a:ext cx="1639311" cy="434033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CREDIT</a:t>
            </a:r>
          </a:p>
        </p:txBody>
      </p:sp>
      <p:sp>
        <p:nvSpPr>
          <p:cNvPr id="11" name="EXIT"/>
          <p:cNvSpPr/>
          <p:nvPr/>
        </p:nvSpPr>
        <p:spPr>
          <a:xfrm>
            <a:off x="8981380" y="994416"/>
            <a:ext cx="1161612" cy="434032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algn="ctr"/>
            <a:r>
              <a:rPr dirty="0"/>
              <a:t>EXIT</a:t>
            </a:r>
          </a:p>
        </p:txBody>
      </p:sp>
      <p:sp>
        <p:nvSpPr>
          <p:cNvPr id="12" name="옵션…"/>
          <p:cNvSpPr/>
          <p:nvPr/>
        </p:nvSpPr>
        <p:spPr>
          <a:xfrm>
            <a:off x="507720" y="1255381"/>
            <a:ext cx="2796493" cy="471924"/>
          </a:xfrm>
          <a:prstGeom prst="rect">
            <a:avLst/>
          </a:prstGeom>
          <a:solidFill>
            <a:schemeClr val="bg1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3200"/>
            </a:pPr>
            <a:r>
              <a:rPr sz="2400"/>
              <a:t>옵션패널</a:t>
            </a:r>
            <a:r>
              <a:rPr lang="en-US" altLang="ko-KR" sz="2400" dirty="0"/>
              <a:t> </a:t>
            </a:r>
            <a:r>
              <a:rPr lang="ko-KR" altLang="en-US" sz="2400" dirty="0"/>
              <a:t>열</a:t>
            </a:r>
            <a:r>
              <a:rPr sz="2400" dirty="0"/>
              <a:t>기</a:t>
            </a:r>
          </a:p>
        </p:txBody>
      </p:sp>
      <p:sp>
        <p:nvSpPr>
          <p:cNvPr id="13" name="게임 종료"/>
          <p:cNvSpPr/>
          <p:nvPr/>
        </p:nvSpPr>
        <p:spPr>
          <a:xfrm>
            <a:off x="9631050" y="243801"/>
            <a:ext cx="1984076" cy="471924"/>
          </a:xfrm>
          <a:prstGeom prst="rect">
            <a:avLst/>
          </a:prstGeom>
          <a:solidFill>
            <a:schemeClr val="bg1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 algn="ctr"/>
            <a:r>
              <a:rPr sz="2400" dirty="0" err="1"/>
              <a:t>게임</a:t>
            </a:r>
            <a:r>
              <a:rPr sz="2400" dirty="0"/>
              <a:t> </a:t>
            </a:r>
            <a:r>
              <a:rPr sz="2400" dirty="0" err="1"/>
              <a:t>종료</a:t>
            </a:r>
            <a:endParaRPr sz="2400" dirty="0"/>
          </a:p>
        </p:txBody>
      </p:sp>
      <p:sp>
        <p:nvSpPr>
          <p:cNvPr id="14" name="플레이어 선택…"/>
          <p:cNvSpPr/>
          <p:nvPr/>
        </p:nvSpPr>
        <p:spPr>
          <a:xfrm>
            <a:off x="4031940" y="5940890"/>
            <a:ext cx="4459382" cy="471924"/>
          </a:xfrm>
          <a:prstGeom prst="rect">
            <a:avLst/>
          </a:prstGeom>
          <a:solidFill>
            <a:schemeClr val="bg1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3200"/>
            </a:pPr>
            <a:r>
              <a:rPr sz="2400" dirty="0" err="1"/>
              <a:t>플레이어</a:t>
            </a:r>
            <a:r>
              <a:rPr sz="2400" dirty="0"/>
              <a:t> </a:t>
            </a:r>
            <a:r>
              <a:rPr sz="2400" dirty="0" err="1"/>
              <a:t>선택</a:t>
            </a:r>
            <a:r>
              <a:rPr lang="en-US" altLang="ko-KR" sz="2400" dirty="0"/>
              <a:t> </a:t>
            </a:r>
            <a:r>
              <a:rPr sz="2400" dirty="0"/>
              <a:t>씬</a:t>
            </a:r>
            <a:r>
              <a:rPr lang="en-US" altLang="ko-KR" sz="2400" dirty="0"/>
              <a:t> </a:t>
            </a:r>
            <a:r>
              <a:rPr sz="2400" dirty="0" err="1"/>
              <a:t>열기</a:t>
            </a:r>
            <a:endParaRPr sz="2400" dirty="0"/>
          </a:p>
        </p:txBody>
      </p:sp>
      <p:sp>
        <p:nvSpPr>
          <p:cNvPr id="15" name="크레딧…"/>
          <p:cNvSpPr/>
          <p:nvPr/>
        </p:nvSpPr>
        <p:spPr>
          <a:xfrm>
            <a:off x="9290797" y="4198471"/>
            <a:ext cx="2756967" cy="471924"/>
          </a:xfrm>
          <a:prstGeom prst="rect">
            <a:avLst/>
          </a:prstGeom>
          <a:solidFill>
            <a:schemeClr val="bg1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3200"/>
            </a:pPr>
            <a:r>
              <a:rPr sz="2400" dirty="0" err="1"/>
              <a:t>크레딧씬</a:t>
            </a:r>
            <a:r>
              <a:rPr lang="en-US" altLang="ko-KR" sz="2400" dirty="0"/>
              <a:t> </a:t>
            </a:r>
            <a:r>
              <a:rPr sz="2400" dirty="0" err="1"/>
              <a:t>열기</a:t>
            </a:r>
            <a:endParaRPr sz="2400" dirty="0"/>
          </a:p>
        </p:txBody>
      </p:sp>
      <p:grpSp>
        <p:nvGrpSpPr>
          <p:cNvPr id="16" name="그룹"/>
          <p:cNvGrpSpPr/>
          <p:nvPr/>
        </p:nvGrpSpPr>
        <p:grpSpPr>
          <a:xfrm>
            <a:off x="2129267" y="1732905"/>
            <a:ext cx="386266" cy="804116"/>
            <a:chOff x="0" y="0"/>
            <a:chExt cx="776110" cy="2342332"/>
          </a:xfrm>
        </p:grpSpPr>
        <p:sp>
          <p:nvSpPr>
            <p:cNvPr id="17" name="선"/>
            <p:cNvSpPr/>
            <p:nvPr/>
          </p:nvSpPr>
          <p:spPr>
            <a:xfrm flipV="1">
              <a:off x="-1" y="0"/>
              <a:ext cx="2" cy="2342333"/>
            </a:xfrm>
            <a:prstGeom prst="line">
              <a:avLst/>
            </a:prstGeom>
            <a:noFill/>
            <a:ln w="28575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8" name="선"/>
            <p:cNvSpPr/>
            <p:nvPr/>
          </p:nvSpPr>
          <p:spPr>
            <a:xfrm flipH="1">
              <a:off x="776110" y="0"/>
              <a:ext cx="1" cy="2342333"/>
            </a:xfrm>
            <a:prstGeom prst="line">
              <a:avLst/>
            </a:prstGeom>
            <a:noFill/>
            <a:ln w="28575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</p:grpSp>
      <p:sp>
        <p:nvSpPr>
          <p:cNvPr id="19" name="선"/>
          <p:cNvSpPr/>
          <p:nvPr/>
        </p:nvSpPr>
        <p:spPr>
          <a:xfrm>
            <a:off x="6286500" y="3314308"/>
            <a:ext cx="12700" cy="2455062"/>
          </a:xfrm>
          <a:prstGeom prst="line">
            <a:avLst/>
          </a:prstGeom>
          <a:ln w="28575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0" name="선"/>
          <p:cNvSpPr/>
          <p:nvPr/>
        </p:nvSpPr>
        <p:spPr>
          <a:xfrm>
            <a:off x="9182101" y="3013972"/>
            <a:ext cx="1318536" cy="1122944"/>
          </a:xfrm>
          <a:prstGeom prst="line">
            <a:avLst/>
          </a:prstGeom>
          <a:ln w="28575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1" name="선"/>
          <p:cNvSpPr/>
          <p:nvPr/>
        </p:nvSpPr>
        <p:spPr>
          <a:xfrm flipV="1">
            <a:off x="10142993" y="772132"/>
            <a:ext cx="386786" cy="439180"/>
          </a:xfrm>
          <a:prstGeom prst="line">
            <a:avLst/>
          </a:prstGeom>
          <a:ln w="28575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2" name="가이드…"/>
          <p:cNvSpPr/>
          <p:nvPr/>
        </p:nvSpPr>
        <p:spPr>
          <a:xfrm>
            <a:off x="2834946" y="301522"/>
            <a:ext cx="3170423" cy="471924"/>
          </a:xfrm>
          <a:prstGeom prst="rect">
            <a:avLst/>
          </a:prstGeom>
          <a:solidFill>
            <a:schemeClr val="bg1"/>
          </a:solidFill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>
              <a:defRPr sz="3200"/>
            </a:pPr>
            <a:r>
              <a:rPr sz="2400" dirty="0" err="1"/>
              <a:t>가이드패널</a:t>
            </a:r>
            <a:r>
              <a:rPr sz="2400" dirty="0"/>
              <a:t> </a:t>
            </a:r>
            <a:r>
              <a:rPr sz="2400" dirty="0" err="1"/>
              <a:t>열기</a:t>
            </a:r>
            <a:endParaRPr sz="2400" dirty="0"/>
          </a:p>
        </p:txBody>
      </p:sp>
      <p:grpSp>
        <p:nvGrpSpPr>
          <p:cNvPr id="23" name="그룹"/>
          <p:cNvGrpSpPr/>
          <p:nvPr/>
        </p:nvGrpSpPr>
        <p:grpSpPr>
          <a:xfrm>
            <a:off x="4207736" y="835002"/>
            <a:ext cx="324908" cy="1608328"/>
            <a:chOff x="0" y="0"/>
            <a:chExt cx="776110" cy="2342332"/>
          </a:xfrm>
        </p:grpSpPr>
        <p:sp>
          <p:nvSpPr>
            <p:cNvPr id="24" name="선"/>
            <p:cNvSpPr/>
            <p:nvPr/>
          </p:nvSpPr>
          <p:spPr>
            <a:xfrm flipV="1">
              <a:off x="-1" y="0"/>
              <a:ext cx="2" cy="2342333"/>
            </a:xfrm>
            <a:prstGeom prst="line">
              <a:avLst/>
            </a:prstGeom>
            <a:noFill/>
            <a:ln w="28575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25" name="선"/>
            <p:cNvSpPr/>
            <p:nvPr/>
          </p:nvSpPr>
          <p:spPr>
            <a:xfrm flipH="1">
              <a:off x="776110" y="0"/>
              <a:ext cx="1" cy="2342333"/>
            </a:xfrm>
            <a:prstGeom prst="line">
              <a:avLst/>
            </a:prstGeom>
            <a:noFill/>
            <a:ln w="28575" cap="flat">
              <a:solidFill>
                <a:srgbClr val="FF26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62561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743" y="182246"/>
            <a:ext cx="3754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플레이어</a:t>
            </a:r>
            <a:r>
              <a:rPr lang="en-US" altLang="ko-KR" sz="2400" b="1" dirty="0"/>
              <a:t>, AI, </a:t>
            </a:r>
            <a:r>
              <a:rPr lang="ko-KR" altLang="en-US" sz="2400" b="1" dirty="0"/>
              <a:t>캐릭터 선택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236663" y="2911573"/>
            <a:ext cx="4588777" cy="34898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163011" y="3521545"/>
            <a:ext cx="1266738" cy="124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668836" y="3521545"/>
            <a:ext cx="1266738" cy="124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668836" y="4992298"/>
            <a:ext cx="1266738" cy="124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163011" y="4986075"/>
            <a:ext cx="1266738" cy="124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65246" y="2911573"/>
            <a:ext cx="4588777" cy="34898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99873" y="2747889"/>
            <a:ext cx="186235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캐릭터 선택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51808" y="3132907"/>
            <a:ext cx="1283520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 1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616984" y="3132906"/>
            <a:ext cx="866528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765291" y="3134945"/>
            <a:ext cx="536894" cy="5201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</a:t>
            </a:r>
          </a:p>
        </p:txBody>
      </p:sp>
      <p:sp>
        <p:nvSpPr>
          <p:cNvPr id="28" name="화살표: 오른쪽 27"/>
          <p:cNvSpPr/>
          <p:nvPr/>
        </p:nvSpPr>
        <p:spPr>
          <a:xfrm>
            <a:off x="5779586" y="4413200"/>
            <a:ext cx="629178" cy="486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51808" y="3761864"/>
            <a:ext cx="1283520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 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616983" y="3761863"/>
            <a:ext cx="866529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780183" y="3761863"/>
            <a:ext cx="536894" cy="5201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951808" y="4390821"/>
            <a:ext cx="1283520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616984" y="4390820"/>
            <a:ext cx="840152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Easy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780183" y="4390820"/>
            <a:ext cx="536894" cy="52011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951808" y="5033987"/>
            <a:ext cx="1283520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Off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616984" y="5033986"/>
            <a:ext cx="840152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Off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780183" y="5033986"/>
            <a:ext cx="536894" cy="5201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팀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287797" y="5901183"/>
            <a:ext cx="1340450" cy="3923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Done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840265" y="5901183"/>
            <a:ext cx="1340450" cy="3923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Quit</a:t>
            </a:r>
            <a:endParaRPr lang="ko-KR" altLang="en-US" dirty="0"/>
          </a:p>
        </p:txBody>
      </p:sp>
      <p:pic>
        <p:nvPicPr>
          <p:cNvPr id="7170" name="Picture 2" descr="하스스톤 로딩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1" t="10251" r="12969" b="735"/>
          <a:stretch/>
        </p:blipFill>
        <p:spPr bwMode="auto">
          <a:xfrm>
            <a:off x="10146374" y="26669"/>
            <a:ext cx="1947515" cy="152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" name="TextBox 7167"/>
          <p:cNvSpPr txBox="1"/>
          <p:nvPr/>
        </p:nvSpPr>
        <p:spPr>
          <a:xfrm>
            <a:off x="6991314" y="101075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화면의 선택창은 아날로그로 </a:t>
            </a:r>
            <a:endParaRPr lang="en-US" altLang="ko-KR" dirty="0"/>
          </a:p>
          <a:p>
            <a:pPr algn="ctr"/>
            <a:r>
              <a:rPr lang="ko-KR" altLang="en-US" dirty="0"/>
              <a:t>돌아가는 이런 형태가 될 것</a:t>
            </a:r>
          </a:p>
        </p:txBody>
      </p:sp>
      <p:cxnSp>
        <p:nvCxnSpPr>
          <p:cNvPr id="7173" name="직선 화살표 연결선 7172"/>
          <p:cNvCxnSpPr>
            <a:cxnSpLocks/>
            <a:stCxn id="11" idx="0"/>
            <a:endCxn id="77" idx="2"/>
          </p:cNvCxnSpPr>
          <p:nvPr/>
        </p:nvCxnSpPr>
        <p:spPr>
          <a:xfrm flipV="1">
            <a:off x="1593568" y="2399850"/>
            <a:ext cx="201141" cy="733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6" name="직사각형 7175"/>
          <p:cNvSpPr/>
          <p:nvPr/>
        </p:nvSpPr>
        <p:spPr>
          <a:xfrm>
            <a:off x="8154410" y="3521545"/>
            <a:ext cx="1275339" cy="12507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9681208" y="4981967"/>
            <a:ext cx="1275339" cy="1250740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77" name="직사각형 7176"/>
          <p:cNvSpPr/>
          <p:nvPr/>
        </p:nvSpPr>
        <p:spPr>
          <a:xfrm>
            <a:off x="8154410" y="3231808"/>
            <a:ext cx="436862" cy="26678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1P</a:t>
            </a:r>
            <a:endParaRPr lang="ko-KR" altLang="en-US" sz="1400" b="1" dirty="0"/>
          </a:p>
        </p:txBody>
      </p:sp>
      <p:sp>
        <p:nvSpPr>
          <p:cNvPr id="57" name="직사각형 56"/>
          <p:cNvSpPr/>
          <p:nvPr/>
        </p:nvSpPr>
        <p:spPr>
          <a:xfrm>
            <a:off x="9681208" y="4746845"/>
            <a:ext cx="436862" cy="26678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2P</a:t>
            </a:r>
            <a:endParaRPr lang="ko-KR" altLang="en-US" sz="1400" b="1" dirty="0"/>
          </a:p>
        </p:txBody>
      </p:sp>
      <p:sp>
        <p:nvSpPr>
          <p:cNvPr id="67" name="직사각형 66"/>
          <p:cNvSpPr/>
          <p:nvPr/>
        </p:nvSpPr>
        <p:spPr>
          <a:xfrm>
            <a:off x="9668836" y="3484056"/>
            <a:ext cx="1275339" cy="1250740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9668835" y="3248934"/>
            <a:ext cx="633369" cy="2667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CPU</a:t>
            </a:r>
            <a:endParaRPr lang="ko-KR" altLang="en-US" sz="1400" b="1" dirty="0"/>
          </a:p>
        </p:txBody>
      </p:sp>
      <p:cxnSp>
        <p:nvCxnSpPr>
          <p:cNvPr id="69" name="직선 화살표 연결선 68"/>
          <p:cNvCxnSpPr>
            <a:cxnSpLocks/>
            <a:endCxn id="76" idx="2"/>
          </p:cNvCxnSpPr>
          <p:nvPr/>
        </p:nvCxnSpPr>
        <p:spPr>
          <a:xfrm flipH="1" flipV="1">
            <a:off x="8052858" y="2040068"/>
            <a:ext cx="378624" cy="11876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cxnSpLocks/>
            <a:endCxn id="79" idx="2"/>
          </p:cNvCxnSpPr>
          <p:nvPr/>
        </p:nvCxnSpPr>
        <p:spPr>
          <a:xfrm flipV="1">
            <a:off x="4294272" y="2765884"/>
            <a:ext cx="1518780" cy="4077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799149" y="1393737"/>
            <a:ext cx="2507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유저가 선택하고 나서 </a:t>
            </a:r>
            <a:endParaRPr lang="en-US" altLang="ko-KR" dirty="0"/>
          </a:p>
          <a:p>
            <a:pPr algn="ctr"/>
            <a:r>
              <a:rPr lang="ko-KR" altLang="en-US" dirty="0"/>
              <a:t>유저가 직접 </a:t>
            </a:r>
            <a:r>
              <a:rPr lang="en-US" altLang="ko-KR" dirty="0"/>
              <a:t>CPU</a:t>
            </a:r>
            <a:r>
              <a:rPr lang="ko-KR" altLang="en-US" dirty="0"/>
              <a:t>선택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02711" y="1753519"/>
            <a:ext cx="2183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Player1/2/CPU/Off </a:t>
            </a:r>
          </a:p>
          <a:p>
            <a:pPr algn="ctr"/>
            <a:r>
              <a:rPr lang="ko-KR" altLang="en-US" dirty="0"/>
              <a:t>선택가능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317869" y="1044380"/>
            <a:ext cx="3725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빨강</a:t>
            </a:r>
            <a:r>
              <a:rPr lang="en-US" altLang="ko-KR" dirty="0"/>
              <a:t>, </a:t>
            </a:r>
            <a:r>
              <a:rPr lang="ko-KR" altLang="en-US" dirty="0"/>
              <a:t>파랑</a:t>
            </a:r>
            <a:r>
              <a:rPr lang="en-US" altLang="ko-KR" dirty="0"/>
              <a:t>, </a:t>
            </a:r>
            <a:r>
              <a:rPr lang="ko-KR" altLang="en-US" dirty="0"/>
              <a:t>노랑</a:t>
            </a:r>
            <a:r>
              <a:rPr lang="en-US" altLang="ko-KR" dirty="0"/>
              <a:t>, </a:t>
            </a:r>
            <a:r>
              <a:rPr lang="ko-KR" altLang="en-US" dirty="0"/>
              <a:t>초록 </a:t>
            </a:r>
            <a:r>
              <a:rPr lang="en-US" altLang="ko-KR" dirty="0"/>
              <a:t>4</a:t>
            </a:r>
            <a:r>
              <a:rPr lang="ko-KR" altLang="en-US" dirty="0"/>
              <a:t>개 중 선택</a:t>
            </a:r>
            <a:endParaRPr lang="en-US" altLang="ko-KR" dirty="0"/>
          </a:p>
          <a:p>
            <a:pPr algn="ctr"/>
            <a:r>
              <a:rPr lang="ko-KR" altLang="en-US" dirty="0"/>
              <a:t>유저</a:t>
            </a:r>
            <a:r>
              <a:rPr lang="en-US" altLang="ko-KR" dirty="0"/>
              <a:t>, CPU</a:t>
            </a:r>
            <a:r>
              <a:rPr lang="ko-KR" altLang="en-US" dirty="0"/>
              <a:t>모두 </a:t>
            </a:r>
            <a:r>
              <a:rPr lang="ko-KR" altLang="en-US" dirty="0" err="1"/>
              <a:t>아닐때는</a:t>
            </a:r>
            <a:r>
              <a:rPr lang="ko-KR" altLang="en-US" dirty="0"/>
              <a:t> 비활성화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66846" y="2119553"/>
            <a:ext cx="3892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유저일 경우에는 자동으로 비활성화</a:t>
            </a:r>
            <a:endParaRPr lang="en-US" altLang="ko-KR" dirty="0"/>
          </a:p>
          <a:p>
            <a:pPr algn="ctr"/>
            <a:r>
              <a:rPr lang="en-US" altLang="ko-KR" dirty="0"/>
              <a:t>CPU</a:t>
            </a:r>
            <a:r>
              <a:rPr lang="ko-KR" altLang="en-US" dirty="0"/>
              <a:t>일 경우에만 활성화</a:t>
            </a:r>
          </a:p>
        </p:txBody>
      </p:sp>
      <p:cxnSp>
        <p:nvCxnSpPr>
          <p:cNvPr id="85" name="직선 화살표 연결선 84"/>
          <p:cNvCxnSpPr>
            <a:cxnSpLocks/>
            <a:endCxn id="88" idx="2"/>
          </p:cNvCxnSpPr>
          <p:nvPr/>
        </p:nvCxnSpPr>
        <p:spPr>
          <a:xfrm flipV="1">
            <a:off x="10630619" y="2710400"/>
            <a:ext cx="132955" cy="6825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9429749" y="1787070"/>
            <a:ext cx="2667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유저가 </a:t>
            </a:r>
            <a:r>
              <a:rPr lang="ko-KR" altLang="en-US" dirty="0" err="1"/>
              <a:t>두명일</a:t>
            </a:r>
            <a:r>
              <a:rPr lang="ko-KR" altLang="en-US" dirty="0"/>
              <a:t> 경우에는 먼저 선택한 사람이 </a:t>
            </a:r>
            <a:r>
              <a:rPr lang="en-US" altLang="ko-KR" dirty="0"/>
              <a:t>CPU </a:t>
            </a:r>
            <a:r>
              <a:rPr lang="ko-KR" altLang="en-US" dirty="0"/>
              <a:t>캐릭터 선택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886320" y="2637613"/>
            <a:ext cx="1862355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플레이어 선택</a:t>
            </a:r>
          </a:p>
        </p:txBody>
      </p:sp>
      <p:cxnSp>
        <p:nvCxnSpPr>
          <p:cNvPr id="75" name="직선 화살표 연결선 74"/>
          <p:cNvCxnSpPr>
            <a:cxnSpLocks/>
            <a:stCxn id="16" idx="0"/>
            <a:endCxn id="78" idx="2"/>
          </p:cNvCxnSpPr>
          <p:nvPr/>
        </p:nvCxnSpPr>
        <p:spPr>
          <a:xfrm flipV="1">
            <a:off x="3033738" y="1690711"/>
            <a:ext cx="1146981" cy="14442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03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메인화면</a:t>
            </a:r>
            <a:r>
              <a:rPr lang="ko-KR" altLang="en-US" sz="2400" b="1" dirty="0"/>
              <a:t> 옵션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2692399" y="527378"/>
            <a:ext cx="6802695" cy="5632910"/>
            <a:chOff x="8767839" y="657526"/>
            <a:chExt cx="12318802" cy="10200473"/>
          </a:xfrm>
        </p:grpSpPr>
        <p:sp>
          <p:nvSpPr>
            <p:cNvPr id="7" name="직사각형"/>
            <p:cNvSpPr/>
            <p:nvPr/>
          </p:nvSpPr>
          <p:spPr>
            <a:xfrm>
              <a:off x="8767839" y="657526"/>
              <a:ext cx="12318802" cy="10200473"/>
            </a:xfrm>
            <a:prstGeom prst="rect">
              <a:avLst/>
            </a:prstGeom>
            <a:solidFill>
              <a:schemeClr val="accent4">
                <a:hueOff val="46120"/>
                <a:satOff val="4178"/>
                <a:lumOff val="-16732"/>
              </a:schemeClr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" name="O P T I O N"/>
            <p:cNvSpPr/>
            <p:nvPr/>
          </p:nvSpPr>
          <p:spPr>
            <a:xfrm>
              <a:off x="13229104" y="806708"/>
              <a:ext cx="3396271" cy="8174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O P T I O N</a:t>
              </a:r>
            </a:p>
          </p:txBody>
        </p:sp>
        <p:sp>
          <p:nvSpPr>
            <p:cNvPr id="9" name="BGM"/>
            <p:cNvSpPr/>
            <p:nvPr/>
          </p:nvSpPr>
          <p:spPr>
            <a:xfrm>
              <a:off x="10126944" y="4017195"/>
              <a:ext cx="1560724" cy="8174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BGM</a:t>
              </a:r>
            </a:p>
          </p:txBody>
        </p:sp>
        <p:sp>
          <p:nvSpPr>
            <p:cNvPr id="10" name="SFX"/>
            <p:cNvSpPr/>
            <p:nvPr/>
          </p:nvSpPr>
          <p:spPr>
            <a:xfrm>
              <a:off x="10232674" y="7135837"/>
              <a:ext cx="1349264" cy="8174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SFX</a:t>
              </a:r>
            </a:p>
          </p:txBody>
        </p:sp>
        <p:sp>
          <p:nvSpPr>
            <p:cNvPr id="11" name="선"/>
            <p:cNvSpPr/>
            <p:nvPr/>
          </p:nvSpPr>
          <p:spPr>
            <a:xfrm>
              <a:off x="10692740" y="3289667"/>
              <a:ext cx="8418620" cy="1"/>
            </a:xfrm>
            <a:prstGeom prst="line">
              <a:avLst/>
            </a:prstGeom>
            <a:ln w="635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sp>
          <p:nvSpPr>
            <p:cNvPr id="12" name="선"/>
            <p:cNvSpPr/>
            <p:nvPr/>
          </p:nvSpPr>
          <p:spPr>
            <a:xfrm>
              <a:off x="10297495" y="8876415"/>
              <a:ext cx="8418619" cy="1"/>
            </a:xfrm>
            <a:prstGeom prst="line">
              <a:avLst/>
            </a:prstGeom>
            <a:ln w="63500">
              <a:solidFill>
                <a:srgbClr val="000000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sp>
          <p:nvSpPr>
            <p:cNvPr id="13" name="직사각형"/>
            <p:cNvSpPr/>
            <p:nvPr/>
          </p:nvSpPr>
          <p:spPr>
            <a:xfrm>
              <a:off x="10247115" y="8241415"/>
              <a:ext cx="540079" cy="1270001"/>
            </a:xfrm>
            <a:prstGeom prst="rect">
              <a:avLst/>
            </a:prstGeom>
            <a:solidFill>
              <a:srgbClr val="000000"/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PANEL CLOSE"/>
            <p:cNvSpPr/>
            <p:nvPr/>
          </p:nvSpPr>
          <p:spPr>
            <a:xfrm>
              <a:off x="10546949" y="9970989"/>
              <a:ext cx="4455121" cy="687390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ctr"/>
              <a:r>
                <a:rPr lang="en-US" dirty="0"/>
                <a:t>Ok</a:t>
              </a:r>
              <a:endParaRPr dirty="0"/>
            </a:p>
          </p:txBody>
        </p:sp>
        <p:sp>
          <p:nvSpPr>
            <p:cNvPr id="15" name="음소거"/>
            <p:cNvSpPr/>
            <p:nvPr/>
          </p:nvSpPr>
          <p:spPr>
            <a:xfrm>
              <a:off x="19164570" y="5192191"/>
              <a:ext cx="1168908" cy="575922"/>
            </a:xfrm>
            <a:prstGeom prst="rect">
              <a:avLst/>
            </a:prstGeom>
            <a:blipFill>
              <a:blip r:embed="rId3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r>
                <a:rPr sz="1400" dirty="0" err="1"/>
                <a:t>음소거</a:t>
              </a:r>
              <a:endParaRPr sz="1400" dirty="0"/>
            </a:p>
          </p:txBody>
        </p:sp>
        <p:sp>
          <p:nvSpPr>
            <p:cNvPr id="16" name="음소거"/>
            <p:cNvSpPr/>
            <p:nvPr/>
          </p:nvSpPr>
          <p:spPr>
            <a:xfrm>
              <a:off x="19164570" y="8222188"/>
              <a:ext cx="1168908" cy="575922"/>
            </a:xfrm>
            <a:prstGeom prst="rect">
              <a:avLst/>
            </a:prstGeom>
            <a:blipFill>
              <a:blip r:embed="rId3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r>
                <a:rPr sz="1400"/>
                <a:t>음소거</a:t>
              </a:r>
            </a:p>
          </p:txBody>
        </p:sp>
        <p:sp>
          <p:nvSpPr>
            <p:cNvPr id="19" name="MASTER"/>
            <p:cNvSpPr/>
            <p:nvPr/>
          </p:nvSpPr>
          <p:spPr>
            <a:xfrm>
              <a:off x="10182078" y="1744713"/>
              <a:ext cx="2760341" cy="8174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MASTER</a:t>
              </a:r>
            </a:p>
          </p:txBody>
        </p:sp>
        <p:sp>
          <p:nvSpPr>
            <p:cNvPr id="20" name="직사각형"/>
            <p:cNvSpPr/>
            <p:nvPr/>
          </p:nvSpPr>
          <p:spPr>
            <a:xfrm>
              <a:off x="10247115" y="2654667"/>
              <a:ext cx="540079" cy="1270001"/>
            </a:xfrm>
            <a:prstGeom prst="rect">
              <a:avLst/>
            </a:prstGeom>
            <a:solidFill>
              <a:srgbClr val="000000"/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1" name="그룹"/>
            <p:cNvGrpSpPr/>
            <p:nvPr/>
          </p:nvGrpSpPr>
          <p:grpSpPr>
            <a:xfrm>
              <a:off x="10247115" y="5211420"/>
              <a:ext cx="8864244" cy="1270001"/>
              <a:chOff x="0" y="0"/>
              <a:chExt cx="8864243" cy="1270000"/>
            </a:xfrm>
          </p:grpSpPr>
          <p:sp>
            <p:nvSpPr>
              <p:cNvPr id="22" name="직사각형"/>
              <p:cNvSpPr/>
              <p:nvPr/>
            </p:nvSpPr>
            <p:spPr>
              <a:xfrm>
                <a:off x="0" y="0"/>
                <a:ext cx="540078" cy="1270000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" name="선"/>
              <p:cNvSpPr/>
              <p:nvPr/>
            </p:nvSpPr>
            <p:spPr>
              <a:xfrm>
                <a:off x="445624" y="635000"/>
                <a:ext cx="8418620" cy="0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  <a:endParaRPr/>
              </a:p>
            </p:txBody>
          </p:sp>
        </p:grpSp>
        <p:sp>
          <p:nvSpPr>
            <p:cNvPr id="25" name="PANEL CLOSE"/>
            <p:cNvSpPr/>
            <p:nvPr/>
          </p:nvSpPr>
          <p:spPr>
            <a:xfrm>
              <a:off x="15293903" y="9970989"/>
              <a:ext cx="4455121" cy="687390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ctr"/>
              <a:r>
                <a:rPr lang="en-US" dirty="0"/>
                <a:t>Cancel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945803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576065" y="1064386"/>
            <a:ext cx="9384804" cy="5278952"/>
            <a:chOff x="2810309" y="1930102"/>
            <a:chExt cx="6613321" cy="371999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0309" y="1930102"/>
              <a:ext cx="6613321" cy="3719993"/>
            </a:xfrm>
            <a:prstGeom prst="rect">
              <a:avLst/>
            </a:prstGeom>
          </p:spPr>
        </p:pic>
        <p:sp>
          <p:nvSpPr>
            <p:cNvPr id="19" name="Shape 99"/>
            <p:cNvSpPr/>
            <p:nvPr/>
          </p:nvSpPr>
          <p:spPr>
            <a:xfrm>
              <a:off x="3419967" y="2346200"/>
              <a:ext cx="5107600" cy="3022800"/>
            </a:xfrm>
            <a:prstGeom prst="rect">
              <a:avLst/>
            </a:prstGeom>
            <a:noFill/>
            <a:ln w="38100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1970" y="1830332"/>
            <a:ext cx="848167" cy="46086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90"/>
          <p:cNvSpPr txBox="1"/>
          <p:nvPr/>
        </p:nvSpPr>
        <p:spPr>
          <a:xfrm>
            <a:off x="5251508" y="319291"/>
            <a:ext cx="1805710" cy="44985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ko" altLang="en-US" dirty="0"/>
              <a:t>제한시간 </a:t>
            </a:r>
            <a:r>
              <a:rPr lang="ko-KR" altLang="en-US" dirty="0"/>
              <a:t>표시</a:t>
            </a:r>
            <a:endParaRPr lang="ko" altLang="en-US" dirty="0"/>
          </a:p>
        </p:txBody>
      </p:sp>
      <p:sp>
        <p:nvSpPr>
          <p:cNvPr id="12" name="Shape 92"/>
          <p:cNvSpPr txBox="1"/>
          <p:nvPr/>
        </p:nvSpPr>
        <p:spPr>
          <a:xfrm>
            <a:off x="1862039" y="6385572"/>
            <a:ext cx="2361998" cy="44985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ko" altLang="en-US" dirty="0"/>
              <a:t>플레이어 상태창</a:t>
            </a:r>
          </a:p>
        </p:txBody>
      </p:sp>
      <p:sp>
        <p:nvSpPr>
          <p:cNvPr id="21" name="Shape 101"/>
          <p:cNvSpPr txBox="1"/>
          <p:nvPr/>
        </p:nvSpPr>
        <p:spPr>
          <a:xfrm>
            <a:off x="7766766" y="316775"/>
            <a:ext cx="1922521" cy="44985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ko" altLang="en-US" dirty="0"/>
              <a:t>카메라 범위</a:t>
            </a:r>
          </a:p>
        </p:txBody>
      </p:sp>
      <p:pic>
        <p:nvPicPr>
          <p:cNvPr id="26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8539" y="3980485"/>
            <a:ext cx="419571" cy="593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15950" y="3036295"/>
            <a:ext cx="987141" cy="98714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869" y="3119568"/>
            <a:ext cx="812698" cy="81269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90743" y="182246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인게임</a:t>
            </a:r>
            <a:r>
              <a:rPr lang="ko-KR" altLang="en-US" sz="2400" b="1" dirty="0"/>
              <a:t> 화면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2588517" y="5052759"/>
            <a:ext cx="1853441" cy="727421"/>
            <a:chOff x="2664786" y="5108789"/>
            <a:chExt cx="1853441" cy="727421"/>
          </a:xfrm>
        </p:grpSpPr>
        <p:sp>
          <p:nvSpPr>
            <p:cNvPr id="40" name="직사각형 39"/>
            <p:cNvSpPr/>
            <p:nvPr/>
          </p:nvSpPr>
          <p:spPr>
            <a:xfrm>
              <a:off x="2664786" y="5108789"/>
              <a:ext cx="1653506" cy="7274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2721218" y="5168245"/>
              <a:ext cx="1797009" cy="608508"/>
              <a:chOff x="2256658" y="5318738"/>
              <a:chExt cx="1797009" cy="608508"/>
            </a:xfrm>
          </p:grpSpPr>
          <p:pic>
            <p:nvPicPr>
              <p:cNvPr id="7" name="Shape 87"/>
              <p:cNvPicPr preferRelativeResize="0"/>
              <p:nvPr/>
            </p:nvPicPr>
            <p:blipFill rotWithShape="1">
              <a:blip r:embed="rId7">
                <a:alphaModFix/>
              </a:blip>
              <a:srcRect l="1903" t="49168" b="23188"/>
              <a:stretch/>
            </p:blipFill>
            <p:spPr>
              <a:xfrm>
                <a:off x="2920881" y="5318738"/>
                <a:ext cx="1132786" cy="3628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" name="Shape 87"/>
              <p:cNvPicPr preferRelativeResize="0"/>
              <p:nvPr/>
            </p:nvPicPr>
            <p:blipFill rotWithShape="1">
              <a:blip r:embed="rId7">
                <a:alphaModFix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1903" t="74584"/>
              <a:stretch/>
            </p:blipFill>
            <p:spPr>
              <a:xfrm>
                <a:off x="2896800" y="5646342"/>
                <a:ext cx="953747" cy="2809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직사각형 5"/>
              <p:cNvSpPr/>
              <p:nvPr/>
            </p:nvSpPr>
            <p:spPr>
              <a:xfrm>
                <a:off x="2256658" y="5335398"/>
                <a:ext cx="608451" cy="5554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4374922" y="5052759"/>
            <a:ext cx="1853441" cy="727421"/>
            <a:chOff x="2664786" y="5108789"/>
            <a:chExt cx="1853441" cy="727421"/>
          </a:xfrm>
        </p:grpSpPr>
        <p:sp>
          <p:nvSpPr>
            <p:cNvPr id="43" name="직사각형 42"/>
            <p:cNvSpPr/>
            <p:nvPr/>
          </p:nvSpPr>
          <p:spPr>
            <a:xfrm>
              <a:off x="2664786" y="5108789"/>
              <a:ext cx="1653506" cy="7274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2721218" y="5168245"/>
              <a:ext cx="1797009" cy="608508"/>
              <a:chOff x="2256658" y="5318738"/>
              <a:chExt cx="1797009" cy="608508"/>
            </a:xfrm>
          </p:grpSpPr>
          <p:pic>
            <p:nvPicPr>
              <p:cNvPr id="45" name="Shape 87"/>
              <p:cNvPicPr preferRelativeResize="0"/>
              <p:nvPr/>
            </p:nvPicPr>
            <p:blipFill rotWithShape="1">
              <a:blip r:embed="rId7">
                <a:alphaModFix/>
              </a:blip>
              <a:srcRect l="1903" t="49168" b="23188"/>
              <a:stretch/>
            </p:blipFill>
            <p:spPr>
              <a:xfrm>
                <a:off x="2920881" y="5318738"/>
                <a:ext cx="1132786" cy="3628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" name="Shape 87"/>
              <p:cNvPicPr preferRelativeResize="0"/>
              <p:nvPr/>
            </p:nvPicPr>
            <p:blipFill rotWithShape="1">
              <a:blip r:embed="rId7">
                <a:alphaModFix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1903" t="74584"/>
              <a:stretch/>
            </p:blipFill>
            <p:spPr>
              <a:xfrm>
                <a:off x="2896800" y="5646342"/>
                <a:ext cx="953747" cy="2809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" name="직사각형 46"/>
              <p:cNvSpPr/>
              <p:nvPr/>
            </p:nvSpPr>
            <p:spPr>
              <a:xfrm>
                <a:off x="2256658" y="5335398"/>
                <a:ext cx="608451" cy="5554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8" name="그룹 47"/>
          <p:cNvGrpSpPr/>
          <p:nvPr/>
        </p:nvGrpSpPr>
        <p:grpSpPr>
          <a:xfrm>
            <a:off x="6166793" y="5052758"/>
            <a:ext cx="1853441" cy="727421"/>
            <a:chOff x="2664786" y="5108789"/>
            <a:chExt cx="1853441" cy="727421"/>
          </a:xfrm>
        </p:grpSpPr>
        <p:sp>
          <p:nvSpPr>
            <p:cNvPr id="49" name="직사각형 48"/>
            <p:cNvSpPr/>
            <p:nvPr/>
          </p:nvSpPr>
          <p:spPr>
            <a:xfrm>
              <a:off x="2664786" y="5108789"/>
              <a:ext cx="1653506" cy="7274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2721218" y="5168245"/>
              <a:ext cx="1797009" cy="608508"/>
              <a:chOff x="2256658" y="5318738"/>
              <a:chExt cx="1797009" cy="608508"/>
            </a:xfrm>
          </p:grpSpPr>
          <p:pic>
            <p:nvPicPr>
              <p:cNvPr id="51" name="Shape 87"/>
              <p:cNvPicPr preferRelativeResize="0"/>
              <p:nvPr/>
            </p:nvPicPr>
            <p:blipFill rotWithShape="1">
              <a:blip r:embed="rId7">
                <a:alphaModFix/>
              </a:blip>
              <a:srcRect l="1903" t="49168" b="23188"/>
              <a:stretch/>
            </p:blipFill>
            <p:spPr>
              <a:xfrm>
                <a:off x="2920881" y="5318738"/>
                <a:ext cx="1132786" cy="3628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" name="Shape 87"/>
              <p:cNvPicPr preferRelativeResize="0"/>
              <p:nvPr/>
            </p:nvPicPr>
            <p:blipFill rotWithShape="1">
              <a:blip r:embed="rId7">
                <a:alphaModFix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1903" t="74584"/>
              <a:stretch/>
            </p:blipFill>
            <p:spPr>
              <a:xfrm>
                <a:off x="2896800" y="5646342"/>
                <a:ext cx="953747" cy="2809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" name="직사각형 52"/>
              <p:cNvSpPr/>
              <p:nvPr/>
            </p:nvSpPr>
            <p:spPr>
              <a:xfrm>
                <a:off x="2256658" y="5335398"/>
                <a:ext cx="608451" cy="5554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4" name="그룹 53"/>
          <p:cNvGrpSpPr/>
          <p:nvPr/>
        </p:nvGrpSpPr>
        <p:grpSpPr>
          <a:xfrm>
            <a:off x="7935814" y="5052759"/>
            <a:ext cx="1853441" cy="727421"/>
            <a:chOff x="2664786" y="5108789"/>
            <a:chExt cx="1853441" cy="727421"/>
          </a:xfrm>
        </p:grpSpPr>
        <p:sp>
          <p:nvSpPr>
            <p:cNvPr id="55" name="직사각형 54"/>
            <p:cNvSpPr/>
            <p:nvPr/>
          </p:nvSpPr>
          <p:spPr>
            <a:xfrm>
              <a:off x="2664786" y="5108789"/>
              <a:ext cx="1653506" cy="72742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2721218" y="5168245"/>
              <a:ext cx="1797009" cy="608508"/>
              <a:chOff x="2256658" y="5318738"/>
              <a:chExt cx="1797009" cy="608508"/>
            </a:xfrm>
          </p:grpSpPr>
          <p:pic>
            <p:nvPicPr>
              <p:cNvPr id="57" name="Shape 87"/>
              <p:cNvPicPr preferRelativeResize="0"/>
              <p:nvPr/>
            </p:nvPicPr>
            <p:blipFill rotWithShape="1">
              <a:blip r:embed="rId7">
                <a:alphaModFix/>
              </a:blip>
              <a:srcRect l="1903" t="49168" b="23188"/>
              <a:stretch/>
            </p:blipFill>
            <p:spPr>
              <a:xfrm>
                <a:off x="2920881" y="5318738"/>
                <a:ext cx="1132786" cy="3628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" name="Shape 87"/>
              <p:cNvPicPr preferRelativeResize="0"/>
              <p:nvPr/>
            </p:nvPicPr>
            <p:blipFill rotWithShape="1">
              <a:blip r:embed="rId7">
                <a:alphaModFix/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1903" t="74584"/>
              <a:stretch/>
            </p:blipFill>
            <p:spPr>
              <a:xfrm>
                <a:off x="2896800" y="5646342"/>
                <a:ext cx="953747" cy="2809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9" name="직사각형 58"/>
              <p:cNvSpPr/>
              <p:nvPr/>
            </p:nvSpPr>
            <p:spPr>
              <a:xfrm>
                <a:off x="2256658" y="5335398"/>
                <a:ext cx="608451" cy="5554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62" name="Shape 111"/>
          <p:cNvCxnSpPr>
            <a:cxnSpLocks/>
          </p:cNvCxnSpPr>
          <p:nvPr/>
        </p:nvCxnSpPr>
        <p:spPr>
          <a:xfrm flipV="1">
            <a:off x="8230229" y="783294"/>
            <a:ext cx="195488" cy="83901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111"/>
          <p:cNvCxnSpPr>
            <a:cxnSpLocks/>
            <a:stCxn id="9" idx="0"/>
            <a:endCxn id="10" idx="2"/>
          </p:cNvCxnSpPr>
          <p:nvPr/>
        </p:nvCxnSpPr>
        <p:spPr>
          <a:xfrm flipV="1">
            <a:off x="6086054" y="769149"/>
            <a:ext cx="68309" cy="106118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" name="Shape 111"/>
          <p:cNvCxnSpPr>
            <a:cxnSpLocks/>
            <a:stCxn id="6" idx="2"/>
            <a:endCxn id="12" idx="0"/>
          </p:cNvCxnSpPr>
          <p:nvPr/>
        </p:nvCxnSpPr>
        <p:spPr>
          <a:xfrm>
            <a:off x="2949175" y="5684353"/>
            <a:ext cx="93863" cy="70121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51409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인게임</a:t>
            </a:r>
            <a:r>
              <a:rPr lang="ko-KR" altLang="en-US" sz="2400" b="1" dirty="0"/>
              <a:t> 옵션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58349" y="989709"/>
            <a:ext cx="9443988" cy="4800734"/>
            <a:chOff x="1892185" y="1562215"/>
            <a:chExt cx="16202237" cy="8236206"/>
          </a:xfrm>
        </p:grpSpPr>
        <p:sp>
          <p:nvSpPr>
            <p:cNvPr id="33" name="직사각형"/>
            <p:cNvSpPr/>
            <p:nvPr/>
          </p:nvSpPr>
          <p:spPr>
            <a:xfrm>
              <a:off x="6765834" y="1562215"/>
              <a:ext cx="6700200" cy="8236206"/>
            </a:xfrm>
            <a:prstGeom prst="rect">
              <a:avLst/>
            </a:prstGeom>
            <a:solidFill>
              <a:schemeClr val="accent4">
                <a:hueOff val="46120"/>
                <a:satOff val="4178"/>
                <a:lumOff val="-16732"/>
              </a:schemeClr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algn="ctr">
                <a:defRPr sz="3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4" name="GUIDE"/>
            <p:cNvSpPr/>
            <p:nvPr/>
          </p:nvSpPr>
          <p:spPr>
            <a:xfrm>
              <a:off x="9453151" y="5562689"/>
              <a:ext cx="1325564" cy="651232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t>GUIDE</a:t>
              </a:r>
            </a:p>
          </p:txBody>
        </p:sp>
        <p:sp>
          <p:nvSpPr>
            <p:cNvPr id="35" name="MAIN MENU"/>
            <p:cNvSpPr/>
            <p:nvPr/>
          </p:nvSpPr>
          <p:spPr>
            <a:xfrm>
              <a:off x="8867372" y="8275755"/>
              <a:ext cx="2497122" cy="651232"/>
            </a:xfrm>
            <a:prstGeom prst="rect">
              <a:avLst/>
            </a:prstGeom>
            <a:blipFill>
              <a:blip r:embed="rId3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t>MAIN MENU</a:t>
              </a:r>
            </a:p>
          </p:txBody>
        </p:sp>
        <p:sp>
          <p:nvSpPr>
            <p:cNvPr id="36" name="RETURN"/>
            <p:cNvSpPr/>
            <p:nvPr/>
          </p:nvSpPr>
          <p:spPr>
            <a:xfrm>
              <a:off x="9287759" y="6905767"/>
              <a:ext cx="1656350" cy="651232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t>RETURN</a:t>
              </a:r>
            </a:p>
          </p:txBody>
        </p:sp>
        <p:sp>
          <p:nvSpPr>
            <p:cNvPr id="37" name="O P T I O N"/>
            <p:cNvSpPr/>
            <p:nvPr/>
          </p:nvSpPr>
          <p:spPr>
            <a:xfrm>
              <a:off x="8840787" y="1796389"/>
              <a:ext cx="3071496" cy="8636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rPr dirty="0"/>
                <a:t>O P T I O N</a:t>
              </a:r>
            </a:p>
          </p:txBody>
        </p:sp>
        <p:sp>
          <p:nvSpPr>
            <p:cNvPr id="38" name="선"/>
            <p:cNvSpPr/>
            <p:nvPr/>
          </p:nvSpPr>
          <p:spPr>
            <a:xfrm>
              <a:off x="11279908" y="5888304"/>
              <a:ext cx="3311184" cy="1"/>
            </a:xfrm>
            <a:prstGeom prst="line">
              <a:avLst/>
            </a:prstGeom>
            <a:ln w="63500">
              <a:solidFill>
                <a:srgbClr val="FF2600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sp>
          <p:nvSpPr>
            <p:cNvPr id="39" name="선"/>
            <p:cNvSpPr/>
            <p:nvPr/>
          </p:nvSpPr>
          <p:spPr>
            <a:xfrm flipH="1">
              <a:off x="5611189" y="7143028"/>
              <a:ext cx="3130428" cy="1"/>
            </a:xfrm>
            <a:prstGeom prst="line">
              <a:avLst/>
            </a:prstGeom>
            <a:ln w="63500">
              <a:solidFill>
                <a:srgbClr val="FF2600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sp>
          <p:nvSpPr>
            <p:cNvPr id="40" name="선"/>
            <p:cNvSpPr/>
            <p:nvPr/>
          </p:nvSpPr>
          <p:spPr>
            <a:xfrm flipH="1">
              <a:off x="5611189" y="8554722"/>
              <a:ext cx="2649780" cy="1"/>
            </a:xfrm>
            <a:prstGeom prst="line">
              <a:avLst/>
            </a:prstGeom>
            <a:ln w="63500">
              <a:solidFill>
                <a:srgbClr val="FF2600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>
                <a:defRPr sz="3200"/>
              </a:pPr>
              <a:endParaRPr/>
            </a:p>
          </p:txBody>
        </p:sp>
        <p:sp>
          <p:nvSpPr>
            <p:cNvPr id="41" name="인게임…"/>
            <p:cNvSpPr/>
            <p:nvPr/>
          </p:nvSpPr>
          <p:spPr>
            <a:xfrm>
              <a:off x="1892185" y="6206030"/>
              <a:ext cx="3552189" cy="1443270"/>
            </a:xfrm>
            <a:prstGeom prst="rect">
              <a:avLst/>
            </a:prstGeom>
            <a:ln w="25400">
              <a:solidFill>
                <a:srgbClr val="85888D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>
                <a:defRPr sz="3200"/>
              </a:pPr>
              <a:r>
                <a:rPr sz="2400" dirty="0" err="1"/>
                <a:t>인게임씬</a:t>
              </a:r>
              <a:endParaRPr sz="2400" dirty="0"/>
            </a:p>
            <a:p>
              <a:pPr algn="ctr">
                <a:defRPr sz="3200"/>
              </a:pPr>
              <a:r>
                <a:rPr sz="2400" dirty="0" err="1"/>
                <a:t>돌아가기</a:t>
              </a:r>
              <a:endParaRPr sz="2400" dirty="0"/>
            </a:p>
          </p:txBody>
        </p:sp>
        <p:sp>
          <p:nvSpPr>
            <p:cNvPr id="42" name="메인 메뉴…"/>
            <p:cNvSpPr/>
            <p:nvPr/>
          </p:nvSpPr>
          <p:spPr>
            <a:xfrm>
              <a:off x="1892185" y="8037952"/>
              <a:ext cx="3552189" cy="1443270"/>
            </a:xfrm>
            <a:prstGeom prst="rect">
              <a:avLst/>
            </a:prstGeom>
            <a:ln w="25400">
              <a:solidFill>
                <a:srgbClr val="85888D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>
                <a:defRPr sz="3200"/>
              </a:pPr>
              <a:r>
                <a:rPr sz="2400" dirty="0" err="1"/>
                <a:t>메인</a:t>
              </a:r>
              <a:r>
                <a:rPr sz="2400" dirty="0"/>
                <a:t> </a:t>
              </a:r>
              <a:r>
                <a:rPr sz="2400" dirty="0" err="1"/>
                <a:t>메뉴</a:t>
              </a:r>
              <a:r>
                <a:rPr lang="en-US" altLang="ko-KR" sz="2400" dirty="0"/>
                <a:t> </a:t>
              </a:r>
            </a:p>
            <a:p>
              <a:pPr algn="ctr">
                <a:defRPr sz="3200"/>
              </a:pPr>
              <a:r>
                <a:rPr sz="2400" dirty="0"/>
                <a:t>씬</a:t>
              </a:r>
              <a:r>
                <a:rPr lang="en-US" altLang="ko-KR" sz="2400" dirty="0"/>
                <a:t> </a:t>
              </a:r>
              <a:r>
                <a:rPr sz="2400" dirty="0" err="1"/>
                <a:t>이동</a:t>
              </a:r>
              <a:endParaRPr sz="2400" dirty="0"/>
            </a:p>
          </p:txBody>
        </p:sp>
        <p:sp>
          <p:nvSpPr>
            <p:cNvPr id="43" name="MASTER VOLUME"/>
            <p:cNvSpPr/>
            <p:nvPr/>
          </p:nvSpPr>
          <p:spPr>
            <a:xfrm>
              <a:off x="6913450" y="2369600"/>
              <a:ext cx="6707988" cy="11000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3500"/>
              </a:lvl1pPr>
            </a:lstStyle>
            <a:p>
              <a:r>
                <a:rPr dirty="0"/>
                <a:t>MASTER VOLUME</a:t>
              </a:r>
            </a:p>
          </p:txBody>
        </p:sp>
        <p:grpSp>
          <p:nvGrpSpPr>
            <p:cNvPr id="44" name="그룹"/>
            <p:cNvGrpSpPr/>
            <p:nvPr/>
          </p:nvGrpSpPr>
          <p:grpSpPr>
            <a:xfrm>
              <a:off x="7102091" y="3777577"/>
              <a:ext cx="6027686" cy="863601"/>
              <a:chOff x="0" y="0"/>
              <a:chExt cx="6027685" cy="863600"/>
            </a:xfrm>
          </p:grpSpPr>
          <p:sp>
            <p:nvSpPr>
              <p:cNvPr id="45" name="직사각형"/>
              <p:cNvSpPr/>
              <p:nvPr/>
            </p:nvSpPr>
            <p:spPr>
              <a:xfrm>
                <a:off x="0" y="0"/>
                <a:ext cx="367254" cy="863600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6" name="선"/>
              <p:cNvSpPr/>
              <p:nvPr/>
            </p:nvSpPr>
            <p:spPr>
              <a:xfrm>
                <a:off x="303024" y="431800"/>
                <a:ext cx="5724662" cy="0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/>
                </a:pPr>
                <a:endParaRPr/>
              </a:p>
            </p:txBody>
          </p:sp>
        </p:grpSp>
        <p:sp>
          <p:nvSpPr>
            <p:cNvPr id="47" name="인게임…"/>
            <p:cNvSpPr/>
            <p:nvPr/>
          </p:nvSpPr>
          <p:spPr>
            <a:xfrm>
              <a:off x="14542233" y="5166668"/>
              <a:ext cx="3552189" cy="1443270"/>
            </a:xfrm>
            <a:prstGeom prst="rect">
              <a:avLst/>
            </a:prstGeom>
            <a:ln w="25400">
              <a:solidFill>
                <a:srgbClr val="85888D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ctr">
                <a:defRPr sz="3200"/>
              </a:pPr>
              <a:r>
                <a:rPr lang="ko-KR" altLang="en-US" sz="2400" dirty="0"/>
                <a:t>가이드 패널</a:t>
              </a:r>
              <a:endParaRPr lang="en-US" altLang="ko-KR" sz="2400" dirty="0"/>
            </a:p>
            <a:p>
              <a:pPr algn="ctr">
                <a:defRPr sz="3200"/>
              </a:pPr>
              <a:r>
                <a:rPr lang="ko-KR" altLang="en-US" sz="2400" dirty="0"/>
                <a:t>띄우기</a:t>
              </a: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91494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게임 </a:t>
            </a:r>
            <a:r>
              <a:rPr lang="ko-KR" altLang="en-US" sz="2400" b="1" dirty="0" err="1"/>
              <a:t>결과창</a:t>
            </a:r>
            <a:endParaRPr lang="ko-KR" altLang="en-US" sz="2400" b="1" dirty="0"/>
          </a:p>
        </p:txBody>
      </p:sp>
      <p:grpSp>
        <p:nvGrpSpPr>
          <p:cNvPr id="2" name="그룹 1"/>
          <p:cNvGrpSpPr/>
          <p:nvPr/>
        </p:nvGrpSpPr>
        <p:grpSpPr>
          <a:xfrm>
            <a:off x="962025" y="772898"/>
            <a:ext cx="9191625" cy="5886809"/>
            <a:chOff x="5433722" y="1233261"/>
            <a:chExt cx="17564860" cy="11249478"/>
          </a:xfrm>
        </p:grpSpPr>
        <p:pic>
          <p:nvPicPr>
            <p:cNvPr id="5" name="background.png" descr="background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8418" t="36915" r="37257" b="39065"/>
            <a:stretch>
              <a:fillRect/>
            </a:stretch>
          </p:blipFill>
          <p:spPr>
            <a:xfrm>
              <a:off x="7231354" y="2162601"/>
              <a:ext cx="15767228" cy="8757935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6" name="rocketeer.png" descr="rocketeer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433722" y="1233261"/>
              <a:ext cx="11249479" cy="11249478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7" name="Player 1  W I N"/>
            <p:cNvSpPr/>
            <p:nvPr/>
          </p:nvSpPr>
          <p:spPr>
            <a:xfrm>
              <a:off x="14219679" y="3912784"/>
              <a:ext cx="7846777" cy="1489980"/>
            </a:xfrm>
            <a:prstGeom prst="rect">
              <a:avLst/>
            </a:prstGeom>
            <a:ln w="25400">
              <a:noFill/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8000"/>
              </a:lvl1pPr>
            </a:lstStyle>
            <a:p>
              <a:r>
                <a:rPr sz="4000" b="1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Player</a:t>
              </a:r>
              <a:r>
                <a:rPr sz="4400" b="1" dirty="0">
                  <a:solidFill>
                    <a:schemeClr val="accent4">
                      <a:lumMod val="40000"/>
                      <a:lumOff val="60000"/>
                    </a:schemeClr>
                  </a:solidFill>
                </a:rPr>
                <a:t> 1  W I N</a:t>
              </a:r>
            </a:p>
          </p:txBody>
        </p:sp>
        <p:sp>
          <p:nvSpPr>
            <p:cNvPr id="8" name="RETRY"/>
            <p:cNvSpPr/>
            <p:nvPr/>
          </p:nvSpPr>
          <p:spPr>
            <a:xfrm>
              <a:off x="14437473" y="8712035"/>
              <a:ext cx="1437660" cy="725385"/>
            </a:xfrm>
            <a:prstGeom prst="rect">
              <a:avLst/>
            </a:prstGeom>
            <a:blipFill>
              <a:blip r:embed="rId4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t>RETRY</a:t>
              </a:r>
            </a:p>
          </p:txBody>
        </p:sp>
        <p:sp>
          <p:nvSpPr>
            <p:cNvPr id="9" name="SELECT CHARACTER"/>
            <p:cNvSpPr/>
            <p:nvPr/>
          </p:nvSpPr>
          <p:spPr>
            <a:xfrm>
              <a:off x="17097567" y="8447367"/>
              <a:ext cx="2649614" cy="1254720"/>
            </a:xfrm>
            <a:prstGeom prst="rect">
              <a:avLst/>
            </a:prstGeom>
            <a:blipFill>
              <a:blip r:embed="rId4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SELECT</a:t>
              </a:r>
              <a:br/>
              <a:r>
                <a:t>CHARACTER</a:t>
              </a:r>
            </a:p>
          </p:txBody>
        </p:sp>
        <p:sp>
          <p:nvSpPr>
            <p:cNvPr id="10" name="MAIN…"/>
            <p:cNvSpPr/>
            <p:nvPr/>
          </p:nvSpPr>
          <p:spPr>
            <a:xfrm>
              <a:off x="20949427" y="8447367"/>
              <a:ext cx="1504070" cy="1254720"/>
            </a:xfrm>
            <a:prstGeom prst="rect">
              <a:avLst/>
            </a:prstGeom>
            <a:blipFill>
              <a:blip r:embed="rId4"/>
            </a:blip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MAIN </a:t>
              </a:r>
            </a:p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MENU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7047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43" y="18224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가이드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524250" y="966269"/>
            <a:ext cx="5359367" cy="4491556"/>
            <a:chOff x="14298719" y="1557094"/>
            <a:chExt cx="9950803" cy="8339526"/>
          </a:xfrm>
        </p:grpSpPr>
        <p:sp>
          <p:nvSpPr>
            <p:cNvPr id="5" name="직사각형"/>
            <p:cNvSpPr/>
            <p:nvPr/>
          </p:nvSpPr>
          <p:spPr>
            <a:xfrm>
              <a:off x="14298719" y="1557094"/>
              <a:ext cx="9950803" cy="8339526"/>
            </a:xfrm>
            <a:prstGeom prst="rect">
              <a:avLst/>
            </a:prstGeom>
            <a:solidFill>
              <a:schemeClr val="accent4">
                <a:hueOff val="46120"/>
                <a:satOff val="4178"/>
                <a:lumOff val="-16732"/>
              </a:schemeClr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 algn="ctr">
                <a:defRPr sz="3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4000"/>
            </a:p>
          </p:txBody>
        </p:sp>
        <p:sp>
          <p:nvSpPr>
            <p:cNvPr id="6" name="G U I D E"/>
            <p:cNvSpPr/>
            <p:nvPr/>
          </p:nvSpPr>
          <p:spPr>
            <a:xfrm>
              <a:off x="18026344" y="1971126"/>
              <a:ext cx="2663803" cy="87622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algn="ctr"/>
              <a:r>
                <a:rPr sz="2400" dirty="0"/>
                <a:t>G U I D E</a:t>
              </a:r>
            </a:p>
          </p:txBody>
        </p:sp>
        <p:sp>
          <p:nvSpPr>
            <p:cNvPr id="7" name="Character control guide list…"/>
            <p:cNvSpPr/>
            <p:nvPr/>
          </p:nvSpPr>
          <p:spPr>
            <a:xfrm>
              <a:off x="15392419" y="4584372"/>
              <a:ext cx="7763403" cy="1561970"/>
            </a:xfrm>
            <a:prstGeom prst="rect">
              <a:avLst/>
            </a:prstGeom>
            <a:gradFill>
              <a:gsLst>
                <a:gs pos="0">
                  <a:srgbClr val="FBFBFB"/>
                </a:gs>
                <a:gs pos="100000">
                  <a:srgbClr val="BEBEBE"/>
                </a:gs>
              </a:gsLst>
              <a:lin ang="5400000"/>
            </a:gra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/>
            <a:p>
              <a:pPr algn="ctr"/>
              <a:r>
                <a:rPr sz="2400" dirty="0"/>
                <a:t>Character control guide list</a:t>
              </a:r>
            </a:p>
            <a:p>
              <a:pPr algn="ctr"/>
              <a:r>
                <a:rPr sz="2400" dirty="0"/>
                <a:t>. . .</a:t>
              </a:r>
            </a:p>
          </p:txBody>
        </p:sp>
        <p:sp>
          <p:nvSpPr>
            <p:cNvPr id="8" name="CLOSE"/>
            <p:cNvSpPr/>
            <p:nvPr/>
          </p:nvSpPr>
          <p:spPr>
            <a:xfrm>
              <a:off x="18332098" y="8321475"/>
              <a:ext cx="1853886" cy="876227"/>
            </a:xfrm>
            <a:prstGeom prst="rect">
              <a:avLst/>
            </a:prstGeom>
            <a:blipFill>
              <a:blip r:embed="rId2"/>
            </a:blipFill>
            <a:ln w="12700"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 algn="ctr"/>
              <a:r>
                <a:rPr sz="2400"/>
                <a:t>CLOSE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8866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788</Words>
  <Application>Microsoft Office PowerPoint</Application>
  <PresentationFormat>와이드스크린</PresentationFormat>
  <Paragraphs>207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Yun-Seok Seo</dc:creator>
  <cp:lastModifiedBy>Yun-Seok Seo</cp:lastModifiedBy>
  <cp:revision>63</cp:revision>
  <dcterms:created xsi:type="dcterms:W3CDTF">2017-04-28T15:27:23Z</dcterms:created>
  <dcterms:modified xsi:type="dcterms:W3CDTF">2017-04-29T09:14:44Z</dcterms:modified>
</cp:coreProperties>
</file>