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6" r:id="rId2"/>
    <p:sldId id="276" r:id="rId3"/>
    <p:sldId id="278" r:id="rId4"/>
    <p:sldId id="258" r:id="rId5"/>
    <p:sldId id="275" r:id="rId6"/>
    <p:sldId id="279" r:id="rId7"/>
    <p:sldId id="277" r:id="rId8"/>
    <p:sldId id="280" r:id="rId9"/>
    <p:sldId id="269" r:id="rId10"/>
    <p:sldId id="282" r:id="rId11"/>
    <p:sldId id="283" r:id="rId12"/>
    <p:sldId id="271" r:id="rId13"/>
    <p:sldId id="268" r:id="rId14"/>
    <p:sldId id="264" r:id="rId15"/>
    <p:sldId id="267" r:id="rId16"/>
    <p:sldId id="265" r:id="rId17"/>
    <p:sldId id="270" r:id="rId18"/>
    <p:sldId id="259" r:id="rId19"/>
    <p:sldId id="261" r:id="rId20"/>
    <p:sldId id="262" r:id="rId21"/>
    <p:sldId id="26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04031-5B01-4F61-8677-73B8A0B9E99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2AC79-1783-46CE-A6B7-13C1AB236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09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9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7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9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0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3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0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3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5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9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10" Type="http://schemas.microsoft.com/office/2007/relationships/hdphoto" Target="../media/hdphoto5.wdp"/><Relationship Id="rId4" Type="http://schemas.microsoft.com/office/2007/relationships/hdphoto" Target="../media/hdphoto4.wdp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47959" y="2233024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06860" y="2233020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ko-KR" altLang="en-US" dirty="0" err="1"/>
              <a:t>플레이어수</a:t>
            </a:r>
            <a:r>
              <a:rPr lang="en-US" altLang="ko-KR" dirty="0"/>
              <a:t>/</a:t>
            </a:r>
            <a:r>
              <a:rPr lang="ko-KR" altLang="en-US" dirty="0"/>
              <a:t>팀 선택</a:t>
            </a:r>
            <a:endParaRPr lang="en-US" altLang="ko-KR" dirty="0"/>
          </a:p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26819" y="2233021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603463" y="742602"/>
            <a:ext cx="1591239" cy="68619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옵션</a:t>
            </a:r>
          </a:p>
        </p:txBody>
      </p:sp>
      <p:cxnSp>
        <p:nvCxnSpPr>
          <p:cNvPr id="33" name="연결선: 꺾임 32"/>
          <p:cNvCxnSpPr>
            <a:cxnSpLocks/>
            <a:stCxn id="3" idx="0"/>
            <a:endCxn id="16" idx="2"/>
          </p:cNvCxnSpPr>
          <p:nvPr/>
        </p:nvCxnSpPr>
        <p:spPr>
          <a:xfrm rot="5400000" flipH="1" flipV="1">
            <a:off x="1994287" y="1828229"/>
            <a:ext cx="804232" cy="53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/>
          <p:cNvCxnSpPr>
            <a:cxnSpLocks/>
            <a:stCxn id="3" idx="0"/>
            <a:endCxn id="53" idx="2"/>
          </p:cNvCxnSpPr>
          <p:nvPr/>
        </p:nvCxnSpPr>
        <p:spPr>
          <a:xfrm rot="5400000" flipH="1" flipV="1">
            <a:off x="3037634" y="784882"/>
            <a:ext cx="804232" cy="20920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cxnSpLocks/>
            <a:stCxn id="3" idx="3"/>
            <a:endCxn id="5" idx="1"/>
          </p:cNvCxnSpPr>
          <p:nvPr/>
        </p:nvCxnSpPr>
        <p:spPr>
          <a:xfrm flipV="1">
            <a:off x="3639489" y="3067725"/>
            <a:ext cx="467371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  <a:stCxn id="5" idx="3"/>
            <a:endCxn id="7" idx="1"/>
          </p:cNvCxnSpPr>
          <p:nvPr/>
        </p:nvCxnSpPr>
        <p:spPr>
          <a:xfrm>
            <a:off x="6598390" y="3067725"/>
            <a:ext cx="42842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cxnSpLocks/>
            <a:stCxn id="7" idx="3"/>
            <a:endCxn id="24" idx="1"/>
          </p:cNvCxnSpPr>
          <p:nvPr/>
        </p:nvCxnSpPr>
        <p:spPr>
          <a:xfrm>
            <a:off x="9518349" y="3067726"/>
            <a:ext cx="35682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씬구성</a:t>
            </a:r>
            <a:endParaRPr lang="ko-KR" altLang="en-US" sz="2400" b="1" dirty="0"/>
          </a:p>
        </p:txBody>
      </p:sp>
      <p:sp>
        <p:nvSpPr>
          <p:cNvPr id="50" name="직사각형 49"/>
          <p:cNvSpPr/>
          <p:nvPr/>
        </p:nvSpPr>
        <p:spPr>
          <a:xfrm>
            <a:off x="7455250" y="756219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r>
              <a:rPr lang="ko-KR" altLang="en-US" dirty="0"/>
              <a:t> 옵션</a:t>
            </a:r>
          </a:p>
        </p:txBody>
      </p:sp>
      <p:cxnSp>
        <p:nvCxnSpPr>
          <p:cNvPr id="51" name="연결선: 꺾임 50"/>
          <p:cNvCxnSpPr>
            <a:cxnSpLocks/>
          </p:cNvCxnSpPr>
          <p:nvPr/>
        </p:nvCxnSpPr>
        <p:spPr>
          <a:xfrm rot="16200000" flipV="1">
            <a:off x="15543581" y="1456177"/>
            <a:ext cx="660974" cy="138837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147958" y="4633514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크레딧</a:t>
            </a:r>
            <a:endParaRPr lang="ko-KR" altLang="en-US" dirty="0"/>
          </a:p>
        </p:txBody>
      </p:sp>
      <p:cxnSp>
        <p:nvCxnSpPr>
          <p:cNvPr id="57" name="연결선: 꺾임 56"/>
          <p:cNvCxnSpPr>
            <a:cxnSpLocks/>
            <a:stCxn id="3" idx="1"/>
            <a:endCxn id="56" idx="1"/>
          </p:cNvCxnSpPr>
          <p:nvPr/>
        </p:nvCxnSpPr>
        <p:spPr>
          <a:xfrm rot="10800000" flipV="1">
            <a:off x="1147959" y="3067729"/>
            <a:ext cx="1" cy="2400490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875178" y="2721205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게임결과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603630" y="761384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가이드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668443" y="735747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가이드</a:t>
            </a:r>
          </a:p>
        </p:txBody>
      </p:sp>
      <p:cxnSp>
        <p:nvCxnSpPr>
          <p:cNvPr id="58" name="직선 화살표 연결선 57"/>
          <p:cNvCxnSpPr>
            <a:cxnSpLocks/>
            <a:stCxn id="50" idx="3"/>
            <a:endCxn id="52" idx="1"/>
          </p:cNvCxnSpPr>
          <p:nvPr/>
        </p:nvCxnSpPr>
        <p:spPr>
          <a:xfrm>
            <a:off x="9089917" y="1102742"/>
            <a:ext cx="513713" cy="5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/>
          <p:cNvCxnSpPr>
            <a:cxnSpLocks/>
            <a:stCxn id="24" idx="2"/>
            <a:endCxn id="3" idx="2"/>
          </p:cNvCxnSpPr>
          <p:nvPr/>
        </p:nvCxnSpPr>
        <p:spPr>
          <a:xfrm rot="5400000">
            <a:off x="6299027" y="-491053"/>
            <a:ext cx="488183" cy="8298788"/>
          </a:xfrm>
          <a:prstGeom prst="bentConnector3">
            <a:avLst>
              <a:gd name="adj1" fmla="val 17658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7" idx="0"/>
            <a:endCxn id="50" idx="2"/>
          </p:cNvCxnSpPr>
          <p:nvPr/>
        </p:nvCxnSpPr>
        <p:spPr>
          <a:xfrm flipV="1">
            <a:off x="8272584" y="1449264"/>
            <a:ext cx="0" cy="7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/>
          <p:cNvCxnSpPr>
            <a:cxnSpLocks/>
            <a:stCxn id="24" idx="2"/>
            <a:endCxn id="5" idx="2"/>
          </p:cNvCxnSpPr>
          <p:nvPr/>
        </p:nvCxnSpPr>
        <p:spPr>
          <a:xfrm rot="5400000">
            <a:off x="7778480" y="988396"/>
            <a:ext cx="488179" cy="5339887"/>
          </a:xfrm>
          <a:prstGeom prst="bentConnector3">
            <a:avLst>
              <a:gd name="adj1" fmla="val 1730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9875178" y="5468217"/>
            <a:ext cx="1542004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패널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101412" y="5468218"/>
            <a:ext cx="1502218" cy="693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</a:p>
        </p:txBody>
      </p:sp>
    </p:spTree>
    <p:extLst>
      <p:ext uri="{BB962C8B-B14F-4D97-AF65-F5344CB8AC3E}">
        <p14:creationId xmlns:p14="http://schemas.microsoft.com/office/powerpoint/2010/main" val="183754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93" y="3583734"/>
            <a:ext cx="1629299" cy="203456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443767" y="474000"/>
            <a:ext cx="5809200" cy="677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2400"/>
              <a:t>게임방법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43767" y="985300"/>
            <a:ext cx="11618400" cy="2127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2400"/>
              <a:t>조작법</a:t>
            </a:r>
          </a:p>
          <a:p>
            <a:r>
              <a:rPr lang="ko" altLang="en-US" sz="2400"/>
              <a:t>이동</a:t>
            </a:r>
            <a:r>
              <a:rPr lang="en-US" altLang="ko" sz="2400"/>
              <a:t>(</a:t>
            </a:r>
            <a:r>
              <a:rPr lang="ko" altLang="en-US" sz="2400">
                <a:solidFill>
                  <a:schemeClr val="dk1"/>
                </a:solidFill>
              </a:rPr>
              <a:t>화살표 키</a:t>
            </a:r>
            <a:r>
              <a:rPr lang="en-US" altLang="ko" sz="2400"/>
              <a:t>): </a:t>
            </a:r>
            <a:r>
              <a:rPr lang="ko" altLang="en-US" sz="2400"/>
              <a:t>상화좌우 </a:t>
            </a:r>
            <a:r>
              <a:rPr lang="en-US" altLang="ko" sz="2400"/>
              <a:t>8</a:t>
            </a:r>
            <a:r>
              <a:rPr lang="ko" altLang="en-US" sz="2400"/>
              <a:t>방향 이동</a:t>
            </a:r>
          </a:p>
          <a:p>
            <a:endParaRPr sz="2400"/>
          </a:p>
          <a:p>
            <a:r>
              <a:rPr lang="ko" altLang="en-US" sz="2400"/>
              <a:t>부스터</a:t>
            </a:r>
            <a:r>
              <a:rPr lang="en-US" altLang="ko" sz="2400"/>
              <a:t>(X</a:t>
            </a:r>
            <a:r>
              <a:rPr lang="ko" altLang="en-US" sz="2400"/>
              <a:t>키</a:t>
            </a:r>
            <a:r>
              <a:rPr lang="en-US" altLang="ko" sz="2400"/>
              <a:t>): MP</a:t>
            </a:r>
            <a:r>
              <a:rPr lang="ko" altLang="en-US" sz="2400"/>
              <a:t>를 소모하고 특정 방향으로 부스터를 쓰면서 돌진</a:t>
            </a:r>
            <a:r>
              <a:rPr lang="en-US" altLang="ko" sz="2400"/>
              <a:t>, </a:t>
            </a:r>
            <a:r>
              <a:rPr lang="ko" altLang="en-US" sz="2400"/>
              <a:t>적을 맞추면 하트를 하나 깎는다</a:t>
            </a:r>
            <a:r>
              <a:rPr lang="en-US" altLang="ko" sz="2400"/>
              <a:t>. (</a:t>
            </a:r>
            <a:r>
              <a:rPr lang="ko" altLang="en-US" sz="2400"/>
              <a:t>오래눌렀다 뗄수록 멀리 날아간다</a:t>
            </a:r>
            <a:r>
              <a:rPr lang="en-US" altLang="ko" sz="2400"/>
              <a:t>)</a:t>
            </a:r>
          </a:p>
          <a:p>
            <a:endParaRPr sz="2400"/>
          </a:p>
          <a:p>
            <a:r>
              <a:rPr lang="ko" altLang="en-US" sz="2400"/>
              <a:t>충전</a:t>
            </a:r>
            <a:r>
              <a:rPr lang="en-US" altLang="ko" sz="2400"/>
              <a:t>(Z</a:t>
            </a:r>
            <a:r>
              <a:rPr lang="ko" altLang="en-US" sz="2400"/>
              <a:t>키</a:t>
            </a:r>
            <a:r>
              <a:rPr lang="en-US" altLang="ko" sz="2400"/>
              <a:t>): </a:t>
            </a:r>
            <a:r>
              <a:rPr lang="ko" altLang="en-US" sz="2400"/>
              <a:t>기를 모아 </a:t>
            </a:r>
            <a:r>
              <a:rPr lang="en-US" altLang="ko" sz="2400"/>
              <a:t>MP</a:t>
            </a:r>
            <a:r>
              <a:rPr lang="ko" altLang="en-US" sz="2400"/>
              <a:t>를 충전시킨다</a:t>
            </a:r>
            <a:r>
              <a:rPr lang="en-US" altLang="ko" sz="2400"/>
              <a:t>. </a:t>
            </a:r>
            <a:r>
              <a:rPr lang="ko" altLang="en-US" sz="2400"/>
              <a:t>충전 중에 부스터를 쓰면</a:t>
            </a:r>
            <a:r>
              <a:rPr lang="en-US" altLang="ko" sz="2400"/>
              <a:t>(Z</a:t>
            </a:r>
            <a:r>
              <a:rPr lang="ko" altLang="en-US" sz="2400"/>
              <a:t>키 </a:t>
            </a:r>
            <a:r>
              <a:rPr lang="en-US" altLang="ko" sz="2400"/>
              <a:t>+ X</a:t>
            </a:r>
            <a:r>
              <a:rPr lang="ko" altLang="en-US" sz="2400"/>
              <a:t>키</a:t>
            </a:r>
            <a:r>
              <a:rPr lang="en-US" altLang="ko" sz="2400"/>
              <a:t>) </a:t>
            </a:r>
            <a:r>
              <a:rPr lang="ko" altLang="en-US" sz="2400"/>
              <a:t>특수기술이 나간다</a:t>
            </a:r>
            <a:r>
              <a:rPr lang="en-US" altLang="ko" sz="2400"/>
              <a:t>. (</a:t>
            </a:r>
            <a:r>
              <a:rPr lang="ko" altLang="en-US" sz="2400"/>
              <a:t>캐릭터마다 다르다</a:t>
            </a:r>
            <a:r>
              <a:rPr lang="en-US" altLang="ko" sz="2400"/>
              <a:t>)</a:t>
            </a:r>
          </a:p>
          <a:p>
            <a:endParaRPr sz="2400"/>
          </a:p>
          <a:p>
            <a:r>
              <a:rPr lang="ko" altLang="en-US" sz="2400"/>
              <a:t>회피</a:t>
            </a:r>
            <a:r>
              <a:rPr lang="en-US" altLang="ko" sz="2400"/>
              <a:t>(</a:t>
            </a:r>
            <a:r>
              <a:rPr lang="ko" altLang="en-US" sz="2400"/>
              <a:t>스페이스바</a:t>
            </a:r>
            <a:r>
              <a:rPr lang="en-US" altLang="ko" sz="2400"/>
              <a:t>): </a:t>
            </a:r>
            <a:r>
              <a:rPr lang="ko" altLang="en-US" sz="2400"/>
              <a:t>짧은 시간 무적이 되고 특정 방향으로 뛴다</a:t>
            </a:r>
            <a:r>
              <a:rPr lang="en-US" altLang="ko" sz="2400"/>
              <a:t>.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534567" y="5472667"/>
            <a:ext cx="11436800" cy="133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2400"/>
              <a:t>스테이터스</a:t>
            </a:r>
          </a:p>
          <a:p>
            <a:r>
              <a:rPr lang="ko" altLang="en-US" sz="2400"/>
              <a:t>하트</a:t>
            </a:r>
            <a:r>
              <a:rPr lang="en-US" altLang="ko" sz="2400"/>
              <a:t>(HP): </a:t>
            </a:r>
            <a:r>
              <a:rPr lang="ko" altLang="en-US" sz="2400"/>
              <a:t>체력</a:t>
            </a:r>
            <a:r>
              <a:rPr lang="en-US" altLang="ko" sz="2400"/>
              <a:t>, 1~5 </a:t>
            </a:r>
            <a:r>
              <a:rPr lang="ko" altLang="en-US" sz="2400"/>
              <a:t>사이의 값을 가지며 데미지를 받으면 한개씩 깎이고 </a:t>
            </a:r>
            <a:r>
              <a:rPr lang="en-US" altLang="ko" sz="2400"/>
              <a:t>0</a:t>
            </a:r>
            <a:r>
              <a:rPr lang="ko" altLang="en-US" sz="2400"/>
              <a:t>이 되면 죽는다</a:t>
            </a:r>
            <a:r>
              <a:rPr lang="en-US" altLang="ko" sz="2400"/>
              <a:t>.</a:t>
            </a:r>
          </a:p>
          <a:p>
            <a:r>
              <a:rPr lang="ko" altLang="en-US" sz="2400"/>
              <a:t>연료</a:t>
            </a:r>
            <a:r>
              <a:rPr lang="en-US" altLang="ko" sz="2400"/>
              <a:t>(MP): </a:t>
            </a:r>
            <a:r>
              <a:rPr lang="ko" altLang="en-US" sz="2400"/>
              <a:t>마나</a:t>
            </a:r>
            <a:r>
              <a:rPr lang="en-US" altLang="ko" sz="2400"/>
              <a:t>, 1~100</a:t>
            </a:r>
            <a:r>
              <a:rPr lang="ko" altLang="en-US" sz="2400"/>
              <a:t>사이의 값을 가진다</a:t>
            </a:r>
            <a:r>
              <a:rPr lang="en-US" altLang="ko" sz="2400"/>
              <a:t>. </a:t>
            </a:r>
            <a:r>
              <a:rPr lang="ko" altLang="en-US" sz="2400"/>
              <a:t>공격을 할때마다 감소</a:t>
            </a:r>
            <a:r>
              <a:rPr lang="en-US" altLang="ko" sz="2400"/>
              <a:t>, </a:t>
            </a:r>
            <a:r>
              <a:rPr lang="ko" altLang="en-US" sz="2400"/>
              <a:t>충전키를 누르고 있으면 오른다</a:t>
            </a:r>
            <a:r>
              <a:rPr lang="en-US" altLang="ko" sz="2400"/>
              <a:t>.</a:t>
            </a:r>
          </a:p>
          <a:p>
            <a:endParaRPr sz="2400"/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45" y="4795065"/>
            <a:ext cx="1753787" cy="67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897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28" y="5956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09" y="1930102"/>
            <a:ext cx="6613321" cy="3719993"/>
          </a:xfrm>
          <a:prstGeom prst="rect">
            <a:avLst/>
          </a:prstGeom>
        </p:spPr>
      </p:pic>
      <p:pic>
        <p:nvPicPr>
          <p:cNvPr id="7" name="Shape 87"/>
          <p:cNvPicPr preferRelativeResize="0"/>
          <p:nvPr/>
        </p:nvPicPr>
        <p:blipFill rotWithShape="1">
          <a:blip r:embed="rId3">
            <a:alphaModFix/>
          </a:blip>
          <a:srcRect l="1903" t="49168" b="23188"/>
          <a:stretch/>
        </p:blipFill>
        <p:spPr>
          <a:xfrm>
            <a:off x="3448229" y="2301972"/>
            <a:ext cx="1640600" cy="52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7860" y="2465730"/>
            <a:ext cx="848167" cy="460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90"/>
          <p:cNvSpPr txBox="1"/>
          <p:nvPr/>
        </p:nvSpPr>
        <p:spPr>
          <a:xfrm>
            <a:off x="6794367" y="469499"/>
            <a:ext cx="1751694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2400" dirty="0"/>
              <a:t>제한시간</a:t>
            </a:r>
          </a:p>
        </p:txBody>
      </p:sp>
      <p:sp>
        <p:nvSpPr>
          <p:cNvPr id="11" name="Shape 91"/>
          <p:cNvSpPr txBox="1"/>
          <p:nvPr/>
        </p:nvSpPr>
        <p:spPr>
          <a:xfrm>
            <a:off x="7984347" y="607533"/>
            <a:ext cx="2528400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2400"/>
              <a:t>플레이어 </a:t>
            </a:r>
            <a:r>
              <a:rPr lang="en-US" altLang="ko" sz="2400"/>
              <a:t>2 </a:t>
            </a:r>
            <a:r>
              <a:rPr lang="ko" altLang="en-US" sz="2400"/>
              <a:t>상태창</a:t>
            </a:r>
          </a:p>
        </p:txBody>
      </p:sp>
      <p:sp>
        <p:nvSpPr>
          <p:cNvPr id="12" name="Shape 92"/>
          <p:cNvSpPr txBox="1"/>
          <p:nvPr/>
        </p:nvSpPr>
        <p:spPr>
          <a:xfrm>
            <a:off x="1783147" y="716867"/>
            <a:ext cx="2528400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2400"/>
              <a:t>플레이어 </a:t>
            </a:r>
            <a:r>
              <a:rPr lang="en-US" altLang="ko" sz="2400"/>
              <a:t>1 </a:t>
            </a:r>
            <a:r>
              <a:rPr lang="ko" altLang="en-US" sz="2400"/>
              <a:t>상태창</a:t>
            </a:r>
          </a:p>
        </p:txBody>
      </p:sp>
      <p:cxnSp>
        <p:nvCxnSpPr>
          <p:cNvPr id="13" name="Shape 93"/>
          <p:cNvCxnSpPr/>
          <p:nvPr/>
        </p:nvCxnSpPr>
        <p:spPr>
          <a:xfrm rot="10800000" flipH="1">
            <a:off x="8283733" y="1037700"/>
            <a:ext cx="767200" cy="51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94"/>
          <p:cNvCxnSpPr/>
          <p:nvPr/>
        </p:nvCxnSpPr>
        <p:spPr>
          <a:xfrm rot="10800000">
            <a:off x="7373354" y="150327"/>
            <a:ext cx="25200" cy="658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95"/>
          <p:cNvCxnSpPr/>
          <p:nvPr/>
        </p:nvCxnSpPr>
        <p:spPr>
          <a:xfrm rot="10800000">
            <a:off x="3034767" y="1064900"/>
            <a:ext cx="385200" cy="649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96"/>
          <p:cNvCxnSpPr/>
          <p:nvPr/>
        </p:nvCxnSpPr>
        <p:spPr>
          <a:xfrm rot="10800000" flipH="1">
            <a:off x="7841600" y="2679967"/>
            <a:ext cx="1940000" cy="57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97"/>
          <p:cNvCxnSpPr/>
          <p:nvPr/>
        </p:nvCxnSpPr>
        <p:spPr>
          <a:xfrm rot="10800000">
            <a:off x="2093500" y="4538767"/>
            <a:ext cx="1597200" cy="9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" name="Shape 98"/>
          <p:cNvSpPr txBox="1"/>
          <p:nvPr/>
        </p:nvSpPr>
        <p:spPr>
          <a:xfrm>
            <a:off x="802280" y="4172983"/>
            <a:ext cx="2528400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2400"/>
              <a:t>플레이어 </a:t>
            </a:r>
            <a:r>
              <a:rPr lang="en-US" altLang="ko" sz="2400"/>
              <a:t>1</a:t>
            </a:r>
          </a:p>
        </p:txBody>
      </p:sp>
      <p:sp>
        <p:nvSpPr>
          <p:cNvPr id="19" name="Shape 99"/>
          <p:cNvSpPr/>
          <p:nvPr/>
        </p:nvSpPr>
        <p:spPr>
          <a:xfrm>
            <a:off x="3419967" y="2346200"/>
            <a:ext cx="5107600" cy="3022800"/>
          </a:xfrm>
          <a:prstGeom prst="rect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Shape 100"/>
          <p:cNvSpPr txBox="1"/>
          <p:nvPr/>
        </p:nvSpPr>
        <p:spPr>
          <a:xfrm>
            <a:off x="9663613" y="2346183"/>
            <a:ext cx="2528400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2400"/>
              <a:t>플레이어 </a:t>
            </a:r>
            <a:r>
              <a:rPr lang="en-US" altLang="ko" sz="2400"/>
              <a:t>2</a:t>
            </a:r>
          </a:p>
        </p:txBody>
      </p:sp>
      <p:sp>
        <p:nvSpPr>
          <p:cNvPr id="21" name="Shape 101"/>
          <p:cNvSpPr txBox="1"/>
          <p:nvPr/>
        </p:nvSpPr>
        <p:spPr>
          <a:xfrm>
            <a:off x="9564347" y="4008083"/>
            <a:ext cx="2528400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2400"/>
              <a:t>카메라 범위</a:t>
            </a:r>
          </a:p>
        </p:txBody>
      </p:sp>
      <p:cxnSp>
        <p:nvCxnSpPr>
          <p:cNvPr id="22" name="Shape 102"/>
          <p:cNvCxnSpPr/>
          <p:nvPr/>
        </p:nvCxnSpPr>
        <p:spPr>
          <a:xfrm>
            <a:off x="8491300" y="4246167"/>
            <a:ext cx="1218000" cy="2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3" name="Shape 104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9443" y="4231342"/>
            <a:ext cx="461967" cy="461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105"/>
          <p:cNvPicPr preferRelativeResize="0"/>
          <p:nvPr/>
        </p:nvPicPr>
        <p:blipFill rotWithShape="1">
          <a:blip r:embed="rId7">
            <a:alphaModFix/>
          </a:blip>
          <a:srcRect l="58990" t="64776" r="25679" b="8815"/>
          <a:stretch/>
        </p:blipFill>
        <p:spPr>
          <a:xfrm>
            <a:off x="9663583" y="5070784"/>
            <a:ext cx="956499" cy="926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1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2850" y="1615283"/>
            <a:ext cx="461999" cy="46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0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39038" y="3161189"/>
            <a:ext cx="419571" cy="59336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108"/>
          <p:cNvSpPr txBox="1"/>
          <p:nvPr/>
        </p:nvSpPr>
        <p:spPr>
          <a:xfrm>
            <a:off x="8862400" y="6048100"/>
            <a:ext cx="33296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1333" b="1"/>
              <a:t>기둥</a:t>
            </a:r>
            <a:r>
              <a:rPr lang="en-US" altLang="ko" sz="1333" b="1"/>
              <a:t>:</a:t>
            </a:r>
            <a:r>
              <a:rPr lang="ko" altLang="en-US" sz="1333"/>
              <a:t> 맵에서 랜덤하게 생성</a:t>
            </a:r>
          </a:p>
          <a:p>
            <a:r>
              <a:rPr lang="ko" altLang="en-US" sz="1333"/>
              <a:t>엄폐물 역할</a:t>
            </a:r>
            <a:r>
              <a:rPr lang="en-US" altLang="ko" sz="1333"/>
              <a:t>, </a:t>
            </a:r>
            <a:r>
              <a:rPr lang="ko" altLang="en-US" sz="1333"/>
              <a:t>공격을 받을 수 있다</a:t>
            </a:r>
            <a:r>
              <a:rPr lang="en-US" altLang="ko" sz="1333"/>
              <a:t>. 1~2</a:t>
            </a:r>
            <a:r>
              <a:rPr lang="ko" altLang="en-US" sz="1333"/>
              <a:t>의 체력을 가지며 체력이 </a:t>
            </a:r>
            <a:r>
              <a:rPr lang="en-US" altLang="ko" sz="1333"/>
              <a:t>0</a:t>
            </a:r>
            <a:r>
              <a:rPr lang="ko" altLang="en-US" sz="1333"/>
              <a:t>이 되면 사라짐</a:t>
            </a:r>
          </a:p>
        </p:txBody>
      </p:sp>
      <p:pic>
        <p:nvPicPr>
          <p:cNvPr id="28" name="Shape 109"/>
          <p:cNvPicPr preferRelativeResize="0"/>
          <p:nvPr/>
        </p:nvPicPr>
        <p:blipFill rotWithShape="1">
          <a:blip r:embed="rId7">
            <a:alphaModFix/>
          </a:blip>
          <a:srcRect l="58990" t="64776" r="25679" b="8815"/>
          <a:stretch/>
        </p:blipFill>
        <p:spPr>
          <a:xfrm>
            <a:off x="6794367" y="4294750"/>
            <a:ext cx="956499" cy="9268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Shape 110"/>
          <p:cNvCxnSpPr>
            <a:endCxn id="24" idx="1"/>
          </p:cNvCxnSpPr>
          <p:nvPr/>
        </p:nvCxnSpPr>
        <p:spPr>
          <a:xfrm>
            <a:off x="7502783" y="4723400"/>
            <a:ext cx="2160800" cy="81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111"/>
          <p:cNvCxnSpPr>
            <a:cxnSpLocks/>
          </p:cNvCxnSpPr>
          <p:nvPr/>
        </p:nvCxnSpPr>
        <p:spPr>
          <a:xfrm rot="10800000">
            <a:off x="509480" y="2687525"/>
            <a:ext cx="1996000" cy="12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1392" y="3185842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311" y="3269115"/>
            <a:ext cx="812698" cy="812698"/>
          </a:xfrm>
          <a:prstGeom prst="rect">
            <a:avLst/>
          </a:prstGeom>
        </p:spPr>
      </p:pic>
      <p:pic>
        <p:nvPicPr>
          <p:cNvPr id="31" name="Shape 87"/>
          <p:cNvPicPr preferRelativeResize="0"/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903" t="74584"/>
          <a:stretch/>
        </p:blipFill>
        <p:spPr>
          <a:xfrm>
            <a:off x="3476491" y="2726478"/>
            <a:ext cx="1640600" cy="4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87"/>
          <p:cNvPicPr preferRelativeResize="0"/>
          <p:nvPr/>
        </p:nvPicPr>
        <p:blipFill rotWithShape="1">
          <a:blip r:embed="rId3">
            <a:alphaModFix/>
          </a:blip>
          <a:srcRect l="1903" t="49168" b="23188"/>
          <a:stretch/>
        </p:blipFill>
        <p:spPr>
          <a:xfrm>
            <a:off x="7218115" y="2309520"/>
            <a:ext cx="1640600" cy="52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87"/>
          <p:cNvPicPr preferRelativeResize="0"/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903" t="74584"/>
          <a:stretch/>
        </p:blipFill>
        <p:spPr>
          <a:xfrm flipH="1">
            <a:off x="6860145" y="2694395"/>
            <a:ext cx="1640600" cy="48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875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28" y="5956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14" y="1913324"/>
            <a:ext cx="6613321" cy="3719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44829" y="45711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제한시간</a:t>
            </a:r>
            <a:endParaRPr lang="en-US" altLang="ko-KR" dirty="0"/>
          </a:p>
          <a:p>
            <a:r>
              <a:rPr lang="ko-KR" altLang="en-US" dirty="0" err="1"/>
              <a:t>서든데스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41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249798" y="1299907"/>
            <a:ext cx="3162649" cy="1308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07" y="1460678"/>
            <a:ext cx="987141" cy="9871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28" y="4523246"/>
            <a:ext cx="812698" cy="8126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62" y="2447818"/>
            <a:ext cx="958111" cy="9581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68" y="3470944"/>
            <a:ext cx="812698" cy="8126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72748" y="1492583"/>
            <a:ext cx="1531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 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72748" y="2465209"/>
            <a:ext cx="1449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2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72748" y="3437835"/>
            <a:ext cx="1627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5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0.5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72748" y="4412614"/>
            <a:ext cx="1449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94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6718" y="368396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40000" y="3683184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 rot="17518044">
            <a:off x="9267102" y="3512603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rot="17260381">
            <a:off x="8068032" y="305785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rot="16834485">
            <a:off x="6886543" y="279458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rot="16407153">
            <a:off x="5558222" y="2655989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rot="15702622">
            <a:off x="4154750" y="271874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 rot="15129913">
            <a:off x="2834613" y="299810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14421165">
            <a:off x="1596304" y="3503301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5620954" y="2366394"/>
            <a:ext cx="2438400" cy="243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16" y="3378624"/>
            <a:ext cx="2438400" cy="24384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5800" y="3378624"/>
            <a:ext cx="2438400" cy="24384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4192454" y="3384582"/>
            <a:ext cx="1864968" cy="1864968"/>
          </a:xfrm>
          <a:prstGeom prst="rect">
            <a:avLst/>
          </a:prstGeom>
        </p:spPr>
      </p:pic>
      <p:pic>
        <p:nvPicPr>
          <p:cNvPr id="18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00" y="3514302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일반공격</a:t>
            </a:r>
            <a:r>
              <a:rPr lang="en-US" altLang="ko-KR" b="1" dirty="0"/>
              <a:t>(Launch) – </a:t>
            </a:r>
            <a:r>
              <a:rPr lang="ko-KR" altLang="en-US" b="1" dirty="0"/>
              <a:t>전 캐릭터 동일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37059" y="235712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충돌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1375" y="1973136"/>
            <a:ext cx="2246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100 </a:t>
            </a:r>
          </a:p>
          <a:p>
            <a:r>
              <a:rPr lang="ko-KR" altLang="en-US" dirty="0"/>
              <a:t>타격범위 </a:t>
            </a:r>
            <a:r>
              <a:rPr lang="en-US" altLang="ko-KR" dirty="0"/>
              <a:t>: </a:t>
            </a:r>
            <a:r>
              <a:rPr lang="ko-KR" altLang="en-US" dirty="0"/>
              <a:t>몸체크기</a:t>
            </a:r>
            <a:endParaRPr lang="en-US" altLang="ko-KR" dirty="0"/>
          </a:p>
          <a:p>
            <a:r>
              <a:rPr lang="ko-KR" altLang="en-US" dirty="0"/>
              <a:t>이동범위 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197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436" y="442141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296132" y="442141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1932" y="4116855"/>
            <a:ext cx="2438400" cy="24384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회피</a:t>
            </a:r>
            <a:r>
              <a:rPr lang="en-US" altLang="ko-KR" b="1" dirty="0"/>
              <a:t> – </a:t>
            </a:r>
            <a:r>
              <a:rPr lang="ko-KR" altLang="en-US" b="1" dirty="0"/>
              <a:t>전 캐릭터 동일</a:t>
            </a:r>
            <a:r>
              <a:rPr lang="en-US" altLang="ko-KR" b="1" dirty="0"/>
              <a:t>(</a:t>
            </a:r>
            <a:r>
              <a:rPr lang="ko-KR" altLang="en-US" b="1" dirty="0" err="1"/>
              <a:t>헤비</a:t>
            </a:r>
            <a:r>
              <a:rPr lang="ko-KR" altLang="en-US" b="1" dirty="0"/>
              <a:t> 제외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00084" y="3960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피격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89368" y="1822102"/>
            <a:ext cx="2953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무적시간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이동거리 </a:t>
            </a:r>
            <a:r>
              <a:rPr lang="en-US" altLang="ko-KR" dirty="0"/>
              <a:t>: </a:t>
            </a:r>
            <a:r>
              <a:rPr lang="ko-KR" altLang="en-US" dirty="0"/>
              <a:t>본체 세배 거리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0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1379" y="4116855"/>
            <a:ext cx="2438400" cy="2438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07270" y="3960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피격 범위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506869" y="3739996"/>
            <a:ext cx="628073" cy="8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68357" y="3097303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회피 도중에는 </a:t>
            </a:r>
            <a:endParaRPr lang="en-US" altLang="ko-KR" dirty="0"/>
          </a:p>
          <a:p>
            <a:pPr algn="ctr"/>
            <a:r>
              <a:rPr lang="ko-KR" altLang="en-US" dirty="0"/>
              <a:t>피격판정 없음</a:t>
            </a:r>
          </a:p>
        </p:txBody>
      </p:sp>
      <p:grpSp>
        <p:nvGrpSpPr>
          <p:cNvPr id="27" name="그룹 26"/>
          <p:cNvGrpSpPr/>
          <p:nvPr/>
        </p:nvGrpSpPr>
        <p:grpSpPr>
          <a:xfrm rot="2979399">
            <a:off x="4577968" y="2898281"/>
            <a:ext cx="1444502" cy="1759219"/>
            <a:chOff x="1923023" y="3485538"/>
            <a:chExt cx="1444502" cy="1759219"/>
          </a:xfrm>
        </p:grpSpPr>
        <p:pic>
          <p:nvPicPr>
            <p:cNvPr id="28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126">
              <a:off x="1726775" y="3681786"/>
              <a:ext cx="1759219" cy="13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5547" y1="47266" x2="40234" y2="56250"/>
                          <a14:foregroundMark x1="54297" y1="43359" x2="50000" y2="531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205414" flipH="1">
              <a:off x="2027425" y="3841419"/>
              <a:ext cx="1340100" cy="1340100"/>
            </a:xfrm>
            <a:prstGeom prst="rect">
              <a:avLst/>
            </a:prstGeom>
          </p:spPr>
        </p:pic>
      </p:grpSp>
      <p:cxnSp>
        <p:nvCxnSpPr>
          <p:cNvPr id="30" name="직선 화살표 연결선 29"/>
          <p:cNvCxnSpPr>
            <a:cxnSpLocks/>
          </p:cNvCxnSpPr>
          <p:nvPr/>
        </p:nvCxnSpPr>
        <p:spPr>
          <a:xfrm>
            <a:off x="7533314" y="6109349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>
            <a:off x="6363813" y="5916403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5479240" y="592479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</p:cNvCxnSpPr>
          <p:nvPr/>
        </p:nvCxnSpPr>
        <p:spPr>
          <a:xfrm>
            <a:off x="4531284" y="5916403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른쪽 19"/>
          <p:cNvSpPr/>
          <p:nvPr/>
        </p:nvSpPr>
        <p:spPr>
          <a:xfrm rot="10800000">
            <a:off x="4900128" y="4750042"/>
            <a:ext cx="1775728" cy="880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791144">
            <a:off x="4723221" y="3857427"/>
            <a:ext cx="2438400" cy="2438400"/>
          </a:xfrm>
          <a:prstGeom prst="rect">
            <a:avLst/>
          </a:prstGeom>
        </p:spPr>
      </p:pic>
      <p:sp>
        <p:nvSpPr>
          <p:cNvPr id="3" name="화살표: 원형 2"/>
          <p:cNvSpPr/>
          <p:nvPr/>
        </p:nvSpPr>
        <p:spPr>
          <a:xfrm rot="19456333" flipH="1">
            <a:off x="5834050" y="4527700"/>
            <a:ext cx="586309" cy="600423"/>
          </a:xfrm>
          <a:prstGeom prst="circularArrow">
            <a:avLst>
              <a:gd name="adj1" fmla="val 9781"/>
              <a:gd name="adj2" fmla="val 1142319"/>
              <a:gd name="adj3" fmla="val 21084036"/>
              <a:gd name="adj4" fmla="val 1843180"/>
              <a:gd name="adj5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39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it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43" y="4209442"/>
            <a:ext cx="1586489" cy="158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3398" y="671119"/>
            <a:ext cx="781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Heavy</a:t>
            </a:r>
            <a:r>
              <a:rPr lang="ko-KR" altLang="en-US" b="1" dirty="0"/>
              <a:t> 반격 스킬 </a:t>
            </a:r>
            <a:r>
              <a:rPr lang="en-US" altLang="ko-KR" b="1" dirty="0"/>
              <a:t>– </a:t>
            </a:r>
            <a:r>
              <a:rPr lang="ko-KR" altLang="en-US" b="1" dirty="0"/>
              <a:t>회피버튼 누를 경우 발동</a:t>
            </a:r>
            <a:r>
              <a:rPr lang="en-US" altLang="ko-KR" b="1" dirty="0"/>
              <a:t>(</a:t>
            </a:r>
            <a:r>
              <a:rPr lang="ko-KR" altLang="en-US" b="1" dirty="0"/>
              <a:t>회피가 없고 이 스킬이 나감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반격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0.7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초 동안 무적이 되고 이 무적시간 동안 적에게 일반공격으로 피격되면 역으로 데미지를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총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독가스 등은 반격해도 데미지는 줄 수 없다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4688" y="4258008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572886" y="4321435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24" y="4553739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7161" y="4260658"/>
            <a:ext cx="1461654" cy="146165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923023" y="3756359"/>
            <a:ext cx="1444502" cy="1759219"/>
            <a:chOff x="1923023" y="3485538"/>
            <a:chExt cx="1444502" cy="1759219"/>
          </a:xfrm>
        </p:grpSpPr>
        <p:pic>
          <p:nvPicPr>
            <p:cNvPr id="15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126">
              <a:off x="1726775" y="3681786"/>
              <a:ext cx="1759219" cy="13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5547" y1="47266" x2="40234" y2="56250"/>
                          <a14:foregroundMark x1="54297" y1="43359" x2="50000" y2="531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205414" flipH="1">
              <a:off x="2027425" y="3841419"/>
              <a:ext cx="1340100" cy="13401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864562" y="2279031"/>
            <a:ext cx="5886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무적시간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적에게 일반공격으로 피격 시 무조건 데미지</a:t>
            </a:r>
          </a:p>
        </p:txBody>
      </p:sp>
      <p:sp>
        <p:nvSpPr>
          <p:cNvPr id="18" name="화살표: 오른쪽 17"/>
          <p:cNvSpPr/>
          <p:nvPr/>
        </p:nvSpPr>
        <p:spPr>
          <a:xfrm>
            <a:off x="5582877" y="4755193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49" y="4264427"/>
            <a:ext cx="933511" cy="8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05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5380" y="2927758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캐릭터 </a:t>
            </a:r>
            <a:r>
              <a:rPr lang="ko-KR" altLang="en-US" sz="4400" b="1"/>
              <a:t>별 스킬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81642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41809" y="3365366"/>
            <a:ext cx="1882767" cy="1527142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330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Rocketeer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763398" y="1230945"/>
            <a:ext cx="858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기본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부스터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공격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강화판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보통 부스터의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배 속도로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653764" y="2515974"/>
            <a:ext cx="8538236" cy="3714750"/>
            <a:chOff x="-3136632" y="2944768"/>
            <a:chExt cx="8538236" cy="3714750"/>
          </a:xfrm>
        </p:grpSpPr>
        <p:sp>
          <p:nvSpPr>
            <p:cNvPr id="13" name="직사각형 12"/>
            <p:cNvSpPr/>
            <p:nvPr/>
          </p:nvSpPr>
          <p:spPr>
            <a:xfrm>
              <a:off x="1126835" y="3214255"/>
              <a:ext cx="3447231" cy="2613890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50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620054" y="2944768"/>
              <a:ext cx="4781550" cy="371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8548725">
              <a:off x="1261900" y="3390795"/>
              <a:ext cx="2438400" cy="2438400"/>
            </a:xfrm>
            <a:prstGeom prst="rect">
              <a:avLst/>
            </a:prstGeom>
          </p:spPr>
        </p:pic>
        <p:pic>
          <p:nvPicPr>
            <p:cNvPr id="41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-3136632" y="3674438"/>
              <a:ext cx="2616813" cy="2032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3622326" y="2975169"/>
            <a:ext cx="2438400" cy="2438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46651" y="2983080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87527" y="26284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일반공격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86847" y="20719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스킬공격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721378" y="4921992"/>
            <a:ext cx="1864968" cy="1864968"/>
          </a:xfrm>
          <a:prstGeom prst="rect">
            <a:avLst/>
          </a:prstGeom>
        </p:spPr>
      </p:pic>
      <p:pic>
        <p:nvPicPr>
          <p:cNvPr id="39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524" y="5010411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88526" y="4919842"/>
            <a:ext cx="1864968" cy="1864968"/>
          </a:xfrm>
          <a:prstGeom prst="rect">
            <a:avLst/>
          </a:prstGeom>
        </p:spPr>
      </p:pic>
      <p:sp>
        <p:nvSpPr>
          <p:cNvPr id="2052" name="화살표: 오른쪽 2051"/>
          <p:cNvSpPr/>
          <p:nvPr/>
        </p:nvSpPr>
        <p:spPr>
          <a:xfrm>
            <a:off x="6478866" y="3840369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152637" y="347629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범위</a:t>
            </a:r>
            <a:r>
              <a:rPr lang="en-US" altLang="ko-KR" dirty="0"/>
              <a:t>/</a:t>
            </a:r>
            <a:r>
              <a:rPr lang="ko-KR" altLang="en-US" dirty="0"/>
              <a:t>속도</a:t>
            </a:r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045971" y="2416481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0585" y="1677817"/>
            <a:ext cx="6072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200</a:t>
            </a:r>
          </a:p>
          <a:p>
            <a:r>
              <a:rPr lang="ko-KR" altLang="en-US" dirty="0"/>
              <a:t>타격범위 </a:t>
            </a:r>
            <a:r>
              <a:rPr lang="en-US" altLang="ko-KR" dirty="0"/>
              <a:t>: </a:t>
            </a:r>
            <a:r>
              <a:rPr lang="ko-KR" altLang="en-US" dirty="0"/>
              <a:t>타격범위가 본체 높이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2</a:t>
            </a:r>
            <a:r>
              <a:rPr lang="ko-KR" altLang="en-US" dirty="0"/>
              <a:t>배 만큼 커짐</a:t>
            </a:r>
          </a:p>
        </p:txBody>
      </p:sp>
    </p:spTree>
    <p:extLst>
      <p:ext uri="{BB962C8B-B14F-4D97-AF65-F5344CB8AC3E}">
        <p14:creationId xmlns:p14="http://schemas.microsoft.com/office/powerpoint/2010/main" val="2054716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Engineer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1211" y="3943286"/>
            <a:ext cx="1402081" cy="1402081"/>
          </a:xfrm>
          <a:prstGeom prst="rect">
            <a:avLst/>
          </a:prstGeom>
        </p:spPr>
      </p:pic>
      <p:sp>
        <p:nvSpPr>
          <p:cNvPr id="5" name="부분 원형 4"/>
          <p:cNvSpPr/>
          <p:nvPr/>
        </p:nvSpPr>
        <p:spPr>
          <a:xfrm rot="18445361">
            <a:off x="4069739" y="2075786"/>
            <a:ext cx="5620285" cy="5456688"/>
          </a:xfrm>
          <a:prstGeom prst="pie">
            <a:avLst>
              <a:gd name="adj1" fmla="val 11681501"/>
              <a:gd name="adj2" fmla="val 1620000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3398" y="1244977"/>
            <a:ext cx="1052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앞으로 부채꼴 모양의 충격파를 발사해 사정거리 끝까지 적을 밀어내고 데미지를 준다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3522585" y="3512608"/>
            <a:ext cx="1340100" cy="1340100"/>
          </a:xfrm>
          <a:prstGeom prst="rect">
            <a:avLst/>
          </a:prstGeom>
        </p:spPr>
      </p:pic>
      <p:pic>
        <p:nvPicPr>
          <p:cNvPr id="1030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23" y="3744912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10191" y="33511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발사 범위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30013" y="1964903"/>
            <a:ext cx="4464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250 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4</a:t>
            </a:r>
            <a:r>
              <a:rPr lang="ko-KR" altLang="en-US" dirty="0"/>
              <a:t>배 범위만큼 부채꼴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870086" y="5079632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169046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510191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805862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101533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5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메인메뉴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65246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56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Heavy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부스터로 날아가서 착지한 지점 주변에 폭발해서 범위피해를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62035" y="3495056"/>
            <a:ext cx="2952413" cy="2940504"/>
          </a:xfrm>
          <a:prstGeom prst="ellipse">
            <a:avLst/>
          </a:prstGeom>
          <a:solidFill>
            <a:srgbClr val="F379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6" y="4201833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2703237" y="4251949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75" y="4484253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위로 구부러짐 12"/>
          <p:cNvSpPr/>
          <p:nvPr/>
        </p:nvSpPr>
        <p:spPr>
          <a:xfrm rot="11129896">
            <a:off x="4977376" y="3811571"/>
            <a:ext cx="2809900" cy="868083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5271" y="4071056"/>
            <a:ext cx="1461654" cy="14616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43368" y="28043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폭발 범위</a:t>
            </a:r>
          </a:p>
        </p:txBody>
      </p:sp>
      <p:cxnSp>
        <p:nvCxnSpPr>
          <p:cNvPr id="16" name="직선 화살표 연결선 15"/>
          <p:cNvCxnSpPr>
            <a:cxnSpLocks/>
            <a:endCxn id="17" idx="2"/>
          </p:cNvCxnSpPr>
          <p:nvPr/>
        </p:nvCxnSpPr>
        <p:spPr>
          <a:xfrm flipV="1">
            <a:off x="7021585" y="3466343"/>
            <a:ext cx="1036651" cy="45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73694" y="2820012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스킬로 날아가는 도중에는 </a:t>
            </a:r>
            <a:endParaRPr lang="en-US" altLang="ko-KR" dirty="0"/>
          </a:p>
          <a:p>
            <a:pPr algn="ctr"/>
            <a:r>
              <a:rPr lang="ko-KR" altLang="en-US" dirty="0"/>
              <a:t>타격판정 없음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71456" y="1821862"/>
            <a:ext cx="3310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2</a:t>
            </a:r>
            <a:r>
              <a:rPr lang="ko-KR" altLang="en-US" dirty="0"/>
              <a:t>배인 원</a:t>
            </a:r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 flipV="1">
            <a:off x="4545803" y="54014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 flipV="1">
            <a:off x="4931365" y="49653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 flipV="1">
            <a:off x="5544086" y="49653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3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64363" y="3168071"/>
            <a:ext cx="2815073" cy="143163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297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Doctor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63398" y="1213712"/>
            <a:ext cx="10593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스페셜 스킬을 쓰면 자신이 있는 위치에 독가스를 뿌리며 앞으로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공중에서 방향을 바꿀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땅에 착지하지 않고 연료가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이 될 때까지 날아다닐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날아다니는 중 적과 부딪히면 데미지는 주지 않고 멈추고 땅에 내려온다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27994" flipH="1">
            <a:off x="5466356" y="3104155"/>
            <a:ext cx="1703834" cy="1703834"/>
          </a:xfrm>
          <a:prstGeom prst="rect">
            <a:avLst/>
          </a:prstGeom>
        </p:spPr>
      </p:pic>
      <p:pic>
        <p:nvPicPr>
          <p:cNvPr id="9" name="Picture 6" descr="hit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467" y="3498970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as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69" y="2794909"/>
            <a:ext cx="3097136" cy="195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335058">
            <a:off x="3694284" y="3106760"/>
            <a:ext cx="1548003" cy="15480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84103" y="4930607"/>
            <a:ext cx="3993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 </a:t>
            </a:r>
            <a:r>
              <a:rPr lang="ko-KR" altLang="en-US" dirty="0"/>
              <a:t>초당 </a:t>
            </a:r>
            <a:r>
              <a:rPr lang="en-US" altLang="ko-KR" dirty="0"/>
              <a:t>100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X </a:t>
            </a:r>
            <a:r>
              <a:rPr lang="ko-KR" altLang="en-US" dirty="0"/>
              <a:t>이동거리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54136" y="2575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6"/>
                </a:solidFill>
              </a:rPr>
              <a:t>피격범위</a:t>
            </a:r>
          </a:p>
        </p:txBody>
      </p:sp>
      <p:sp>
        <p:nvSpPr>
          <p:cNvPr id="13" name="화살표: 오른쪽 12"/>
          <p:cNvSpPr/>
          <p:nvPr/>
        </p:nvSpPr>
        <p:spPr>
          <a:xfrm rot="10800000">
            <a:off x="3352789" y="3545822"/>
            <a:ext cx="415636" cy="4525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2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메인화면</a:t>
            </a:r>
            <a:r>
              <a:rPr lang="ko-KR" altLang="en-US" sz="2400" b="1" dirty="0"/>
              <a:t> 옵션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5246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80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43" y="182246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플레이어</a:t>
            </a:r>
            <a:r>
              <a:rPr lang="en-US" altLang="ko-KR" sz="2400" b="1" dirty="0"/>
              <a:t>, AI, </a:t>
            </a:r>
            <a:r>
              <a:rPr lang="ko-KR" altLang="en-US" sz="2400" b="1" dirty="0"/>
              <a:t>캐릭터 선택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36663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63011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668836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668836" y="4992298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63011" y="498607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5246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99873" y="2747889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캐릭터 선택 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51808" y="313290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16984" y="3132906"/>
            <a:ext cx="866528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65291" y="3134945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28" name="화살표: 오른쪽 27"/>
          <p:cNvSpPr/>
          <p:nvPr/>
        </p:nvSpPr>
        <p:spPr>
          <a:xfrm>
            <a:off x="5779586" y="4413200"/>
            <a:ext cx="629178" cy="486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51808" y="3761864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16983" y="3761863"/>
            <a:ext cx="866529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780183" y="3761863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51808" y="4390821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616984" y="4390820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Easy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780183" y="4390820"/>
            <a:ext cx="536894" cy="5201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51808" y="503398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616984" y="5033986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780183" y="5033986"/>
            <a:ext cx="536894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287797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840265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Quit</a:t>
            </a:r>
            <a:endParaRPr lang="ko-KR" altLang="en-US" dirty="0"/>
          </a:p>
        </p:txBody>
      </p:sp>
      <p:pic>
        <p:nvPicPr>
          <p:cNvPr id="7170" name="Picture 2" descr="하스스톤 로딩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10251" r="12969" b="735"/>
          <a:stretch/>
        </p:blipFill>
        <p:spPr bwMode="auto">
          <a:xfrm>
            <a:off x="10146374" y="26669"/>
            <a:ext cx="1947515" cy="152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" name="TextBox 7167"/>
          <p:cNvSpPr txBox="1"/>
          <p:nvPr/>
        </p:nvSpPr>
        <p:spPr>
          <a:xfrm>
            <a:off x="6991314" y="10107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화면의 선택창은 아날로그로 </a:t>
            </a:r>
            <a:endParaRPr lang="en-US" altLang="ko-KR" dirty="0"/>
          </a:p>
          <a:p>
            <a:pPr algn="ctr"/>
            <a:r>
              <a:rPr lang="ko-KR" altLang="en-US" dirty="0"/>
              <a:t>돌아가는 이런 형태가 될 것</a:t>
            </a:r>
          </a:p>
        </p:txBody>
      </p:sp>
      <p:cxnSp>
        <p:nvCxnSpPr>
          <p:cNvPr id="7173" name="직선 화살표 연결선 7172"/>
          <p:cNvCxnSpPr>
            <a:cxnSpLocks/>
            <a:stCxn id="11" idx="0"/>
            <a:endCxn id="77" idx="2"/>
          </p:cNvCxnSpPr>
          <p:nvPr/>
        </p:nvCxnSpPr>
        <p:spPr>
          <a:xfrm flipV="1">
            <a:off x="1593568" y="2399850"/>
            <a:ext cx="201141" cy="733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직사각형 7175"/>
          <p:cNvSpPr/>
          <p:nvPr/>
        </p:nvSpPr>
        <p:spPr>
          <a:xfrm>
            <a:off x="8154410" y="3521545"/>
            <a:ext cx="1275339" cy="12507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681208" y="4981967"/>
            <a:ext cx="1275339" cy="125074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7" name="직사각형 7176"/>
          <p:cNvSpPr/>
          <p:nvPr/>
        </p:nvSpPr>
        <p:spPr>
          <a:xfrm>
            <a:off x="8154410" y="3231808"/>
            <a:ext cx="436862" cy="2667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1P</a:t>
            </a:r>
            <a:endParaRPr lang="ko-KR" altLang="en-US" sz="1400" b="1" dirty="0"/>
          </a:p>
        </p:txBody>
      </p:sp>
      <p:sp>
        <p:nvSpPr>
          <p:cNvPr id="57" name="직사각형 56"/>
          <p:cNvSpPr/>
          <p:nvPr/>
        </p:nvSpPr>
        <p:spPr>
          <a:xfrm>
            <a:off x="9681208" y="4746845"/>
            <a:ext cx="436862" cy="2667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2P</a:t>
            </a:r>
            <a:endParaRPr lang="ko-KR" altLang="en-US" sz="1400" b="1" dirty="0"/>
          </a:p>
        </p:txBody>
      </p:sp>
      <p:sp>
        <p:nvSpPr>
          <p:cNvPr id="67" name="직사각형 66"/>
          <p:cNvSpPr/>
          <p:nvPr/>
        </p:nvSpPr>
        <p:spPr>
          <a:xfrm>
            <a:off x="9668836" y="3484056"/>
            <a:ext cx="1275339" cy="125074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668835" y="3248934"/>
            <a:ext cx="633369" cy="266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CPU</a:t>
            </a:r>
            <a:endParaRPr lang="ko-KR" altLang="en-US" sz="1400" b="1" dirty="0"/>
          </a:p>
        </p:txBody>
      </p:sp>
      <p:cxnSp>
        <p:nvCxnSpPr>
          <p:cNvPr id="69" name="직선 화살표 연결선 68"/>
          <p:cNvCxnSpPr>
            <a:cxnSpLocks/>
            <a:endCxn id="76" idx="2"/>
          </p:cNvCxnSpPr>
          <p:nvPr/>
        </p:nvCxnSpPr>
        <p:spPr>
          <a:xfrm flipH="1" flipV="1">
            <a:off x="8052858" y="2040068"/>
            <a:ext cx="378624" cy="1187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cxnSpLocks/>
            <a:endCxn id="79" idx="2"/>
          </p:cNvCxnSpPr>
          <p:nvPr/>
        </p:nvCxnSpPr>
        <p:spPr>
          <a:xfrm flipV="1">
            <a:off x="4294272" y="2765884"/>
            <a:ext cx="1518780" cy="407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99149" y="1393737"/>
            <a:ext cx="250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선택하고 나서 </a:t>
            </a:r>
            <a:endParaRPr lang="en-US" altLang="ko-KR" dirty="0"/>
          </a:p>
          <a:p>
            <a:pPr algn="ctr"/>
            <a:r>
              <a:rPr lang="ko-KR" altLang="en-US" dirty="0"/>
              <a:t>유저가 직접 </a:t>
            </a:r>
            <a:r>
              <a:rPr lang="en-US" altLang="ko-KR" dirty="0"/>
              <a:t>CPU</a:t>
            </a:r>
            <a:r>
              <a:rPr lang="ko-KR" altLang="en-US" dirty="0"/>
              <a:t>선택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2711" y="1753519"/>
            <a:ext cx="2183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Player1/2/CPU/Off </a:t>
            </a:r>
          </a:p>
          <a:p>
            <a:pPr algn="ctr"/>
            <a:r>
              <a:rPr lang="ko-KR" altLang="en-US" dirty="0"/>
              <a:t>선택가능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317869" y="1044380"/>
            <a:ext cx="3725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빨강</a:t>
            </a:r>
            <a:r>
              <a:rPr lang="en-US" altLang="ko-KR" dirty="0"/>
              <a:t>, </a:t>
            </a:r>
            <a:r>
              <a:rPr lang="ko-KR" altLang="en-US" dirty="0"/>
              <a:t>파랑</a:t>
            </a:r>
            <a:r>
              <a:rPr lang="en-US" altLang="ko-KR" dirty="0"/>
              <a:t>, </a:t>
            </a:r>
            <a:r>
              <a:rPr lang="ko-KR" altLang="en-US" dirty="0"/>
              <a:t>노랑</a:t>
            </a:r>
            <a:r>
              <a:rPr lang="en-US" altLang="ko-KR" dirty="0"/>
              <a:t>, </a:t>
            </a:r>
            <a:r>
              <a:rPr lang="ko-KR" altLang="en-US" dirty="0"/>
              <a:t>초록 </a:t>
            </a:r>
            <a:r>
              <a:rPr lang="en-US" altLang="ko-KR" dirty="0"/>
              <a:t>4</a:t>
            </a:r>
            <a:r>
              <a:rPr lang="ko-KR" altLang="en-US" dirty="0"/>
              <a:t>개 중 선택</a:t>
            </a:r>
            <a:endParaRPr lang="en-US" altLang="ko-KR" dirty="0"/>
          </a:p>
          <a:p>
            <a:pPr algn="ctr"/>
            <a:r>
              <a:rPr lang="ko-KR" altLang="en-US" dirty="0"/>
              <a:t>유저</a:t>
            </a:r>
            <a:r>
              <a:rPr lang="en-US" altLang="ko-KR" dirty="0"/>
              <a:t>, CPU</a:t>
            </a:r>
            <a:r>
              <a:rPr lang="ko-KR" altLang="en-US" dirty="0"/>
              <a:t>모두 </a:t>
            </a:r>
            <a:r>
              <a:rPr lang="ko-KR" altLang="en-US" dirty="0" err="1"/>
              <a:t>아닐때는</a:t>
            </a:r>
            <a:r>
              <a:rPr lang="ko-KR" altLang="en-US" dirty="0"/>
              <a:t> 비활성화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66846" y="2119553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유저일 경우에는 자동으로 비활성화</a:t>
            </a:r>
            <a:endParaRPr lang="en-US" altLang="ko-KR" dirty="0"/>
          </a:p>
          <a:p>
            <a:pPr algn="ctr"/>
            <a:r>
              <a:rPr lang="en-US" altLang="ko-KR" dirty="0"/>
              <a:t>CPU</a:t>
            </a:r>
            <a:r>
              <a:rPr lang="ko-KR" altLang="en-US" dirty="0"/>
              <a:t>일 경우에만 활성화</a:t>
            </a:r>
          </a:p>
        </p:txBody>
      </p:sp>
      <p:cxnSp>
        <p:nvCxnSpPr>
          <p:cNvPr id="85" name="직선 화살표 연결선 84"/>
          <p:cNvCxnSpPr>
            <a:cxnSpLocks/>
            <a:endCxn id="88" idx="2"/>
          </p:cNvCxnSpPr>
          <p:nvPr/>
        </p:nvCxnSpPr>
        <p:spPr>
          <a:xfrm flipV="1">
            <a:off x="10630619" y="2710400"/>
            <a:ext cx="132955" cy="682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429749" y="1787070"/>
            <a:ext cx="2667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</a:t>
            </a:r>
            <a:r>
              <a:rPr lang="ko-KR" altLang="en-US" dirty="0" err="1"/>
              <a:t>두명일</a:t>
            </a:r>
            <a:r>
              <a:rPr lang="ko-KR" altLang="en-US" dirty="0"/>
              <a:t> 경우에는 먼저 선택한 사람이 </a:t>
            </a:r>
            <a:r>
              <a:rPr lang="en-US" altLang="ko-KR" dirty="0"/>
              <a:t>CPU </a:t>
            </a:r>
            <a:r>
              <a:rPr lang="ko-KR" altLang="en-US" dirty="0"/>
              <a:t>캐릭터 선택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86320" y="2637613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모드 선택 씬</a:t>
            </a:r>
          </a:p>
        </p:txBody>
      </p:sp>
      <p:cxnSp>
        <p:nvCxnSpPr>
          <p:cNvPr id="75" name="직선 화살표 연결선 74"/>
          <p:cNvCxnSpPr>
            <a:cxnSpLocks/>
            <a:stCxn id="16" idx="0"/>
            <a:endCxn id="78" idx="2"/>
          </p:cNvCxnSpPr>
          <p:nvPr/>
        </p:nvCxnSpPr>
        <p:spPr>
          <a:xfrm flipV="1">
            <a:off x="3033738" y="1690711"/>
            <a:ext cx="1146981" cy="1444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3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인게임</a:t>
            </a:r>
            <a:r>
              <a:rPr lang="ko-KR" altLang="en-US" sz="2400" b="1" dirty="0"/>
              <a:t> 화면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5246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24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인게임</a:t>
            </a:r>
            <a:r>
              <a:rPr lang="ko-KR" altLang="en-US" sz="2400" b="1" dirty="0"/>
              <a:t> 옵션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5246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49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</a:t>
            </a:r>
            <a:r>
              <a:rPr lang="ko-KR" altLang="en-US" sz="2400" b="1" dirty="0" err="1"/>
              <a:t>결과창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65246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04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가이드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5246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86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9996" y="2910980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게임 시스템</a:t>
            </a:r>
          </a:p>
        </p:txBody>
      </p:sp>
    </p:spTree>
    <p:extLst>
      <p:ext uri="{BB962C8B-B14F-4D97-AF65-F5344CB8AC3E}">
        <p14:creationId xmlns:p14="http://schemas.microsoft.com/office/powerpoint/2010/main" val="298221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618</Words>
  <Application>Microsoft Office PowerPoint</Application>
  <PresentationFormat>와이드스크린</PresentationFormat>
  <Paragraphs>145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Yun-Seok Seo</dc:creator>
  <cp:lastModifiedBy>Yun-Seok Seo</cp:lastModifiedBy>
  <cp:revision>46</cp:revision>
  <dcterms:created xsi:type="dcterms:W3CDTF">2017-04-28T15:27:23Z</dcterms:created>
  <dcterms:modified xsi:type="dcterms:W3CDTF">2017-04-29T06:54:15Z</dcterms:modified>
</cp:coreProperties>
</file>