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7" r:id="rId2"/>
    <p:sldId id="266" r:id="rId3"/>
    <p:sldId id="285" r:id="rId4"/>
    <p:sldId id="276" r:id="rId5"/>
    <p:sldId id="258" r:id="rId6"/>
    <p:sldId id="278" r:id="rId7"/>
    <p:sldId id="284" r:id="rId8"/>
    <p:sldId id="279" r:id="rId9"/>
    <p:sldId id="277" r:id="rId10"/>
    <p:sldId id="295" r:id="rId11"/>
    <p:sldId id="294" r:id="rId12"/>
    <p:sldId id="293" r:id="rId13"/>
    <p:sldId id="286" r:id="rId14"/>
    <p:sldId id="269" r:id="rId15"/>
    <p:sldId id="282" r:id="rId16"/>
    <p:sldId id="290" r:id="rId17"/>
    <p:sldId id="296" r:id="rId18"/>
    <p:sldId id="283" r:id="rId19"/>
    <p:sldId id="289" r:id="rId20"/>
    <p:sldId id="288" r:id="rId21"/>
    <p:sldId id="268" r:id="rId22"/>
    <p:sldId id="264" r:id="rId23"/>
    <p:sldId id="267" r:id="rId24"/>
    <p:sldId id="270" r:id="rId25"/>
    <p:sldId id="259" r:id="rId26"/>
    <p:sldId id="261" r:id="rId27"/>
    <p:sldId id="262" r:id="rId28"/>
    <p:sldId id="265" r:id="rId29"/>
    <p:sldId id="26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F3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04031-5B01-4F61-8677-73B8A0B9E998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2AC79-1783-46CE-A6B7-13C1AB236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09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9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7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93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4378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0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3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0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3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5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9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77ED-0C25-4572-8E03-EB44A7DCE108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3.wdp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3.wdp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3.wdp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10" Type="http://schemas.microsoft.com/office/2007/relationships/hdphoto" Target="../media/hdphoto6.wdp"/><Relationship Id="rId4" Type="http://schemas.microsoft.com/office/2007/relationships/hdphoto" Target="../media/hdphoto5.wdp"/><Relationship Id="rId9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15560" y="1921079"/>
            <a:ext cx="673280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FF0000"/>
                </a:solidFill>
              </a:rPr>
              <a:t>Rocketeers</a:t>
            </a:r>
          </a:p>
          <a:p>
            <a:pPr algn="ctr"/>
            <a:r>
              <a:rPr lang="en-US" altLang="ko-KR" sz="4400" b="1" dirty="0"/>
              <a:t>Steampunk Battle Arena</a:t>
            </a:r>
          </a:p>
        </p:txBody>
      </p:sp>
    </p:spTree>
    <p:extLst>
      <p:ext uri="{BB962C8B-B14F-4D97-AF65-F5344CB8AC3E}">
        <p14:creationId xmlns:p14="http://schemas.microsoft.com/office/powerpoint/2010/main" val="1530104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가이드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653505" y="706210"/>
            <a:ext cx="9059236" cy="5979816"/>
            <a:chOff x="14298719" y="1557094"/>
            <a:chExt cx="9950803" cy="8757231"/>
          </a:xfrm>
        </p:grpSpPr>
        <p:sp>
          <p:nvSpPr>
            <p:cNvPr id="5" name="직사각형"/>
            <p:cNvSpPr/>
            <p:nvPr/>
          </p:nvSpPr>
          <p:spPr>
            <a:xfrm>
              <a:off x="14298719" y="1557094"/>
              <a:ext cx="9950803" cy="8757231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4000"/>
            </a:p>
          </p:txBody>
        </p:sp>
        <p:sp>
          <p:nvSpPr>
            <p:cNvPr id="6" name="G U I D E"/>
            <p:cNvSpPr/>
            <p:nvPr/>
          </p:nvSpPr>
          <p:spPr>
            <a:xfrm>
              <a:off x="18026344" y="1971126"/>
              <a:ext cx="2663803" cy="8762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sz="2400" dirty="0"/>
                <a:t>G U I D E</a:t>
              </a:r>
            </a:p>
          </p:txBody>
        </p:sp>
        <p:sp>
          <p:nvSpPr>
            <p:cNvPr id="8" name="CLOSE"/>
            <p:cNvSpPr/>
            <p:nvPr/>
          </p:nvSpPr>
          <p:spPr>
            <a:xfrm>
              <a:off x="18431302" y="9243249"/>
              <a:ext cx="1853885" cy="876227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sz="2400"/>
                <a:t>CLOSE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466363" y="1644241"/>
            <a:ext cx="7508147" cy="4310407"/>
          </a:xfrm>
          <a:prstGeom prst="rect">
            <a:avLst/>
          </a:prstGeom>
          <a:solidFill>
            <a:srgbClr val="010101"/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3" name="이등변 삼각형 22"/>
          <p:cNvSpPr/>
          <p:nvPr/>
        </p:nvSpPr>
        <p:spPr>
          <a:xfrm rot="5400000">
            <a:off x="9371377" y="3569666"/>
            <a:ext cx="1711354" cy="2516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6200000">
            <a:off x="1358142" y="3569666"/>
            <a:ext cx="1711354" cy="2516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755069" y="1750861"/>
            <a:ext cx="6856107" cy="4136646"/>
            <a:chOff x="2709090" y="1445355"/>
            <a:chExt cx="6913635" cy="4171355"/>
          </a:xfrm>
        </p:grpSpPr>
        <p:pic>
          <p:nvPicPr>
            <p:cNvPr id="21" name="Picture 2" descr="관련 이미지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090" y="1445355"/>
              <a:ext cx="6913635" cy="4171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6765996" y="1937856"/>
              <a:ext cx="1006679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Charge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420444" y="1921078"/>
              <a:ext cx="1502183" cy="620786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813676" y="2067886"/>
              <a:ext cx="1502183" cy="620786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384127" y="2231471"/>
              <a:ext cx="1502183" cy="620786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13651" y="4202884"/>
              <a:ext cx="1072683" cy="333603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93224" y="4620377"/>
              <a:ext cx="1072683" cy="996333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199462" y="4620377"/>
              <a:ext cx="853740" cy="996333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910815" y="3531032"/>
              <a:ext cx="1610689" cy="558149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692703" y="2344356"/>
              <a:ext cx="1493241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439324" y="2551110"/>
              <a:ext cx="738232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439324" y="2945759"/>
              <a:ext cx="738232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388990" y="4191157"/>
              <a:ext cx="738232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372765" y="4130642"/>
              <a:ext cx="1006679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Evade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380601" y="2605639"/>
              <a:ext cx="1006680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Skill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372212" y="2945104"/>
              <a:ext cx="1006679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Attack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922732" y="3613205"/>
              <a:ext cx="1006679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dirty="0"/>
                <a:t>Move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388990" y="4494823"/>
              <a:ext cx="1006679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Menu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13676" y="1463878"/>
              <a:ext cx="2545838" cy="620786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010964" y="1774271"/>
              <a:ext cx="2378467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Gamepad Control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027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130"/>
          <p:cNvGrpSpPr/>
          <p:nvPr/>
        </p:nvGrpSpPr>
        <p:grpSpPr>
          <a:xfrm>
            <a:off x="369116" y="134225"/>
            <a:ext cx="11367083" cy="6858352"/>
            <a:chOff x="0" y="461395"/>
            <a:chExt cx="11367083" cy="6858352"/>
          </a:xfrm>
        </p:grpSpPr>
        <p:grpSp>
          <p:nvGrpSpPr>
            <p:cNvPr id="22" name="그룹 21"/>
            <p:cNvGrpSpPr/>
            <p:nvPr/>
          </p:nvGrpSpPr>
          <p:grpSpPr>
            <a:xfrm>
              <a:off x="0" y="461395"/>
              <a:ext cx="11367083" cy="6858352"/>
              <a:chOff x="2709090" y="1445355"/>
              <a:chExt cx="6913635" cy="4171355"/>
            </a:xfrm>
          </p:grpSpPr>
          <p:pic>
            <p:nvPicPr>
              <p:cNvPr id="2" name="Picture 2" descr="관련 이미지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9090" y="1445355"/>
                <a:ext cx="6913635" cy="41713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6706224" y="1937856"/>
                <a:ext cx="1006679" cy="293615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Recharge</a:t>
                </a:r>
                <a:endParaRPr lang="ko-KR" altLang="en-US" sz="2400" b="1" dirty="0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4420444" y="1921078"/>
                <a:ext cx="1502183" cy="620786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813676" y="2067886"/>
                <a:ext cx="1502183" cy="620786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384127" y="2231471"/>
                <a:ext cx="1502183" cy="620786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313651" y="4202884"/>
                <a:ext cx="1072683" cy="333603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093224" y="4620377"/>
                <a:ext cx="1072683" cy="996333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199462" y="4620377"/>
                <a:ext cx="853740" cy="996333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7910815" y="3531032"/>
                <a:ext cx="1610689" cy="558149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692703" y="2344356"/>
                <a:ext cx="1493241" cy="293615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8439324" y="2551110"/>
                <a:ext cx="738232" cy="293615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439324" y="2945759"/>
                <a:ext cx="738232" cy="293615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388990" y="4191157"/>
                <a:ext cx="738232" cy="293615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377866" y="4156154"/>
                <a:ext cx="1006679" cy="293615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400" b="1" dirty="0"/>
                  <a:t>Evade</a:t>
                </a:r>
                <a:endParaRPr lang="ko-KR" altLang="en-US" sz="2400" b="1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8380601" y="2605639"/>
                <a:ext cx="1006680" cy="293615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400" b="1" dirty="0"/>
                  <a:t>Skill</a:t>
                </a:r>
                <a:endParaRPr lang="ko-KR" altLang="en-US" sz="2400" b="1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377315" y="2945104"/>
                <a:ext cx="1006679" cy="293615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400" b="1" dirty="0"/>
                  <a:t>Attack</a:t>
                </a:r>
                <a:endParaRPr lang="ko-KR" altLang="en-US" sz="2400" b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922732" y="3613205"/>
                <a:ext cx="1006679" cy="293615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2400" b="1" dirty="0"/>
                  <a:t>Move</a:t>
                </a:r>
                <a:endParaRPr lang="ko-KR" altLang="en-US" sz="2400" b="1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8388990" y="4510129"/>
                <a:ext cx="1006679" cy="293615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400" b="1" dirty="0"/>
                  <a:t>Menu</a:t>
                </a:r>
                <a:endParaRPr lang="ko-KR" altLang="en-US" sz="2400" b="1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813676" y="1463878"/>
                <a:ext cx="2545838" cy="620786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450283" y="1774271"/>
                <a:ext cx="2378467" cy="293615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200" dirty="0"/>
                  <a:t>Gamepad Control</a:t>
                </a:r>
                <a:endParaRPr lang="ko-KR" altLang="en-US" sz="3200" dirty="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2260176" y="2022852"/>
              <a:ext cx="6833065" cy="4099481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48202" y="2154771"/>
              <a:ext cx="6647209" cy="3741807"/>
            </a:xfrm>
            <a:prstGeom prst="rect">
              <a:avLst/>
            </a:prstGeom>
          </p:spPr>
        </p:pic>
        <p:cxnSp>
          <p:nvCxnSpPr>
            <p:cNvPr id="31" name="직선 연결선 30"/>
            <p:cNvCxnSpPr>
              <a:cxnSpLocks/>
            </p:cNvCxnSpPr>
            <p:nvPr/>
          </p:nvCxnSpPr>
          <p:spPr>
            <a:xfrm>
              <a:off x="2822119" y="4283827"/>
              <a:ext cx="684479" cy="575817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cxnSpLocks/>
            </p:cNvCxnSpPr>
            <p:nvPr/>
          </p:nvCxnSpPr>
          <p:spPr>
            <a:xfrm>
              <a:off x="6048462" y="4605556"/>
              <a:ext cx="1830588" cy="1129166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/>
            </p:cNvCxnSpPr>
            <p:nvPr/>
          </p:nvCxnSpPr>
          <p:spPr>
            <a:xfrm>
              <a:off x="7368397" y="4861841"/>
              <a:ext cx="485486" cy="29152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cxnSpLocks/>
            </p:cNvCxnSpPr>
            <p:nvPr/>
          </p:nvCxnSpPr>
          <p:spPr>
            <a:xfrm flipV="1">
              <a:off x="7436992" y="2586281"/>
              <a:ext cx="960663" cy="1697546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cxnSpLocks/>
            </p:cNvCxnSpPr>
            <p:nvPr/>
          </p:nvCxnSpPr>
          <p:spPr>
            <a:xfrm>
              <a:off x="7858600" y="5726990"/>
              <a:ext cx="1226252" cy="7733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cxnSpLocks/>
            </p:cNvCxnSpPr>
            <p:nvPr/>
          </p:nvCxnSpPr>
          <p:spPr>
            <a:xfrm flipV="1">
              <a:off x="7853883" y="3153519"/>
              <a:ext cx="801292" cy="1369815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cxnSpLocks/>
            </p:cNvCxnSpPr>
            <p:nvPr/>
          </p:nvCxnSpPr>
          <p:spPr>
            <a:xfrm>
              <a:off x="8389900" y="2591063"/>
              <a:ext cx="703341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cxnSpLocks/>
            </p:cNvCxnSpPr>
            <p:nvPr/>
          </p:nvCxnSpPr>
          <p:spPr>
            <a:xfrm flipV="1">
              <a:off x="7399473" y="2020577"/>
              <a:ext cx="0" cy="401663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cxnSpLocks/>
            </p:cNvCxnSpPr>
            <p:nvPr/>
          </p:nvCxnSpPr>
          <p:spPr>
            <a:xfrm>
              <a:off x="8646875" y="3152514"/>
              <a:ext cx="454862" cy="5635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>
              <a:cxnSpLocks/>
            </p:cNvCxnSpPr>
            <p:nvPr/>
          </p:nvCxnSpPr>
          <p:spPr>
            <a:xfrm>
              <a:off x="7850211" y="5155636"/>
              <a:ext cx="1226252" cy="7733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>
              <a:cxnSpLocks/>
            </p:cNvCxnSpPr>
            <p:nvPr/>
          </p:nvCxnSpPr>
          <p:spPr>
            <a:xfrm>
              <a:off x="2329198" y="4294413"/>
              <a:ext cx="506314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00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01336" y="55991"/>
            <a:ext cx="11367083" cy="6612951"/>
            <a:chOff x="201336" y="55991"/>
            <a:chExt cx="11367083" cy="6612951"/>
          </a:xfrm>
        </p:grpSpPr>
        <p:sp>
          <p:nvSpPr>
            <p:cNvPr id="6" name="직사각형 5"/>
            <p:cNvSpPr/>
            <p:nvPr/>
          </p:nvSpPr>
          <p:spPr>
            <a:xfrm>
              <a:off x="201336" y="55991"/>
              <a:ext cx="11367083" cy="6612951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74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1448" y="4119248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1448" y="3313891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3162" y="3313891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1448" y="5732361"/>
              <a:ext cx="1144588" cy="71918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9837" y="4940991"/>
              <a:ext cx="1675158" cy="719183"/>
            </a:xfrm>
            <a:prstGeom prst="rect">
              <a:avLst/>
            </a:prstGeom>
          </p:spPr>
        </p:pic>
        <p:pic>
          <p:nvPicPr>
            <p:cNvPr id="11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1448" y="2293444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264" y="2293444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264" y="1500977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519" y="2293444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3162" y="2293444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3978" y="2293444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3978" y="1500977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1233" y="2293444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3162" y="4121949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3162" y="4924318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3162" y="5715688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639112" y="2476706"/>
              <a:ext cx="940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: Move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147" y="3431898"/>
              <a:ext cx="1026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: Attack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36147" y="4302510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: Skill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22040" y="5907286"/>
              <a:ext cx="967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: Evade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45873" y="5038079"/>
              <a:ext cx="1100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: Charge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43621" y="3431898"/>
              <a:ext cx="1026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: Attack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43621" y="4302510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: Skill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43621" y="5907286"/>
              <a:ext cx="967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: Evade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43621" y="5038079"/>
              <a:ext cx="1100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: Charge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68512" y="2476706"/>
              <a:ext cx="940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: Move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936147" y="1577869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T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147" y="2388832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G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10910" y="4201834"/>
              <a:ext cx="344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X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85628" y="2388832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H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5744" y="15778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Arial Black" panose="020B0A04020102020204" pitchFamily="34" charset="0"/>
                </a:rPr>
                <a:t>↑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75744" y="2388832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↓ 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50507" y="238883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←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25225" y="238883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→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10910" y="3403977"/>
              <a:ext cx="332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Z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32908" y="5019086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Shift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32908" y="5825588"/>
              <a:ext cx="6034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Ctrl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10910" y="2388832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F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94140" y="4201834"/>
              <a:ext cx="344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/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94140" y="3403977"/>
              <a:ext cx="332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.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4140" y="5797701"/>
              <a:ext cx="344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M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894140" y="4999844"/>
              <a:ext cx="332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,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903555" y="1025646"/>
              <a:ext cx="1070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Player 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43340" y="1025646"/>
              <a:ext cx="1070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Player 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587751" y="333617"/>
              <a:ext cx="4569767" cy="362874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/>
                <a:t>Keyboard Control</a:t>
              </a:r>
              <a:endParaRPr lang="ko-KR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27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NAME LIST"/>
          <p:cNvSpPr/>
          <p:nvPr/>
        </p:nvSpPr>
        <p:spPr>
          <a:xfrm>
            <a:off x="1870746" y="1526201"/>
            <a:ext cx="8208648" cy="454742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algn="ctr"/>
            <a:endParaRPr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크레딧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632434" y="839463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아무 버튼이나 누르면 </a:t>
            </a:r>
            <a:r>
              <a:rPr lang="ko-KR" altLang="en-US" dirty="0" err="1"/>
              <a:t>메인화면으로</a:t>
            </a:r>
            <a:r>
              <a:rPr lang="ko-KR" altLang="en-US" dirty="0"/>
              <a:t> </a:t>
            </a:r>
          </a:p>
        </p:txBody>
      </p:sp>
      <p:sp>
        <p:nvSpPr>
          <p:cNvPr id="212" name="C R E D I T"/>
          <p:cNvSpPr/>
          <p:nvPr/>
        </p:nvSpPr>
        <p:spPr>
          <a:xfrm>
            <a:off x="5303412" y="1948729"/>
            <a:ext cx="1343316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2000" dirty="0"/>
              <a:t>C R E D I T</a:t>
            </a:r>
          </a:p>
        </p:txBody>
      </p:sp>
      <p:sp>
        <p:nvSpPr>
          <p:cNvPr id="7" name="C R E D I T"/>
          <p:cNvSpPr/>
          <p:nvPr/>
        </p:nvSpPr>
        <p:spPr>
          <a:xfrm>
            <a:off x="2960776" y="2779097"/>
            <a:ext cx="1899623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/>
            <a:r>
              <a:rPr lang="en-US" sz="2000" dirty="0"/>
              <a:t>Director, Design</a:t>
            </a:r>
          </a:p>
          <a:p>
            <a:pPr algn="ctr"/>
            <a:r>
              <a:rPr lang="en-US" sz="2000" dirty="0"/>
              <a:t>Yun-Seok Seo</a:t>
            </a:r>
            <a:endParaRPr sz="2000" dirty="0"/>
          </a:p>
        </p:txBody>
      </p:sp>
      <p:sp>
        <p:nvSpPr>
          <p:cNvPr id="8" name="C R E D I T"/>
          <p:cNvSpPr/>
          <p:nvPr/>
        </p:nvSpPr>
        <p:spPr>
          <a:xfrm>
            <a:off x="7115703" y="2625208"/>
            <a:ext cx="2042675" cy="974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/>
            <a:r>
              <a:rPr lang="en-US" sz="2000" dirty="0"/>
              <a:t>Programming</a:t>
            </a:r>
          </a:p>
          <a:p>
            <a:pPr algn="ctr"/>
            <a:r>
              <a:rPr lang="en-US" altLang="ko-KR" sz="2000" dirty="0" err="1"/>
              <a:t>Geun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Hee</a:t>
            </a:r>
            <a:r>
              <a:rPr lang="en-US" altLang="ko-KR" sz="2000" dirty="0"/>
              <a:t> Park</a:t>
            </a:r>
          </a:p>
          <a:p>
            <a:pPr algn="ctr"/>
            <a:r>
              <a:rPr lang="en-US" altLang="ko-KR" sz="2000" dirty="0"/>
              <a:t>Young Chan Park</a:t>
            </a:r>
          </a:p>
        </p:txBody>
      </p:sp>
      <p:sp>
        <p:nvSpPr>
          <p:cNvPr id="9" name="C R E D I T"/>
          <p:cNvSpPr/>
          <p:nvPr/>
        </p:nvSpPr>
        <p:spPr>
          <a:xfrm>
            <a:off x="3169646" y="4031442"/>
            <a:ext cx="1481881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/>
            <a:r>
              <a:rPr lang="en-US" sz="2000" dirty="0"/>
              <a:t>Art, UI</a:t>
            </a:r>
          </a:p>
          <a:p>
            <a:pPr algn="ctr"/>
            <a:r>
              <a:rPr lang="en-US" sz="2000" dirty="0" err="1"/>
              <a:t>Dae</a:t>
            </a:r>
            <a:r>
              <a:rPr lang="en-US" sz="2000" dirty="0"/>
              <a:t> </a:t>
            </a:r>
            <a:r>
              <a:rPr lang="en-US" sz="2000" dirty="0" err="1"/>
              <a:t>Jin</a:t>
            </a:r>
            <a:r>
              <a:rPr lang="en-US" sz="2000" dirty="0"/>
              <a:t> Park</a:t>
            </a:r>
            <a:endParaRPr sz="2000" dirty="0"/>
          </a:p>
        </p:txBody>
      </p:sp>
      <p:sp>
        <p:nvSpPr>
          <p:cNvPr id="11" name="C R E D I T"/>
          <p:cNvSpPr/>
          <p:nvPr/>
        </p:nvSpPr>
        <p:spPr>
          <a:xfrm>
            <a:off x="7325920" y="4031442"/>
            <a:ext cx="162223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sz="2000" dirty="0"/>
              <a:t>Music, Sound</a:t>
            </a:r>
          </a:p>
          <a:p>
            <a:r>
              <a:rPr lang="en-US" sz="2000" dirty="0" err="1"/>
              <a:t>Yo</a:t>
            </a:r>
            <a:r>
              <a:rPr lang="en-US" sz="2000" dirty="0"/>
              <a:t> Han </a:t>
            </a:r>
            <a:r>
              <a:rPr lang="en-US" sz="2000" dirty="0" err="1"/>
              <a:t>Goe</a:t>
            </a:r>
            <a:endParaRPr sz="2000" dirty="0"/>
          </a:p>
        </p:txBody>
      </p:sp>
      <p:sp>
        <p:nvSpPr>
          <p:cNvPr id="12" name="C R E D I T"/>
          <p:cNvSpPr/>
          <p:nvPr/>
        </p:nvSpPr>
        <p:spPr>
          <a:xfrm>
            <a:off x="5095021" y="5133384"/>
            <a:ext cx="1760097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sz="2000" dirty="0"/>
              <a:t>Special Thanks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37378417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9996" y="2910980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게임 시스템</a:t>
            </a:r>
          </a:p>
        </p:txBody>
      </p:sp>
    </p:spTree>
    <p:extLst>
      <p:ext uri="{BB962C8B-B14F-4D97-AF65-F5344CB8AC3E}">
        <p14:creationId xmlns:p14="http://schemas.microsoft.com/office/powerpoint/2010/main" val="2982219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93" y="2417664"/>
            <a:ext cx="1629299" cy="203456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43766" y="985300"/>
            <a:ext cx="11748233" cy="2127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dirty="0"/>
              <a:t>조작법</a:t>
            </a:r>
          </a:p>
          <a:p>
            <a:r>
              <a:rPr lang="ko" altLang="en-US" dirty="0"/>
              <a:t>이동</a:t>
            </a:r>
            <a:r>
              <a:rPr lang="en-US" altLang="ko" dirty="0"/>
              <a:t>(Move): </a:t>
            </a:r>
            <a:r>
              <a:rPr lang="ko" altLang="en-US" dirty="0"/>
              <a:t>상화좌우 </a:t>
            </a:r>
            <a:r>
              <a:rPr lang="en-US" altLang="ko" dirty="0"/>
              <a:t>8</a:t>
            </a:r>
            <a:r>
              <a:rPr lang="ko" altLang="en-US" dirty="0"/>
              <a:t>방향 이동</a:t>
            </a:r>
          </a:p>
          <a:p>
            <a:r>
              <a:rPr lang="ko-KR" altLang="en-US" dirty="0" err="1"/>
              <a:t>부스터</a:t>
            </a:r>
            <a:r>
              <a:rPr lang="en-US" altLang="ko-KR" dirty="0"/>
              <a:t>(Launch)</a:t>
            </a:r>
            <a:r>
              <a:rPr lang="en-US" altLang="ko" dirty="0"/>
              <a:t>: MP</a:t>
            </a:r>
            <a:r>
              <a:rPr lang="ko" altLang="en-US" dirty="0"/>
              <a:t>를 소모하고 특정 방향으로 부스터를 쓰면서 돌진</a:t>
            </a:r>
            <a:r>
              <a:rPr lang="en-US" altLang="ko" dirty="0"/>
              <a:t>, </a:t>
            </a:r>
            <a:r>
              <a:rPr lang="ko" altLang="en-US" dirty="0"/>
              <a:t>적을 맞추면 하트를 하나 깎는다</a:t>
            </a:r>
            <a:r>
              <a:rPr lang="en-US" altLang="ko" dirty="0"/>
              <a:t>(</a:t>
            </a:r>
            <a:r>
              <a:rPr lang="ko" altLang="en-US" dirty="0"/>
              <a:t>오래눌렀다 뗄수록 멀리 날아간다</a:t>
            </a:r>
            <a:r>
              <a:rPr lang="en-US" altLang="ko" dirty="0"/>
              <a:t>).</a:t>
            </a:r>
          </a:p>
          <a:p>
            <a:r>
              <a:rPr lang="ko" altLang="en-US" dirty="0"/>
              <a:t>충전</a:t>
            </a:r>
            <a:r>
              <a:rPr lang="en-US" altLang="ko" dirty="0"/>
              <a:t>(Charge): MP</a:t>
            </a:r>
            <a:r>
              <a:rPr lang="ko" altLang="en-US" dirty="0"/>
              <a:t>를 충전시킨다</a:t>
            </a:r>
            <a:r>
              <a:rPr lang="en-US" altLang="ko" dirty="0"/>
              <a:t>. </a:t>
            </a:r>
            <a:r>
              <a:rPr lang="ko" altLang="en-US" dirty="0"/>
              <a:t>충전 중에 </a:t>
            </a:r>
            <a:r>
              <a:rPr lang="ko-KR" altLang="en-US" dirty="0"/>
              <a:t>공격</a:t>
            </a:r>
            <a:r>
              <a:rPr lang="en-US" altLang="ko-KR" dirty="0"/>
              <a:t>(Launch)</a:t>
            </a:r>
            <a:r>
              <a:rPr lang="ko-KR" altLang="en-US" dirty="0"/>
              <a:t>버튼을 누르면</a:t>
            </a:r>
            <a:r>
              <a:rPr lang="ko" altLang="en-US" dirty="0"/>
              <a:t> 특수기술이 나간다</a:t>
            </a:r>
            <a:r>
              <a:rPr lang="en-US" altLang="ko" dirty="0"/>
              <a:t>(</a:t>
            </a:r>
            <a:r>
              <a:rPr lang="ko" altLang="en-US" dirty="0"/>
              <a:t>캐릭터마다 다르다</a:t>
            </a:r>
            <a:r>
              <a:rPr lang="en-US" altLang="ko" dirty="0"/>
              <a:t>).</a:t>
            </a:r>
          </a:p>
          <a:p>
            <a:r>
              <a:rPr lang="ko" altLang="en-US" dirty="0"/>
              <a:t>회피</a:t>
            </a:r>
            <a:r>
              <a:rPr lang="en-US" altLang="ko" dirty="0"/>
              <a:t>(Evade): </a:t>
            </a:r>
            <a:r>
              <a:rPr lang="ko" altLang="en-US" dirty="0"/>
              <a:t>짧은 시간 무적이 되고 특정 방향으로 </a:t>
            </a:r>
            <a:r>
              <a:rPr lang="ko-KR" altLang="en-US" dirty="0"/>
              <a:t>짧게 </a:t>
            </a:r>
            <a:r>
              <a:rPr lang="ko" altLang="en-US" dirty="0"/>
              <a:t>뛴다</a:t>
            </a:r>
            <a:r>
              <a:rPr lang="en-US" altLang="ko" dirty="0"/>
              <a:t>.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43767" y="4356730"/>
            <a:ext cx="11436800" cy="133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dirty="0"/>
              <a:t>스테이터스</a:t>
            </a:r>
          </a:p>
          <a:p>
            <a:r>
              <a:rPr lang="ko" altLang="en-US" dirty="0"/>
              <a:t>하트</a:t>
            </a:r>
            <a:r>
              <a:rPr lang="en-US" altLang="ko" dirty="0"/>
              <a:t>(HP): </a:t>
            </a:r>
            <a:r>
              <a:rPr lang="ko" altLang="en-US" dirty="0"/>
              <a:t>체력</a:t>
            </a:r>
            <a:r>
              <a:rPr lang="en-US" altLang="ko" dirty="0"/>
              <a:t>, 1~5 </a:t>
            </a:r>
            <a:r>
              <a:rPr lang="ko" altLang="en-US" dirty="0"/>
              <a:t>사이의 값을 가지며 데미지를 받으면 한개씩 깎이고 </a:t>
            </a:r>
            <a:r>
              <a:rPr lang="en-US" altLang="ko" dirty="0"/>
              <a:t>0</a:t>
            </a:r>
            <a:r>
              <a:rPr lang="ko" altLang="en-US" dirty="0"/>
              <a:t>이 되면 죽는다</a:t>
            </a:r>
            <a:r>
              <a:rPr lang="en-US" altLang="ko" dirty="0"/>
              <a:t>.</a:t>
            </a:r>
          </a:p>
          <a:p>
            <a:r>
              <a:rPr lang="ko" altLang="en-US" dirty="0"/>
              <a:t>연료</a:t>
            </a:r>
            <a:r>
              <a:rPr lang="en-US" altLang="ko" dirty="0"/>
              <a:t>(MP): </a:t>
            </a:r>
            <a:r>
              <a:rPr lang="ko" altLang="en-US" dirty="0"/>
              <a:t>마나</a:t>
            </a:r>
            <a:r>
              <a:rPr lang="en-US" altLang="ko" dirty="0"/>
              <a:t>, 1~100</a:t>
            </a:r>
            <a:r>
              <a:rPr lang="ko" altLang="en-US" dirty="0"/>
              <a:t>사이의 값을 가진다</a:t>
            </a:r>
            <a:r>
              <a:rPr lang="en-US" altLang="ko" dirty="0"/>
              <a:t>. </a:t>
            </a:r>
            <a:r>
              <a:rPr lang="ko" altLang="en-US" dirty="0"/>
              <a:t>공격을 할때마다 감소</a:t>
            </a:r>
            <a:r>
              <a:rPr lang="en-US" altLang="ko" dirty="0"/>
              <a:t>, </a:t>
            </a:r>
            <a:r>
              <a:rPr lang="ko" altLang="en-US" dirty="0"/>
              <a:t>충전키를 누르고 있으면 오른다</a:t>
            </a:r>
            <a:r>
              <a:rPr lang="en-US" altLang="ko" dirty="0"/>
              <a:t>.</a:t>
            </a:r>
          </a:p>
          <a:p>
            <a:endParaRPr dirty="0"/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45" y="3628995"/>
            <a:ext cx="1753787" cy="6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게임방법</a:t>
            </a:r>
          </a:p>
        </p:txBody>
      </p:sp>
    </p:spTree>
    <p:extLst>
      <p:ext uri="{BB962C8B-B14F-4D97-AF65-F5344CB8AC3E}">
        <p14:creationId xmlns:p14="http://schemas.microsoft.com/office/powerpoint/2010/main" val="254897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09" y="1720377"/>
            <a:ext cx="6613321" cy="371999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1392" y="2976117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219" y="2976117"/>
            <a:ext cx="812698" cy="8126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10309" y="1017514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HP</a:t>
            </a:r>
            <a:r>
              <a:rPr lang="ko-KR" altLang="en-US" dirty="0"/>
              <a:t>가 먼저 </a:t>
            </a:r>
            <a:r>
              <a:rPr lang="en-US" altLang="ko-KR" dirty="0"/>
              <a:t>0</a:t>
            </a:r>
            <a:r>
              <a:rPr lang="ko-KR" altLang="en-US" dirty="0"/>
              <a:t>이 되는 쪽이 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743" y="182246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승리조건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5656395" y="1797766"/>
            <a:ext cx="867651" cy="475488"/>
            <a:chOff x="5687568" y="1753234"/>
            <a:chExt cx="867651" cy="475488"/>
          </a:xfrm>
        </p:grpSpPr>
        <p:sp>
          <p:nvSpPr>
            <p:cNvPr id="25" name="사각형: 둥근 모서리 24"/>
            <p:cNvSpPr/>
            <p:nvPr/>
          </p:nvSpPr>
          <p:spPr>
            <a:xfrm>
              <a:off x="5687568" y="1753234"/>
              <a:ext cx="867651" cy="47548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5736275" y="1790712"/>
              <a:ext cx="761388" cy="362672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120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882131" y="4679193"/>
            <a:ext cx="1853441" cy="727421"/>
            <a:chOff x="2664786" y="5108789"/>
            <a:chExt cx="1853441" cy="727421"/>
          </a:xfrm>
        </p:grpSpPr>
        <p:sp>
          <p:nvSpPr>
            <p:cNvPr id="11" name="직사각형 10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13" name="Shape 87"/>
              <p:cNvPicPr preferRelativeResize="0"/>
              <p:nvPr/>
            </p:nvPicPr>
            <p:blipFill rotWithShape="1">
              <a:blip r:embed="rId5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Shape 87"/>
              <p:cNvPicPr preferRelativeResize="0"/>
              <p:nvPr/>
            </p:nvPicPr>
            <p:blipFill rotWithShape="1">
              <a:blip r:embed="rId5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7709851" y="4679193"/>
            <a:ext cx="1853441" cy="727421"/>
            <a:chOff x="2664786" y="5108789"/>
            <a:chExt cx="1853441" cy="727421"/>
          </a:xfrm>
        </p:grpSpPr>
        <p:sp>
          <p:nvSpPr>
            <p:cNvPr id="18" name="직사각형 17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20" name="Shape 87"/>
              <p:cNvPicPr preferRelativeResize="0"/>
              <p:nvPr/>
            </p:nvPicPr>
            <p:blipFill rotWithShape="1">
              <a:blip r:embed="rId5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Shape 87"/>
              <p:cNvPicPr preferRelativeResize="0"/>
              <p:nvPr/>
            </p:nvPicPr>
            <p:blipFill rotWithShape="1">
              <a:blip r:embed="rId5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" name="직사각형 22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7719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8" y="882042"/>
            <a:ext cx="5095502" cy="28662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3338" y="868044"/>
            <a:ext cx="13163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개인전 </a:t>
            </a:r>
            <a:r>
              <a:rPr lang="en-US" altLang="ko-KR" b="1" dirty="0"/>
              <a:t>2</a:t>
            </a:r>
            <a:r>
              <a:rPr lang="ko-KR" altLang="en-US" b="1" dirty="0"/>
              <a:t>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43" y="182246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시작위치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80011" y="2237115"/>
            <a:ext cx="168906" cy="15607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738425" y="2237115"/>
            <a:ext cx="168906" cy="15607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06" y="2074407"/>
            <a:ext cx="5095502" cy="286622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8" y="3839978"/>
            <a:ext cx="5095502" cy="28662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03338" y="3839978"/>
            <a:ext cx="13163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개인전 </a:t>
            </a:r>
            <a:r>
              <a:rPr lang="en-US" altLang="ko-KR" b="1" dirty="0"/>
              <a:t>3</a:t>
            </a:r>
            <a:r>
              <a:rPr lang="ko-KR" altLang="en-US" b="1" dirty="0"/>
              <a:t>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13805" y="2074407"/>
            <a:ext cx="213096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개인전 </a:t>
            </a:r>
            <a:r>
              <a:rPr lang="en-US" altLang="ko-KR" b="1" dirty="0"/>
              <a:t>4</a:t>
            </a:r>
            <a:r>
              <a:rPr lang="ko-KR" altLang="en-US" b="1" dirty="0"/>
              <a:t>인 </a:t>
            </a:r>
            <a:r>
              <a:rPr lang="en-US" altLang="ko-KR" b="1" dirty="0"/>
              <a:t>&amp; </a:t>
            </a:r>
            <a:r>
              <a:rPr lang="ko-KR" altLang="en-US" b="1" dirty="0" err="1"/>
              <a:t>팀전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2983495" y="4616564"/>
            <a:ext cx="168906" cy="15607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435594" y="5645092"/>
            <a:ext cx="168906" cy="15607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455703" y="5645092"/>
            <a:ext cx="168906" cy="15607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461506" y="2963933"/>
            <a:ext cx="168906" cy="15607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475861" y="3868571"/>
            <a:ext cx="168906" cy="15607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475280" y="3897519"/>
            <a:ext cx="168906" cy="15607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475280" y="2963932"/>
            <a:ext cx="168906" cy="15607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5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444549" y="2372223"/>
            <a:ext cx="7377904" cy="4150071"/>
            <a:chOff x="1850189" y="2534193"/>
            <a:chExt cx="6613321" cy="3719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189" y="2534193"/>
              <a:ext cx="6613321" cy="3719993"/>
            </a:xfrm>
            <a:prstGeom prst="rect">
              <a:avLst/>
            </a:prstGeom>
          </p:spPr>
        </p:pic>
        <p:grpSp>
          <p:nvGrpSpPr>
            <p:cNvPr id="24" name="그룹 23"/>
            <p:cNvGrpSpPr/>
            <p:nvPr/>
          </p:nvGrpSpPr>
          <p:grpSpPr>
            <a:xfrm>
              <a:off x="4696275" y="2611582"/>
              <a:ext cx="867651" cy="475488"/>
              <a:chOff x="5687568" y="1753234"/>
              <a:chExt cx="867651" cy="475488"/>
            </a:xfrm>
          </p:grpSpPr>
          <p:sp>
            <p:nvSpPr>
              <p:cNvPr id="25" name="사각형: 둥근 모서리 24"/>
              <p:cNvSpPr/>
              <p:nvPr/>
            </p:nvSpPr>
            <p:spPr>
              <a:xfrm>
                <a:off x="5687568" y="1753234"/>
                <a:ext cx="867651" cy="475488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6" name="사각형: 둥근 모서리 25"/>
              <p:cNvSpPr/>
              <p:nvPr/>
            </p:nvSpPr>
            <p:spPr>
              <a:xfrm>
                <a:off x="5736275" y="1790713"/>
                <a:ext cx="761388" cy="370546"/>
              </a:xfrm>
              <a:prstGeom prst="round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120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" name="Shape 108"/>
          <p:cNvSpPr txBox="1"/>
          <p:nvPr/>
        </p:nvSpPr>
        <p:spPr>
          <a:xfrm>
            <a:off x="3518255" y="992448"/>
            <a:ext cx="7917501" cy="4076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b="1" dirty="0"/>
              <a:t>기둥</a:t>
            </a:r>
            <a:r>
              <a:rPr lang="en-US" altLang="ko" b="1" dirty="0"/>
              <a:t>:</a:t>
            </a:r>
            <a:r>
              <a:rPr lang="ko" altLang="en-US" dirty="0"/>
              <a:t> 맵에서 랜덤하게 생성</a:t>
            </a:r>
            <a:r>
              <a:rPr lang="en-US" altLang="ko" dirty="0"/>
              <a:t>, </a:t>
            </a:r>
            <a:r>
              <a:rPr lang="ko" altLang="en-US" dirty="0"/>
              <a:t>엄폐물 역할</a:t>
            </a:r>
            <a:r>
              <a:rPr lang="en-US" altLang="ko" dirty="0"/>
              <a:t>, </a:t>
            </a:r>
            <a:r>
              <a:rPr lang="ko-KR" altLang="en-US" dirty="0"/>
              <a:t>두 번 공격받으면</a:t>
            </a:r>
            <a:r>
              <a:rPr lang="ko" altLang="en-US" dirty="0"/>
              <a:t> 사라짐</a:t>
            </a:r>
          </a:p>
        </p:txBody>
      </p:sp>
      <p:cxnSp>
        <p:nvCxnSpPr>
          <p:cNvPr id="29" name="Shape 110"/>
          <p:cNvCxnSpPr>
            <a:cxnSpLocks/>
          </p:cNvCxnSpPr>
          <p:nvPr/>
        </p:nvCxnSpPr>
        <p:spPr>
          <a:xfrm flipH="1" flipV="1">
            <a:off x="3366195" y="1936206"/>
            <a:ext cx="1765362" cy="168010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44416" y="3953687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49" y="3925256"/>
            <a:ext cx="812698" cy="812698"/>
          </a:xfrm>
          <a:prstGeom prst="rect">
            <a:avLst/>
          </a:prstGeom>
        </p:spPr>
      </p:pic>
      <p:pic>
        <p:nvPicPr>
          <p:cNvPr id="38" name="Shape 109"/>
          <p:cNvPicPr preferRelativeResize="0"/>
          <p:nvPr/>
        </p:nvPicPr>
        <p:blipFill rotWithShape="1">
          <a:blip r:embed="rId5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rcRect l="58990" t="64776" r="25679" b="8815"/>
          <a:stretch/>
        </p:blipFill>
        <p:spPr>
          <a:xfrm>
            <a:off x="2729601" y="930078"/>
            <a:ext cx="630252" cy="1159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190743" y="182246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장애물</a:t>
            </a:r>
          </a:p>
        </p:txBody>
      </p:sp>
      <p:sp>
        <p:nvSpPr>
          <p:cNvPr id="37" name="Shape 108"/>
          <p:cNvSpPr txBox="1"/>
          <p:nvPr/>
        </p:nvSpPr>
        <p:spPr>
          <a:xfrm>
            <a:off x="3546895" y="1447525"/>
            <a:ext cx="7563065" cy="497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-KR" altLang="en-US" b="1" dirty="0"/>
              <a:t>생성조건</a:t>
            </a:r>
            <a:r>
              <a:rPr lang="en-US" altLang="ko-KR" b="1" dirty="0"/>
              <a:t>: </a:t>
            </a:r>
            <a:r>
              <a:rPr lang="ko-KR" altLang="en-US" dirty="0"/>
              <a:t>게임 시작 시 </a:t>
            </a:r>
            <a:r>
              <a:rPr lang="en-US" altLang="ko-KR" dirty="0"/>
              <a:t>2~4</a:t>
            </a:r>
            <a:r>
              <a:rPr lang="ko-KR" altLang="en-US" dirty="0"/>
              <a:t>개의 기둥이 지정된 위치에 랜덤하게 생성  </a:t>
            </a:r>
            <a:endParaRPr lang="ko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24603" y="3190979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37986" y="4793631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186017" y="4793631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974849" y="3522330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637986" y="3638748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904901" y="5275314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374224" y="4620006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396448" y="3869579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391078" y="3885897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373960" y="4620005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55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57" y="2557006"/>
            <a:ext cx="6613321" cy="3719993"/>
          </a:xfrm>
          <a:prstGeom prst="rect">
            <a:avLst/>
          </a:prstGeom>
        </p:spPr>
      </p:pic>
      <p:pic>
        <p:nvPicPr>
          <p:cNvPr id="23" name="Shape 10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3061" y="4515135"/>
            <a:ext cx="363834" cy="36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54947" y="3776619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01" y="3776619"/>
            <a:ext cx="812698" cy="8126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9013" y="9807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아이템 종류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71768" y="1334010"/>
            <a:ext cx="437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HP</a:t>
            </a:r>
            <a:r>
              <a:rPr lang="ko-KR" altLang="en-US" dirty="0" err="1"/>
              <a:t>포션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하트 </a:t>
            </a:r>
            <a:r>
              <a:rPr lang="en-US" altLang="ko-KR" dirty="0"/>
              <a:t>1</a:t>
            </a:r>
            <a:r>
              <a:rPr lang="ko-KR" altLang="en-US" dirty="0"/>
              <a:t>개 회복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MP</a:t>
            </a:r>
            <a:r>
              <a:rPr lang="ko-KR" altLang="en-US" dirty="0" err="1"/>
              <a:t>포션</a:t>
            </a:r>
            <a:r>
              <a:rPr lang="ko-KR" altLang="en-US" dirty="0"/>
              <a:t> </a:t>
            </a:r>
            <a:r>
              <a:rPr lang="en-US" altLang="ko-KR" dirty="0"/>
              <a:t>: MP </a:t>
            </a:r>
            <a:r>
              <a:rPr lang="ko-KR" altLang="en-US" dirty="0"/>
              <a:t>풀 회복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무한 에너지 </a:t>
            </a:r>
            <a:r>
              <a:rPr lang="en-US" altLang="ko-KR" dirty="0"/>
              <a:t>: 15</a:t>
            </a:r>
            <a:r>
              <a:rPr lang="ko-KR" altLang="en-US" dirty="0"/>
              <a:t>초간 에너지 무제한</a:t>
            </a:r>
            <a:endParaRPr lang="en-US" altLang="ko" dirty="0"/>
          </a:p>
        </p:txBody>
      </p:sp>
      <p:sp>
        <p:nvSpPr>
          <p:cNvPr id="21" name="TextBox 20"/>
          <p:cNvSpPr txBox="1"/>
          <p:nvPr/>
        </p:nvSpPr>
        <p:spPr>
          <a:xfrm>
            <a:off x="190743" y="182246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아이템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5354643" y="2634395"/>
            <a:ext cx="867651" cy="475488"/>
            <a:chOff x="5687568" y="1753234"/>
            <a:chExt cx="867651" cy="475488"/>
          </a:xfrm>
        </p:grpSpPr>
        <p:sp>
          <p:nvSpPr>
            <p:cNvPr id="25" name="사각형: 둥근 모서리 24"/>
            <p:cNvSpPr/>
            <p:nvPr/>
          </p:nvSpPr>
          <p:spPr>
            <a:xfrm>
              <a:off x="5687568" y="1753234"/>
              <a:ext cx="867651" cy="47548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5736275" y="1790712"/>
              <a:ext cx="761388" cy="364942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120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" name="Shape 87"/>
          <p:cNvPicPr preferRelativeResize="0"/>
          <p:nvPr/>
        </p:nvPicPr>
        <p:blipFill rotWithShape="1">
          <a:blip r:embed="rId7">
            <a:alphaModFix/>
          </a:blip>
          <a:srcRect l="1903" t="49168" r="76634" b="20237"/>
          <a:stretch/>
        </p:blipFill>
        <p:spPr>
          <a:xfrm>
            <a:off x="6040816" y="3640089"/>
            <a:ext cx="247844" cy="40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6071" y="3573204"/>
            <a:ext cx="287669" cy="40682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extBox 33"/>
          <p:cNvSpPr txBox="1"/>
          <p:nvPr/>
        </p:nvSpPr>
        <p:spPr>
          <a:xfrm>
            <a:off x="6149539" y="963680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아이템 생성조건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22294" y="1363790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첫 </a:t>
            </a:r>
            <a:r>
              <a:rPr lang="en-US" altLang="ko-KR" dirty="0"/>
              <a:t>60</a:t>
            </a:r>
            <a:r>
              <a:rPr lang="ko-KR" altLang="en-US" dirty="0"/>
              <a:t>초동안은 </a:t>
            </a:r>
            <a:r>
              <a:rPr lang="en-US" altLang="ko-KR" dirty="0"/>
              <a:t>20</a:t>
            </a:r>
            <a:r>
              <a:rPr lang="ko-KR" altLang="en-US" dirty="0"/>
              <a:t>초마다 한 개 씩 생성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이후부터는 </a:t>
            </a:r>
            <a:r>
              <a:rPr lang="en-US" altLang="ko-KR" dirty="0"/>
              <a:t>15</a:t>
            </a:r>
            <a:r>
              <a:rPr lang="ko-KR" altLang="en-US" dirty="0"/>
              <a:t>초마다 한 개 씩 생성</a:t>
            </a:r>
          </a:p>
        </p:txBody>
      </p:sp>
      <p:pic>
        <p:nvPicPr>
          <p:cNvPr id="37" name="Shape 87"/>
          <p:cNvPicPr preferRelativeResize="0"/>
          <p:nvPr/>
        </p:nvPicPr>
        <p:blipFill rotWithShape="1">
          <a:blip r:embed="rId7">
            <a:alphaModFix/>
          </a:blip>
          <a:srcRect l="1903" t="49168" r="76634" b="20237"/>
          <a:stretch/>
        </p:blipFill>
        <p:spPr>
          <a:xfrm>
            <a:off x="1538714" y="1316116"/>
            <a:ext cx="247844" cy="40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8801" y="1630305"/>
            <a:ext cx="287669" cy="394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10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9484" y="1920674"/>
            <a:ext cx="363834" cy="363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32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47959" y="2233024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06860" y="2233020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ko-KR" altLang="en-US" dirty="0" err="1"/>
              <a:t>플레이어수</a:t>
            </a:r>
            <a:r>
              <a:rPr lang="en-US" altLang="ko-KR" dirty="0"/>
              <a:t>/</a:t>
            </a:r>
            <a:r>
              <a:rPr lang="ko-KR" altLang="en-US" dirty="0"/>
              <a:t>팀 선택</a:t>
            </a:r>
            <a:endParaRPr lang="en-US" altLang="ko-KR" dirty="0"/>
          </a:p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26819" y="2233021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603463" y="742602"/>
            <a:ext cx="1591239" cy="68619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옵션</a:t>
            </a:r>
          </a:p>
        </p:txBody>
      </p:sp>
      <p:cxnSp>
        <p:nvCxnSpPr>
          <p:cNvPr id="33" name="연결선: 꺾임 32"/>
          <p:cNvCxnSpPr>
            <a:cxnSpLocks/>
            <a:stCxn id="3" idx="0"/>
            <a:endCxn id="16" idx="2"/>
          </p:cNvCxnSpPr>
          <p:nvPr/>
        </p:nvCxnSpPr>
        <p:spPr>
          <a:xfrm rot="5400000" flipH="1" flipV="1">
            <a:off x="1994287" y="1828229"/>
            <a:ext cx="804232" cy="53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/>
          <p:cNvCxnSpPr>
            <a:cxnSpLocks/>
            <a:stCxn id="3" idx="0"/>
            <a:endCxn id="53" idx="2"/>
          </p:cNvCxnSpPr>
          <p:nvPr/>
        </p:nvCxnSpPr>
        <p:spPr>
          <a:xfrm rot="5400000" flipH="1" flipV="1">
            <a:off x="3037634" y="784882"/>
            <a:ext cx="804232" cy="20920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cxnSpLocks/>
            <a:stCxn id="3" idx="3"/>
            <a:endCxn id="5" idx="1"/>
          </p:cNvCxnSpPr>
          <p:nvPr/>
        </p:nvCxnSpPr>
        <p:spPr>
          <a:xfrm flipV="1">
            <a:off x="3639489" y="3067725"/>
            <a:ext cx="467371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  <a:stCxn id="5" idx="3"/>
            <a:endCxn id="7" idx="1"/>
          </p:cNvCxnSpPr>
          <p:nvPr/>
        </p:nvCxnSpPr>
        <p:spPr>
          <a:xfrm>
            <a:off x="6598390" y="3067725"/>
            <a:ext cx="42842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cxnSpLocks/>
            <a:stCxn id="7" idx="3"/>
            <a:endCxn id="24" idx="1"/>
          </p:cNvCxnSpPr>
          <p:nvPr/>
        </p:nvCxnSpPr>
        <p:spPr>
          <a:xfrm>
            <a:off x="9518349" y="3067726"/>
            <a:ext cx="35682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씬구성</a:t>
            </a:r>
            <a:endParaRPr lang="ko-KR" altLang="en-US" sz="2400" b="1" dirty="0"/>
          </a:p>
        </p:txBody>
      </p:sp>
      <p:sp>
        <p:nvSpPr>
          <p:cNvPr id="50" name="직사각형 49"/>
          <p:cNvSpPr/>
          <p:nvPr/>
        </p:nvSpPr>
        <p:spPr>
          <a:xfrm>
            <a:off x="7455250" y="756219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r>
              <a:rPr lang="ko-KR" altLang="en-US" dirty="0"/>
              <a:t> 옵션</a:t>
            </a:r>
          </a:p>
        </p:txBody>
      </p:sp>
      <p:cxnSp>
        <p:nvCxnSpPr>
          <p:cNvPr id="51" name="연결선: 꺾임 50"/>
          <p:cNvCxnSpPr>
            <a:cxnSpLocks/>
          </p:cNvCxnSpPr>
          <p:nvPr/>
        </p:nvCxnSpPr>
        <p:spPr>
          <a:xfrm rot="16200000" flipV="1">
            <a:off x="15543581" y="1456177"/>
            <a:ext cx="660974" cy="138837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147958" y="4633514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크레딧</a:t>
            </a:r>
            <a:endParaRPr lang="ko-KR" altLang="en-US" dirty="0"/>
          </a:p>
        </p:txBody>
      </p:sp>
      <p:cxnSp>
        <p:nvCxnSpPr>
          <p:cNvPr id="57" name="연결선: 꺾임 56"/>
          <p:cNvCxnSpPr>
            <a:cxnSpLocks/>
            <a:stCxn id="3" idx="1"/>
            <a:endCxn id="56" idx="1"/>
          </p:cNvCxnSpPr>
          <p:nvPr/>
        </p:nvCxnSpPr>
        <p:spPr>
          <a:xfrm rot="10800000" flipV="1">
            <a:off x="1147959" y="3067729"/>
            <a:ext cx="1" cy="2400490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875178" y="2721205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게임결과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603630" y="761384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가이드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668443" y="735747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가이드</a:t>
            </a:r>
          </a:p>
        </p:txBody>
      </p:sp>
      <p:cxnSp>
        <p:nvCxnSpPr>
          <p:cNvPr id="58" name="직선 화살표 연결선 57"/>
          <p:cNvCxnSpPr>
            <a:cxnSpLocks/>
            <a:stCxn id="50" idx="3"/>
            <a:endCxn id="52" idx="1"/>
          </p:cNvCxnSpPr>
          <p:nvPr/>
        </p:nvCxnSpPr>
        <p:spPr>
          <a:xfrm>
            <a:off x="9089917" y="1102742"/>
            <a:ext cx="513713" cy="5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/>
          <p:cNvCxnSpPr>
            <a:cxnSpLocks/>
            <a:stCxn id="24" idx="2"/>
            <a:endCxn id="3" idx="2"/>
          </p:cNvCxnSpPr>
          <p:nvPr/>
        </p:nvCxnSpPr>
        <p:spPr>
          <a:xfrm rot="5400000">
            <a:off x="6299027" y="-491053"/>
            <a:ext cx="488183" cy="8298788"/>
          </a:xfrm>
          <a:prstGeom prst="bentConnector3">
            <a:avLst>
              <a:gd name="adj1" fmla="val 17658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7" idx="0"/>
            <a:endCxn id="50" idx="2"/>
          </p:cNvCxnSpPr>
          <p:nvPr/>
        </p:nvCxnSpPr>
        <p:spPr>
          <a:xfrm flipV="1">
            <a:off x="8272584" y="1449264"/>
            <a:ext cx="0" cy="7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/>
          <p:cNvCxnSpPr>
            <a:cxnSpLocks/>
            <a:stCxn id="24" idx="2"/>
            <a:endCxn id="5" idx="2"/>
          </p:cNvCxnSpPr>
          <p:nvPr/>
        </p:nvCxnSpPr>
        <p:spPr>
          <a:xfrm rot="5400000">
            <a:off x="7778480" y="988396"/>
            <a:ext cx="488179" cy="5339887"/>
          </a:xfrm>
          <a:prstGeom prst="bentConnector3">
            <a:avLst>
              <a:gd name="adj1" fmla="val 1730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9875178" y="5468217"/>
            <a:ext cx="1542004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패널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101412" y="5468218"/>
            <a:ext cx="1502218" cy="693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</a:p>
        </p:txBody>
      </p:sp>
    </p:spTree>
    <p:extLst>
      <p:ext uri="{BB962C8B-B14F-4D97-AF65-F5344CB8AC3E}">
        <p14:creationId xmlns:p14="http://schemas.microsoft.com/office/powerpoint/2010/main" val="183754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09" y="1997213"/>
            <a:ext cx="6613321" cy="3719993"/>
          </a:xfrm>
          <a:prstGeom prst="rect">
            <a:avLst/>
          </a:prstGeom>
        </p:spPr>
      </p:pic>
      <p:sp>
        <p:nvSpPr>
          <p:cNvPr id="27" name="Shape 108"/>
          <p:cNvSpPr txBox="1"/>
          <p:nvPr/>
        </p:nvSpPr>
        <p:spPr>
          <a:xfrm>
            <a:off x="6392718" y="5914327"/>
            <a:ext cx="3793697" cy="5472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-KR" altLang="en-US" dirty="0"/>
              <a:t>데미지 지역</a:t>
            </a:r>
            <a:r>
              <a:rPr lang="en-US" altLang="ko-KR" dirty="0"/>
              <a:t>: </a:t>
            </a:r>
            <a:r>
              <a:rPr lang="ko-KR" altLang="en-US" dirty="0"/>
              <a:t>독가스가 깔린다</a:t>
            </a:r>
            <a:endParaRPr lang="ko" altLang="en-US" dirty="0"/>
          </a:p>
        </p:txBody>
      </p:sp>
      <p:cxnSp>
        <p:nvCxnSpPr>
          <p:cNvPr id="29" name="Shape 110"/>
          <p:cNvCxnSpPr>
            <a:cxnSpLocks/>
            <a:endCxn id="27" idx="0"/>
          </p:cNvCxnSpPr>
          <p:nvPr/>
        </p:nvCxnSpPr>
        <p:spPr>
          <a:xfrm>
            <a:off x="7031736" y="5051325"/>
            <a:ext cx="1257831" cy="86300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60499" y="3325997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15" y="3398266"/>
            <a:ext cx="812698" cy="8126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11511" y="1048573"/>
            <a:ext cx="394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120</a:t>
            </a:r>
            <a:r>
              <a:rPr lang="ko-KR" altLang="en-US" dirty="0"/>
              <a:t>초 제한시간이 다 되면 발생</a:t>
            </a:r>
            <a:endParaRPr lang="en-US" altLang="ko-KR" dirty="0"/>
          </a:p>
          <a:p>
            <a:r>
              <a:rPr lang="ko-KR" altLang="en-US" dirty="0"/>
              <a:t>경기장 외곽구역에 독가스가 깔린다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743" y="182246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 err="1"/>
              <a:t>서든데스</a:t>
            </a:r>
            <a:endParaRPr lang="ko-KR" altLang="en-US" sz="2400" b="1" dirty="0"/>
          </a:p>
        </p:txBody>
      </p:sp>
      <p:sp>
        <p:nvSpPr>
          <p:cNvPr id="2" name="원형: 비어 있음 1"/>
          <p:cNvSpPr/>
          <p:nvPr/>
        </p:nvSpPr>
        <p:spPr>
          <a:xfrm>
            <a:off x="4041648" y="2233651"/>
            <a:ext cx="4160520" cy="3249405"/>
          </a:xfrm>
          <a:prstGeom prst="donut">
            <a:avLst>
              <a:gd name="adj" fmla="val 23150"/>
            </a:avLst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56395" y="2074602"/>
            <a:ext cx="867651" cy="475488"/>
            <a:chOff x="5687568" y="1753234"/>
            <a:chExt cx="867651" cy="475488"/>
          </a:xfrm>
        </p:grpSpPr>
        <p:sp>
          <p:nvSpPr>
            <p:cNvPr id="5" name="사각형: 둥근 모서리 4"/>
            <p:cNvSpPr/>
            <p:nvPr/>
          </p:nvSpPr>
          <p:spPr>
            <a:xfrm>
              <a:off x="5687568" y="1753234"/>
              <a:ext cx="867651" cy="47548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사각형: 둥근 모서리 23"/>
            <p:cNvSpPr/>
            <p:nvPr/>
          </p:nvSpPr>
          <p:spPr>
            <a:xfrm>
              <a:off x="5736275" y="1790712"/>
              <a:ext cx="761388" cy="358731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00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Shape 108"/>
          <p:cNvSpPr txBox="1"/>
          <p:nvPr/>
        </p:nvSpPr>
        <p:spPr>
          <a:xfrm>
            <a:off x="7223229" y="938898"/>
            <a:ext cx="4278077" cy="5472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-KR" altLang="en-US" dirty="0"/>
              <a:t>독가스의 효과는 닥터의 스킬과 같다</a:t>
            </a:r>
            <a:r>
              <a:rPr lang="en-US" altLang="ko-KR" dirty="0"/>
              <a:t>.</a:t>
            </a:r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73286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40727" y="427203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9" y="612251"/>
            <a:ext cx="987141" cy="9871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60097" y="625877"/>
            <a:ext cx="1531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40727" y="3549580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40727" y="5115802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40727" y="1993425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9" y="2208122"/>
            <a:ext cx="958111" cy="9581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960097" y="2202879"/>
            <a:ext cx="1887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1.3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36" y="3756170"/>
            <a:ext cx="812698" cy="8126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960097" y="3756170"/>
            <a:ext cx="1627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5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0.7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36" y="5360117"/>
            <a:ext cx="812698" cy="81269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960097" y="5325256"/>
            <a:ext cx="1449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47621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47914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더블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47621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47914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847621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47914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독가스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847621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47914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폭발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448207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448207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448207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448207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반격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743" y="18224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캐릭터 별 능력치</a:t>
            </a:r>
          </a:p>
        </p:txBody>
      </p:sp>
    </p:spTree>
    <p:extLst>
      <p:ext uri="{BB962C8B-B14F-4D97-AF65-F5344CB8AC3E}">
        <p14:creationId xmlns:p14="http://schemas.microsoft.com/office/powerpoint/2010/main" val="3568941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6718" y="368396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40000" y="3683184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 rot="17518044">
            <a:off x="9267102" y="3512603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rot="17260381">
            <a:off x="8068032" y="305785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rot="16834485">
            <a:off x="6886543" y="279458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rot="16407153">
            <a:off x="5558222" y="2655989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rot="15702622">
            <a:off x="4154750" y="271874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 rot="15129913">
            <a:off x="2834613" y="299810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14421165">
            <a:off x="1596304" y="3503301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5620954" y="2366394"/>
            <a:ext cx="2438400" cy="243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16" y="3378624"/>
            <a:ext cx="2438400" cy="24384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5800" y="3378624"/>
            <a:ext cx="2438400" cy="24384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4192454" y="3384582"/>
            <a:ext cx="1864968" cy="1864968"/>
          </a:xfrm>
          <a:prstGeom prst="rect">
            <a:avLst/>
          </a:prstGeom>
        </p:spPr>
      </p:pic>
      <p:pic>
        <p:nvPicPr>
          <p:cNvPr id="18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00" y="3514302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일반공격</a:t>
            </a:r>
            <a:r>
              <a:rPr lang="en-US" altLang="ko-KR" b="1" dirty="0"/>
              <a:t>(Launch) – </a:t>
            </a:r>
            <a:r>
              <a:rPr lang="ko-KR" altLang="en-US" b="1" dirty="0"/>
              <a:t>전 캐릭터 동일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37059" y="235712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충돌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1375" y="1400806"/>
            <a:ext cx="29161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100 </a:t>
            </a:r>
          </a:p>
          <a:p>
            <a:r>
              <a:rPr lang="ko-KR" altLang="en-US" dirty="0"/>
              <a:t>타격범위 </a:t>
            </a:r>
            <a:r>
              <a:rPr lang="en-US" altLang="ko-KR" dirty="0"/>
              <a:t>: </a:t>
            </a:r>
            <a:r>
              <a:rPr lang="ko-KR" altLang="en-US" dirty="0"/>
              <a:t>몸체크기</a:t>
            </a:r>
            <a:endParaRPr lang="en-US" altLang="ko-KR" dirty="0"/>
          </a:p>
          <a:p>
            <a:r>
              <a:rPr lang="ko-KR" altLang="en-US" dirty="0" err="1"/>
              <a:t>쿨다운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없음</a:t>
            </a:r>
            <a:endParaRPr lang="en-US" altLang="ko-KR" dirty="0"/>
          </a:p>
          <a:p>
            <a:r>
              <a:rPr lang="ko-KR" altLang="en-US" dirty="0"/>
              <a:t>이동속도 </a:t>
            </a:r>
            <a:r>
              <a:rPr lang="en-US" altLang="ko-KR" dirty="0"/>
              <a:t>: 2</a:t>
            </a:r>
          </a:p>
          <a:p>
            <a:r>
              <a:rPr lang="ko-KR" altLang="en-US" dirty="0"/>
              <a:t>이동범위 </a:t>
            </a:r>
            <a:r>
              <a:rPr lang="en-US" altLang="ko-KR" dirty="0"/>
              <a:t>: </a:t>
            </a:r>
            <a:r>
              <a:rPr lang="ko-KR" altLang="en-US" dirty="0"/>
              <a:t>본체길이의 </a:t>
            </a:r>
            <a:r>
              <a:rPr lang="en-US" altLang="ko-KR" dirty="0"/>
              <a:t>9</a:t>
            </a:r>
            <a:r>
              <a:rPr lang="ko-KR" altLang="en-US" dirty="0"/>
              <a:t>배</a:t>
            </a:r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10360404" y="5486678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</p:cNvCxnSpPr>
          <p:nvPr/>
        </p:nvCxnSpPr>
        <p:spPr>
          <a:xfrm>
            <a:off x="9210225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827065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7364647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>
            <a:off x="642680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</p:cNvCxnSpPr>
          <p:nvPr/>
        </p:nvCxnSpPr>
        <p:spPr>
          <a:xfrm>
            <a:off x="5511030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</p:cNvCxnSpPr>
          <p:nvPr/>
        </p:nvCxnSpPr>
        <p:spPr>
          <a:xfrm>
            <a:off x="463336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3744135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>
            <a:off x="2880069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1999940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97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436" y="442141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296132" y="442141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1932" y="4116855"/>
            <a:ext cx="2438400" cy="24384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회피</a:t>
            </a:r>
            <a:r>
              <a:rPr lang="en-US" altLang="ko-KR" b="1" dirty="0"/>
              <a:t> – </a:t>
            </a:r>
            <a:r>
              <a:rPr lang="ko-KR" altLang="en-US" b="1" dirty="0"/>
              <a:t>전 캐릭터 동일</a:t>
            </a:r>
            <a:r>
              <a:rPr lang="en-US" altLang="ko-KR" b="1" dirty="0"/>
              <a:t>(</a:t>
            </a:r>
            <a:r>
              <a:rPr lang="ko-KR" altLang="en-US" b="1" dirty="0" err="1"/>
              <a:t>헤비</a:t>
            </a:r>
            <a:r>
              <a:rPr lang="ko-KR" altLang="en-US" b="1" dirty="0"/>
              <a:t> 제외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00084" y="3960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피격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89368" y="1822102"/>
            <a:ext cx="29530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무적시간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</a:t>
            </a:r>
            <a:r>
              <a:rPr lang="en-US" altLang="ko-KR" dirty="0"/>
              <a:t>: 1.5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이동속도의 </a:t>
            </a:r>
            <a:r>
              <a:rPr lang="en-US" altLang="ko-KR" dirty="0"/>
              <a:t>1.5</a:t>
            </a:r>
            <a:r>
              <a:rPr lang="ko-KR" altLang="en-US" dirty="0"/>
              <a:t>배</a:t>
            </a:r>
            <a:endParaRPr lang="en-US" altLang="ko-KR" dirty="0"/>
          </a:p>
          <a:p>
            <a:r>
              <a:rPr lang="ko-KR" altLang="en-US" dirty="0"/>
              <a:t>이동거리 </a:t>
            </a:r>
            <a:r>
              <a:rPr lang="en-US" altLang="ko-KR" dirty="0"/>
              <a:t>: </a:t>
            </a:r>
            <a:r>
              <a:rPr lang="ko-KR" altLang="en-US" dirty="0"/>
              <a:t>본체 세배 거리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0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1379" y="4116855"/>
            <a:ext cx="2438400" cy="2438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07270" y="3960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피격 범위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506869" y="3739996"/>
            <a:ext cx="628073" cy="8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68357" y="3097303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회피 도중에는 </a:t>
            </a:r>
            <a:endParaRPr lang="en-US" altLang="ko-KR" dirty="0"/>
          </a:p>
          <a:p>
            <a:pPr algn="ctr"/>
            <a:r>
              <a:rPr lang="ko-KR" altLang="en-US" dirty="0"/>
              <a:t>피격판정 없음</a:t>
            </a:r>
          </a:p>
        </p:txBody>
      </p:sp>
      <p:grpSp>
        <p:nvGrpSpPr>
          <p:cNvPr id="27" name="그룹 26"/>
          <p:cNvGrpSpPr/>
          <p:nvPr/>
        </p:nvGrpSpPr>
        <p:grpSpPr>
          <a:xfrm rot="2979399">
            <a:off x="4577967" y="2898280"/>
            <a:ext cx="1444502" cy="1759219"/>
            <a:chOff x="1923023" y="3485538"/>
            <a:chExt cx="1444502" cy="1759219"/>
          </a:xfrm>
        </p:grpSpPr>
        <p:pic>
          <p:nvPicPr>
            <p:cNvPr id="28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126">
              <a:off x="1726775" y="3681786"/>
              <a:ext cx="1759219" cy="13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5547" y1="47266" x2="40234" y2="56250"/>
                          <a14:foregroundMark x1="54297" y1="43359" x2="50000" y2="531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205414" flipH="1">
              <a:off x="2027425" y="3841419"/>
              <a:ext cx="1340100" cy="1340100"/>
            </a:xfrm>
            <a:prstGeom prst="rect">
              <a:avLst/>
            </a:prstGeom>
          </p:spPr>
        </p:pic>
      </p:grpSp>
      <p:cxnSp>
        <p:nvCxnSpPr>
          <p:cNvPr id="30" name="직선 화살표 연결선 29"/>
          <p:cNvCxnSpPr>
            <a:cxnSpLocks/>
          </p:cNvCxnSpPr>
          <p:nvPr/>
        </p:nvCxnSpPr>
        <p:spPr>
          <a:xfrm>
            <a:off x="7533314" y="6109349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>
            <a:off x="6363813" y="5916403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5479240" y="592479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</p:cNvCxnSpPr>
          <p:nvPr/>
        </p:nvCxnSpPr>
        <p:spPr>
          <a:xfrm>
            <a:off x="4531284" y="5916403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른쪽 19"/>
          <p:cNvSpPr/>
          <p:nvPr/>
        </p:nvSpPr>
        <p:spPr>
          <a:xfrm rot="10800000">
            <a:off x="4900128" y="4750042"/>
            <a:ext cx="1775728" cy="880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791144">
            <a:off x="4723221" y="3857427"/>
            <a:ext cx="2438400" cy="2438400"/>
          </a:xfrm>
          <a:prstGeom prst="rect">
            <a:avLst/>
          </a:prstGeom>
        </p:spPr>
      </p:pic>
      <p:sp>
        <p:nvSpPr>
          <p:cNvPr id="3" name="화살표: 원형 2"/>
          <p:cNvSpPr/>
          <p:nvPr/>
        </p:nvSpPr>
        <p:spPr>
          <a:xfrm rot="19456333" flipH="1">
            <a:off x="5834050" y="4527700"/>
            <a:ext cx="586309" cy="600423"/>
          </a:xfrm>
          <a:prstGeom prst="circularArrow">
            <a:avLst>
              <a:gd name="adj1" fmla="val 9781"/>
              <a:gd name="adj2" fmla="val 1142319"/>
              <a:gd name="adj3" fmla="val 21084036"/>
              <a:gd name="adj4" fmla="val 1843180"/>
              <a:gd name="adj5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39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5380" y="2927758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캐릭터 </a:t>
            </a:r>
            <a:r>
              <a:rPr lang="ko-KR" altLang="en-US" sz="4400" b="1"/>
              <a:t>별 스킬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81642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41809" y="3365366"/>
            <a:ext cx="1882767" cy="1527142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330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Rocketeer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763398" y="1230945"/>
            <a:ext cx="858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기본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부스터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공격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강화판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보통 부스터의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배 속도로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653764" y="2515974"/>
            <a:ext cx="8538236" cy="3714750"/>
            <a:chOff x="-3136632" y="2944768"/>
            <a:chExt cx="8538236" cy="3714750"/>
          </a:xfrm>
        </p:grpSpPr>
        <p:sp>
          <p:nvSpPr>
            <p:cNvPr id="13" name="직사각형 12"/>
            <p:cNvSpPr/>
            <p:nvPr/>
          </p:nvSpPr>
          <p:spPr>
            <a:xfrm>
              <a:off x="1126835" y="3214255"/>
              <a:ext cx="3447231" cy="2613890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50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620054" y="2944768"/>
              <a:ext cx="4781550" cy="371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8548725">
              <a:off x="1261900" y="3390795"/>
              <a:ext cx="2438400" cy="2438400"/>
            </a:xfrm>
            <a:prstGeom prst="rect">
              <a:avLst/>
            </a:prstGeom>
          </p:spPr>
        </p:pic>
        <p:pic>
          <p:nvPicPr>
            <p:cNvPr id="41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-3136632" y="3674438"/>
              <a:ext cx="2616813" cy="2032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3622326" y="2975169"/>
            <a:ext cx="2438400" cy="2438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46651" y="2983080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13014" y="29895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일반공격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46433" y="24161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스킬공격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721378" y="4921992"/>
            <a:ext cx="1864968" cy="1864968"/>
          </a:xfrm>
          <a:prstGeom prst="rect">
            <a:avLst/>
          </a:prstGeom>
        </p:spPr>
      </p:pic>
      <p:pic>
        <p:nvPicPr>
          <p:cNvPr id="39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524" y="5010411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88526" y="4919842"/>
            <a:ext cx="1864968" cy="1864968"/>
          </a:xfrm>
          <a:prstGeom prst="rect">
            <a:avLst/>
          </a:prstGeom>
        </p:spPr>
      </p:pic>
      <p:sp>
        <p:nvSpPr>
          <p:cNvPr id="2052" name="화살표: 오른쪽 2051"/>
          <p:cNvSpPr/>
          <p:nvPr/>
        </p:nvSpPr>
        <p:spPr>
          <a:xfrm>
            <a:off x="6478866" y="3840369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152637" y="347629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범위</a:t>
            </a:r>
            <a:r>
              <a:rPr lang="en-US" altLang="ko-KR" dirty="0"/>
              <a:t>/</a:t>
            </a:r>
            <a:r>
              <a:rPr lang="ko-KR" altLang="en-US" dirty="0"/>
              <a:t>속도</a:t>
            </a:r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045971" y="2416481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0585" y="1677817"/>
            <a:ext cx="6072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200</a:t>
            </a:r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일반공격의 </a:t>
            </a:r>
            <a:r>
              <a:rPr lang="en-US" altLang="ko-KR" dirty="0"/>
              <a:t>2</a:t>
            </a:r>
            <a:r>
              <a:rPr lang="ko-KR" altLang="en-US" dirty="0"/>
              <a:t>배 속도</a:t>
            </a:r>
            <a:endParaRPr lang="en-US" altLang="ko-KR" dirty="0"/>
          </a:p>
          <a:p>
            <a:r>
              <a:rPr lang="ko-KR" altLang="en-US" dirty="0"/>
              <a:t>타격범위 </a:t>
            </a:r>
            <a:r>
              <a:rPr lang="en-US" altLang="ko-KR" dirty="0"/>
              <a:t>: </a:t>
            </a:r>
            <a:r>
              <a:rPr lang="ko-KR" altLang="en-US" dirty="0"/>
              <a:t>타격범위가 본체 높이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2</a:t>
            </a:r>
            <a:r>
              <a:rPr lang="ko-KR" altLang="en-US" dirty="0"/>
              <a:t>배 만큼 커짐</a:t>
            </a:r>
          </a:p>
        </p:txBody>
      </p:sp>
    </p:spTree>
    <p:extLst>
      <p:ext uri="{BB962C8B-B14F-4D97-AF65-F5344CB8AC3E}">
        <p14:creationId xmlns:p14="http://schemas.microsoft.com/office/powerpoint/2010/main" val="2054716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Engineer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1211" y="3943286"/>
            <a:ext cx="1402081" cy="1402081"/>
          </a:xfrm>
          <a:prstGeom prst="rect">
            <a:avLst/>
          </a:prstGeom>
        </p:spPr>
      </p:pic>
      <p:sp>
        <p:nvSpPr>
          <p:cNvPr id="5" name="부분 원형 4"/>
          <p:cNvSpPr/>
          <p:nvPr/>
        </p:nvSpPr>
        <p:spPr>
          <a:xfrm rot="18445361">
            <a:off x="4069739" y="2075786"/>
            <a:ext cx="5620285" cy="5456688"/>
          </a:xfrm>
          <a:prstGeom prst="pie">
            <a:avLst>
              <a:gd name="adj1" fmla="val 11681501"/>
              <a:gd name="adj2" fmla="val 1631388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3398" y="1244977"/>
            <a:ext cx="1052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앞으로 부채꼴 모양의 충격파를 발사해 사정거리 끝까지 적을 밀어내고 데미지를 준다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3522585" y="3512608"/>
            <a:ext cx="1340100" cy="1340100"/>
          </a:xfrm>
          <a:prstGeom prst="rect">
            <a:avLst/>
          </a:prstGeom>
        </p:spPr>
      </p:pic>
      <p:pic>
        <p:nvPicPr>
          <p:cNvPr id="1030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23" y="3744912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10191" y="33511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발사 범위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75374" y="1964903"/>
            <a:ext cx="5573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400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4</a:t>
            </a:r>
            <a:r>
              <a:rPr lang="ko-KR" altLang="en-US" dirty="0"/>
              <a:t>배 범위만큼 각도 </a:t>
            </a:r>
            <a:r>
              <a:rPr lang="en-US" altLang="ko-KR" dirty="0"/>
              <a:t>90</a:t>
            </a:r>
            <a:r>
              <a:rPr lang="ko-KR" altLang="en-US" dirty="0"/>
              <a:t>도 부채꼴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870086" y="5079632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169046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510191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805862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101533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58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Heavy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부스터로 날아가서 착지한 지점 주변에 폭발해서 범위피해를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62035" y="3495056"/>
            <a:ext cx="2952413" cy="2940504"/>
          </a:xfrm>
          <a:prstGeom prst="ellipse">
            <a:avLst/>
          </a:prstGeom>
          <a:solidFill>
            <a:srgbClr val="F379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6" y="4201833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2703237" y="4251949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75" y="4484253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위로 구부러짐 12"/>
          <p:cNvSpPr/>
          <p:nvPr/>
        </p:nvSpPr>
        <p:spPr>
          <a:xfrm rot="11129896">
            <a:off x="4977376" y="3811571"/>
            <a:ext cx="2809900" cy="868083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5271" y="4071056"/>
            <a:ext cx="1461654" cy="14616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69300" y="31320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폭발 범위</a:t>
            </a:r>
          </a:p>
        </p:txBody>
      </p:sp>
      <p:cxnSp>
        <p:nvCxnSpPr>
          <p:cNvPr id="16" name="직선 화살표 연결선 15"/>
          <p:cNvCxnSpPr>
            <a:cxnSpLocks/>
            <a:endCxn id="17" idx="2"/>
          </p:cNvCxnSpPr>
          <p:nvPr/>
        </p:nvCxnSpPr>
        <p:spPr>
          <a:xfrm flipV="1">
            <a:off x="7021585" y="3466343"/>
            <a:ext cx="1036651" cy="45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73694" y="2820012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스킬로 날아가는 도중에는 </a:t>
            </a:r>
            <a:endParaRPr lang="en-US" altLang="ko-KR" dirty="0"/>
          </a:p>
          <a:p>
            <a:pPr algn="ctr"/>
            <a:r>
              <a:rPr lang="ko-KR" altLang="en-US" dirty="0"/>
              <a:t>타격판정 없음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71456" y="1821862"/>
            <a:ext cx="3438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</a:t>
            </a:r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일반공격</a:t>
            </a:r>
            <a:r>
              <a:rPr lang="en-US" altLang="ko-KR" dirty="0"/>
              <a:t>(Launch)</a:t>
            </a:r>
            <a:r>
              <a:rPr lang="ko-KR" altLang="en-US" dirty="0"/>
              <a:t>와 같음</a:t>
            </a:r>
            <a:endParaRPr lang="en-US" altLang="ko-KR" dirty="0"/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2</a:t>
            </a:r>
            <a:r>
              <a:rPr lang="ko-KR" altLang="en-US" dirty="0"/>
              <a:t>배인 원</a:t>
            </a:r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 flipV="1">
            <a:off x="4545803" y="54014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 flipV="1">
            <a:off x="5036533" y="49653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 flipV="1">
            <a:off x="5659461" y="49653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30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it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43" y="4209442"/>
            <a:ext cx="1586489" cy="158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3398" y="671119"/>
            <a:ext cx="781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Heavy</a:t>
            </a:r>
            <a:r>
              <a:rPr lang="ko-KR" altLang="en-US" b="1" dirty="0"/>
              <a:t> 반격 스킬 </a:t>
            </a:r>
            <a:r>
              <a:rPr lang="en-US" altLang="ko-KR" b="1" dirty="0"/>
              <a:t>– </a:t>
            </a:r>
            <a:r>
              <a:rPr lang="ko-KR" altLang="en-US" b="1" dirty="0"/>
              <a:t>회피버튼 누를 경우 발동</a:t>
            </a:r>
            <a:r>
              <a:rPr lang="en-US" altLang="ko-KR" b="1" dirty="0"/>
              <a:t>(</a:t>
            </a:r>
            <a:r>
              <a:rPr lang="ko-KR" altLang="en-US" b="1" dirty="0"/>
              <a:t>회피가 없고 이 스킬이 나감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반격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0.7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초 동안 무적이 되고 이 무적시간 동안 적에게 일반공격으로 피격되면 역으로 데미지를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총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독가스 등은 반격해도 데미지는 줄 수 없다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4688" y="4258008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572886" y="4321435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24" y="4553739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7161" y="4260658"/>
            <a:ext cx="1461654" cy="146165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923023" y="3756359"/>
            <a:ext cx="1444502" cy="1759219"/>
            <a:chOff x="1923023" y="3485538"/>
            <a:chExt cx="1444502" cy="1759219"/>
          </a:xfrm>
        </p:grpSpPr>
        <p:pic>
          <p:nvPicPr>
            <p:cNvPr id="15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126">
              <a:off x="1726775" y="3681786"/>
              <a:ext cx="1759219" cy="13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5547" y1="47266" x2="40234" y2="56250"/>
                          <a14:foregroundMark x1="54297" y1="43359" x2="50000" y2="531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205414" flipH="1">
              <a:off x="2027425" y="3841419"/>
              <a:ext cx="1340100" cy="13401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864562" y="2279031"/>
            <a:ext cx="5886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무적시간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적에게 일반공격으로 피격 시 무조건 데미지</a:t>
            </a:r>
          </a:p>
        </p:txBody>
      </p:sp>
      <p:sp>
        <p:nvSpPr>
          <p:cNvPr id="18" name="화살표: 오른쪽 17"/>
          <p:cNvSpPr/>
          <p:nvPr/>
        </p:nvSpPr>
        <p:spPr>
          <a:xfrm>
            <a:off x="5582877" y="4755193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49" y="4264427"/>
            <a:ext cx="933511" cy="8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05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64363" y="3168071"/>
            <a:ext cx="2815073" cy="143163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297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Doctor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63398" y="1213712"/>
            <a:ext cx="10593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스페셜 스킬을 쓰면 자신이 있는 위치에 독가스를 뿌리며 앞으로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공중에서 방향을 바꿀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땅에 착지하지 않고 연료가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이 될 때까지 날아다닐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날아다니는 중 적과 부딪히면 데미지는 주지 않고 멈추고 땅에 내려온다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27994" flipH="1">
            <a:off x="5466356" y="3104155"/>
            <a:ext cx="1703834" cy="1703834"/>
          </a:xfrm>
          <a:prstGeom prst="rect">
            <a:avLst/>
          </a:prstGeom>
        </p:spPr>
      </p:pic>
      <p:pic>
        <p:nvPicPr>
          <p:cNvPr id="9" name="Picture 6" descr="hit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467" y="3498970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as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69" y="2794909"/>
            <a:ext cx="3097136" cy="195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335058">
            <a:off x="3694284" y="3106760"/>
            <a:ext cx="1548003" cy="15480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84103" y="4930607"/>
            <a:ext cx="4931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</a:t>
            </a:r>
            <a:r>
              <a:rPr lang="ko-KR" altLang="en-US" dirty="0"/>
              <a:t>독가스 안에서 </a:t>
            </a:r>
            <a:r>
              <a:rPr lang="en-US" altLang="ko-KR" dirty="0"/>
              <a:t>2</a:t>
            </a:r>
            <a:r>
              <a:rPr lang="ko-KR" altLang="en-US" dirty="0"/>
              <a:t>초 이상 있을 경우 </a:t>
            </a:r>
            <a:r>
              <a:rPr lang="en-US" altLang="ko-KR" dirty="0"/>
              <a:t>-1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 </a:t>
            </a:r>
            <a:r>
              <a:rPr lang="ko-KR" altLang="en-US" dirty="0"/>
              <a:t>초당 </a:t>
            </a:r>
            <a:r>
              <a:rPr lang="en-US" altLang="ko-KR" dirty="0"/>
              <a:t>150</a:t>
            </a:r>
          </a:p>
          <a:p>
            <a:r>
              <a:rPr lang="ko-KR" altLang="en-US" dirty="0"/>
              <a:t>지속시간 </a:t>
            </a:r>
            <a:r>
              <a:rPr lang="en-US" altLang="ko-KR" dirty="0"/>
              <a:t>: </a:t>
            </a:r>
            <a:r>
              <a:rPr lang="ko-KR" altLang="en-US" dirty="0"/>
              <a:t>발생부터 </a:t>
            </a:r>
            <a:r>
              <a:rPr lang="en-US" altLang="ko-KR" dirty="0"/>
              <a:t>4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X </a:t>
            </a:r>
            <a:r>
              <a:rPr lang="ko-KR" altLang="en-US" dirty="0"/>
              <a:t>이동거리</a:t>
            </a:r>
            <a:endParaRPr lang="en-US" altLang="ko-KR" dirty="0"/>
          </a:p>
          <a:p>
            <a:r>
              <a:rPr lang="ko-KR" altLang="en-US" dirty="0"/>
              <a:t>이동속도 </a:t>
            </a:r>
            <a:r>
              <a:rPr lang="en-US" altLang="ko-KR" dirty="0"/>
              <a:t>: </a:t>
            </a:r>
            <a:r>
              <a:rPr lang="ko-KR" altLang="en-US" dirty="0"/>
              <a:t>일반공격 속도의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54136" y="2575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6"/>
                </a:solidFill>
              </a:rPr>
              <a:t>피격범위</a:t>
            </a:r>
          </a:p>
        </p:txBody>
      </p:sp>
      <p:sp>
        <p:nvSpPr>
          <p:cNvPr id="13" name="화살표: 오른쪽 12"/>
          <p:cNvSpPr/>
          <p:nvPr/>
        </p:nvSpPr>
        <p:spPr>
          <a:xfrm rot="10800000">
            <a:off x="3352789" y="3545822"/>
            <a:ext cx="415636" cy="4525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2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메인메뉴</a:t>
            </a:r>
            <a:endParaRPr lang="ko-KR" altLang="en-US" sz="2400" b="1" dirty="0"/>
          </a:p>
        </p:txBody>
      </p:sp>
      <p:pic>
        <p:nvPicPr>
          <p:cNvPr id="5" name="매인배경.png" descr="매인배겨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125" y="882096"/>
            <a:ext cx="8688489" cy="48872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 I T L E"/>
          <p:cNvSpPr/>
          <p:nvPr/>
        </p:nvSpPr>
        <p:spPr>
          <a:xfrm>
            <a:off x="2356937" y="2426712"/>
            <a:ext cx="7553833" cy="1348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sz="11500" dirty="0"/>
              <a:t>T I T L E</a:t>
            </a:r>
          </a:p>
        </p:txBody>
      </p:sp>
    </p:spTree>
    <p:extLst>
      <p:ext uri="{BB962C8B-B14F-4D97-AF65-F5344CB8AC3E}">
        <p14:creationId xmlns:p14="http://schemas.microsoft.com/office/powerpoint/2010/main" val="189790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메인메뉴</a:t>
            </a:r>
            <a:endParaRPr lang="ko-KR" altLang="en-US" sz="2400" b="1" dirty="0"/>
          </a:p>
        </p:txBody>
      </p:sp>
      <p:pic>
        <p:nvPicPr>
          <p:cNvPr id="5" name="매인배경.png" descr="매인배겨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125" y="882096"/>
            <a:ext cx="8688489" cy="488727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TART"/>
          <p:cNvSpPr/>
          <p:nvPr/>
        </p:nvSpPr>
        <p:spPr>
          <a:xfrm>
            <a:off x="5441976" y="2770311"/>
            <a:ext cx="1639311" cy="4340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START</a:t>
            </a:r>
          </a:p>
        </p:txBody>
      </p:sp>
      <p:sp>
        <p:nvSpPr>
          <p:cNvPr id="8" name="GUIDE"/>
          <p:cNvSpPr/>
          <p:nvPr/>
        </p:nvSpPr>
        <p:spPr>
          <a:xfrm>
            <a:off x="3597055" y="2553295"/>
            <a:ext cx="1379032" cy="45250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GUIDE</a:t>
            </a:r>
          </a:p>
        </p:txBody>
      </p:sp>
      <p:sp>
        <p:nvSpPr>
          <p:cNvPr id="9" name="OPTION"/>
          <p:cNvSpPr/>
          <p:nvPr/>
        </p:nvSpPr>
        <p:spPr>
          <a:xfrm>
            <a:off x="1855041" y="2553295"/>
            <a:ext cx="1639311" cy="434033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dirty="0"/>
              <a:t>OPTION</a:t>
            </a:r>
          </a:p>
        </p:txBody>
      </p:sp>
      <p:sp>
        <p:nvSpPr>
          <p:cNvPr id="10" name="CREDIT"/>
          <p:cNvSpPr/>
          <p:nvPr/>
        </p:nvSpPr>
        <p:spPr>
          <a:xfrm>
            <a:off x="8395437" y="2579939"/>
            <a:ext cx="1639311" cy="4340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CREDIT</a:t>
            </a:r>
          </a:p>
        </p:txBody>
      </p:sp>
      <p:sp>
        <p:nvSpPr>
          <p:cNvPr id="11" name="EXIT"/>
          <p:cNvSpPr/>
          <p:nvPr/>
        </p:nvSpPr>
        <p:spPr>
          <a:xfrm>
            <a:off x="8981380" y="994416"/>
            <a:ext cx="1161612" cy="43403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EXIT</a:t>
            </a:r>
          </a:p>
        </p:txBody>
      </p:sp>
      <p:sp>
        <p:nvSpPr>
          <p:cNvPr id="12" name="옵션…"/>
          <p:cNvSpPr/>
          <p:nvPr/>
        </p:nvSpPr>
        <p:spPr>
          <a:xfrm>
            <a:off x="507720" y="1255381"/>
            <a:ext cx="2796493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/>
              <a:t>옵션패널</a:t>
            </a:r>
            <a:r>
              <a:rPr lang="en-US" altLang="ko-KR" sz="2400" dirty="0"/>
              <a:t> </a:t>
            </a:r>
            <a:r>
              <a:rPr lang="ko-KR" altLang="en-US" sz="2400" dirty="0"/>
              <a:t>열</a:t>
            </a:r>
            <a:r>
              <a:rPr sz="2400" dirty="0"/>
              <a:t>기</a:t>
            </a:r>
          </a:p>
        </p:txBody>
      </p:sp>
      <p:sp>
        <p:nvSpPr>
          <p:cNvPr id="13" name="게임 종료"/>
          <p:cNvSpPr/>
          <p:nvPr/>
        </p:nvSpPr>
        <p:spPr>
          <a:xfrm>
            <a:off x="9631050" y="243801"/>
            <a:ext cx="1984076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algn="ctr"/>
            <a:r>
              <a:rPr sz="2400" dirty="0" err="1"/>
              <a:t>게임</a:t>
            </a:r>
            <a:r>
              <a:rPr sz="2400" dirty="0"/>
              <a:t> </a:t>
            </a:r>
            <a:r>
              <a:rPr sz="2400" dirty="0" err="1"/>
              <a:t>종료</a:t>
            </a:r>
            <a:endParaRPr sz="2400" dirty="0"/>
          </a:p>
        </p:txBody>
      </p:sp>
      <p:sp>
        <p:nvSpPr>
          <p:cNvPr id="14" name="플레이어 선택…"/>
          <p:cNvSpPr/>
          <p:nvPr/>
        </p:nvSpPr>
        <p:spPr>
          <a:xfrm>
            <a:off x="4031940" y="5940890"/>
            <a:ext cx="4459382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플레이어</a:t>
            </a:r>
            <a:r>
              <a:rPr sz="2400" dirty="0"/>
              <a:t> </a:t>
            </a:r>
            <a:r>
              <a:rPr sz="2400" dirty="0" err="1"/>
              <a:t>선택</a:t>
            </a:r>
            <a:r>
              <a:rPr lang="en-US" altLang="ko-KR" sz="2400" dirty="0"/>
              <a:t> </a:t>
            </a:r>
            <a:r>
              <a:rPr sz="2400" dirty="0"/>
              <a:t>씬</a:t>
            </a:r>
            <a:r>
              <a:rPr lang="en-US" altLang="ko-KR"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sp>
        <p:nvSpPr>
          <p:cNvPr id="15" name="크레딧…"/>
          <p:cNvSpPr/>
          <p:nvPr/>
        </p:nvSpPr>
        <p:spPr>
          <a:xfrm>
            <a:off x="9290797" y="4198471"/>
            <a:ext cx="2756967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크레딧씬</a:t>
            </a:r>
            <a:r>
              <a:rPr lang="en-US" altLang="ko-KR"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grpSp>
        <p:nvGrpSpPr>
          <p:cNvPr id="16" name="그룹"/>
          <p:cNvGrpSpPr/>
          <p:nvPr/>
        </p:nvGrpSpPr>
        <p:grpSpPr>
          <a:xfrm>
            <a:off x="2129267" y="1732905"/>
            <a:ext cx="386266" cy="804116"/>
            <a:chOff x="0" y="0"/>
            <a:chExt cx="776110" cy="2342332"/>
          </a:xfrm>
        </p:grpSpPr>
        <p:sp>
          <p:nvSpPr>
            <p:cNvPr id="17" name="선"/>
            <p:cNvSpPr/>
            <p:nvPr/>
          </p:nvSpPr>
          <p:spPr>
            <a:xfrm flipV="1">
              <a:off x="-1" y="0"/>
              <a:ext cx="2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" name="선"/>
            <p:cNvSpPr/>
            <p:nvPr/>
          </p:nvSpPr>
          <p:spPr>
            <a:xfrm flipH="1">
              <a:off x="776110" y="0"/>
              <a:ext cx="1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19" name="선"/>
          <p:cNvSpPr/>
          <p:nvPr/>
        </p:nvSpPr>
        <p:spPr>
          <a:xfrm>
            <a:off x="6286500" y="3314308"/>
            <a:ext cx="12700" cy="2455062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" name="선"/>
          <p:cNvSpPr/>
          <p:nvPr/>
        </p:nvSpPr>
        <p:spPr>
          <a:xfrm>
            <a:off x="9182101" y="3013972"/>
            <a:ext cx="1318536" cy="1122944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" name="선"/>
          <p:cNvSpPr/>
          <p:nvPr/>
        </p:nvSpPr>
        <p:spPr>
          <a:xfrm flipV="1">
            <a:off x="10142993" y="772132"/>
            <a:ext cx="386786" cy="439180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" name="가이드…"/>
          <p:cNvSpPr/>
          <p:nvPr/>
        </p:nvSpPr>
        <p:spPr>
          <a:xfrm>
            <a:off x="2834946" y="301522"/>
            <a:ext cx="3170423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가이드패널</a:t>
            </a:r>
            <a:r>
              <a:rPr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grpSp>
        <p:nvGrpSpPr>
          <p:cNvPr id="23" name="그룹"/>
          <p:cNvGrpSpPr/>
          <p:nvPr/>
        </p:nvGrpSpPr>
        <p:grpSpPr>
          <a:xfrm>
            <a:off x="4207736" y="835002"/>
            <a:ext cx="324908" cy="1608328"/>
            <a:chOff x="0" y="0"/>
            <a:chExt cx="776110" cy="2342332"/>
          </a:xfrm>
        </p:grpSpPr>
        <p:sp>
          <p:nvSpPr>
            <p:cNvPr id="24" name="선"/>
            <p:cNvSpPr/>
            <p:nvPr/>
          </p:nvSpPr>
          <p:spPr>
            <a:xfrm flipV="1">
              <a:off x="-1" y="0"/>
              <a:ext cx="2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" name="선"/>
            <p:cNvSpPr/>
            <p:nvPr/>
          </p:nvSpPr>
          <p:spPr>
            <a:xfrm flipH="1">
              <a:off x="776110" y="0"/>
              <a:ext cx="1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256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43" y="182246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플레이어</a:t>
            </a:r>
            <a:r>
              <a:rPr lang="en-US" altLang="ko-KR" sz="2400" b="1" dirty="0"/>
              <a:t>, AI, </a:t>
            </a:r>
            <a:r>
              <a:rPr lang="ko-KR" altLang="en-US" sz="2400" b="1" dirty="0"/>
              <a:t>캐릭터 선택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36663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63011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668836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668836" y="4992298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63011" y="498607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5246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99873" y="2747889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51808" y="313290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16984" y="3132906"/>
            <a:ext cx="866528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65291" y="3134945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28" name="화살표: 오른쪽 27"/>
          <p:cNvSpPr/>
          <p:nvPr/>
        </p:nvSpPr>
        <p:spPr>
          <a:xfrm>
            <a:off x="5779586" y="4413200"/>
            <a:ext cx="629178" cy="486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51808" y="3761864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16983" y="3761863"/>
            <a:ext cx="866529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780183" y="3761863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51808" y="4390821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616984" y="4390820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Easy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780183" y="4390820"/>
            <a:ext cx="536894" cy="5201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51808" y="503398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616984" y="5033986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780183" y="5033986"/>
            <a:ext cx="536894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287797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840265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Quit</a:t>
            </a:r>
            <a:endParaRPr lang="ko-KR" altLang="en-US" dirty="0"/>
          </a:p>
        </p:txBody>
      </p:sp>
      <p:pic>
        <p:nvPicPr>
          <p:cNvPr id="7170" name="Picture 2" descr="하스스톤 로딩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10251" r="12969" b="735"/>
          <a:stretch/>
        </p:blipFill>
        <p:spPr bwMode="auto">
          <a:xfrm>
            <a:off x="10146374" y="26669"/>
            <a:ext cx="1947515" cy="152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" name="TextBox 7167"/>
          <p:cNvSpPr txBox="1"/>
          <p:nvPr/>
        </p:nvSpPr>
        <p:spPr>
          <a:xfrm>
            <a:off x="6991314" y="10107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화면의 선택창은 아날로그로 </a:t>
            </a:r>
            <a:endParaRPr lang="en-US" altLang="ko-KR" dirty="0"/>
          </a:p>
          <a:p>
            <a:pPr algn="ctr"/>
            <a:r>
              <a:rPr lang="ko-KR" altLang="en-US" dirty="0"/>
              <a:t>돌아가는 이런 형태가 될 것</a:t>
            </a:r>
          </a:p>
        </p:txBody>
      </p:sp>
      <p:cxnSp>
        <p:nvCxnSpPr>
          <p:cNvPr id="7173" name="직선 화살표 연결선 7172"/>
          <p:cNvCxnSpPr>
            <a:cxnSpLocks/>
            <a:stCxn id="11" idx="0"/>
            <a:endCxn id="77" idx="2"/>
          </p:cNvCxnSpPr>
          <p:nvPr/>
        </p:nvCxnSpPr>
        <p:spPr>
          <a:xfrm flipV="1">
            <a:off x="1593568" y="2399850"/>
            <a:ext cx="201141" cy="733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직사각형 7175"/>
          <p:cNvSpPr/>
          <p:nvPr/>
        </p:nvSpPr>
        <p:spPr>
          <a:xfrm>
            <a:off x="8154410" y="3521545"/>
            <a:ext cx="1275339" cy="12507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681208" y="4981967"/>
            <a:ext cx="1275339" cy="125074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7" name="직사각형 7176"/>
          <p:cNvSpPr/>
          <p:nvPr/>
        </p:nvSpPr>
        <p:spPr>
          <a:xfrm>
            <a:off x="8154410" y="3231808"/>
            <a:ext cx="436862" cy="2667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1P</a:t>
            </a:r>
            <a:endParaRPr lang="ko-KR" altLang="en-US" sz="1400" b="1" dirty="0"/>
          </a:p>
        </p:txBody>
      </p:sp>
      <p:sp>
        <p:nvSpPr>
          <p:cNvPr id="57" name="직사각형 56"/>
          <p:cNvSpPr/>
          <p:nvPr/>
        </p:nvSpPr>
        <p:spPr>
          <a:xfrm>
            <a:off x="9681208" y="4746845"/>
            <a:ext cx="436862" cy="2667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2P</a:t>
            </a:r>
            <a:endParaRPr lang="ko-KR" altLang="en-US" sz="1400" b="1" dirty="0"/>
          </a:p>
        </p:txBody>
      </p:sp>
      <p:sp>
        <p:nvSpPr>
          <p:cNvPr id="67" name="직사각형 66"/>
          <p:cNvSpPr/>
          <p:nvPr/>
        </p:nvSpPr>
        <p:spPr>
          <a:xfrm>
            <a:off x="9668836" y="3484056"/>
            <a:ext cx="1275339" cy="125074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668835" y="3248934"/>
            <a:ext cx="633369" cy="266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CPU</a:t>
            </a:r>
            <a:endParaRPr lang="ko-KR" altLang="en-US" sz="1400" b="1" dirty="0"/>
          </a:p>
        </p:txBody>
      </p:sp>
      <p:cxnSp>
        <p:nvCxnSpPr>
          <p:cNvPr id="69" name="직선 화살표 연결선 68"/>
          <p:cNvCxnSpPr>
            <a:cxnSpLocks/>
            <a:endCxn id="76" idx="2"/>
          </p:cNvCxnSpPr>
          <p:nvPr/>
        </p:nvCxnSpPr>
        <p:spPr>
          <a:xfrm flipH="1" flipV="1">
            <a:off x="8052858" y="2040068"/>
            <a:ext cx="378624" cy="1187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cxnSpLocks/>
            <a:endCxn id="79" idx="2"/>
          </p:cNvCxnSpPr>
          <p:nvPr/>
        </p:nvCxnSpPr>
        <p:spPr>
          <a:xfrm flipV="1">
            <a:off x="4294272" y="2765884"/>
            <a:ext cx="1518780" cy="407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99149" y="1393737"/>
            <a:ext cx="250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선택하고 나서 </a:t>
            </a:r>
            <a:endParaRPr lang="en-US" altLang="ko-KR" dirty="0"/>
          </a:p>
          <a:p>
            <a:pPr algn="ctr"/>
            <a:r>
              <a:rPr lang="ko-KR" altLang="en-US" dirty="0"/>
              <a:t>유저가 직접 </a:t>
            </a:r>
            <a:r>
              <a:rPr lang="en-US" altLang="ko-KR" dirty="0"/>
              <a:t>CPU</a:t>
            </a:r>
            <a:r>
              <a:rPr lang="ko-KR" altLang="en-US" dirty="0"/>
              <a:t>선택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2711" y="1753519"/>
            <a:ext cx="2183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Player1/2/CPU/Off </a:t>
            </a:r>
          </a:p>
          <a:p>
            <a:pPr algn="ctr"/>
            <a:r>
              <a:rPr lang="ko-KR" altLang="en-US" dirty="0"/>
              <a:t>선택가능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317869" y="1044380"/>
            <a:ext cx="3725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빨강</a:t>
            </a:r>
            <a:r>
              <a:rPr lang="en-US" altLang="ko-KR" dirty="0"/>
              <a:t>, </a:t>
            </a:r>
            <a:r>
              <a:rPr lang="ko-KR" altLang="en-US" dirty="0"/>
              <a:t>파랑</a:t>
            </a:r>
            <a:r>
              <a:rPr lang="en-US" altLang="ko-KR" dirty="0"/>
              <a:t>, </a:t>
            </a:r>
            <a:r>
              <a:rPr lang="ko-KR" altLang="en-US" dirty="0"/>
              <a:t>노랑</a:t>
            </a:r>
            <a:r>
              <a:rPr lang="en-US" altLang="ko-KR" dirty="0"/>
              <a:t>, </a:t>
            </a:r>
            <a:r>
              <a:rPr lang="ko-KR" altLang="en-US" dirty="0"/>
              <a:t>초록 </a:t>
            </a:r>
            <a:r>
              <a:rPr lang="en-US" altLang="ko-KR" dirty="0"/>
              <a:t>4</a:t>
            </a:r>
            <a:r>
              <a:rPr lang="ko-KR" altLang="en-US" dirty="0"/>
              <a:t>개 중 선택</a:t>
            </a:r>
            <a:endParaRPr lang="en-US" altLang="ko-KR" dirty="0"/>
          </a:p>
          <a:p>
            <a:pPr algn="ctr"/>
            <a:r>
              <a:rPr lang="ko-KR" altLang="en-US" dirty="0"/>
              <a:t>유저</a:t>
            </a:r>
            <a:r>
              <a:rPr lang="en-US" altLang="ko-KR" dirty="0"/>
              <a:t>, CPU</a:t>
            </a:r>
            <a:r>
              <a:rPr lang="ko-KR" altLang="en-US" dirty="0"/>
              <a:t>모두 </a:t>
            </a:r>
            <a:r>
              <a:rPr lang="ko-KR" altLang="en-US" dirty="0" err="1"/>
              <a:t>아닐때는</a:t>
            </a:r>
            <a:r>
              <a:rPr lang="ko-KR" altLang="en-US" dirty="0"/>
              <a:t> 비활성화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66846" y="2119553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유저일 경우에는 자동으로 비활성화</a:t>
            </a:r>
            <a:endParaRPr lang="en-US" altLang="ko-KR" dirty="0"/>
          </a:p>
          <a:p>
            <a:pPr algn="ctr"/>
            <a:r>
              <a:rPr lang="en-US" altLang="ko-KR" dirty="0"/>
              <a:t>CPU</a:t>
            </a:r>
            <a:r>
              <a:rPr lang="ko-KR" altLang="en-US" dirty="0"/>
              <a:t>일 경우에만 활성화</a:t>
            </a:r>
          </a:p>
        </p:txBody>
      </p:sp>
      <p:cxnSp>
        <p:nvCxnSpPr>
          <p:cNvPr id="85" name="직선 화살표 연결선 84"/>
          <p:cNvCxnSpPr>
            <a:cxnSpLocks/>
            <a:endCxn id="88" idx="2"/>
          </p:cNvCxnSpPr>
          <p:nvPr/>
        </p:nvCxnSpPr>
        <p:spPr>
          <a:xfrm flipV="1">
            <a:off x="10630619" y="2710400"/>
            <a:ext cx="132955" cy="682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429749" y="1787070"/>
            <a:ext cx="2667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</a:t>
            </a:r>
            <a:r>
              <a:rPr lang="ko-KR" altLang="en-US" dirty="0" err="1"/>
              <a:t>두명일</a:t>
            </a:r>
            <a:r>
              <a:rPr lang="ko-KR" altLang="en-US" dirty="0"/>
              <a:t> 경우에는 먼저 선택한 사람이 </a:t>
            </a:r>
            <a:r>
              <a:rPr lang="en-US" altLang="ko-KR" dirty="0"/>
              <a:t>CPU </a:t>
            </a:r>
            <a:r>
              <a:rPr lang="ko-KR" altLang="en-US" dirty="0"/>
              <a:t>캐릭터 선택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86320" y="2637613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플레이어 선택</a:t>
            </a:r>
          </a:p>
        </p:txBody>
      </p:sp>
      <p:cxnSp>
        <p:nvCxnSpPr>
          <p:cNvPr id="75" name="직선 화살표 연결선 74"/>
          <p:cNvCxnSpPr>
            <a:cxnSpLocks/>
            <a:stCxn id="16" idx="0"/>
            <a:endCxn id="78" idx="2"/>
          </p:cNvCxnSpPr>
          <p:nvPr/>
        </p:nvCxnSpPr>
        <p:spPr>
          <a:xfrm flipV="1">
            <a:off x="3033738" y="1690711"/>
            <a:ext cx="1146981" cy="1444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3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메인화면</a:t>
            </a:r>
            <a:r>
              <a:rPr lang="ko-KR" altLang="en-US" sz="2400" b="1" dirty="0"/>
              <a:t> 옵션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692399" y="527378"/>
            <a:ext cx="6802695" cy="5632910"/>
            <a:chOff x="8767839" y="657526"/>
            <a:chExt cx="12318802" cy="10200473"/>
          </a:xfrm>
        </p:grpSpPr>
        <p:sp>
          <p:nvSpPr>
            <p:cNvPr id="7" name="직사각형"/>
            <p:cNvSpPr/>
            <p:nvPr/>
          </p:nvSpPr>
          <p:spPr>
            <a:xfrm>
              <a:off x="8767839" y="657526"/>
              <a:ext cx="12318802" cy="10200473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" name="O P T I O N"/>
            <p:cNvSpPr/>
            <p:nvPr/>
          </p:nvSpPr>
          <p:spPr>
            <a:xfrm>
              <a:off x="13229104" y="806708"/>
              <a:ext cx="3396271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O P T I O N</a:t>
              </a:r>
            </a:p>
          </p:txBody>
        </p:sp>
        <p:sp>
          <p:nvSpPr>
            <p:cNvPr id="9" name="BGM"/>
            <p:cNvSpPr/>
            <p:nvPr/>
          </p:nvSpPr>
          <p:spPr>
            <a:xfrm>
              <a:off x="10126944" y="4017195"/>
              <a:ext cx="1560724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BGM</a:t>
              </a:r>
            </a:p>
          </p:txBody>
        </p:sp>
        <p:sp>
          <p:nvSpPr>
            <p:cNvPr id="10" name="SFX"/>
            <p:cNvSpPr/>
            <p:nvPr/>
          </p:nvSpPr>
          <p:spPr>
            <a:xfrm>
              <a:off x="10232674" y="7135837"/>
              <a:ext cx="1349264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SFX</a:t>
              </a:r>
            </a:p>
          </p:txBody>
        </p:sp>
        <p:sp>
          <p:nvSpPr>
            <p:cNvPr id="11" name="선"/>
            <p:cNvSpPr/>
            <p:nvPr/>
          </p:nvSpPr>
          <p:spPr>
            <a:xfrm>
              <a:off x="10692740" y="3289667"/>
              <a:ext cx="8418620" cy="1"/>
            </a:xfrm>
            <a:prstGeom prst="line">
              <a:avLst/>
            </a:prstGeom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12" name="선"/>
            <p:cNvSpPr/>
            <p:nvPr/>
          </p:nvSpPr>
          <p:spPr>
            <a:xfrm>
              <a:off x="10297495" y="8876415"/>
              <a:ext cx="8418619" cy="1"/>
            </a:xfrm>
            <a:prstGeom prst="line">
              <a:avLst/>
            </a:prstGeom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13" name="직사각형"/>
            <p:cNvSpPr/>
            <p:nvPr/>
          </p:nvSpPr>
          <p:spPr>
            <a:xfrm>
              <a:off x="10247115" y="8241415"/>
              <a:ext cx="540079" cy="1270001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PANEL CLOSE"/>
            <p:cNvSpPr/>
            <p:nvPr/>
          </p:nvSpPr>
          <p:spPr>
            <a:xfrm>
              <a:off x="10546949" y="9970989"/>
              <a:ext cx="4455121" cy="687390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-US" dirty="0"/>
                <a:t>Ok</a:t>
              </a:r>
              <a:endParaRPr dirty="0"/>
            </a:p>
          </p:txBody>
        </p:sp>
        <p:sp>
          <p:nvSpPr>
            <p:cNvPr id="15" name="음소거"/>
            <p:cNvSpPr/>
            <p:nvPr/>
          </p:nvSpPr>
          <p:spPr>
            <a:xfrm>
              <a:off x="19164570" y="5192191"/>
              <a:ext cx="1168908" cy="57592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sz="1400" dirty="0" err="1"/>
                <a:t>음소거</a:t>
              </a:r>
              <a:endParaRPr sz="1400" dirty="0"/>
            </a:p>
          </p:txBody>
        </p:sp>
        <p:sp>
          <p:nvSpPr>
            <p:cNvPr id="16" name="음소거"/>
            <p:cNvSpPr/>
            <p:nvPr/>
          </p:nvSpPr>
          <p:spPr>
            <a:xfrm>
              <a:off x="19164570" y="8222188"/>
              <a:ext cx="1168908" cy="57592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sz="1400"/>
                <a:t>음소거</a:t>
              </a:r>
            </a:p>
          </p:txBody>
        </p:sp>
        <p:sp>
          <p:nvSpPr>
            <p:cNvPr id="19" name="MASTER"/>
            <p:cNvSpPr/>
            <p:nvPr/>
          </p:nvSpPr>
          <p:spPr>
            <a:xfrm>
              <a:off x="10182078" y="1744713"/>
              <a:ext cx="2760341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MASTER</a:t>
              </a:r>
            </a:p>
          </p:txBody>
        </p:sp>
        <p:sp>
          <p:nvSpPr>
            <p:cNvPr id="20" name="직사각형"/>
            <p:cNvSpPr/>
            <p:nvPr/>
          </p:nvSpPr>
          <p:spPr>
            <a:xfrm>
              <a:off x="10247115" y="2654667"/>
              <a:ext cx="540079" cy="1270001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" name="그룹"/>
            <p:cNvGrpSpPr/>
            <p:nvPr/>
          </p:nvGrpSpPr>
          <p:grpSpPr>
            <a:xfrm>
              <a:off x="10247115" y="5211420"/>
              <a:ext cx="8864244" cy="1270001"/>
              <a:chOff x="0" y="0"/>
              <a:chExt cx="8864243" cy="1270000"/>
            </a:xfrm>
          </p:grpSpPr>
          <p:sp>
            <p:nvSpPr>
              <p:cNvPr id="22" name="직사각형"/>
              <p:cNvSpPr/>
              <p:nvPr/>
            </p:nvSpPr>
            <p:spPr>
              <a:xfrm>
                <a:off x="0" y="0"/>
                <a:ext cx="540078" cy="12700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" name="선"/>
              <p:cNvSpPr/>
              <p:nvPr/>
            </p:nvSpPr>
            <p:spPr>
              <a:xfrm>
                <a:off x="445624" y="635000"/>
                <a:ext cx="8418620" cy="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</p:grpSp>
        <p:sp>
          <p:nvSpPr>
            <p:cNvPr id="25" name="PANEL CLOSE"/>
            <p:cNvSpPr/>
            <p:nvPr/>
          </p:nvSpPr>
          <p:spPr>
            <a:xfrm>
              <a:off x="15293903" y="9970989"/>
              <a:ext cx="4455121" cy="687390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-US" dirty="0"/>
                <a:t>Cancel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4580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576065" y="1064386"/>
            <a:ext cx="9384804" cy="5278952"/>
            <a:chOff x="2810309" y="1930102"/>
            <a:chExt cx="6613321" cy="3719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309" y="1930102"/>
              <a:ext cx="6613321" cy="3719993"/>
            </a:xfrm>
            <a:prstGeom prst="rect">
              <a:avLst/>
            </a:prstGeom>
          </p:spPr>
        </p:pic>
        <p:sp>
          <p:nvSpPr>
            <p:cNvPr id="19" name="Shape 99"/>
            <p:cNvSpPr/>
            <p:nvPr/>
          </p:nvSpPr>
          <p:spPr>
            <a:xfrm>
              <a:off x="3419967" y="2346200"/>
              <a:ext cx="5107600" cy="3022800"/>
            </a:xfrm>
            <a:prstGeom prst="rect">
              <a:avLst/>
            </a:prstGeom>
            <a:noFill/>
            <a:ln w="3810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970" y="1830332"/>
            <a:ext cx="848167" cy="460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90"/>
          <p:cNvSpPr txBox="1"/>
          <p:nvPr/>
        </p:nvSpPr>
        <p:spPr>
          <a:xfrm>
            <a:off x="5251508" y="319291"/>
            <a:ext cx="1805710" cy="44985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dirty="0"/>
              <a:t>제한시간 </a:t>
            </a:r>
            <a:r>
              <a:rPr lang="ko-KR" altLang="en-US" dirty="0"/>
              <a:t>표시</a:t>
            </a:r>
            <a:endParaRPr lang="ko" altLang="en-US" dirty="0"/>
          </a:p>
        </p:txBody>
      </p:sp>
      <p:sp>
        <p:nvSpPr>
          <p:cNvPr id="12" name="Shape 92"/>
          <p:cNvSpPr txBox="1"/>
          <p:nvPr/>
        </p:nvSpPr>
        <p:spPr>
          <a:xfrm>
            <a:off x="1862039" y="6385572"/>
            <a:ext cx="2361998" cy="44985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dirty="0"/>
              <a:t>플레이어 상태창</a:t>
            </a:r>
          </a:p>
        </p:txBody>
      </p:sp>
      <p:sp>
        <p:nvSpPr>
          <p:cNvPr id="21" name="Shape 101"/>
          <p:cNvSpPr txBox="1"/>
          <p:nvPr/>
        </p:nvSpPr>
        <p:spPr>
          <a:xfrm>
            <a:off x="7766766" y="316775"/>
            <a:ext cx="1922521" cy="44985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dirty="0"/>
              <a:t>카메라 범위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5950" y="3036295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869" y="3119568"/>
            <a:ext cx="812698" cy="81269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인게임</a:t>
            </a:r>
            <a:r>
              <a:rPr lang="ko-KR" altLang="en-US" sz="2400" b="1" dirty="0"/>
              <a:t> 화면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588517" y="5052759"/>
            <a:ext cx="1853441" cy="727421"/>
            <a:chOff x="2664786" y="5108789"/>
            <a:chExt cx="1853441" cy="727421"/>
          </a:xfrm>
        </p:grpSpPr>
        <p:sp>
          <p:nvSpPr>
            <p:cNvPr id="40" name="직사각형 39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7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4374922" y="5052759"/>
            <a:ext cx="1853441" cy="727421"/>
            <a:chOff x="2664786" y="5108789"/>
            <a:chExt cx="1853441" cy="727421"/>
          </a:xfrm>
        </p:grpSpPr>
        <p:sp>
          <p:nvSpPr>
            <p:cNvPr id="43" name="직사각형 42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45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" name="직사각형 46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6166793" y="5052758"/>
            <a:ext cx="1853441" cy="727421"/>
            <a:chOff x="2664786" y="5108789"/>
            <a:chExt cx="1853441" cy="727421"/>
          </a:xfrm>
        </p:grpSpPr>
        <p:sp>
          <p:nvSpPr>
            <p:cNvPr id="49" name="직사각형 48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51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7935814" y="5052759"/>
            <a:ext cx="1853441" cy="727421"/>
            <a:chOff x="2664786" y="5108789"/>
            <a:chExt cx="1853441" cy="727421"/>
          </a:xfrm>
        </p:grpSpPr>
        <p:sp>
          <p:nvSpPr>
            <p:cNvPr id="55" name="직사각형 54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57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2" name="Shape 111"/>
          <p:cNvCxnSpPr>
            <a:cxnSpLocks/>
          </p:cNvCxnSpPr>
          <p:nvPr/>
        </p:nvCxnSpPr>
        <p:spPr>
          <a:xfrm flipV="1">
            <a:off x="8230229" y="783294"/>
            <a:ext cx="195488" cy="8390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111"/>
          <p:cNvCxnSpPr>
            <a:cxnSpLocks/>
            <a:stCxn id="9" idx="0"/>
            <a:endCxn id="10" idx="2"/>
          </p:cNvCxnSpPr>
          <p:nvPr/>
        </p:nvCxnSpPr>
        <p:spPr>
          <a:xfrm flipV="1">
            <a:off x="6086054" y="769149"/>
            <a:ext cx="68309" cy="106118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111"/>
          <p:cNvCxnSpPr>
            <a:cxnSpLocks/>
            <a:stCxn id="6" idx="2"/>
            <a:endCxn id="12" idx="0"/>
          </p:cNvCxnSpPr>
          <p:nvPr/>
        </p:nvCxnSpPr>
        <p:spPr>
          <a:xfrm>
            <a:off x="2949175" y="5684353"/>
            <a:ext cx="93863" cy="70121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140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인게임</a:t>
            </a:r>
            <a:r>
              <a:rPr lang="ko-KR" altLang="en-US" sz="2400" b="1" dirty="0"/>
              <a:t> 옵션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58349" y="989709"/>
            <a:ext cx="9443988" cy="4800734"/>
            <a:chOff x="1892185" y="1562215"/>
            <a:chExt cx="16202237" cy="8236206"/>
          </a:xfrm>
        </p:grpSpPr>
        <p:sp>
          <p:nvSpPr>
            <p:cNvPr id="33" name="직사각형"/>
            <p:cNvSpPr/>
            <p:nvPr/>
          </p:nvSpPr>
          <p:spPr>
            <a:xfrm>
              <a:off x="6765834" y="1562215"/>
              <a:ext cx="6700200" cy="8236206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" name="GUIDE"/>
            <p:cNvSpPr/>
            <p:nvPr/>
          </p:nvSpPr>
          <p:spPr>
            <a:xfrm>
              <a:off x="9453151" y="5562689"/>
              <a:ext cx="1325564" cy="651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GUIDE</a:t>
              </a:r>
            </a:p>
          </p:txBody>
        </p:sp>
        <p:sp>
          <p:nvSpPr>
            <p:cNvPr id="35" name="MAIN MENU"/>
            <p:cNvSpPr/>
            <p:nvPr/>
          </p:nvSpPr>
          <p:spPr>
            <a:xfrm>
              <a:off x="8867372" y="8275755"/>
              <a:ext cx="2497122" cy="65123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MAIN MENU</a:t>
              </a:r>
            </a:p>
          </p:txBody>
        </p:sp>
        <p:sp>
          <p:nvSpPr>
            <p:cNvPr id="36" name="RETURN"/>
            <p:cNvSpPr/>
            <p:nvPr/>
          </p:nvSpPr>
          <p:spPr>
            <a:xfrm>
              <a:off x="9287759" y="6905767"/>
              <a:ext cx="1656350" cy="651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RETURN</a:t>
              </a:r>
            </a:p>
          </p:txBody>
        </p:sp>
        <p:sp>
          <p:nvSpPr>
            <p:cNvPr id="37" name="O P T I O N"/>
            <p:cNvSpPr/>
            <p:nvPr/>
          </p:nvSpPr>
          <p:spPr>
            <a:xfrm>
              <a:off x="8840787" y="1796389"/>
              <a:ext cx="3071496" cy="863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/>
                <a:t>O P T I O N</a:t>
              </a:r>
            </a:p>
          </p:txBody>
        </p:sp>
        <p:sp>
          <p:nvSpPr>
            <p:cNvPr id="38" name="선"/>
            <p:cNvSpPr/>
            <p:nvPr/>
          </p:nvSpPr>
          <p:spPr>
            <a:xfrm>
              <a:off x="11279908" y="5888304"/>
              <a:ext cx="3311184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39" name="선"/>
            <p:cNvSpPr/>
            <p:nvPr/>
          </p:nvSpPr>
          <p:spPr>
            <a:xfrm flipH="1">
              <a:off x="5611189" y="7143028"/>
              <a:ext cx="3130428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40" name="선"/>
            <p:cNvSpPr/>
            <p:nvPr/>
          </p:nvSpPr>
          <p:spPr>
            <a:xfrm flipH="1">
              <a:off x="5611189" y="8554722"/>
              <a:ext cx="2649780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41" name="인게임…"/>
            <p:cNvSpPr/>
            <p:nvPr/>
          </p:nvSpPr>
          <p:spPr>
            <a:xfrm>
              <a:off x="1892185" y="6206030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sz="2400" dirty="0" err="1"/>
                <a:t>인게임씬</a:t>
              </a:r>
              <a:endParaRPr sz="2400" dirty="0"/>
            </a:p>
            <a:p>
              <a:pPr algn="ctr">
                <a:defRPr sz="3200"/>
              </a:pPr>
              <a:r>
                <a:rPr sz="2400" dirty="0" err="1"/>
                <a:t>돌아가기</a:t>
              </a:r>
              <a:endParaRPr sz="2400" dirty="0"/>
            </a:p>
          </p:txBody>
        </p:sp>
        <p:sp>
          <p:nvSpPr>
            <p:cNvPr id="42" name="메인 메뉴…"/>
            <p:cNvSpPr/>
            <p:nvPr/>
          </p:nvSpPr>
          <p:spPr>
            <a:xfrm>
              <a:off x="1892185" y="8037952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sz="2400" dirty="0" err="1"/>
                <a:t>메인</a:t>
              </a:r>
              <a:r>
                <a:rPr sz="2400" dirty="0"/>
                <a:t> </a:t>
              </a:r>
              <a:r>
                <a:rPr sz="2400" dirty="0" err="1"/>
                <a:t>메뉴</a:t>
              </a:r>
              <a:r>
                <a:rPr lang="en-US" altLang="ko-KR" sz="2400" dirty="0"/>
                <a:t> </a:t>
              </a:r>
            </a:p>
            <a:p>
              <a:pPr algn="ctr">
                <a:defRPr sz="3200"/>
              </a:pPr>
              <a:r>
                <a:rPr sz="2400" dirty="0"/>
                <a:t>씬</a:t>
              </a:r>
              <a:r>
                <a:rPr lang="en-US" altLang="ko-KR" sz="2400" dirty="0"/>
                <a:t> </a:t>
              </a:r>
              <a:r>
                <a:rPr sz="2400" dirty="0" err="1"/>
                <a:t>이동</a:t>
              </a:r>
              <a:endParaRPr sz="2400" dirty="0"/>
            </a:p>
          </p:txBody>
        </p:sp>
        <p:sp>
          <p:nvSpPr>
            <p:cNvPr id="43" name="MASTER VOLUME"/>
            <p:cNvSpPr/>
            <p:nvPr/>
          </p:nvSpPr>
          <p:spPr>
            <a:xfrm>
              <a:off x="6913450" y="2369600"/>
              <a:ext cx="6707988" cy="11000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500"/>
              </a:lvl1pPr>
            </a:lstStyle>
            <a:p>
              <a:r>
                <a:rPr dirty="0"/>
                <a:t>MASTER VOLUME</a:t>
              </a:r>
            </a:p>
          </p:txBody>
        </p:sp>
        <p:grpSp>
          <p:nvGrpSpPr>
            <p:cNvPr id="44" name="그룹"/>
            <p:cNvGrpSpPr/>
            <p:nvPr/>
          </p:nvGrpSpPr>
          <p:grpSpPr>
            <a:xfrm>
              <a:off x="7102091" y="3777577"/>
              <a:ext cx="6027686" cy="863601"/>
              <a:chOff x="0" y="0"/>
              <a:chExt cx="6027685" cy="863600"/>
            </a:xfrm>
          </p:grpSpPr>
          <p:sp>
            <p:nvSpPr>
              <p:cNvPr id="45" name="직사각형"/>
              <p:cNvSpPr/>
              <p:nvPr/>
            </p:nvSpPr>
            <p:spPr>
              <a:xfrm>
                <a:off x="0" y="0"/>
                <a:ext cx="367254" cy="8636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" name="선"/>
              <p:cNvSpPr/>
              <p:nvPr/>
            </p:nvSpPr>
            <p:spPr>
              <a:xfrm>
                <a:off x="303024" y="431800"/>
                <a:ext cx="5724662" cy="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</p:grpSp>
        <p:sp>
          <p:nvSpPr>
            <p:cNvPr id="47" name="인게임…"/>
            <p:cNvSpPr/>
            <p:nvPr/>
          </p:nvSpPr>
          <p:spPr>
            <a:xfrm>
              <a:off x="14542233" y="5166668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lang="ko-KR" altLang="en-US" sz="2400" dirty="0"/>
                <a:t>가이드 패널</a:t>
              </a:r>
              <a:endParaRPr lang="en-US" altLang="ko-KR" sz="2400" dirty="0"/>
            </a:p>
            <a:p>
              <a:pPr algn="ctr">
                <a:defRPr sz="3200"/>
              </a:pPr>
              <a:r>
                <a:rPr lang="ko-KR" altLang="en-US" sz="2400" dirty="0"/>
                <a:t>띄우기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149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</a:t>
            </a:r>
            <a:r>
              <a:rPr lang="ko-KR" altLang="en-US" sz="2400" b="1" dirty="0" err="1"/>
              <a:t>결과창</a:t>
            </a:r>
            <a:endParaRPr lang="ko-KR" altLang="en-US" sz="24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962025" y="772898"/>
            <a:ext cx="9191625" cy="5886809"/>
            <a:chOff x="5433722" y="1233261"/>
            <a:chExt cx="17564860" cy="11249478"/>
          </a:xfrm>
        </p:grpSpPr>
        <p:pic>
          <p:nvPicPr>
            <p:cNvPr id="5" name="background.png" descr="background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8418" t="36915" r="37257" b="39065"/>
            <a:stretch>
              <a:fillRect/>
            </a:stretch>
          </p:blipFill>
          <p:spPr>
            <a:xfrm>
              <a:off x="7231354" y="2162601"/>
              <a:ext cx="15767228" cy="875793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" name="rocketeer.png" descr="rockete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33722" y="1233261"/>
              <a:ext cx="11249479" cy="1124947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Player 1  W I N"/>
            <p:cNvSpPr/>
            <p:nvPr/>
          </p:nvSpPr>
          <p:spPr>
            <a:xfrm>
              <a:off x="14219679" y="3912784"/>
              <a:ext cx="7846777" cy="1489980"/>
            </a:xfrm>
            <a:prstGeom prst="rect">
              <a:avLst/>
            </a:prstGeom>
            <a:ln w="254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8000"/>
              </a:lvl1pPr>
            </a:lstStyle>
            <a:p>
              <a:r>
                <a:rPr sz="40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Player</a:t>
              </a:r>
              <a:r>
                <a:rPr sz="44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1  W I N</a:t>
              </a:r>
            </a:p>
          </p:txBody>
        </p:sp>
        <p:sp>
          <p:nvSpPr>
            <p:cNvPr id="8" name="RETRY"/>
            <p:cNvSpPr/>
            <p:nvPr/>
          </p:nvSpPr>
          <p:spPr>
            <a:xfrm>
              <a:off x="14437473" y="8712035"/>
              <a:ext cx="1437660" cy="725385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RETRY</a:t>
              </a:r>
            </a:p>
          </p:txBody>
        </p:sp>
        <p:sp>
          <p:nvSpPr>
            <p:cNvPr id="9" name="SELECT CHARACTER"/>
            <p:cNvSpPr/>
            <p:nvPr/>
          </p:nvSpPr>
          <p:spPr>
            <a:xfrm>
              <a:off x="17097567" y="8447367"/>
              <a:ext cx="2649614" cy="1254720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SELECT</a:t>
              </a:r>
              <a:br/>
              <a:r>
                <a:t>CHARACTER</a:t>
              </a:r>
            </a:p>
          </p:txBody>
        </p:sp>
        <p:sp>
          <p:nvSpPr>
            <p:cNvPr id="10" name="MAIN…"/>
            <p:cNvSpPr/>
            <p:nvPr/>
          </p:nvSpPr>
          <p:spPr>
            <a:xfrm>
              <a:off x="20949427" y="8447367"/>
              <a:ext cx="1504070" cy="1254720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MAIN 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04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941</Words>
  <Application>Microsoft Office PowerPoint</Application>
  <PresentationFormat>와이드스크린</PresentationFormat>
  <Paragraphs>281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Yun-Seok Seo</dc:creator>
  <cp:lastModifiedBy>Yun-Seok Seo</cp:lastModifiedBy>
  <cp:revision>105</cp:revision>
  <dcterms:created xsi:type="dcterms:W3CDTF">2017-04-28T15:27:23Z</dcterms:created>
  <dcterms:modified xsi:type="dcterms:W3CDTF">2017-05-04T15:47:36Z</dcterms:modified>
</cp:coreProperties>
</file>