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5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7B68-F7EC-B847-BDB5-16745CE32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E42AA-0536-5D4C-A1BC-A53B27856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C01A-EA6D-664A-84D1-EEB5965C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492C1-53EB-3C4E-9C64-64323C99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2F85-0775-C74B-A71F-BF0FB9B0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8937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420C-E14B-3E44-AA64-1E5118A0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FC4EE-9E2D-CB40-BD07-647EB2401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5B76-A698-2140-B46D-F3685A0A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0A59-94A2-684E-BD3B-A2554929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3A88-21D7-2047-8101-90E6B831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44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088CA-6B98-E543-ACAC-82AC8E070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C8EB9-5724-544D-AA85-423AD7658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C953-384D-D040-BE07-A030CF68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735A-985A-214A-9D3E-688E4AB7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8ED0-296A-F14B-95B6-221B8FE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70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E1F7-F7A0-2A4A-82CA-A11EC8E8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6EB5-BE28-F94D-A572-70C247BC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F0C0-3E39-2240-B628-4AF6D51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7856-1D5A-B74F-8E75-106BE3F9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0B66-DDA3-1A4B-A7EE-EEC82904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9378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201D-8B75-3444-AA05-EC7C8A2A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68ED4-E33E-CA40-B767-841DBC01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E18A-DA73-204C-88A7-B5B63A4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BE49-15F4-C940-93DF-A5A0A23C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C1BD-EFB5-C74B-9F83-703D96A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9007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1370-32B0-9E40-A739-C93E9896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606E-35B9-C846-8FC7-E293C8C3C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46CD9-F497-8A4C-BBF5-F07E5625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1B27-D845-D342-A283-3C2BB6F8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B98B2-1CD8-FE48-B951-92A0E965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010A3-2E61-2D4E-BC32-58F9F59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36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2DC6-5095-D54C-917C-DC15593A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E8BB-5E7B-F148-8599-1FF6423F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8DF09-876B-9F43-9107-1F16D5195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6A64F-1766-4841-B052-A95BDFE6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25FCC-4DC7-144F-B134-1A3CC271D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AE39F-FC54-4E47-AFFC-709BE23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D270A-98A8-E74E-9A38-5AEF23BD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B62FC-65E5-E944-9113-24DC22A6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92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8F18-A489-6946-95BF-5B4C95E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EAEA2-6148-514B-83DA-832FB96A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FFD8C-69B1-C74D-AEC9-5B278C33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AEF56-F706-2C4D-941B-D24A27C2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0231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BB2CA-F3A4-2446-BA7F-EF9AA777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030B-8BBF-F946-948D-24D24744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3661D-4C27-0F49-9A24-032DE888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92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9257-3599-C94C-81B0-54CCA384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FC33-097C-C54F-8238-818DDAFB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B7122-CD87-5D49-B296-375BF846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CC8C-583A-5F44-82ED-E596C0E8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5A4DB-83E7-9F4A-B325-5C3CC171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39281-F376-3C41-B405-5F75511F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9411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D61C-CAC7-8A4D-80CC-3F6493DF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2FBDB-9326-F64A-A429-41E674DA2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477D8-9D0E-D240-967F-8F1CFAAF0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CAFA-AC24-4B40-92D8-7FD5D36C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6BB8-A8FD-FB4D-85BC-029DA48B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DA4B-826B-D74E-8DD1-B3B8B50F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513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EDD4-BBD4-8141-A867-93A54756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A085D-99AE-7149-A9CF-5CCC4A7D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FF96-DED6-3648-B5DD-628A0C6FF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520D9-F0C1-1B47-B07C-377C75ECDFEC}" type="datetimeFigureOut">
              <a:rPr lang="en-VN" smtClean="0"/>
              <a:t>2/15/20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0494-FD9D-1145-8BF9-F2DFB4392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2067-837A-014F-8944-F74E59738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4C37-1DFB-5C4C-80F2-CAD9760E01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832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huanTDBK/purchase-prediction/blob/master/EDA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9D01-E4FD-6240-AE74-750D6DFD9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Rainbow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33CB7-79E1-B243-AF4E-10C549A47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5944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843B-2C60-DC46-A7E8-43E98324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8140-2DE9-9C49-8A38-3D90E875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Need to test the accuracy of model in production</a:t>
            </a:r>
          </a:p>
          <a:p>
            <a:r>
              <a:rPr lang="en-VN" dirty="0"/>
              <a:t>Feature Engineering about items features, user x item features</a:t>
            </a:r>
          </a:p>
          <a:p>
            <a:pPr lvl="1"/>
            <a:r>
              <a:rPr lang="en-VN" dirty="0"/>
              <a:t>Using neural network embedding for modeling</a:t>
            </a:r>
          </a:p>
        </p:txBody>
      </p:sp>
    </p:spTree>
    <p:extLst>
      <p:ext uri="{BB962C8B-B14F-4D97-AF65-F5344CB8AC3E}">
        <p14:creationId xmlns:p14="http://schemas.microsoft.com/office/powerpoint/2010/main" val="4350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4A53-490C-BF4F-B4B4-FB0CBE37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0A86-D1AA-C646-95A5-7EE130E8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Rainbow’s store manager wants to know which customers are likely to purchase next month so he can prepare his marketing campaign based on transaction info</a:t>
            </a:r>
            <a:endParaRPr lang="en-US" b="0" dirty="0">
              <a:effectLst/>
            </a:endParaRPr>
          </a:p>
          <a:p>
            <a:r>
              <a:rPr lang="en-US" dirty="0"/>
              <a:t>We can define this problem into classification model: “Predict customer churn in next month”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973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146-CA16-244F-8EE2-608B57D4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Exploratony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FC8C-260C-D543-8FE0-72C39EFE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Link: </a:t>
            </a:r>
            <a:r>
              <a:rPr lang="en-US" dirty="0">
                <a:hlinkClick r:id="rId2"/>
              </a:rPr>
              <a:t>https://github.com/NhuanTDBK/purchase-prediction/blob/master/EDA.ipynb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99980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60A8-68DB-0747-BF82-F58705B2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3D2D-778A-4848-9514-A84979C3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often the user reordered items</a:t>
            </a:r>
          </a:p>
          <a:p>
            <a:r>
              <a:rPr lang="en-US" dirty="0"/>
              <a:t>Time between orders </a:t>
            </a:r>
          </a:p>
          <a:p>
            <a:pPr lvl="1"/>
            <a:r>
              <a:rPr lang="en-US" dirty="0"/>
              <a:t>Last purchase order</a:t>
            </a:r>
          </a:p>
          <a:p>
            <a:r>
              <a:rPr lang="en-US" dirty="0"/>
              <a:t>Features based on order sizes (</a:t>
            </a:r>
            <a:r>
              <a:rPr lang="en-US" dirty="0" err="1"/>
              <a:t>min,max,mean,median,std</a:t>
            </a:r>
            <a:r>
              <a:rPr lang="en-US" dirty="0"/>
              <a:t>)</a:t>
            </a:r>
          </a:p>
          <a:p>
            <a:r>
              <a:rPr lang="en-US" dirty="0"/>
              <a:t>How many of the user’s orders contained no previously purchased items</a:t>
            </a:r>
          </a:p>
          <a:p>
            <a:r>
              <a:rPr lang="en-US" dirty="0"/>
              <a:t>Ratio of reorder items</a:t>
            </a:r>
          </a:p>
          <a:p>
            <a:r>
              <a:rPr lang="en-US" dirty="0"/>
              <a:t>Stats last 1,2,3,7,14,30 days user’s order (</a:t>
            </a:r>
            <a:r>
              <a:rPr lang="en-US" dirty="0" err="1"/>
              <a:t>min,max,mean,median,std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Quantity</a:t>
            </a:r>
          </a:p>
          <a:p>
            <a:pPr lvl="1"/>
            <a:r>
              <a:rPr lang="en-US" dirty="0"/>
              <a:t>Number of products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5492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8458-C78E-0D49-9EBA-FA577DAB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Churn 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17A7-B2BC-C449-96B0-D41B005B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6AC5A941-2007-D949-86F7-944EEE72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28" y="1466333"/>
            <a:ext cx="914642" cy="914642"/>
          </a:xfrm>
          <a:prstGeom prst="rect">
            <a:avLst/>
          </a:prstGeom>
        </p:spPr>
      </p:pic>
      <p:pic>
        <p:nvPicPr>
          <p:cNvPr id="5" name="図 8">
            <a:extLst>
              <a:ext uri="{FF2B5EF4-FFF2-40B4-BE49-F238E27FC236}">
                <a16:creationId xmlns:a16="http://schemas.microsoft.com/office/drawing/2014/main" id="{C56B866A-371F-1F4A-A222-CCAA20B1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402" y="2466258"/>
            <a:ext cx="914642" cy="914642"/>
          </a:xfrm>
          <a:prstGeom prst="rect">
            <a:avLst/>
          </a:prstGeom>
        </p:spPr>
      </p:pic>
      <p:pic>
        <p:nvPicPr>
          <p:cNvPr id="6" name="図 9">
            <a:extLst>
              <a:ext uri="{FF2B5EF4-FFF2-40B4-BE49-F238E27FC236}">
                <a16:creationId xmlns:a16="http://schemas.microsoft.com/office/drawing/2014/main" id="{77A96757-F9E9-4340-9128-005241BA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28" y="2923579"/>
            <a:ext cx="914642" cy="914642"/>
          </a:xfrm>
          <a:prstGeom prst="rect">
            <a:avLst/>
          </a:prstGeom>
        </p:spPr>
      </p:pic>
      <p:pic>
        <p:nvPicPr>
          <p:cNvPr id="7" name="図 10">
            <a:extLst>
              <a:ext uri="{FF2B5EF4-FFF2-40B4-BE49-F238E27FC236}">
                <a16:creationId xmlns:a16="http://schemas.microsoft.com/office/drawing/2014/main" id="{3D5073A0-5D02-D343-B575-314A4DB7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455" y="4358230"/>
            <a:ext cx="841402" cy="841402"/>
          </a:xfrm>
          <a:prstGeom prst="rect">
            <a:avLst/>
          </a:prstGeom>
        </p:spPr>
      </p:pic>
      <p:pic>
        <p:nvPicPr>
          <p:cNvPr id="8" name="図 11">
            <a:extLst>
              <a:ext uri="{FF2B5EF4-FFF2-40B4-BE49-F238E27FC236}">
                <a16:creationId xmlns:a16="http://schemas.microsoft.com/office/drawing/2014/main" id="{CB31FAB7-F1D3-4C40-B0EA-4ED61F48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68" y="3869152"/>
            <a:ext cx="841402" cy="841402"/>
          </a:xfrm>
          <a:prstGeom prst="rect">
            <a:avLst/>
          </a:prstGeom>
        </p:spPr>
      </p:pic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DA80A31A-EECD-994C-852E-3757CC6B9DF1}"/>
              </a:ext>
            </a:extLst>
          </p:cNvPr>
          <p:cNvSpPr txBox="1">
            <a:spLocks/>
          </p:cNvSpPr>
          <p:nvPr/>
        </p:nvSpPr>
        <p:spPr>
          <a:xfrm>
            <a:off x="6981539" y="954291"/>
            <a:ext cx="4942114" cy="51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err="1"/>
              <a:t>user_id</a:t>
            </a:r>
            <a:r>
              <a:rPr lang="en-US" altLang="ja-JP" dirty="0"/>
              <a:t>   label</a:t>
            </a:r>
            <a:endParaRPr lang="ja-JP" altLang="en-US" dirty="0"/>
          </a:p>
        </p:txBody>
      </p:sp>
      <p:pic>
        <p:nvPicPr>
          <p:cNvPr id="19" name="図 27">
            <a:extLst>
              <a:ext uri="{FF2B5EF4-FFF2-40B4-BE49-F238E27FC236}">
                <a16:creationId xmlns:a16="http://schemas.microsoft.com/office/drawing/2014/main" id="{7A653CB3-30A9-F64F-A6AF-C9BDFE761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559" y="2401543"/>
            <a:ext cx="532195" cy="626112"/>
          </a:xfrm>
          <a:prstGeom prst="rect">
            <a:avLst/>
          </a:prstGeom>
        </p:spPr>
      </p:pic>
      <p:pic>
        <p:nvPicPr>
          <p:cNvPr id="20" name="図 28">
            <a:extLst>
              <a:ext uri="{FF2B5EF4-FFF2-40B4-BE49-F238E27FC236}">
                <a16:creationId xmlns:a16="http://schemas.microsoft.com/office/drawing/2014/main" id="{09EAF3F2-C19A-724E-A601-84C4DE4E0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559" y="1650868"/>
            <a:ext cx="532196" cy="626113"/>
          </a:xfrm>
          <a:prstGeom prst="rect">
            <a:avLst/>
          </a:prstGeom>
        </p:spPr>
      </p:pic>
      <p:pic>
        <p:nvPicPr>
          <p:cNvPr id="21" name="図 30">
            <a:extLst>
              <a:ext uri="{FF2B5EF4-FFF2-40B4-BE49-F238E27FC236}">
                <a16:creationId xmlns:a16="http://schemas.microsoft.com/office/drawing/2014/main" id="{563E891A-7B58-4142-A843-665E19307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559" y="3976797"/>
            <a:ext cx="532195" cy="626112"/>
          </a:xfrm>
          <a:prstGeom prst="rect">
            <a:avLst/>
          </a:prstGeom>
        </p:spPr>
      </p:pic>
      <p:pic>
        <p:nvPicPr>
          <p:cNvPr id="22" name="図 31">
            <a:extLst>
              <a:ext uri="{FF2B5EF4-FFF2-40B4-BE49-F238E27FC236}">
                <a16:creationId xmlns:a16="http://schemas.microsoft.com/office/drawing/2014/main" id="{06562B50-662A-3E48-9083-A7173CA90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558" y="4679420"/>
            <a:ext cx="532196" cy="626113"/>
          </a:xfrm>
          <a:prstGeom prst="rect">
            <a:avLst/>
          </a:prstGeom>
        </p:spPr>
      </p:pic>
      <p:pic>
        <p:nvPicPr>
          <p:cNvPr id="24" name="図 33">
            <a:extLst>
              <a:ext uri="{FF2B5EF4-FFF2-40B4-BE49-F238E27FC236}">
                <a16:creationId xmlns:a16="http://schemas.microsoft.com/office/drawing/2014/main" id="{F48F0CCE-5E96-B047-9B53-391E0CBD3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559" y="3152217"/>
            <a:ext cx="532196" cy="6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6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04C4-59AB-9C40-9B4F-CD5B4B2F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D05E-294E-9E44-997B-235DB5A1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We use dataset </a:t>
            </a:r>
          </a:p>
          <a:p>
            <a:pPr lvl="1"/>
            <a:r>
              <a:rPr lang="en-VN" dirty="0"/>
              <a:t>from 2018/02/01 to 2018/05/31 for training samples</a:t>
            </a:r>
          </a:p>
          <a:p>
            <a:pPr lvl="1"/>
            <a:r>
              <a:rPr lang="en-VN" dirty="0"/>
              <a:t>from 2018/06/01 to 2018/06/30  for testing samples</a:t>
            </a:r>
          </a:p>
          <a:p>
            <a:r>
              <a:rPr lang="en-VN" dirty="0"/>
              <a:t>Number of training samples: 27996</a:t>
            </a:r>
          </a:p>
          <a:p>
            <a:r>
              <a:rPr lang="en-VN" dirty="0"/>
              <a:t>Number of testing samples: 9106</a:t>
            </a:r>
          </a:p>
          <a:p>
            <a:r>
              <a:rPr lang="en-VN" dirty="0"/>
              <a:t>Metric: ROC AUC</a:t>
            </a:r>
          </a:p>
          <a:p>
            <a:r>
              <a:rPr lang="en-VN" dirty="0"/>
              <a:t>K-Fold Cross Valition: K=5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3219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40E7-346B-844A-8E56-E3E128BF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8300-6EE0-DB4A-BC0C-B648D22C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05169" cy="4585933"/>
          </a:xfrm>
        </p:spPr>
        <p:txBody>
          <a:bodyPr/>
          <a:lstStyle/>
          <a:p>
            <a:r>
              <a:rPr lang="en-VN" dirty="0"/>
              <a:t>Gradient Boosting Decision Tree (lightgbm)</a:t>
            </a:r>
          </a:p>
          <a:p>
            <a:pPr lvl="1"/>
            <a:r>
              <a:rPr lang="en-VN" dirty="0"/>
              <a:t>ROC on test: 0.821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751BE-ABD2-314D-A5B2-520C1148E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77"/>
          <a:stretch/>
        </p:blipFill>
        <p:spPr>
          <a:xfrm>
            <a:off x="730678" y="3582894"/>
            <a:ext cx="5122134" cy="309760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903EE0-1AC7-FB43-95AB-C7D413CF43D1}"/>
              </a:ext>
            </a:extLst>
          </p:cNvPr>
          <p:cNvSpPr txBox="1">
            <a:spLocks/>
          </p:cNvSpPr>
          <p:nvPr/>
        </p:nvSpPr>
        <p:spPr>
          <a:xfrm>
            <a:off x="5852758" y="1825623"/>
            <a:ext cx="4605169" cy="4585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dirty="0"/>
              <a:t>Logistic Regression</a:t>
            </a:r>
          </a:p>
          <a:p>
            <a:pPr lvl="1"/>
            <a:r>
              <a:rPr lang="en-VN" dirty="0"/>
              <a:t>ROC on test: 0.561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8F59B-FED9-F949-94CB-02D146E5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66" y="2727196"/>
            <a:ext cx="6087945" cy="25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ED7C-9B23-C144-8B8D-B724C523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Results – Features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EE0C85-3C1F-B743-B981-E0C908CA9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01" y="1825625"/>
            <a:ext cx="7556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3027-2F34-6F4D-978E-0B897E47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Whic</a:t>
            </a:r>
            <a:r>
              <a:rPr lang="en-US" dirty="0"/>
              <a:t>h</a:t>
            </a:r>
            <a:r>
              <a:rPr lang="en-VN" dirty="0"/>
              <a:t> customers should send email?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5CE2-C549-D84E-845F-6752CDC2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Based on model result, we can identify which customers that are at-risk of churning or unlikely to make a purchase. By estimating the probability of churn rate, we can segment users and target specific segmentation.</a:t>
            </a:r>
            <a:endParaRPr lang="en-VN" dirty="0"/>
          </a:p>
          <a:p>
            <a:pPr algn="just"/>
            <a:r>
              <a:rPr lang="en-VN" dirty="0"/>
              <a:t>Risky:</a:t>
            </a:r>
          </a:p>
          <a:p>
            <a:pPr lvl="1" algn="just"/>
            <a:r>
              <a:rPr lang="en-VN" dirty="0"/>
              <a:t>Model is not tackled to item features and &lt;user,item&gt; features. It will be limited the pattern of users that’s affected to buying behaviors</a:t>
            </a:r>
          </a:p>
          <a:p>
            <a:pPr lvl="1" algn="just"/>
            <a:r>
              <a:rPr lang="en-VN" dirty="0"/>
              <a:t>Model is not tackled to customer demographic features</a:t>
            </a:r>
          </a:p>
        </p:txBody>
      </p:sp>
    </p:spTree>
    <p:extLst>
      <p:ext uri="{BB962C8B-B14F-4D97-AF65-F5344CB8AC3E}">
        <p14:creationId xmlns:p14="http://schemas.microsoft.com/office/powerpoint/2010/main" val="127045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314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Rainbow Prediction</vt:lpstr>
      <vt:lpstr>Problem</vt:lpstr>
      <vt:lpstr>Exploratony Data Analysis</vt:lpstr>
      <vt:lpstr>Approach</vt:lpstr>
      <vt:lpstr>Churn purchase</vt:lpstr>
      <vt:lpstr>Modeling</vt:lpstr>
      <vt:lpstr>Results</vt:lpstr>
      <vt:lpstr>Results – Features Importance</vt:lpstr>
      <vt:lpstr>Which customers should send email?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2020-02-14T18:59:22Z</dcterms:created>
  <dcterms:modified xsi:type="dcterms:W3CDTF">2020-02-15T04:49:50Z</dcterms:modified>
</cp:coreProperties>
</file>