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Arial Bold" charset="1" panose="020B0704020202020204"/>
      <p:regular r:id="rId30"/>
    </p:embeddedFont>
    <p:embeddedFont>
      <p:font typeface="Arial" charset="1" panose="020B0604020202020204"/>
      <p:regular r:id="rId31"/>
    </p:embeddedFont>
    <p:embeddedFont>
      <p:font typeface="Noto Sans Bold" charset="1" panose="020B0802040504020204"/>
      <p:regular r:id="rId32"/>
    </p:embeddedFont>
    <p:embeddedFont>
      <p:font typeface="Arimo Bold" charset="1" panose="020B0704020202020204"/>
      <p:regular r:id="rId33"/>
    </p:embeddedFont>
    <p:embeddedFont>
      <p:font typeface="Arimo" charset="1" panose="020B06040202020202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5.png" Type="http://schemas.openxmlformats.org/officeDocument/2006/relationships/image"/><Relationship Id="rId5"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H="true">
            <a:off x="1781304" y="4125012"/>
            <a:ext cx="0" cy="3212756"/>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true" rot="6681127">
            <a:off x="7674811" y="2033190"/>
            <a:ext cx="17429336" cy="10394222"/>
          </a:xfrm>
          <a:custGeom>
            <a:avLst/>
            <a:gdLst/>
            <a:ahLst/>
            <a:cxnLst/>
            <a:rect r="r" b="b" t="t" l="l"/>
            <a:pathLst>
              <a:path h="10394222" w="17429336">
                <a:moveTo>
                  <a:pt x="0" y="10394222"/>
                </a:moveTo>
                <a:lnTo>
                  <a:pt x="17429336" y="10394222"/>
                </a:lnTo>
                <a:lnTo>
                  <a:pt x="17429336" y="0"/>
                </a:lnTo>
                <a:lnTo>
                  <a:pt x="0" y="0"/>
                </a:lnTo>
                <a:lnTo>
                  <a:pt x="0" y="1039422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1714629" y="9072441"/>
            <a:ext cx="4055161" cy="14287"/>
          </a:xfrm>
          <a:prstGeom prst="line">
            <a:avLst/>
          </a:prstGeom>
          <a:ln cap="flat" w="9525">
            <a:solidFill>
              <a:srgbClr val="253439"/>
            </a:solidFill>
            <a:prstDash val="solid"/>
            <a:headEnd type="none" len="sm" w="sm"/>
            <a:tailEnd type="none" len="sm" w="sm"/>
          </a:ln>
        </p:spPr>
      </p:sp>
      <p:sp>
        <p:nvSpPr>
          <p:cNvPr name="Freeform 5" id="5"/>
          <p:cNvSpPr/>
          <p:nvPr/>
        </p:nvSpPr>
        <p:spPr>
          <a:xfrm flipH="false" flipV="false" rot="0">
            <a:off x="5891478" y="8621987"/>
            <a:ext cx="403543" cy="403543"/>
          </a:xfrm>
          <a:custGeom>
            <a:avLst/>
            <a:gdLst/>
            <a:ahLst/>
            <a:cxnLst/>
            <a:rect r="r" b="b" t="t" l="l"/>
            <a:pathLst>
              <a:path h="403543" w="403543">
                <a:moveTo>
                  <a:pt x="0" y="0"/>
                </a:moveTo>
                <a:lnTo>
                  <a:pt x="403543" y="0"/>
                </a:lnTo>
                <a:lnTo>
                  <a:pt x="403543" y="403542"/>
                </a:lnTo>
                <a:lnTo>
                  <a:pt x="0" y="4035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335791" y="5305133"/>
            <a:ext cx="12080610" cy="2032635"/>
          </a:xfrm>
          <a:prstGeom prst="rect">
            <a:avLst/>
          </a:prstGeom>
        </p:spPr>
        <p:txBody>
          <a:bodyPr anchor="t" rtlCol="false" tIns="0" lIns="0" bIns="0" rIns="0">
            <a:spAutoFit/>
          </a:bodyPr>
          <a:lstStyle/>
          <a:p>
            <a:pPr algn="ctr">
              <a:lnSpc>
                <a:spcPts val="5279"/>
              </a:lnSpc>
            </a:pPr>
            <a:r>
              <a:rPr lang="en-US" b="true" sz="4799">
                <a:solidFill>
                  <a:srgbClr val="13538A"/>
                </a:solidFill>
                <a:latin typeface="Arial Bold"/>
                <a:ea typeface="Arial Bold"/>
                <a:cs typeface="Arial Bold"/>
                <a:sym typeface="Arial Bold"/>
              </a:rPr>
              <a:t>PHÂN TÍCH </a:t>
            </a:r>
            <a:r>
              <a:rPr lang="en-US" b="true" sz="4799">
                <a:solidFill>
                  <a:srgbClr val="13538A"/>
                </a:solidFill>
                <a:latin typeface="Arial Bold"/>
                <a:ea typeface="Arial Bold"/>
                <a:cs typeface="Arial Bold"/>
                <a:sym typeface="Arial Bold"/>
              </a:rPr>
              <a:t>HỆ THỐNG THÔNG TIN  </a:t>
            </a:r>
          </a:p>
          <a:p>
            <a:pPr algn="ctr" marL="0" indent="0" lvl="0">
              <a:lnSpc>
                <a:spcPts val="5279"/>
              </a:lnSpc>
            </a:pPr>
            <a:r>
              <a:rPr lang="en-US" b="true" sz="4799">
                <a:solidFill>
                  <a:srgbClr val="13538A"/>
                </a:solidFill>
                <a:latin typeface="Arial Bold"/>
                <a:ea typeface="Arial Bold"/>
                <a:cs typeface="Arial Bold"/>
                <a:sym typeface="Arial Bold"/>
              </a:rPr>
              <a:t>QUẢN LÝ &amp; ĐỀ XUẤT CHUYỂN ĐỔI SỐ CHO SACO  </a:t>
            </a:r>
          </a:p>
        </p:txBody>
      </p:sp>
      <p:sp>
        <p:nvSpPr>
          <p:cNvPr name="TextBox 7" id="7"/>
          <p:cNvSpPr txBox="true"/>
          <p:nvPr/>
        </p:nvSpPr>
        <p:spPr>
          <a:xfrm rot="0">
            <a:off x="1714629" y="8631512"/>
            <a:ext cx="4424794" cy="312899"/>
          </a:xfrm>
          <a:prstGeom prst="rect">
            <a:avLst/>
          </a:prstGeom>
        </p:spPr>
        <p:txBody>
          <a:bodyPr anchor="t" rtlCol="false" tIns="0" lIns="0" bIns="0" rIns="0">
            <a:spAutoFit/>
          </a:bodyPr>
          <a:lstStyle/>
          <a:p>
            <a:pPr algn="l">
              <a:lnSpc>
                <a:spcPts val="2351"/>
              </a:lnSpc>
            </a:pPr>
            <a:r>
              <a:rPr lang="en-US" b="true" sz="2137" spc="181">
                <a:solidFill>
                  <a:srgbClr val="13538A"/>
                </a:solidFill>
                <a:latin typeface="Arial Bold"/>
                <a:ea typeface="Arial Bold"/>
                <a:cs typeface="Arial Bold"/>
                <a:sym typeface="Arial Bold"/>
              </a:rPr>
              <a:t>LÂM HUỆ NHUNG</a:t>
            </a:r>
          </a:p>
        </p:txBody>
      </p:sp>
      <p:sp>
        <p:nvSpPr>
          <p:cNvPr name="Freeform 8" id="8"/>
          <p:cNvSpPr/>
          <p:nvPr/>
        </p:nvSpPr>
        <p:spPr>
          <a:xfrm flipH="false" flipV="false" rot="0">
            <a:off x="7338607" y="481336"/>
            <a:ext cx="3559133" cy="1005340"/>
          </a:xfrm>
          <a:custGeom>
            <a:avLst/>
            <a:gdLst/>
            <a:ahLst/>
            <a:cxnLst/>
            <a:rect r="r" b="b" t="t" l="l"/>
            <a:pathLst>
              <a:path h="1005340" w="3559133">
                <a:moveTo>
                  <a:pt x="0" y="0"/>
                </a:moveTo>
                <a:lnTo>
                  <a:pt x="3559134" y="0"/>
                </a:lnTo>
                <a:lnTo>
                  <a:pt x="3559134" y="1005339"/>
                </a:lnTo>
                <a:lnTo>
                  <a:pt x="0" y="1005339"/>
                </a:lnTo>
                <a:lnTo>
                  <a:pt x="0" y="0"/>
                </a:lnTo>
                <a:close/>
              </a:path>
            </a:pathLst>
          </a:custGeom>
          <a:blipFill>
            <a:blip r:embed="rId6"/>
            <a:stretch>
              <a:fillRect l="0" t="0" r="0" b="0"/>
            </a:stretch>
          </a:blipFill>
        </p:spPr>
      </p:sp>
      <p:sp>
        <p:nvSpPr>
          <p:cNvPr name="TextBox 9" id="9"/>
          <p:cNvSpPr txBox="true"/>
          <p:nvPr/>
        </p:nvSpPr>
        <p:spPr>
          <a:xfrm rot="0">
            <a:off x="4948656" y="4289425"/>
            <a:ext cx="6854880" cy="812800"/>
          </a:xfrm>
          <a:prstGeom prst="rect">
            <a:avLst/>
          </a:prstGeom>
        </p:spPr>
        <p:txBody>
          <a:bodyPr anchor="t" rtlCol="false" tIns="0" lIns="0" bIns="0" rIns="0">
            <a:spAutoFit/>
          </a:bodyPr>
          <a:lstStyle/>
          <a:p>
            <a:pPr algn="ctr" marL="0" indent="0" lvl="0">
              <a:lnSpc>
                <a:spcPts val="6050"/>
              </a:lnSpc>
            </a:pPr>
            <a:r>
              <a:rPr lang="en-US" b="true" sz="5500">
                <a:solidFill>
                  <a:srgbClr val="13538A"/>
                </a:solidFill>
                <a:latin typeface="Arial Bold"/>
                <a:ea typeface="Arial Bold"/>
                <a:cs typeface="Arial Bold"/>
                <a:sym typeface="Arial Bold"/>
              </a:rPr>
              <a:t>PROJECT</a:t>
            </a:r>
            <a:r>
              <a:rPr lang="en-US" b="true" sz="5500">
                <a:solidFill>
                  <a:srgbClr val="13538A"/>
                </a:solidFill>
                <a:latin typeface="Arial Bold"/>
                <a:ea typeface="Arial Bold"/>
                <a:cs typeface="Arial Bold"/>
                <a:sym typeface="Arial Bold"/>
              </a:rPr>
              <a:t>:</a:t>
            </a:r>
          </a:p>
        </p:txBody>
      </p:sp>
      <p:sp>
        <p:nvSpPr>
          <p:cNvPr name="TextBox 10" id="10"/>
          <p:cNvSpPr txBox="true"/>
          <p:nvPr/>
        </p:nvSpPr>
        <p:spPr>
          <a:xfrm rot="0">
            <a:off x="4521395" y="2508422"/>
            <a:ext cx="8339036" cy="1038225"/>
          </a:xfrm>
          <a:prstGeom prst="rect">
            <a:avLst/>
          </a:prstGeom>
        </p:spPr>
        <p:txBody>
          <a:bodyPr anchor="t" rtlCol="false" tIns="0" lIns="0" bIns="0" rIns="0">
            <a:spAutoFit/>
          </a:bodyPr>
          <a:lstStyle/>
          <a:p>
            <a:pPr algn="ctr">
              <a:lnSpc>
                <a:spcPts val="4199"/>
              </a:lnSpc>
              <a:spcBef>
                <a:spcPct val="0"/>
              </a:spcBef>
            </a:pPr>
            <a:r>
              <a:rPr lang="en-US" sz="2999">
                <a:solidFill>
                  <a:srgbClr val="13538A"/>
                </a:solidFill>
                <a:latin typeface="Arial"/>
                <a:ea typeface="Arial"/>
                <a:cs typeface="Arial"/>
                <a:sym typeface="Arial"/>
              </a:rPr>
              <a:t>“SACO gặp khó khăn hậu COVID-19 và hệ thống lỗi thời – tôi giải quyết thế nào?”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194028" y="4481546"/>
            <a:ext cx="11204881" cy="1053465"/>
          </a:xfrm>
          <a:prstGeom prst="rect">
            <a:avLst/>
          </a:prstGeom>
        </p:spPr>
        <p:txBody>
          <a:bodyPr anchor="t" rtlCol="false" tIns="0" lIns="0" bIns="0" rIns="0">
            <a:spAutoFit/>
          </a:bodyPr>
          <a:lstStyle/>
          <a:p>
            <a:pPr algn="l">
              <a:lnSpc>
                <a:spcPts val="7979"/>
              </a:lnSpc>
            </a:pPr>
            <a:r>
              <a:rPr lang="en-US" sz="6999" spc="69" b="true">
                <a:solidFill>
                  <a:srgbClr val="FFFFFF"/>
                </a:solidFill>
                <a:latin typeface="Arial Bold"/>
                <a:ea typeface="Arial Bold"/>
                <a:cs typeface="Arial Bold"/>
                <a:sym typeface="Arial Bold"/>
              </a:rPr>
              <a:t>ĐỀ XUẤT GIẢI PHÁP</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2194028" y="2598103"/>
            <a:ext cx="1697236" cy="1566544"/>
          </a:xfrm>
          <a:prstGeom prst="rect">
            <a:avLst/>
          </a:prstGeom>
        </p:spPr>
        <p:txBody>
          <a:bodyPr anchor="t" rtlCol="false" tIns="0" lIns="0" bIns="0" rIns="0">
            <a:spAutoFit/>
          </a:bodyPr>
          <a:lstStyle/>
          <a:p>
            <a:pPr algn="l">
              <a:lnSpc>
                <a:spcPts val="12880"/>
              </a:lnSpc>
            </a:pPr>
            <a:r>
              <a:rPr lang="en-US" sz="9200" b="true">
                <a:solidFill>
                  <a:srgbClr val="F25D23"/>
                </a:solidFill>
                <a:latin typeface="Noto Sans Bold"/>
                <a:ea typeface="Noto Sans Bold"/>
                <a:cs typeface="Noto Sans Bold"/>
                <a:sym typeface="Noto Sans Bold"/>
              </a:rPr>
              <a:t>III.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0"/>
              <a:ext cx="5364957" cy="1585039"/>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7995049" y="3254121"/>
            <a:ext cx="0" cy="4106023"/>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9717836" y="2473400"/>
            <a:ext cx="7120267" cy="5340201"/>
          </a:xfrm>
          <a:custGeom>
            <a:avLst/>
            <a:gdLst/>
            <a:ahLst/>
            <a:cxnLst/>
            <a:rect r="r" b="b" t="t" l="l"/>
            <a:pathLst>
              <a:path h="5340201" w="7120267">
                <a:moveTo>
                  <a:pt x="0" y="0"/>
                </a:moveTo>
                <a:lnTo>
                  <a:pt x="7120267" y="0"/>
                </a:lnTo>
                <a:lnTo>
                  <a:pt x="7120267" y="5340200"/>
                </a:lnTo>
                <a:lnTo>
                  <a:pt x="0" y="5340200"/>
                </a:lnTo>
                <a:lnTo>
                  <a:pt x="0" y="0"/>
                </a:lnTo>
                <a:close/>
              </a:path>
            </a:pathLst>
          </a:custGeom>
          <a:blipFill>
            <a:blip r:embed="rId4"/>
            <a:stretch>
              <a:fillRect l="0" t="0" r="0" b="0"/>
            </a:stretch>
          </a:blipFill>
        </p:spPr>
      </p:sp>
      <p:sp>
        <p:nvSpPr>
          <p:cNvPr name="TextBox 8" id="8"/>
          <p:cNvSpPr txBox="true"/>
          <p:nvPr/>
        </p:nvSpPr>
        <p:spPr>
          <a:xfrm rot="0">
            <a:off x="2529757" y="5057775"/>
            <a:ext cx="3741267" cy="841374"/>
          </a:xfrm>
          <a:prstGeom prst="rect">
            <a:avLst/>
          </a:prstGeom>
        </p:spPr>
        <p:txBody>
          <a:bodyPr anchor="t" rtlCol="false" tIns="0" lIns="0" bIns="0" rIns="0">
            <a:spAutoFit/>
          </a:bodyPr>
          <a:lstStyle/>
          <a:p>
            <a:pPr algn="ctr">
              <a:lnSpc>
                <a:spcPts val="6650"/>
              </a:lnSpc>
            </a:pPr>
            <a:r>
              <a:rPr lang="en-US" b="true" sz="5000">
                <a:solidFill>
                  <a:srgbClr val="000000"/>
                </a:solidFill>
                <a:latin typeface="Arial Bold"/>
                <a:ea typeface="Arial Bold"/>
                <a:cs typeface="Arial Bold"/>
                <a:sym typeface="Arial Bold"/>
              </a:rPr>
              <a:t>ZOHO ONE</a:t>
            </a:r>
          </a:p>
        </p:txBody>
      </p:sp>
      <p:sp>
        <p:nvSpPr>
          <p:cNvPr name="TextBox 9" id="9"/>
          <p:cNvSpPr txBox="true"/>
          <p:nvPr/>
        </p:nvSpPr>
        <p:spPr>
          <a:xfrm rot="0">
            <a:off x="1333282" y="3408228"/>
            <a:ext cx="6337699" cy="1031876"/>
          </a:xfrm>
          <a:prstGeom prst="rect">
            <a:avLst/>
          </a:prstGeom>
        </p:spPr>
        <p:txBody>
          <a:bodyPr anchor="t" rtlCol="false" tIns="0" lIns="0" bIns="0" rIns="0">
            <a:spAutoFit/>
          </a:bodyPr>
          <a:lstStyle/>
          <a:p>
            <a:pPr algn="r">
              <a:lnSpc>
                <a:spcPts val="7700"/>
              </a:lnSpc>
            </a:pPr>
            <a:r>
              <a:rPr lang="en-US" b="true" sz="7000" spc="224">
                <a:solidFill>
                  <a:srgbClr val="000000"/>
                </a:solidFill>
                <a:latin typeface="Arial Bold"/>
                <a:ea typeface="Arial Bold"/>
                <a:cs typeface="Arial Bold"/>
                <a:sym typeface="Arial Bold"/>
              </a:rPr>
              <a:t>GIẢI PHÁP 1: </a:t>
            </a:r>
          </a:p>
        </p:txBody>
      </p:sp>
      <p:sp>
        <p:nvSpPr>
          <p:cNvPr name="TextBox 10" id="10"/>
          <p:cNvSpPr txBox="true"/>
          <p:nvPr/>
        </p:nvSpPr>
        <p:spPr>
          <a:xfrm rot="0">
            <a:off x="6101558" y="5086350"/>
            <a:ext cx="338931" cy="415289"/>
          </a:xfrm>
          <a:prstGeom prst="rect">
            <a:avLst/>
          </a:prstGeom>
        </p:spPr>
        <p:txBody>
          <a:bodyPr anchor="t" rtlCol="false" tIns="0" lIns="0" bIns="0" rIns="0">
            <a:spAutoFit/>
          </a:bodyPr>
          <a:lstStyle/>
          <a:p>
            <a:pPr algn="ctr">
              <a:lnSpc>
                <a:spcPts val="3360"/>
              </a:lnSpc>
            </a:pPr>
            <a:r>
              <a:rPr lang="en-US" sz="2400">
                <a:solidFill>
                  <a:srgbClr val="000000"/>
                </a:solidFill>
                <a:latin typeface="Arial"/>
                <a:ea typeface="Arial"/>
                <a:cs typeface="Arial"/>
                <a:sym typeface="Arial"/>
              </a:rPr>
              <a:t>[1]</a:t>
            </a:r>
          </a:p>
        </p:txBody>
      </p:sp>
      <p:sp>
        <p:nvSpPr>
          <p:cNvPr name="TextBox 11" id="11"/>
          <p:cNvSpPr txBox="true"/>
          <p:nvPr/>
        </p:nvSpPr>
        <p:spPr>
          <a:xfrm rot="0">
            <a:off x="409268" y="9069705"/>
            <a:ext cx="2626221" cy="415289"/>
          </a:xfrm>
          <a:prstGeom prst="rect">
            <a:avLst/>
          </a:prstGeom>
        </p:spPr>
        <p:txBody>
          <a:bodyPr anchor="t" rtlCol="false" tIns="0" lIns="0" bIns="0" rIns="0">
            <a:spAutoFit/>
          </a:bodyPr>
          <a:lstStyle/>
          <a:p>
            <a:pPr algn="ctr">
              <a:lnSpc>
                <a:spcPts val="3360"/>
              </a:lnSpc>
            </a:pPr>
            <a:r>
              <a:rPr lang="en-US" sz="2400">
                <a:solidFill>
                  <a:srgbClr val="FFFFEF"/>
                </a:solidFill>
                <a:latin typeface="Arial"/>
                <a:ea typeface="Arial"/>
                <a:cs typeface="Arial"/>
                <a:sym typeface="Arial"/>
              </a:rPr>
              <a:t>[1] Zoho.com, 2025</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1.1. PHƯƠNG PHÁP LUẬN</a:t>
            </a:r>
          </a:p>
        </p:txBody>
      </p:sp>
      <p:sp>
        <p:nvSpPr>
          <p:cNvPr name="TextBox 3" id="3"/>
          <p:cNvSpPr txBox="true"/>
          <p:nvPr/>
        </p:nvSpPr>
        <p:spPr>
          <a:xfrm rot="0">
            <a:off x="2832170" y="2693100"/>
            <a:ext cx="12567684" cy="1080642"/>
          </a:xfrm>
          <a:prstGeom prst="rect">
            <a:avLst/>
          </a:prstGeom>
        </p:spPr>
        <p:txBody>
          <a:bodyPr anchor="t" rtlCol="false" tIns="0" lIns="0" bIns="0" rIns="0">
            <a:spAutoFit/>
          </a:bodyPr>
          <a:lstStyle/>
          <a:p>
            <a:pPr algn="l">
              <a:lnSpc>
                <a:spcPts val="4256"/>
              </a:lnSpc>
            </a:pPr>
            <a:r>
              <a:rPr lang="en-US" sz="3200" spc="102">
                <a:solidFill>
                  <a:srgbClr val="000000"/>
                </a:solidFill>
                <a:latin typeface="Arial"/>
                <a:ea typeface="Arial"/>
                <a:cs typeface="Arial"/>
                <a:sym typeface="Arial"/>
              </a:rPr>
              <a:t>KẾT HỢP HAI PHƯƠNG PHÁP LUẬN: </a:t>
            </a:r>
            <a:r>
              <a:rPr lang="en-US" b="true" sz="3200" spc="102">
                <a:solidFill>
                  <a:srgbClr val="000000"/>
                </a:solidFill>
                <a:latin typeface="Arial Bold"/>
                <a:ea typeface="Arial Bold"/>
                <a:cs typeface="Arial Bold"/>
                <a:sym typeface="Arial Bold"/>
              </a:rPr>
              <a:t>AGILE </a:t>
            </a:r>
            <a:r>
              <a:rPr lang="en-US" sz="3200" spc="102">
                <a:solidFill>
                  <a:srgbClr val="000000"/>
                </a:solidFill>
                <a:latin typeface="Arial"/>
                <a:ea typeface="Arial"/>
                <a:cs typeface="Arial"/>
                <a:sym typeface="Arial"/>
              </a:rPr>
              <a:t>VÀ </a:t>
            </a:r>
            <a:r>
              <a:rPr lang="en-US" b="true" sz="3200" spc="102">
                <a:solidFill>
                  <a:srgbClr val="000000"/>
                </a:solidFill>
                <a:latin typeface="Arial Bold"/>
                <a:ea typeface="Arial Bold"/>
                <a:cs typeface="Arial Bold"/>
                <a:sym typeface="Arial Bold"/>
              </a:rPr>
              <a:t>SSADM </a:t>
            </a:r>
            <a:r>
              <a:rPr lang="en-US" sz="3200" spc="102">
                <a:solidFill>
                  <a:srgbClr val="000000"/>
                </a:solidFill>
                <a:latin typeface="Arial"/>
                <a:ea typeface="Arial"/>
                <a:cs typeface="Arial"/>
                <a:sym typeface="Arial"/>
              </a:rPr>
              <a:t>(STRUCTURED SYSTEMS ANALYSIS AND DESIGN METHOD)</a:t>
            </a:r>
          </a:p>
        </p:txBody>
      </p:sp>
      <p:sp>
        <p:nvSpPr>
          <p:cNvPr name="AutoShape 4" id="4"/>
          <p:cNvSpPr/>
          <p:nvPr/>
        </p:nvSpPr>
        <p:spPr>
          <a:xfrm>
            <a:off x="2369958" y="1535019"/>
            <a:ext cx="0" cy="2029276"/>
          </a:xfrm>
          <a:prstGeom prst="line">
            <a:avLst/>
          </a:prstGeom>
          <a:ln cap="flat" w="133350">
            <a:solidFill>
              <a:srgbClr val="D15353"/>
            </a:solidFill>
            <a:prstDash val="solid"/>
            <a:headEnd type="none" len="sm" w="sm"/>
            <a:tailEnd type="none" len="sm" w="sm"/>
          </a:ln>
        </p:spPr>
      </p:sp>
      <p:sp>
        <p:nvSpPr>
          <p:cNvPr name="Freeform 5" id="5"/>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7" id="7"/>
          <p:cNvSpPr txBox="true"/>
          <p:nvPr/>
        </p:nvSpPr>
        <p:spPr>
          <a:xfrm rot="0">
            <a:off x="2832170" y="4150527"/>
            <a:ext cx="11797220" cy="4011040"/>
          </a:xfrm>
          <a:prstGeom prst="rect">
            <a:avLst/>
          </a:prstGeom>
        </p:spPr>
        <p:txBody>
          <a:bodyPr anchor="t" rtlCol="false" tIns="0" lIns="0" bIns="0" rIns="0">
            <a:spAutoFit/>
          </a:bodyPr>
          <a:lstStyle/>
          <a:p>
            <a:pPr algn="l">
              <a:lnSpc>
                <a:spcPts val="4522"/>
              </a:lnSpc>
            </a:pPr>
            <a:r>
              <a:rPr lang="en-US" sz="3400" spc="108" b="true">
                <a:solidFill>
                  <a:srgbClr val="000000"/>
                </a:solidFill>
                <a:latin typeface="Arial Bold"/>
                <a:ea typeface="Arial Bold"/>
                <a:cs typeface="Arial Bold"/>
                <a:sym typeface="Arial Bold"/>
              </a:rPr>
              <a:t>Zoho One</a:t>
            </a:r>
            <a:r>
              <a:rPr lang="en-US" sz="3400" spc="108">
                <a:solidFill>
                  <a:srgbClr val="000000"/>
                </a:solidFill>
                <a:latin typeface="Arial"/>
                <a:ea typeface="Arial"/>
                <a:cs typeface="Arial"/>
                <a:sym typeface="Arial"/>
              </a:rPr>
              <a:t> là một bộ ứng dụng tích hợp hơn 40 công cụ kinh doanh.</a:t>
            </a:r>
          </a:p>
          <a:p>
            <a:pPr algn="l">
              <a:lnSpc>
                <a:spcPts val="4522"/>
              </a:lnSpc>
            </a:pPr>
          </a:p>
          <a:p>
            <a:pPr algn="l">
              <a:lnSpc>
                <a:spcPts val="4522"/>
              </a:lnSpc>
            </a:pPr>
            <a:r>
              <a:rPr lang="en-US" sz="3400" spc="108" b="true">
                <a:solidFill>
                  <a:srgbClr val="000000"/>
                </a:solidFill>
                <a:latin typeface="Arial Bold"/>
                <a:ea typeface="Arial Bold"/>
                <a:cs typeface="Arial Bold"/>
                <a:sym typeface="Arial Bold"/>
              </a:rPr>
              <a:t>Lợi ích:</a:t>
            </a:r>
            <a:r>
              <a:rPr lang="en-US" sz="3400" spc="108">
                <a:solidFill>
                  <a:srgbClr val="000000"/>
                </a:solidFill>
                <a:latin typeface="Arial"/>
                <a:ea typeface="Arial"/>
                <a:cs typeface="Arial"/>
                <a:sym typeface="Arial"/>
              </a:rPr>
              <a:t> Tích hợp đa lĩnh vực, AI Zia phân tích dữ liệu, bảo mật GDPR/ISO 27001, dễ mở rộng cho cloud VPS/SEO.</a:t>
            </a:r>
          </a:p>
          <a:p>
            <a:pPr algn="l">
              <a:lnSpc>
                <a:spcPts val="452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AutoShape 3" id="3"/>
          <p:cNvSpPr/>
          <p:nvPr/>
        </p:nvSpPr>
        <p:spPr>
          <a:xfrm>
            <a:off x="2039776" y="1568216"/>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2434944" y="2601753"/>
            <a:ext cx="9454479" cy="498602"/>
          </a:xfrm>
          <a:prstGeom prst="rect">
            <a:avLst/>
          </a:prstGeom>
        </p:spPr>
        <p:txBody>
          <a:bodyPr anchor="t" rtlCol="false" tIns="0" lIns="0" bIns="0" rIns="0">
            <a:spAutoFit/>
          </a:bodyPr>
          <a:lstStyle/>
          <a:p>
            <a:pPr algn="l">
              <a:lnSpc>
                <a:spcPts val="3603"/>
              </a:lnSpc>
            </a:pPr>
            <a:r>
              <a:rPr lang="en-US" b="true" sz="3399">
                <a:solidFill>
                  <a:srgbClr val="13538A"/>
                </a:solidFill>
                <a:latin typeface="Arial Bold"/>
                <a:ea typeface="Arial Bold"/>
                <a:cs typeface="Arial Bold"/>
                <a:sym typeface="Arial Bold"/>
              </a:rPr>
              <a:t>CÁC THÀNH PHẦN CỤ THỂ:</a:t>
            </a:r>
          </a:p>
        </p:txBody>
      </p:sp>
      <p:sp>
        <p:nvSpPr>
          <p:cNvPr name="TextBox 7" id="7"/>
          <p:cNvSpPr txBox="true"/>
          <p:nvPr/>
        </p:nvSpPr>
        <p:spPr>
          <a:xfrm rot="0">
            <a:off x="1973101" y="3376731"/>
            <a:ext cx="15056136" cy="5725541"/>
          </a:xfrm>
          <a:prstGeom prst="rect">
            <a:avLst/>
          </a:prstGeom>
        </p:spPr>
        <p:txBody>
          <a:bodyPr anchor="t" rtlCol="false" tIns="0" lIns="0" bIns="0" rIns="0">
            <a:spAutoFit/>
          </a:bodyPr>
          <a:lstStyle/>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CRM:</a:t>
            </a:r>
            <a:r>
              <a:rPr lang="en-US" sz="3399" spc="108">
                <a:solidFill>
                  <a:srgbClr val="000000"/>
                </a:solidFill>
                <a:latin typeface="Arial"/>
                <a:ea typeface="Arial"/>
                <a:cs typeface="Arial"/>
                <a:sym typeface="Arial"/>
              </a:rPr>
              <a:t> Quản lý quan hệ khách hàng, hỗ trợ mở rộng thị trường.</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Books:</a:t>
            </a:r>
            <a:r>
              <a:rPr lang="en-US" sz="3399" spc="108">
                <a:solidFill>
                  <a:srgbClr val="000000"/>
                </a:solidFill>
                <a:latin typeface="Arial"/>
                <a:ea typeface="Arial"/>
                <a:cs typeface="Arial"/>
                <a:sym typeface="Arial"/>
              </a:rPr>
              <a:t> Quản lý tài chính và hóa đơn.</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Commerce:</a:t>
            </a:r>
            <a:r>
              <a:rPr lang="en-US" sz="3399" spc="108">
                <a:solidFill>
                  <a:srgbClr val="000000"/>
                </a:solidFill>
                <a:latin typeface="Arial"/>
                <a:ea typeface="Arial"/>
                <a:cs typeface="Arial"/>
                <a:sym typeface="Arial"/>
              </a:rPr>
              <a:t> Phát triển nền tảng thương mại điện tử.</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Projects:</a:t>
            </a:r>
            <a:r>
              <a:rPr lang="en-US" sz="3399" spc="108">
                <a:solidFill>
                  <a:srgbClr val="000000"/>
                </a:solidFill>
                <a:latin typeface="Arial"/>
                <a:ea typeface="Arial"/>
                <a:cs typeface="Arial"/>
                <a:sym typeface="Arial"/>
              </a:rPr>
              <a:t> Quản lý dự án thiết kế và phần mềm.</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People:</a:t>
            </a:r>
            <a:r>
              <a:rPr lang="en-US" sz="3399" spc="108">
                <a:solidFill>
                  <a:srgbClr val="000000"/>
                </a:solidFill>
                <a:latin typeface="Arial"/>
                <a:ea typeface="Arial"/>
                <a:cs typeface="Arial"/>
                <a:sym typeface="Arial"/>
              </a:rPr>
              <a:t> Quản lý</a:t>
            </a:r>
            <a:r>
              <a:rPr lang="en-US" sz="3399" spc="108">
                <a:solidFill>
                  <a:srgbClr val="000000"/>
                </a:solidFill>
                <a:latin typeface="Arial"/>
                <a:ea typeface="Arial"/>
                <a:cs typeface="Arial"/>
                <a:sym typeface="Arial"/>
              </a:rPr>
              <a:t> nhân sự và đào tạo.</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Desk:</a:t>
            </a:r>
            <a:r>
              <a:rPr lang="en-US" sz="3399" spc="108">
                <a:solidFill>
                  <a:srgbClr val="000000"/>
                </a:solidFill>
                <a:latin typeface="Arial"/>
                <a:ea typeface="Arial"/>
                <a:cs typeface="Arial"/>
                <a:sym typeface="Arial"/>
              </a:rPr>
              <a:t> Hỗ trợ khách hàng và bảo trì IT.</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Analytics:</a:t>
            </a:r>
            <a:r>
              <a:rPr lang="en-US" sz="3399" spc="108">
                <a:solidFill>
                  <a:srgbClr val="000000"/>
                </a:solidFill>
                <a:latin typeface="Arial"/>
                <a:ea typeface="Arial"/>
                <a:cs typeface="Arial"/>
                <a:sym typeface="Arial"/>
              </a:rPr>
              <a:t> Phân tích dữ liệu bằng AI.</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Creator:</a:t>
            </a:r>
            <a:r>
              <a:rPr lang="en-US" sz="3399" spc="108">
                <a:solidFill>
                  <a:srgbClr val="000000"/>
                </a:solidFill>
                <a:latin typeface="Arial"/>
                <a:ea typeface="Arial"/>
                <a:cs typeface="Arial"/>
                <a:sym typeface="Arial"/>
              </a:rPr>
              <a:t> Tùy chỉnh ứng dụng cho dịch vụ đám mây.</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Vault &amp; Flow:</a:t>
            </a:r>
            <a:r>
              <a:rPr lang="en-US" sz="3399" spc="108">
                <a:solidFill>
                  <a:srgbClr val="000000"/>
                </a:solidFill>
                <a:latin typeface="Arial"/>
                <a:ea typeface="Arial"/>
                <a:cs typeface="Arial"/>
                <a:sym typeface="Arial"/>
              </a:rPr>
              <a:t> Bảo mật và tự động hóa bổ sung.</a:t>
            </a:r>
          </a:p>
          <a:p>
            <a:pPr algn="l">
              <a:lnSpc>
                <a:spcPts val="452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TextBox 3" id="3"/>
          <p:cNvSpPr txBox="true"/>
          <p:nvPr/>
        </p:nvSpPr>
        <p:spPr>
          <a:xfrm rot="0">
            <a:off x="2557410" y="2715876"/>
            <a:ext cx="12236460" cy="5323840"/>
          </a:xfrm>
          <a:prstGeom prst="rect">
            <a:avLst/>
          </a:prstGeom>
        </p:spPr>
        <p:txBody>
          <a:bodyPr anchor="t" rtlCol="false" tIns="0" lIns="0" bIns="0" rIns="0">
            <a:spAutoFit/>
          </a:bodyPr>
          <a:lstStyle/>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Chi phí định kỳ:</a:t>
            </a:r>
            <a:r>
              <a:rPr lang="en-US" sz="3500" spc="112">
                <a:solidFill>
                  <a:srgbClr val="000000"/>
                </a:solidFill>
                <a:latin typeface="Arial"/>
                <a:ea typeface="Arial"/>
                <a:cs typeface="Arial"/>
                <a:sym typeface="Arial"/>
              </a:rPr>
              <a:t> Với quy mô 10 nhân viên: </a:t>
            </a:r>
          </a:p>
          <a:p>
            <a:pPr algn="l">
              <a:lnSpc>
                <a:spcPts val="4655"/>
              </a:lnSpc>
            </a:pPr>
            <a:r>
              <a:rPr lang="en-US" sz="3500" spc="112">
                <a:solidFill>
                  <a:srgbClr val="000000"/>
                </a:solidFill>
                <a:latin typeface="Arial"/>
                <a:ea typeface="Arial"/>
                <a:cs typeface="Arial"/>
                <a:sym typeface="Arial"/>
              </a:rPr>
              <a:t>    90 USD x 10 x 12 = 10.800 USD/năm ~ 281 triệu VND</a:t>
            </a:r>
          </a:p>
          <a:p>
            <a:pPr algn="l">
              <a:lnSpc>
                <a:spcPts val="4655"/>
              </a:lnSpc>
            </a:pPr>
            <a:r>
              <a:rPr lang="en-US" sz="3500" spc="112">
                <a:solidFill>
                  <a:srgbClr val="000000"/>
                </a:solidFill>
                <a:latin typeface="Arial"/>
                <a:ea typeface="Arial"/>
                <a:cs typeface="Arial"/>
                <a:sym typeface="Arial"/>
              </a:rPr>
              <a:t> </a:t>
            </a:r>
          </a:p>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Chi phí triển khai ban đầu: </a:t>
            </a:r>
            <a:r>
              <a:rPr lang="en-US" sz="3500" spc="112">
                <a:solidFill>
                  <a:srgbClr val="000000"/>
                </a:solidFill>
                <a:latin typeface="Arial"/>
                <a:ea typeface="Arial"/>
                <a:cs typeface="Arial"/>
                <a:sym typeface="Arial"/>
              </a:rPr>
              <a:t> 2.000 - 5.000 USD </a:t>
            </a:r>
          </a:p>
          <a:p>
            <a:pPr algn="l">
              <a:lnSpc>
                <a:spcPts val="4655"/>
              </a:lnSpc>
            </a:pPr>
            <a:r>
              <a:rPr lang="en-US" sz="3500" spc="112">
                <a:solidFill>
                  <a:srgbClr val="000000"/>
                </a:solidFill>
                <a:latin typeface="Arial"/>
                <a:ea typeface="Arial"/>
                <a:cs typeface="Arial"/>
                <a:sym typeface="Arial"/>
              </a:rPr>
              <a:t>    (~ 52 - 130 triệu VND)</a:t>
            </a:r>
          </a:p>
          <a:p>
            <a:pPr algn="l">
              <a:lnSpc>
                <a:spcPts val="4655"/>
              </a:lnSpc>
            </a:pPr>
          </a:p>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Tổng chi phí năm đầu tiên</a:t>
            </a:r>
            <a:r>
              <a:rPr lang="en-US" sz="3500" spc="112">
                <a:solidFill>
                  <a:srgbClr val="000000"/>
                </a:solidFill>
                <a:latin typeface="Arial"/>
                <a:ea typeface="Arial"/>
                <a:cs typeface="Arial"/>
                <a:sym typeface="Arial"/>
              </a:rPr>
              <a:t> dao động từ 12.800 USD đến 15.800 USD (333 - 411 triệu VND)</a:t>
            </a:r>
          </a:p>
          <a:p>
            <a:pPr algn="l">
              <a:lnSpc>
                <a:spcPts val="4655"/>
              </a:lnSpc>
            </a:pPr>
          </a:p>
        </p:txBody>
      </p:sp>
      <p:sp>
        <p:nvSpPr>
          <p:cNvPr name="AutoShape 4" id="4"/>
          <p:cNvSpPr/>
          <p:nvPr/>
        </p:nvSpPr>
        <p:spPr>
          <a:xfrm>
            <a:off x="2063474" y="1377733"/>
            <a:ext cx="0" cy="2029276"/>
          </a:xfrm>
          <a:prstGeom prst="line">
            <a:avLst/>
          </a:prstGeom>
          <a:ln cap="flat" w="133350">
            <a:solidFill>
              <a:srgbClr val="D15353"/>
            </a:solidFill>
            <a:prstDash val="solid"/>
            <a:headEnd type="none" len="sm" w="sm"/>
            <a:tailEnd type="none" len="sm" w="sm"/>
          </a:ln>
        </p:spPr>
      </p:sp>
      <p:sp>
        <p:nvSpPr>
          <p:cNvPr name="Freeform 5" id="5"/>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38929" y="1076325"/>
            <a:ext cx="10177536"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1.3. KẾ HOẠCH TRIỂN KHAI  </a:t>
            </a:r>
          </a:p>
        </p:txBody>
      </p:sp>
      <p:sp>
        <p:nvSpPr>
          <p:cNvPr name="AutoShape 3" id="3"/>
          <p:cNvSpPr/>
          <p:nvPr/>
        </p:nvSpPr>
        <p:spPr>
          <a:xfrm>
            <a:off x="1095375" y="109769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338929" y="2469412"/>
            <a:ext cx="13862743" cy="5985005"/>
          </a:xfrm>
          <a:prstGeom prst="rect">
            <a:avLst/>
          </a:prstGeom>
        </p:spPr>
        <p:txBody>
          <a:bodyPr anchor="t" rtlCol="false" tIns="0" lIns="0" bIns="0" rIns="0">
            <a:spAutoFit/>
          </a:bodyPr>
          <a:lstStyle/>
          <a:p>
            <a:pPr algn="l">
              <a:lnSpc>
                <a:spcPts val="3604"/>
              </a:lnSpc>
            </a:pPr>
            <a:r>
              <a:rPr lang="en-US" b="true" sz="3400">
                <a:solidFill>
                  <a:srgbClr val="000000"/>
                </a:solidFill>
                <a:latin typeface="Arial Bold"/>
                <a:ea typeface="Arial Bold"/>
                <a:cs typeface="Arial Bold"/>
                <a:sym typeface="Arial Bold"/>
              </a:rPr>
              <a:t>Tuần 1 - 2:</a:t>
            </a:r>
            <a:r>
              <a:rPr lang="en-US" sz="3400">
                <a:solidFill>
                  <a:srgbClr val="000000"/>
                </a:solidFill>
                <a:latin typeface="Arial"/>
                <a:ea typeface="Arial"/>
                <a:cs typeface="Arial"/>
                <a:sym typeface="Arial"/>
              </a:rPr>
              <a:t> Phân tích yêu cầu &amp; lập kế hoạch (họp stakeholder).</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3 - 4:</a:t>
            </a:r>
            <a:r>
              <a:rPr lang="en-US" sz="3400">
                <a:solidFill>
                  <a:srgbClr val="000000"/>
                </a:solidFill>
                <a:latin typeface="Arial"/>
                <a:ea typeface="Arial"/>
                <a:cs typeface="Arial"/>
                <a:sym typeface="Arial"/>
              </a:rPr>
              <a:t> Cấu hình &amp; chuyển dữ liệu.</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5 - 6:</a:t>
            </a:r>
            <a:r>
              <a:rPr lang="en-US" sz="3400">
                <a:solidFill>
                  <a:srgbClr val="000000"/>
                </a:solidFill>
                <a:latin typeface="Arial"/>
                <a:ea typeface="Arial"/>
                <a:cs typeface="Arial"/>
                <a:sym typeface="Arial"/>
              </a:rPr>
              <a:t> Triển khai CRM/AIS &amp; đào tạo.</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7 - 8:</a:t>
            </a:r>
            <a:r>
              <a:rPr lang="en-US" sz="3400">
                <a:solidFill>
                  <a:srgbClr val="000000"/>
                </a:solidFill>
                <a:latin typeface="Arial"/>
                <a:ea typeface="Arial"/>
                <a:cs typeface="Arial"/>
                <a:sym typeface="Arial"/>
              </a:rPr>
              <a:t> HRM / TPS &amp; kiểm thử tích hợp.</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9 - 10: </a:t>
            </a:r>
            <a:r>
              <a:rPr lang="en-US" sz="3400">
                <a:solidFill>
                  <a:srgbClr val="000000"/>
                </a:solidFill>
                <a:latin typeface="Arial"/>
                <a:ea typeface="Arial"/>
                <a:cs typeface="Arial"/>
                <a:sym typeface="Arial"/>
              </a:rPr>
              <a:t>MIS / Bảo mật &amp; kiểm thử toàn bộ.</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11 -12:</a:t>
            </a:r>
            <a:r>
              <a:rPr lang="en-US" sz="3400">
                <a:solidFill>
                  <a:srgbClr val="000000"/>
                </a:solidFill>
                <a:latin typeface="Arial"/>
                <a:ea typeface="Arial"/>
                <a:cs typeface="Arial"/>
                <a:sym typeface="Arial"/>
              </a:rPr>
              <a:t> Đánh giá phản hồi &amp; hỗ trợ. </a:t>
            </a:r>
          </a:p>
          <a:p>
            <a:pPr algn="l">
              <a:lnSpc>
                <a:spcPts val="3604"/>
              </a:lnSpc>
            </a:pPr>
          </a:p>
          <a:p>
            <a:pPr algn="l">
              <a:lnSpc>
                <a:spcPts val="3604"/>
              </a:lnSpc>
            </a:pPr>
            <a:r>
              <a:rPr lang="en-US" sz="3400">
                <a:solidFill>
                  <a:srgbClr val="000000"/>
                </a:solidFill>
                <a:latin typeface="Arial"/>
                <a:ea typeface="Arial"/>
                <a:cs typeface="Arial"/>
                <a:sym typeface="Arial"/>
              </a:rPr>
              <a:t>Nguồn lực: 1 - 2 nhân viên IT nội bộ + nhân viên hỗ trợ Zoho VietNam.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875444" y="1776858"/>
            <a:ext cx="12702855" cy="7481442"/>
          </a:xfrm>
          <a:prstGeom prst="rect">
            <a:avLst/>
          </a:prstGeom>
        </p:spPr>
        <p:txBody>
          <a:bodyPr anchor="t" rtlCol="false" tIns="0" lIns="0" bIns="0" rIns="0">
            <a:spAutoFit/>
          </a:bodyPr>
          <a:lstStyle/>
          <a:p>
            <a:pPr algn="just">
              <a:lnSpc>
                <a:spcPts val="4256"/>
              </a:lnSpc>
            </a:pPr>
            <a:r>
              <a:rPr lang="en-US" sz="3200" spc="102">
                <a:solidFill>
                  <a:srgbClr val="000000"/>
                </a:solidFill>
                <a:latin typeface="Arial"/>
                <a:ea typeface="Arial"/>
                <a:cs typeface="Arial"/>
                <a:sym typeface="Arial"/>
              </a:rPr>
              <a:t>Zoho One là lựa chọn tối ưu cho SACO vì các lý do sau: </a:t>
            </a:r>
          </a:p>
          <a:p>
            <a:pPr algn="just">
              <a:lnSpc>
                <a:spcPts val="4256"/>
              </a:lnSpc>
            </a:pPr>
            <a:r>
              <a:rPr lang="en-US" b="true" sz="3200" spc="102">
                <a:solidFill>
                  <a:srgbClr val="000000"/>
                </a:solidFill>
                <a:latin typeface="Arial Bold"/>
                <a:ea typeface="Arial Bold"/>
                <a:cs typeface="Arial Bold"/>
                <a:sym typeface="Arial Bold"/>
              </a:rPr>
              <a:t>Phù hợp với doanh nghiệp nhỏ:</a:t>
            </a:r>
            <a:r>
              <a:rPr lang="en-US" sz="3200" spc="102">
                <a:solidFill>
                  <a:srgbClr val="000000"/>
                </a:solidFill>
                <a:latin typeface="Arial"/>
                <a:ea typeface="Arial"/>
                <a:cs typeface="Arial"/>
                <a:sym typeface="Arial"/>
              </a:rPr>
              <a:t> Zoho One lý tưởng cho SACO (quy mô 5-10 nhân viên). </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Đáp ứng nhu cầu kinh doanh:</a:t>
            </a:r>
            <a:r>
              <a:rPr lang="en-US" sz="3200" spc="102">
                <a:solidFill>
                  <a:srgbClr val="000000"/>
                </a:solidFill>
                <a:latin typeface="Arial"/>
                <a:ea typeface="Arial"/>
                <a:cs typeface="Arial"/>
                <a:sym typeface="Arial"/>
              </a:rPr>
              <a:t> Các ứng dụng trong Zoho One hỗ trợ toàn diện các dịch vụ của SACO, từ quản lý khách hàng, tài chính, đến bảo trì website và Hosting.</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Tăng cường bảo mật:</a:t>
            </a:r>
            <a:r>
              <a:rPr lang="en-US" sz="3200" spc="102">
                <a:solidFill>
                  <a:srgbClr val="000000"/>
                </a:solidFill>
                <a:latin typeface="Arial"/>
                <a:ea typeface="Arial"/>
                <a:cs typeface="Arial"/>
                <a:sym typeface="Arial"/>
              </a:rPr>
              <a:t> Zoho One cung cấp mã hóa dữ liệu, quản lý quyền truy cập, và giám sát an ninh.</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Hỗ trợ định hướng phát triển</a:t>
            </a:r>
            <a:r>
              <a:rPr lang="en-US" sz="3200" spc="102">
                <a:solidFill>
                  <a:srgbClr val="000000"/>
                </a:solidFill>
                <a:latin typeface="Arial"/>
                <a:ea typeface="Arial"/>
                <a:cs typeface="Arial"/>
                <a:sym typeface="Arial"/>
              </a:rPr>
              <a:t>: Zoho One cho phép tích hợp các công nghệ mới như AI và Cloud, phù hợp với chiến lược chuyển đổi số và mở rộng thị trường của SACO.</a:t>
            </a:r>
          </a:p>
        </p:txBody>
      </p:sp>
      <p:sp>
        <p:nvSpPr>
          <p:cNvPr name="AutoShape 3" id="3"/>
          <p:cNvSpPr/>
          <p:nvPr/>
        </p:nvSpPr>
        <p:spPr>
          <a:xfrm>
            <a:off x="1095375" y="184353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552818"/>
            <a:ext cx="11173984" cy="7393795"/>
          </a:xfrm>
          <a:custGeom>
            <a:avLst/>
            <a:gdLst/>
            <a:ahLst/>
            <a:cxnLst/>
            <a:rect r="r" b="b" t="t" l="l"/>
            <a:pathLst>
              <a:path h="7393795" w="11173984">
                <a:moveTo>
                  <a:pt x="0" y="0"/>
                </a:moveTo>
                <a:lnTo>
                  <a:pt x="11173985" y="0"/>
                </a:lnTo>
                <a:lnTo>
                  <a:pt x="11173985" y="7393795"/>
                </a:lnTo>
                <a:lnTo>
                  <a:pt x="0" y="739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627556" y="9016234"/>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0"/>
              <a:ext cx="5364957" cy="1585039"/>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7995049" y="3254121"/>
            <a:ext cx="0" cy="4106023"/>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10707792" y="3241654"/>
            <a:ext cx="5100015" cy="1440589"/>
          </a:xfrm>
          <a:custGeom>
            <a:avLst/>
            <a:gdLst/>
            <a:ahLst/>
            <a:cxnLst/>
            <a:rect r="r" b="b" t="t" l="l"/>
            <a:pathLst>
              <a:path h="1440589" w="5100015">
                <a:moveTo>
                  <a:pt x="0" y="0"/>
                </a:moveTo>
                <a:lnTo>
                  <a:pt x="5100015" y="0"/>
                </a:lnTo>
                <a:lnTo>
                  <a:pt x="5100015" y="1440588"/>
                </a:lnTo>
                <a:lnTo>
                  <a:pt x="0" y="1440588"/>
                </a:lnTo>
                <a:lnTo>
                  <a:pt x="0" y="0"/>
                </a:lnTo>
                <a:close/>
              </a:path>
            </a:pathLst>
          </a:custGeom>
          <a:blipFill>
            <a:blip r:embed="rId4"/>
            <a:stretch>
              <a:fillRect l="0" t="0" r="0" b="0"/>
            </a:stretch>
          </a:blipFill>
        </p:spPr>
      </p:sp>
      <p:sp>
        <p:nvSpPr>
          <p:cNvPr name="Freeform 8" id="8"/>
          <p:cNvSpPr/>
          <p:nvPr/>
        </p:nvSpPr>
        <p:spPr>
          <a:xfrm flipH="false" flipV="false" rot="0">
            <a:off x="9299508" y="5143500"/>
            <a:ext cx="7916584" cy="2216643"/>
          </a:xfrm>
          <a:custGeom>
            <a:avLst/>
            <a:gdLst/>
            <a:ahLst/>
            <a:cxnLst/>
            <a:rect r="r" b="b" t="t" l="l"/>
            <a:pathLst>
              <a:path h="2216643" w="7916584">
                <a:moveTo>
                  <a:pt x="0" y="0"/>
                </a:moveTo>
                <a:lnTo>
                  <a:pt x="7916583" y="0"/>
                </a:lnTo>
                <a:lnTo>
                  <a:pt x="7916583" y="2216643"/>
                </a:lnTo>
                <a:lnTo>
                  <a:pt x="0" y="2216643"/>
                </a:lnTo>
                <a:lnTo>
                  <a:pt x="0" y="0"/>
                </a:lnTo>
                <a:close/>
              </a:path>
            </a:pathLst>
          </a:custGeom>
          <a:blipFill>
            <a:blip r:embed="rId5"/>
            <a:stretch>
              <a:fillRect l="0" t="0" r="0" b="0"/>
            </a:stretch>
          </a:blipFill>
        </p:spPr>
      </p:sp>
      <p:sp>
        <p:nvSpPr>
          <p:cNvPr name="TextBox 9" id="9"/>
          <p:cNvSpPr txBox="true"/>
          <p:nvPr/>
        </p:nvSpPr>
        <p:spPr>
          <a:xfrm rot="0">
            <a:off x="1019175" y="4468043"/>
            <a:ext cx="6618940" cy="2259329"/>
          </a:xfrm>
          <a:prstGeom prst="rect">
            <a:avLst/>
          </a:prstGeom>
        </p:spPr>
        <p:txBody>
          <a:bodyPr anchor="t" rtlCol="false" tIns="0" lIns="0" bIns="0" rIns="0">
            <a:spAutoFit/>
          </a:bodyPr>
          <a:lstStyle/>
          <a:p>
            <a:pPr algn="ctr">
              <a:lnSpc>
                <a:spcPts val="5985"/>
              </a:lnSpc>
            </a:pPr>
            <a:r>
              <a:rPr lang="en-US" b="true" sz="4500">
                <a:solidFill>
                  <a:srgbClr val="000000"/>
                </a:solidFill>
                <a:latin typeface="Arial Bold"/>
                <a:ea typeface="Arial Bold"/>
                <a:cs typeface="Arial Bold"/>
                <a:sym typeface="Arial Bold"/>
              </a:rPr>
              <a:t>TÍCH HỢP HỆ THỐNG TỰ PHÁT TRIỂN VỚI HỆ THỐNG THƯƠNG MẠI </a:t>
            </a:r>
          </a:p>
        </p:txBody>
      </p:sp>
      <p:sp>
        <p:nvSpPr>
          <p:cNvPr name="TextBox 10" id="10"/>
          <p:cNvSpPr txBox="true"/>
          <p:nvPr/>
        </p:nvSpPr>
        <p:spPr>
          <a:xfrm rot="0">
            <a:off x="1333282" y="3408228"/>
            <a:ext cx="6863558" cy="1031876"/>
          </a:xfrm>
          <a:prstGeom prst="rect">
            <a:avLst/>
          </a:prstGeom>
        </p:spPr>
        <p:txBody>
          <a:bodyPr anchor="t" rtlCol="false" tIns="0" lIns="0" bIns="0" rIns="0">
            <a:spAutoFit/>
          </a:bodyPr>
          <a:lstStyle/>
          <a:p>
            <a:pPr algn="just">
              <a:lnSpc>
                <a:spcPts val="7700"/>
              </a:lnSpc>
            </a:pPr>
            <a:r>
              <a:rPr lang="en-US" b="true" sz="7000" spc="224">
                <a:solidFill>
                  <a:srgbClr val="000000"/>
                </a:solidFill>
                <a:latin typeface="Arial Bold"/>
                <a:ea typeface="Arial Bold"/>
                <a:cs typeface="Arial Bold"/>
                <a:sym typeface="Arial Bold"/>
              </a:rPr>
              <a:t>GIẢI PHÁP 2: </a:t>
            </a:r>
          </a:p>
        </p:txBody>
      </p:sp>
      <p:sp>
        <p:nvSpPr>
          <p:cNvPr name="TextBox 11" id="11"/>
          <p:cNvSpPr txBox="true"/>
          <p:nvPr/>
        </p:nvSpPr>
        <p:spPr>
          <a:xfrm rot="0">
            <a:off x="7270608" y="5944283"/>
            <a:ext cx="338931" cy="415289"/>
          </a:xfrm>
          <a:prstGeom prst="rect">
            <a:avLst/>
          </a:prstGeom>
        </p:spPr>
        <p:txBody>
          <a:bodyPr anchor="t" rtlCol="false" tIns="0" lIns="0" bIns="0" rIns="0">
            <a:spAutoFit/>
          </a:bodyPr>
          <a:lstStyle/>
          <a:p>
            <a:pPr algn="ctr">
              <a:lnSpc>
                <a:spcPts val="3360"/>
              </a:lnSpc>
            </a:pPr>
            <a:r>
              <a:rPr lang="en-US" sz="2400">
                <a:solidFill>
                  <a:srgbClr val="000000"/>
                </a:solidFill>
                <a:latin typeface="Arial"/>
                <a:ea typeface="Arial"/>
                <a:cs typeface="Arial"/>
                <a:sym typeface="Arial"/>
              </a:rPr>
              <a:t>[1]</a:t>
            </a:r>
          </a:p>
        </p:txBody>
      </p:sp>
      <p:sp>
        <p:nvSpPr>
          <p:cNvPr name="TextBox 12" id="12"/>
          <p:cNvSpPr txBox="true"/>
          <p:nvPr/>
        </p:nvSpPr>
        <p:spPr>
          <a:xfrm rot="0">
            <a:off x="243225" y="9022080"/>
            <a:ext cx="3167856" cy="415289"/>
          </a:xfrm>
          <a:prstGeom prst="rect">
            <a:avLst/>
          </a:prstGeom>
        </p:spPr>
        <p:txBody>
          <a:bodyPr anchor="t" rtlCol="false" tIns="0" lIns="0" bIns="0" rIns="0">
            <a:spAutoFit/>
          </a:bodyPr>
          <a:lstStyle/>
          <a:p>
            <a:pPr algn="ctr">
              <a:lnSpc>
                <a:spcPts val="3360"/>
              </a:lnSpc>
            </a:pPr>
            <a:r>
              <a:rPr lang="en-US" sz="2400">
                <a:solidFill>
                  <a:srgbClr val="FFFFEF"/>
                </a:solidFill>
                <a:latin typeface="Arial"/>
                <a:ea typeface="Arial"/>
                <a:cs typeface="Arial"/>
                <a:sym typeface="Arial"/>
              </a:rPr>
              <a:t>[1] Microsoft.com, 2025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179047" y="1425358"/>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1.1. PHƯƠNG PHÁP LUẬN </a:t>
            </a:r>
          </a:p>
        </p:txBody>
      </p:sp>
      <p:sp>
        <p:nvSpPr>
          <p:cNvPr name="AutoShape 3" id="3"/>
          <p:cNvSpPr/>
          <p:nvPr/>
        </p:nvSpPr>
        <p:spPr>
          <a:xfrm>
            <a:off x="1777773" y="137773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742585" y="-735659"/>
            <a:ext cx="11173984" cy="7393795"/>
          </a:xfrm>
          <a:custGeom>
            <a:avLst/>
            <a:gdLst/>
            <a:ahLst/>
            <a:cxnLst/>
            <a:rect r="r" b="b" t="t" l="l"/>
            <a:pathLst>
              <a:path h="7393795" w="11173984">
                <a:moveTo>
                  <a:pt x="0" y="0"/>
                </a:moveTo>
                <a:lnTo>
                  <a:pt x="11173984" y="0"/>
                </a:lnTo>
                <a:lnTo>
                  <a:pt x="11173984" y="7393795"/>
                </a:lnTo>
                <a:lnTo>
                  <a:pt x="0" y="739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2179047" y="2894563"/>
            <a:ext cx="12567684" cy="5725541"/>
          </a:xfrm>
          <a:prstGeom prst="rect">
            <a:avLst/>
          </a:prstGeom>
        </p:spPr>
        <p:txBody>
          <a:bodyPr anchor="t" rtlCol="false" tIns="0" lIns="0" bIns="0" rIns="0">
            <a:spAutoFit/>
          </a:bodyPr>
          <a:lstStyle/>
          <a:p>
            <a:pPr algn="l">
              <a:lnSpc>
                <a:spcPts val="4521"/>
              </a:lnSpc>
            </a:pPr>
            <a:r>
              <a:rPr lang="en-US" sz="3399" spc="108" b="true">
                <a:solidFill>
                  <a:srgbClr val="000000"/>
                </a:solidFill>
                <a:latin typeface="Arial Bold"/>
                <a:ea typeface="Arial Bold"/>
                <a:cs typeface="Arial Bold"/>
                <a:sym typeface="Arial Bold"/>
              </a:rPr>
              <a:t>Multiview</a:t>
            </a:r>
            <a:r>
              <a:rPr lang="en-US" sz="3399" spc="108">
                <a:solidFill>
                  <a:srgbClr val="000000"/>
                </a:solidFill>
                <a:latin typeface="Arial"/>
                <a:ea typeface="Arial"/>
                <a:cs typeface="Arial"/>
                <a:sym typeface="Arial"/>
              </a:rPr>
              <a:t> xem xét cả khía cạnh kỹ thuật (tích hợp hệ thống cũ và mới) lẫn yếu tố con người (đào tạo nhân viên, thay đổi quy trình), đánh giá hoạt động nhân viên và luồng dữ liệu.</a:t>
            </a:r>
          </a:p>
          <a:p>
            <a:pPr algn="l">
              <a:lnSpc>
                <a:spcPts val="4521"/>
              </a:lnSpc>
            </a:pPr>
          </a:p>
          <a:p>
            <a:pPr algn="l">
              <a:lnSpc>
                <a:spcPts val="4521"/>
              </a:lnSpc>
            </a:pPr>
            <a:r>
              <a:rPr lang="en-US" sz="3399" spc="108">
                <a:solidFill>
                  <a:srgbClr val="000000"/>
                </a:solidFill>
                <a:latin typeface="Arial"/>
                <a:ea typeface="Arial"/>
                <a:cs typeface="Arial"/>
                <a:sym typeface="Arial"/>
              </a:rPr>
              <a:t>Ưu điểm: Linh hoạt, giảm rủi ro khi giữ hệ thống quen thuộc; phù hợp đội IT nhỏ của SACO. </a:t>
            </a:r>
          </a:p>
          <a:p>
            <a:pPr algn="l">
              <a:lnSpc>
                <a:spcPts val="4521"/>
              </a:lnSpc>
            </a:pPr>
            <a:r>
              <a:rPr lang="en-US" sz="3399" spc="108">
                <a:solidFill>
                  <a:srgbClr val="000000"/>
                </a:solidFill>
                <a:latin typeface="Arial"/>
                <a:ea typeface="Arial"/>
                <a:cs typeface="Arial"/>
                <a:sym typeface="Arial"/>
              </a:rPr>
              <a:t>Các giai đoạn: Phân tích con người / thông tin, thiết kế kỹ  thuật, triển khai tổ chức.</a:t>
            </a:r>
          </a:p>
          <a:p>
            <a:pPr algn="l">
              <a:lnSpc>
                <a:spcPts val="4521"/>
              </a:lnSpc>
            </a:pPr>
          </a:p>
          <a:p>
            <a:pPr algn="l">
              <a:lnSpc>
                <a:spcPts val="452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52360" y="1697716"/>
            <a:ext cx="9417927"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AutoShape 3" id="3"/>
          <p:cNvSpPr/>
          <p:nvPr/>
        </p:nvSpPr>
        <p:spPr>
          <a:xfrm>
            <a:off x="1028700" y="1650091"/>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294676" y="3426059"/>
            <a:ext cx="14105178" cy="4243705"/>
          </a:xfrm>
          <a:prstGeom prst="rect">
            <a:avLst/>
          </a:prstGeom>
        </p:spPr>
        <p:txBody>
          <a:bodyPr anchor="t" rtlCol="false" tIns="0" lIns="0" bIns="0" rIns="0">
            <a:spAutoFit/>
          </a:bodyPr>
          <a:lstStyle/>
          <a:p>
            <a:pPr algn="just" marL="755649" indent="-377824" lvl="1">
              <a:lnSpc>
                <a:spcPts val="3709"/>
              </a:lnSpc>
              <a:buFont typeface="Arial"/>
              <a:buChar char="•"/>
            </a:pPr>
            <a:r>
              <a:rPr lang="en-US" sz="3499">
                <a:solidFill>
                  <a:srgbClr val="000000"/>
                </a:solidFill>
                <a:latin typeface="Arial"/>
                <a:ea typeface="Arial"/>
                <a:cs typeface="Arial"/>
                <a:sym typeface="Arial"/>
              </a:rPr>
              <a:t>Giữ CRM, HRM, TPS cũ (Chi phí bảo trì 50 - 87.5 triệu VND/năm).</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Thêm Dynamics 365 Business Central (AIS, MIS: tự động hóa tài chính, báo cáo thời gian thực, hỗ trợ AI).</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Defender for Business (bảo mật đa tầng, phát hiện chủ động). </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Công cụ tích hợp: Power Automate Premium (kết nối dữ liệu cũ - mới, chi phí ~46.8 triệu VND/năm).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0800000">
            <a:off x="2411250" y="1468031"/>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sp>
        <p:nvSpPr>
          <p:cNvPr name="Freeform 3" id="3"/>
          <p:cNvSpPr/>
          <p:nvPr/>
        </p:nvSpPr>
        <p:spPr>
          <a:xfrm flipH="false" flipV="true" rot="4607186">
            <a:off x="9935555" y="-1925105"/>
            <a:ext cx="15050346" cy="9958773"/>
          </a:xfrm>
          <a:custGeom>
            <a:avLst/>
            <a:gdLst/>
            <a:ahLst/>
            <a:cxnLst/>
            <a:rect r="r" b="b" t="t" l="l"/>
            <a:pathLst>
              <a:path h="9958773" w="15050346">
                <a:moveTo>
                  <a:pt x="0" y="9958773"/>
                </a:moveTo>
                <a:lnTo>
                  <a:pt x="15050346" y="9958773"/>
                </a:lnTo>
                <a:lnTo>
                  <a:pt x="15050346" y="0"/>
                </a:lnTo>
                <a:lnTo>
                  <a:pt x="0" y="0"/>
                </a:lnTo>
                <a:lnTo>
                  <a:pt x="0" y="995877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6368495">
            <a:off x="-4240061" y="3541863"/>
            <a:ext cx="14038586" cy="9289294"/>
          </a:xfrm>
          <a:custGeom>
            <a:avLst/>
            <a:gdLst/>
            <a:ahLst/>
            <a:cxnLst/>
            <a:rect r="r" b="b" t="t" l="l"/>
            <a:pathLst>
              <a:path h="9289294" w="14038586">
                <a:moveTo>
                  <a:pt x="0" y="9289293"/>
                </a:moveTo>
                <a:lnTo>
                  <a:pt x="14038586" y="9289293"/>
                </a:lnTo>
                <a:lnTo>
                  <a:pt x="14038586" y="0"/>
                </a:lnTo>
                <a:lnTo>
                  <a:pt x="0" y="0"/>
                </a:lnTo>
                <a:lnTo>
                  <a:pt x="0" y="9289293"/>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411250" y="6456913"/>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grpSp>
        <p:nvGrpSpPr>
          <p:cNvPr name="Group 6" id="6"/>
          <p:cNvGrpSpPr/>
          <p:nvPr/>
        </p:nvGrpSpPr>
        <p:grpSpPr>
          <a:xfrm rot="0">
            <a:off x="2592834" y="2001604"/>
            <a:ext cx="13251136" cy="6441998"/>
            <a:chOff x="0" y="0"/>
            <a:chExt cx="3490011" cy="1696658"/>
          </a:xfrm>
        </p:grpSpPr>
        <p:sp>
          <p:nvSpPr>
            <p:cNvPr name="Freeform 7" id="7"/>
            <p:cNvSpPr/>
            <p:nvPr/>
          </p:nvSpPr>
          <p:spPr>
            <a:xfrm flipH="false" flipV="false" rot="0">
              <a:off x="0" y="0"/>
              <a:ext cx="3490011" cy="1696658"/>
            </a:xfrm>
            <a:custGeom>
              <a:avLst/>
              <a:gdLst/>
              <a:ahLst/>
              <a:cxnLst/>
              <a:rect r="r" b="b" t="t" l="l"/>
              <a:pathLst>
                <a:path h="1696658" w="3490011">
                  <a:moveTo>
                    <a:pt x="0" y="0"/>
                  </a:moveTo>
                  <a:lnTo>
                    <a:pt x="3490011" y="0"/>
                  </a:lnTo>
                  <a:lnTo>
                    <a:pt x="3490011" y="1696658"/>
                  </a:lnTo>
                  <a:lnTo>
                    <a:pt x="0" y="1696658"/>
                  </a:lnTo>
                  <a:close/>
                </a:path>
              </a:pathLst>
            </a:custGeom>
            <a:gradFill rotWithShape="true">
              <a:gsLst>
                <a:gs pos="0">
                  <a:srgbClr val="FDF7EF">
                    <a:alpha val="100000"/>
                  </a:srgbClr>
                </a:gs>
                <a:gs pos="100000">
                  <a:srgbClr val="FFFFFF">
                    <a:alpha val="100000"/>
                  </a:srgbClr>
                </a:gs>
              </a:gsLst>
              <a:lin ang="0"/>
            </a:gradFill>
          </p:spPr>
        </p:sp>
        <p:sp>
          <p:nvSpPr>
            <p:cNvPr name="TextBox 8" id="8"/>
            <p:cNvSpPr txBox="true"/>
            <p:nvPr/>
          </p:nvSpPr>
          <p:spPr>
            <a:xfrm>
              <a:off x="0" y="-66675"/>
              <a:ext cx="3490011" cy="1763333"/>
            </a:xfrm>
            <a:prstGeom prst="rect">
              <a:avLst/>
            </a:prstGeom>
          </p:spPr>
          <p:txBody>
            <a:bodyPr anchor="ctr" rtlCol="false" tIns="50800" lIns="50800" bIns="50800" rIns="50800"/>
            <a:lstStyle/>
            <a:p>
              <a:pPr algn="ctr">
                <a:lnSpc>
                  <a:spcPts val="3244"/>
                </a:lnSpc>
              </a:pPr>
            </a:p>
          </p:txBody>
        </p:sp>
      </p:grpSp>
      <p:sp>
        <p:nvSpPr>
          <p:cNvPr name="AutoShape 9" id="9"/>
          <p:cNvSpPr/>
          <p:nvPr/>
        </p:nvSpPr>
        <p:spPr>
          <a:xfrm>
            <a:off x="8777060" y="2974002"/>
            <a:ext cx="0" cy="4972923"/>
          </a:xfrm>
          <a:prstGeom prst="line">
            <a:avLst/>
          </a:prstGeom>
          <a:ln cap="flat" w="133350">
            <a:solidFill>
              <a:srgbClr val="D15353"/>
            </a:solidFill>
            <a:prstDash val="solid"/>
            <a:headEnd type="none" len="sm" w="sm"/>
            <a:tailEnd type="none" len="sm" w="sm"/>
          </a:ln>
        </p:spPr>
      </p:sp>
      <p:sp>
        <p:nvSpPr>
          <p:cNvPr name="TextBox 10" id="10"/>
          <p:cNvSpPr txBox="true"/>
          <p:nvPr/>
        </p:nvSpPr>
        <p:spPr>
          <a:xfrm rot="0">
            <a:off x="2524038" y="4958718"/>
            <a:ext cx="5752634" cy="1126490"/>
          </a:xfrm>
          <a:prstGeom prst="rect">
            <a:avLst/>
          </a:prstGeom>
        </p:spPr>
        <p:txBody>
          <a:bodyPr anchor="t" rtlCol="false" tIns="0" lIns="0" bIns="0" rIns="0">
            <a:spAutoFit/>
          </a:bodyPr>
          <a:lstStyle/>
          <a:p>
            <a:pPr algn="r" marL="0" indent="0" lvl="0">
              <a:lnSpc>
                <a:spcPts val="8470"/>
              </a:lnSpc>
            </a:pPr>
            <a:r>
              <a:rPr lang="en-US" b="true" sz="7700">
                <a:solidFill>
                  <a:srgbClr val="13538A"/>
                </a:solidFill>
                <a:latin typeface="Arial Bold"/>
                <a:ea typeface="Arial Bold"/>
                <a:cs typeface="Arial Bold"/>
                <a:sym typeface="Arial Bold"/>
              </a:rPr>
              <a:t>MỤC LỤC</a:t>
            </a:r>
          </a:p>
        </p:txBody>
      </p:sp>
      <p:grpSp>
        <p:nvGrpSpPr>
          <p:cNvPr name="Group 11" id="11"/>
          <p:cNvGrpSpPr/>
          <p:nvPr/>
        </p:nvGrpSpPr>
        <p:grpSpPr>
          <a:xfrm rot="0">
            <a:off x="8947538" y="3395038"/>
            <a:ext cx="6693646" cy="3655132"/>
            <a:chOff x="0" y="0"/>
            <a:chExt cx="8924861" cy="4873509"/>
          </a:xfrm>
        </p:grpSpPr>
        <p:sp>
          <p:nvSpPr>
            <p:cNvPr name="TextBox 12" id="12"/>
            <p:cNvSpPr txBox="true"/>
            <p:nvPr/>
          </p:nvSpPr>
          <p:spPr>
            <a:xfrm rot="0">
              <a:off x="1307341" y="-2117"/>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Tổng quan về công ty SACO</a:t>
              </a:r>
            </a:p>
          </p:txBody>
        </p:sp>
        <p:sp>
          <p:nvSpPr>
            <p:cNvPr name="TextBox 13" id="13"/>
            <p:cNvSpPr txBox="true"/>
            <p:nvPr/>
          </p:nvSpPr>
          <p:spPr>
            <a:xfrm rot="0">
              <a:off x="1307341" y="921692"/>
              <a:ext cx="7617519" cy="11408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Phân tích ma trận SWOT hệ thống thông tin của SACO</a:t>
              </a:r>
            </a:p>
          </p:txBody>
        </p:sp>
        <p:sp>
          <p:nvSpPr>
            <p:cNvPr name="TextBox 14" id="14"/>
            <p:cNvSpPr txBox="true"/>
            <p:nvPr/>
          </p:nvSpPr>
          <p:spPr>
            <a:xfrm rot="0">
              <a:off x="1307341" y="3343159"/>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So sánh giải pháp </a:t>
              </a:r>
            </a:p>
          </p:txBody>
        </p:sp>
        <p:sp>
          <p:nvSpPr>
            <p:cNvPr name="TextBox 15" id="15"/>
            <p:cNvSpPr txBox="true"/>
            <p:nvPr/>
          </p:nvSpPr>
          <p:spPr>
            <a:xfrm rot="0">
              <a:off x="1307341" y="2424525"/>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Đề xuất giải pháp</a:t>
              </a:r>
            </a:p>
          </p:txBody>
        </p:sp>
        <p:sp>
          <p:nvSpPr>
            <p:cNvPr name="TextBox 16" id="16"/>
            <p:cNvSpPr txBox="true"/>
            <p:nvPr/>
          </p:nvSpPr>
          <p:spPr>
            <a:xfrm rot="0">
              <a:off x="1307341" y="4261792"/>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Kết luận</a:t>
              </a:r>
            </a:p>
          </p:txBody>
        </p:sp>
        <p:sp>
          <p:nvSpPr>
            <p:cNvPr name="TextBox 17" id="17"/>
            <p:cNvSpPr txBox="true"/>
            <p:nvPr/>
          </p:nvSpPr>
          <p:spPr>
            <a:xfrm rot="0">
              <a:off x="0" y="-76200"/>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I</a:t>
              </a:r>
            </a:p>
          </p:txBody>
        </p:sp>
        <p:sp>
          <p:nvSpPr>
            <p:cNvPr name="TextBox 18" id="18"/>
            <p:cNvSpPr txBox="true"/>
            <p:nvPr/>
          </p:nvSpPr>
          <p:spPr>
            <a:xfrm rot="0">
              <a:off x="0" y="834908"/>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II</a:t>
              </a:r>
            </a:p>
          </p:txBody>
        </p:sp>
        <p:sp>
          <p:nvSpPr>
            <p:cNvPr name="TextBox 19" id="19"/>
            <p:cNvSpPr txBox="true"/>
            <p:nvPr/>
          </p:nvSpPr>
          <p:spPr>
            <a:xfrm rot="0">
              <a:off x="61143" y="2260329"/>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III</a:t>
              </a:r>
            </a:p>
          </p:txBody>
        </p:sp>
        <p:sp>
          <p:nvSpPr>
            <p:cNvPr name="TextBox 20" id="20"/>
            <p:cNvSpPr txBox="true"/>
            <p:nvPr/>
          </p:nvSpPr>
          <p:spPr>
            <a:xfrm rot="0">
              <a:off x="61143" y="3269075"/>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IV</a:t>
              </a:r>
            </a:p>
          </p:txBody>
        </p:sp>
        <p:sp>
          <p:nvSpPr>
            <p:cNvPr name="TextBox 21" id="21"/>
            <p:cNvSpPr txBox="true"/>
            <p:nvPr/>
          </p:nvSpPr>
          <p:spPr>
            <a:xfrm rot="0">
              <a:off x="61143" y="4187709"/>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V</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28153" y="638999"/>
            <a:ext cx="12507190"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1.3. KẾ HOẠCH TRIỂN KHAI  </a:t>
            </a:r>
          </a:p>
        </p:txBody>
      </p:sp>
      <p:sp>
        <p:nvSpPr>
          <p:cNvPr name="AutoShape 3" id="3"/>
          <p:cNvSpPr/>
          <p:nvPr/>
        </p:nvSpPr>
        <p:spPr>
          <a:xfrm>
            <a:off x="1095375" y="591374"/>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1078725" y="-798673"/>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735994" y="9258300"/>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095375" y="2389122"/>
            <a:ext cx="14933289" cy="6110608"/>
          </a:xfrm>
          <a:prstGeom prst="rect">
            <a:avLst/>
          </a:prstGeom>
        </p:spPr>
        <p:txBody>
          <a:bodyPr anchor="t" rtlCol="false" tIns="0" lIns="0" bIns="0" rIns="0">
            <a:spAutoFit/>
          </a:bodyPr>
          <a:lstStyle/>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1 - 2:</a:t>
            </a:r>
            <a:r>
              <a:rPr lang="en-US" sz="3500">
                <a:solidFill>
                  <a:srgbClr val="000000"/>
                </a:solidFill>
                <a:latin typeface="Arial"/>
                <a:ea typeface="Arial"/>
                <a:cs typeface="Arial"/>
                <a:sym typeface="Arial"/>
              </a:rPr>
              <a:t> Chuẩn bị &amp; đánh giá hệ thống cũ.</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3 - 4:</a:t>
            </a:r>
            <a:r>
              <a:rPr lang="en-US" sz="3500">
                <a:solidFill>
                  <a:srgbClr val="000000"/>
                </a:solidFill>
                <a:latin typeface="Arial"/>
                <a:ea typeface="Arial"/>
                <a:cs typeface="Arial"/>
                <a:sym typeface="Arial"/>
              </a:rPr>
              <a:t> Cài Dynamics 365 Business Central (AIS, MIS) và Microsoft Defender (an ninh mạng). Tích hợp với CRM và TPS cũ qua Microsoft Power Automate. </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5 - 6:</a:t>
            </a:r>
            <a:r>
              <a:rPr lang="en-US" sz="3500">
                <a:solidFill>
                  <a:srgbClr val="000000"/>
                </a:solidFill>
                <a:latin typeface="Arial"/>
                <a:ea typeface="Arial"/>
                <a:cs typeface="Arial"/>
                <a:sym typeface="Arial"/>
              </a:rPr>
              <a:t> Kiểm thử &amp; sửa lỗi.</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7 - 8: </a:t>
            </a:r>
            <a:r>
              <a:rPr lang="en-US" sz="3500">
                <a:solidFill>
                  <a:srgbClr val="000000"/>
                </a:solidFill>
                <a:latin typeface="Arial"/>
                <a:ea typeface="Arial"/>
                <a:cs typeface="Arial"/>
                <a:sym typeface="Arial"/>
              </a:rPr>
              <a:t>Đào tạo &amp; triển khai chính thức (vận hành song song 1 tuần).</a:t>
            </a:r>
          </a:p>
          <a:p>
            <a:pPr algn="just">
              <a:lnSpc>
                <a:spcPts val="3710"/>
              </a:lnSpc>
              <a:spcBef>
                <a:spcPct val="0"/>
              </a:spcBef>
            </a:pPr>
          </a:p>
          <a:p>
            <a:pPr algn="just">
              <a:lnSpc>
                <a:spcPts val="3710"/>
              </a:lnSpc>
              <a:spcBef>
                <a:spcPct val="0"/>
              </a:spcBef>
            </a:pPr>
            <a:r>
              <a:rPr lang="en-US" sz="3500">
                <a:solidFill>
                  <a:srgbClr val="000000"/>
                </a:solidFill>
                <a:latin typeface="Arial"/>
                <a:ea typeface="Arial"/>
                <a:cs typeface="Arial"/>
                <a:sym typeface="Arial"/>
              </a:rPr>
              <a:t>Liên tục: Bảo trì &amp; đánh giá sau 3 tháng. </a:t>
            </a:r>
          </a:p>
          <a:p>
            <a:pPr algn="just">
              <a:lnSpc>
                <a:spcPts val="3710"/>
              </a:lnSpc>
              <a:spcBef>
                <a:spcPct val="0"/>
              </a:spcBef>
            </a:pPr>
            <a:r>
              <a:rPr lang="en-US" sz="3500">
                <a:solidFill>
                  <a:srgbClr val="000000"/>
                </a:solidFill>
                <a:latin typeface="Arial"/>
                <a:ea typeface="Arial"/>
                <a:cs typeface="Arial"/>
                <a:sym typeface="Arial"/>
              </a:rPr>
              <a:t>Nguồn lực: 1 - 2 nhân viên IT nội bộ &amp; nhân viên hỗ trợ Microsoft.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194028" y="4867194"/>
            <a:ext cx="11204881" cy="1133475"/>
          </a:xfrm>
          <a:prstGeom prst="rect">
            <a:avLst/>
          </a:prstGeom>
        </p:spPr>
        <p:txBody>
          <a:bodyPr anchor="t" rtlCol="false" tIns="0" lIns="0" bIns="0" rIns="0">
            <a:spAutoFit/>
          </a:bodyPr>
          <a:lstStyle/>
          <a:p>
            <a:pPr algn="l">
              <a:lnSpc>
                <a:spcPts val="8549"/>
              </a:lnSpc>
            </a:pPr>
            <a:r>
              <a:rPr lang="en-US" sz="7499" spc="74" b="true">
                <a:solidFill>
                  <a:srgbClr val="FFFFFF"/>
                </a:solidFill>
                <a:latin typeface="Arial Bold"/>
                <a:ea typeface="Arial Bold"/>
                <a:cs typeface="Arial Bold"/>
                <a:sym typeface="Arial Bold"/>
              </a:rPr>
              <a:t>SO SÁNH GIẢI PHÁP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2194028" y="2588578"/>
            <a:ext cx="1266825" cy="1642112"/>
          </a:xfrm>
          <a:prstGeom prst="rect">
            <a:avLst/>
          </a:prstGeom>
        </p:spPr>
        <p:txBody>
          <a:bodyPr anchor="t" rtlCol="false" tIns="0" lIns="0" bIns="0" rIns="0">
            <a:spAutoFit/>
          </a:bodyPr>
          <a:lstStyle/>
          <a:p>
            <a:pPr algn="l">
              <a:lnSpc>
                <a:spcPts val="13439"/>
              </a:lnSpc>
            </a:pPr>
            <a:r>
              <a:rPr lang="en-US" sz="9599" b="true">
                <a:solidFill>
                  <a:srgbClr val="F25D23"/>
                </a:solidFill>
                <a:latin typeface="Noto Sans Bold"/>
                <a:ea typeface="Noto Sans Bold"/>
                <a:cs typeface="Noto Sans Bold"/>
                <a:sym typeface="Noto Sans Bold"/>
              </a:rPr>
              <a:t>IV</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1028061"/>
          <a:ext cx="18288000" cy="9258939"/>
        </p:xfrm>
        <a:graphic>
          <a:graphicData uri="http://schemas.openxmlformats.org/drawingml/2006/table">
            <a:tbl>
              <a:tblPr/>
              <a:tblGrid>
                <a:gridCol w="3126520"/>
                <a:gridCol w="7995332"/>
                <a:gridCol w="7166147"/>
              </a:tblGrid>
              <a:tr h="715848">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Tiêu chí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Giải pháp 1: Zoho One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Giải pháp 2: Tích hợp Microsoft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11732">
                <a:tc>
                  <a:txBody>
                    <a:bodyPr anchor="t" rtlCol="false"/>
                    <a:lstStyle/>
                    <a:p>
                      <a:pPr algn="ctr">
                        <a:lnSpc>
                          <a:spcPts val="3359"/>
                        </a:lnSpc>
                        <a:defRPr/>
                      </a:pPr>
                      <a:r>
                        <a:rPr lang="en-US" sz="2399" b="true">
                          <a:solidFill>
                            <a:srgbClr val="000000"/>
                          </a:solidFill>
                          <a:latin typeface="Arimo Bold"/>
                          <a:ea typeface="Arimo Bold"/>
                          <a:cs typeface="Arimo Bold"/>
                          <a:sym typeface="Arimo Bold"/>
                        </a:rPr>
                        <a:t>Phương pháp luận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Kết hợp Agile và SSADM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Multiview</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93955">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Ưu điểm</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Triển khai nhanh, không gián đoạn lớn, phù hợp doanh nghiệp nhỏ; Phân tích yêu cầu kỹ lưỡng, giảm rủi ro sai sót.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Linh hoạt, cân bằng công nghệ và tổ chức, giảm rủi ro khi giữ hệ thống cũ.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490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Nhược điểm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Có thể thiếu tập trung vào yếu tố con người nếu không quản lý tốt.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Quy trình phức tạp, đòi hỏi kỹ thuật cao, không tối ưu cho đội IT nhỏ.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247206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Lợi ích chính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Loại bỏ chi phí bảo trì hệ thống cũ.   </a:t>
                      </a:r>
                      <a:endParaRPr lang="en-US" sz="1100"/>
                    </a:p>
                    <a:p>
                      <a:pPr algn="l">
                        <a:lnSpc>
                          <a:spcPts val="3499"/>
                        </a:lnSpc>
                      </a:pPr>
                      <a:r>
                        <a:rPr lang="en-US" sz="2499">
                          <a:solidFill>
                            <a:srgbClr val="000000"/>
                          </a:solidFill>
                          <a:latin typeface="Arimo"/>
                          <a:ea typeface="Arimo"/>
                          <a:cs typeface="Arimo"/>
                          <a:sym typeface="Arimo"/>
                        </a:rPr>
                        <a:t>- Tích hợp liền mạch: Nền tảng duy nhất, giảm lỗi kỹ thuật.  </a:t>
                      </a:r>
                    </a:p>
                    <a:p>
                      <a:pPr algn="l">
                        <a:lnSpc>
                          <a:spcPts val="3499"/>
                        </a:lnSpc>
                      </a:pPr>
                      <a:r>
                        <a:rPr lang="en-US" sz="2499">
                          <a:solidFill>
                            <a:srgbClr val="000000"/>
                          </a:solidFill>
                          <a:latin typeface="Arimo"/>
                          <a:ea typeface="Arimo"/>
                          <a:cs typeface="Arimo"/>
                          <a:sym typeface="Arimo"/>
                        </a:rPr>
                        <a:t>- Hỗ trợ đa dạng: Quản lý khách hàng, tài chính, SEO, Hosting. </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Tiết kiệm chi phí: Giữ hệ thống cũ, tránh gián đoạn.  </a:t>
                      </a:r>
                      <a:endParaRPr lang="en-US" sz="1100"/>
                    </a:p>
                    <a:p>
                      <a:pPr algn="l">
                        <a:lnSpc>
                          <a:spcPts val="3499"/>
                        </a:lnSpc>
                      </a:pPr>
                      <a:r>
                        <a:rPr lang="en-US" sz="2499">
                          <a:solidFill>
                            <a:srgbClr val="000000"/>
                          </a:solidFill>
                          <a:latin typeface="Arimo"/>
                          <a:ea typeface="Arimo"/>
                          <a:cs typeface="Arimo"/>
                          <a:sym typeface="Arimo"/>
                        </a:rPr>
                        <a:t>- Tận dụng hiện có: Nhân viên quen thuộc. </a:t>
                      </a:r>
                    </a:p>
                    <a:p>
                      <a:pPr algn="l">
                        <a:lnSpc>
                          <a:spcPts val="3499"/>
                        </a:lnSpc>
                      </a:pPr>
                      <a:r>
                        <a:rPr lang="en-US" sz="2499">
                          <a:solidFill>
                            <a:srgbClr val="000000"/>
                          </a:solidFill>
                          <a:latin typeface="Arimo"/>
                          <a:ea typeface="Arimo"/>
                          <a:cs typeface="Arimo"/>
                          <a:sym typeface="Arimo"/>
                        </a:rPr>
                        <a:t>- Bảo mật mạnh.</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54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Hạn chế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Phụ thuộc vào Zoho, rủi ro nếu tăng giá hoặc ngừng hỗ trợ và chi phí ban đầu cao hơn.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Tích hợp phức tạp, dễ phát sinh lỗi.  - Không thay thế hoàn toàn, hạn chế mở rộng lâu dài.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490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Khả năng đáp ứng nhu cầu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Hỗ trợ tốt chuyển đổi số, mở rộng dịch vụ, phát triển nhân lực, mở rộng thị trường.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Chỉ hỗ trợ một phần (bảo mật, tài chính)</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7633105" y="28575"/>
            <a:ext cx="3021789" cy="853557"/>
          </a:xfrm>
          <a:custGeom>
            <a:avLst/>
            <a:gdLst/>
            <a:ahLst/>
            <a:cxnLst/>
            <a:rect r="r" b="b" t="t" l="l"/>
            <a:pathLst>
              <a:path h="853557" w="3021789">
                <a:moveTo>
                  <a:pt x="0" y="0"/>
                </a:moveTo>
                <a:lnTo>
                  <a:pt x="3021790" y="0"/>
                </a:lnTo>
                <a:lnTo>
                  <a:pt x="3021790" y="853557"/>
                </a:lnTo>
                <a:lnTo>
                  <a:pt x="0" y="853557"/>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3436899" y="4269977"/>
            <a:ext cx="11204881" cy="1203959"/>
          </a:xfrm>
          <a:prstGeom prst="rect">
            <a:avLst/>
          </a:prstGeom>
        </p:spPr>
        <p:txBody>
          <a:bodyPr anchor="t" rtlCol="false" tIns="0" lIns="0" bIns="0" rIns="0">
            <a:spAutoFit/>
          </a:bodyPr>
          <a:lstStyle/>
          <a:p>
            <a:pPr algn="ctr">
              <a:lnSpc>
                <a:spcPts val="9119"/>
              </a:lnSpc>
            </a:pPr>
            <a:r>
              <a:rPr lang="en-US" b="true" sz="7999" spc="79">
                <a:solidFill>
                  <a:srgbClr val="FFFFFF"/>
                </a:solidFill>
                <a:latin typeface="Arial Bold"/>
                <a:ea typeface="Arial Bold"/>
                <a:cs typeface="Arial Bold"/>
                <a:sym typeface="Arial Bold"/>
              </a:rPr>
              <a:t>KẾT LUẬN</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1832500" y="2707005"/>
            <a:ext cx="855563" cy="1762765"/>
          </a:xfrm>
          <a:prstGeom prst="rect">
            <a:avLst/>
          </a:prstGeom>
        </p:spPr>
        <p:txBody>
          <a:bodyPr anchor="t" rtlCol="false" tIns="0" lIns="0" bIns="0" rIns="0">
            <a:spAutoFit/>
          </a:bodyPr>
          <a:lstStyle/>
          <a:p>
            <a:pPr algn="l">
              <a:lnSpc>
                <a:spcPts val="14139"/>
              </a:lnSpc>
            </a:pPr>
            <a:r>
              <a:rPr lang="en-US" sz="10099" b="true">
                <a:solidFill>
                  <a:srgbClr val="F25D23"/>
                </a:solidFill>
                <a:latin typeface="Arial Bold"/>
                <a:ea typeface="Arial Bold"/>
                <a:cs typeface="Arial Bold"/>
                <a:sym typeface="Arial Bold"/>
              </a:rPr>
              <a:t>V</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2676681" y="-2668197"/>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4192" y="1615440"/>
            <a:ext cx="15225108" cy="7642860"/>
          </a:xfrm>
          <a:prstGeom prst="rect">
            <a:avLst/>
          </a:prstGeom>
        </p:spPr>
        <p:txBody>
          <a:bodyPr anchor="t" rtlCol="false" tIns="0" lIns="0" bIns="0" rIns="0">
            <a:spAutoFit/>
          </a:bodyPr>
          <a:lstStyle/>
          <a:p>
            <a:pPr algn="just">
              <a:lnSpc>
                <a:spcPts val="5099"/>
              </a:lnSpc>
            </a:pPr>
            <a:r>
              <a:rPr lang="en-US" b="true" sz="3399">
                <a:solidFill>
                  <a:srgbClr val="13538A"/>
                </a:solidFill>
                <a:latin typeface="Arial Bold"/>
                <a:ea typeface="Arial Bold"/>
                <a:cs typeface="Arial Bold"/>
                <a:sym typeface="Arial Bold"/>
              </a:rPr>
              <a:t>T</a:t>
            </a:r>
            <a:r>
              <a:rPr lang="en-US" b="true" sz="3399">
                <a:solidFill>
                  <a:srgbClr val="13538A"/>
                </a:solidFill>
                <a:latin typeface="Arial Bold"/>
                <a:ea typeface="Arial Bold"/>
                <a:cs typeface="Arial Bold"/>
                <a:sym typeface="Arial Bold"/>
              </a:rPr>
              <a:t>ôi đã đề xuất hai phương án: Zoho One và Tích hợp hệ thống tự phát triển với nền tảng Microsoft.</a:t>
            </a:r>
          </a:p>
          <a:p>
            <a:pPr algn="just">
              <a:lnSpc>
                <a:spcPts val="5099"/>
              </a:lnSpc>
            </a:pPr>
          </a:p>
          <a:p>
            <a:pPr algn="just">
              <a:lnSpc>
                <a:spcPts val="5099"/>
              </a:lnSpc>
            </a:pPr>
            <a:r>
              <a:rPr lang="en-US" b="true" sz="3399">
                <a:solidFill>
                  <a:srgbClr val="13538A"/>
                </a:solidFill>
                <a:latin typeface="Arial Bold"/>
                <a:ea typeface="Arial Bold"/>
                <a:cs typeface="Arial Bold"/>
                <a:sym typeface="Arial Bold"/>
              </a:rPr>
              <a:t>Zoho One tối ưu hơn cho SACO, vì toàn diện &amp; dễ thích nghi – phù hợp SMEs.</a:t>
            </a:r>
          </a:p>
          <a:p>
            <a:pPr algn="just">
              <a:lnSpc>
                <a:spcPts val="5099"/>
              </a:lnSpc>
            </a:pPr>
            <a:r>
              <a:rPr lang="en-US" b="true" sz="3399">
                <a:solidFill>
                  <a:srgbClr val="13538A"/>
                </a:solidFill>
                <a:latin typeface="Arial Bold"/>
                <a:ea typeface="Arial Bold"/>
                <a:cs typeface="Arial Bold"/>
                <a:sym typeface="Arial Bold"/>
              </a:rPr>
              <a:t>Giải pháp 2 tiết kiệm ban đầu và tận dụng hệ thống cũ, nhưng phức tạp hơn Zoho One (hạn chế mở rộng dài hạn). Phù hợp nếu SACO ưu tiên bảo mật Microsoft mà không thay đổi lớn.</a:t>
            </a:r>
          </a:p>
          <a:p>
            <a:pPr algn="just">
              <a:lnSpc>
                <a:spcPts val="5099"/>
              </a:lnSpc>
            </a:pPr>
          </a:p>
          <a:p>
            <a:pPr algn="just">
              <a:lnSpc>
                <a:spcPts val="5099"/>
              </a:lnSpc>
            </a:pPr>
            <a:r>
              <a:rPr lang="en-US" b="true" sz="3399">
                <a:solidFill>
                  <a:srgbClr val="13538A"/>
                </a:solidFill>
                <a:latin typeface="Arial Bold"/>
                <a:ea typeface="Arial Bold"/>
                <a:cs typeface="Arial Bold"/>
                <a:sym typeface="Arial Bold"/>
              </a:rPr>
              <a:t>Để đảm bảo quá trình chuyển đổi thành công, doanh nghiệp cần có kế hoạch triển khai hợp lý, đào tạo nhân sự và sẵn sàng thích ứng với sự thay đổi của công nghệ trong tương lai. </a:t>
            </a:r>
          </a:p>
        </p:txBody>
      </p:sp>
      <p:sp>
        <p:nvSpPr>
          <p:cNvPr name="TextBox 4" id="4"/>
          <p:cNvSpPr txBox="true"/>
          <p:nvPr/>
        </p:nvSpPr>
        <p:spPr>
          <a:xfrm rot="0">
            <a:off x="6713150" y="506730"/>
            <a:ext cx="6463563" cy="1053465"/>
          </a:xfrm>
          <a:prstGeom prst="rect">
            <a:avLst/>
          </a:prstGeom>
        </p:spPr>
        <p:txBody>
          <a:bodyPr anchor="t" rtlCol="false" tIns="0" lIns="0" bIns="0" rIns="0">
            <a:spAutoFit/>
          </a:bodyPr>
          <a:lstStyle/>
          <a:p>
            <a:pPr algn="l">
              <a:lnSpc>
                <a:spcPts val="7979"/>
              </a:lnSpc>
            </a:pPr>
            <a:r>
              <a:rPr lang="en-US" sz="6999" spc="69" b="true">
                <a:solidFill>
                  <a:srgbClr val="CC5C14"/>
                </a:solidFill>
                <a:latin typeface="Arial Bold"/>
                <a:ea typeface="Arial Bold"/>
                <a:cs typeface="Arial Bold"/>
                <a:sym typeface="Arial Bold"/>
              </a:rPr>
              <a:t>V. KẾT LUẬN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1611364" y="4090035"/>
            <a:ext cx="14269542" cy="1053465"/>
          </a:xfrm>
          <a:prstGeom prst="rect">
            <a:avLst/>
          </a:prstGeom>
        </p:spPr>
        <p:txBody>
          <a:bodyPr anchor="t" rtlCol="false" tIns="0" lIns="0" bIns="0" rIns="0">
            <a:spAutoFit/>
          </a:bodyPr>
          <a:lstStyle/>
          <a:p>
            <a:pPr algn="l">
              <a:lnSpc>
                <a:spcPts val="7979"/>
              </a:lnSpc>
            </a:pPr>
            <a:r>
              <a:rPr lang="en-US" sz="6999" spc="69" b="true">
                <a:solidFill>
                  <a:srgbClr val="FFFFFF"/>
                </a:solidFill>
                <a:latin typeface="Arial Bold"/>
                <a:ea typeface="Arial Bold"/>
                <a:cs typeface="Arial Bold"/>
                <a:sym typeface="Arial Bold"/>
              </a:rPr>
              <a:t>TỔNG QUAN VỀ CÔNG TY SACO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8518726" y="2217103"/>
            <a:ext cx="454819" cy="1566544"/>
          </a:xfrm>
          <a:prstGeom prst="rect">
            <a:avLst/>
          </a:prstGeom>
        </p:spPr>
        <p:txBody>
          <a:bodyPr anchor="t" rtlCol="false" tIns="0" lIns="0" bIns="0" rIns="0">
            <a:spAutoFit/>
          </a:bodyPr>
          <a:lstStyle/>
          <a:p>
            <a:pPr algn="ctr">
              <a:lnSpc>
                <a:spcPts val="12880"/>
              </a:lnSpc>
            </a:pPr>
            <a:r>
              <a:rPr lang="en-US" sz="9200" b="true">
                <a:solidFill>
                  <a:srgbClr val="F25D23"/>
                </a:solidFill>
                <a:latin typeface="Noto Sans Bold"/>
                <a:ea typeface="Noto Sans Bold"/>
                <a:cs typeface="Noto Sans Bold"/>
                <a:sym typeface="Noto Sans Bold"/>
              </a:rPr>
              <a:t>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4558292" y="-2349319"/>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24435" y="2737428"/>
            <a:ext cx="10481253" cy="714375"/>
          </a:xfrm>
          <a:prstGeom prst="rect">
            <a:avLst/>
          </a:prstGeom>
        </p:spPr>
        <p:txBody>
          <a:bodyPr anchor="t" rtlCol="false" tIns="0" lIns="0" bIns="0" rIns="0">
            <a:spAutoFit/>
          </a:bodyPr>
          <a:lstStyle/>
          <a:p>
            <a:pPr algn="l" marL="0" indent="0" lvl="0">
              <a:lnSpc>
                <a:spcPts val="5400"/>
              </a:lnSpc>
              <a:spcBef>
                <a:spcPct val="0"/>
              </a:spcBef>
            </a:pPr>
            <a:r>
              <a:rPr lang="en-US" b="true" sz="4500">
                <a:solidFill>
                  <a:srgbClr val="13538A"/>
                </a:solidFill>
                <a:latin typeface="Arial Bold"/>
                <a:ea typeface="Arial Bold"/>
                <a:cs typeface="Arial Bold"/>
                <a:sym typeface="Arial Bold"/>
              </a:rPr>
              <a:t>1. GIỚI THIỆU CÔNG TY</a:t>
            </a:r>
          </a:p>
        </p:txBody>
      </p:sp>
      <p:sp>
        <p:nvSpPr>
          <p:cNvPr name="TextBox 4" id="4"/>
          <p:cNvSpPr txBox="true"/>
          <p:nvPr/>
        </p:nvSpPr>
        <p:spPr>
          <a:xfrm rot="0">
            <a:off x="1186310" y="3828429"/>
            <a:ext cx="9362452" cy="4476750"/>
          </a:xfrm>
          <a:prstGeom prst="rect">
            <a:avLst/>
          </a:prstGeom>
        </p:spPr>
        <p:txBody>
          <a:bodyPr anchor="t" rtlCol="false" tIns="0" lIns="0" bIns="0" rIns="0">
            <a:spAutoFit/>
          </a:bodyPr>
          <a:lstStyle/>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Tên công ty</a:t>
            </a:r>
            <a:r>
              <a:rPr lang="en-US" sz="2999">
                <a:solidFill>
                  <a:srgbClr val="13538A"/>
                </a:solidFill>
                <a:latin typeface="Arial"/>
                <a:ea typeface="Arial"/>
                <a:cs typeface="Arial"/>
                <a:sym typeface="Arial"/>
              </a:rPr>
              <a:t>: Công ty TNHH Trực Tuyến SACO</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Dịch vụ: </a:t>
            </a:r>
            <a:r>
              <a:rPr lang="en-US" sz="2999">
                <a:solidFill>
                  <a:srgbClr val="13538A"/>
                </a:solidFill>
                <a:latin typeface="Arial"/>
                <a:ea typeface="Arial"/>
                <a:cs typeface="Arial"/>
                <a:sym typeface="Arial"/>
              </a:rPr>
              <a:t>Website, SEO, Hosting, Cloud VPS.</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Quy mô: </a:t>
            </a:r>
            <a:r>
              <a:rPr lang="en-US" sz="2999">
                <a:solidFill>
                  <a:srgbClr val="13538A"/>
                </a:solidFill>
                <a:latin typeface="Arial"/>
                <a:ea typeface="Arial"/>
                <a:cs typeface="Arial"/>
                <a:sym typeface="Arial"/>
              </a:rPr>
              <a:t>Doanh nghiệp nhỏ (5-10 nhân viên).</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Hệ thống hiện tại: </a:t>
            </a:r>
            <a:r>
              <a:rPr lang="en-US" sz="2999">
                <a:solidFill>
                  <a:srgbClr val="13538A"/>
                </a:solidFill>
                <a:latin typeface="Arial"/>
                <a:ea typeface="Arial"/>
                <a:cs typeface="Arial"/>
                <a:sym typeface="Arial"/>
              </a:rPr>
              <a:t>CRM/ERP tự phát triển, AIS, HRM, TPS,</a:t>
            </a:r>
            <a:r>
              <a:rPr lang="en-US" sz="2999">
                <a:solidFill>
                  <a:srgbClr val="13538A"/>
                </a:solidFill>
                <a:latin typeface="Arial"/>
                <a:ea typeface="Arial"/>
                <a:cs typeface="Arial"/>
                <a:sym typeface="Arial"/>
              </a:rPr>
              <a:t> MIS.</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Thách thức:</a:t>
            </a:r>
            <a:r>
              <a:rPr lang="en-US" sz="2999">
                <a:solidFill>
                  <a:srgbClr val="13538A"/>
                </a:solidFill>
                <a:latin typeface="Arial"/>
                <a:ea typeface="Arial"/>
                <a:cs typeface="Arial"/>
                <a:sym typeface="Arial"/>
              </a:rPr>
              <a:t> Chi phí bảo trì cao, ảnh hưởng do COVID-19.</a:t>
            </a:r>
          </a:p>
          <a:p>
            <a:pPr algn="l" marL="647698" indent="-323849" lvl="1">
              <a:lnSpc>
                <a:spcPts val="4499"/>
              </a:lnSpc>
              <a:spcBef>
                <a:spcPct val="0"/>
              </a:spcBef>
              <a:buFont typeface="Arial"/>
              <a:buChar char="•"/>
            </a:pPr>
            <a:r>
              <a:rPr lang="en-US" b="true" sz="2999">
                <a:solidFill>
                  <a:srgbClr val="13538A"/>
                </a:solidFill>
                <a:latin typeface="Arial Bold"/>
                <a:ea typeface="Arial Bold"/>
                <a:cs typeface="Arial Bold"/>
                <a:sym typeface="Arial Bold"/>
              </a:rPr>
              <a:t>Định hướng:</a:t>
            </a:r>
            <a:r>
              <a:rPr lang="en-US" sz="2999">
                <a:solidFill>
                  <a:srgbClr val="13538A"/>
                </a:solidFill>
                <a:latin typeface="Arial"/>
                <a:ea typeface="Arial"/>
                <a:cs typeface="Arial"/>
                <a:sym typeface="Arial"/>
              </a:rPr>
              <a:t> Chuyển đổi số, mở rộng thị trường.</a:t>
            </a:r>
          </a:p>
        </p:txBody>
      </p:sp>
      <p:sp>
        <p:nvSpPr>
          <p:cNvPr name="TextBox 5" id="5"/>
          <p:cNvSpPr txBox="true"/>
          <p:nvPr/>
        </p:nvSpPr>
        <p:spPr>
          <a:xfrm rot="0">
            <a:off x="1028700" y="1740218"/>
            <a:ext cx="13831726" cy="876300"/>
          </a:xfrm>
          <a:prstGeom prst="rect">
            <a:avLst/>
          </a:prstGeom>
        </p:spPr>
        <p:txBody>
          <a:bodyPr anchor="t" rtlCol="false" tIns="0" lIns="0" bIns="0" rIns="0">
            <a:spAutoFit/>
          </a:bodyPr>
          <a:lstStyle/>
          <a:p>
            <a:pPr algn="l" marL="0" indent="0" lvl="0">
              <a:lnSpc>
                <a:spcPts val="6600"/>
              </a:lnSpc>
              <a:spcBef>
                <a:spcPct val="0"/>
              </a:spcBef>
            </a:pPr>
            <a:r>
              <a:rPr lang="en-US" sz="5500">
                <a:solidFill>
                  <a:srgbClr val="13538A"/>
                </a:solidFill>
                <a:latin typeface="Arial"/>
                <a:ea typeface="Arial"/>
                <a:cs typeface="Arial"/>
                <a:sym typeface="Arial"/>
              </a:rPr>
              <a:t>I. TỔNG QUAN VỀ CÔNG TY SACO </a:t>
            </a:r>
          </a:p>
        </p:txBody>
      </p:sp>
      <p:sp>
        <p:nvSpPr>
          <p:cNvPr name="Freeform 6" id="6"/>
          <p:cNvSpPr/>
          <p:nvPr/>
        </p:nvSpPr>
        <p:spPr>
          <a:xfrm flipH="false" flipV="false" rot="0">
            <a:off x="12960264" y="337785"/>
            <a:ext cx="4891998" cy="1381831"/>
          </a:xfrm>
          <a:custGeom>
            <a:avLst/>
            <a:gdLst/>
            <a:ahLst/>
            <a:cxnLst/>
            <a:rect r="r" b="b" t="t" l="l"/>
            <a:pathLst>
              <a:path h="1381831" w="4891998">
                <a:moveTo>
                  <a:pt x="0" y="0"/>
                </a:moveTo>
                <a:lnTo>
                  <a:pt x="4891998" y="0"/>
                </a:lnTo>
                <a:lnTo>
                  <a:pt x="4891998" y="1381830"/>
                </a:lnTo>
                <a:lnTo>
                  <a:pt x="0" y="1381830"/>
                </a:lnTo>
                <a:lnTo>
                  <a:pt x="0" y="0"/>
                </a:lnTo>
                <a:close/>
              </a:path>
            </a:pathLst>
          </a:custGeom>
          <a:blipFill>
            <a:blip r:embed="rId4"/>
            <a:stretch>
              <a:fillRect l="0" t="0" r="0" b="0"/>
            </a:stretch>
          </a:blipFill>
        </p:spPr>
      </p:sp>
      <p:pic>
        <p:nvPicPr>
          <p:cNvPr name="Picture 7" id="7"/>
          <p:cNvPicPr>
            <a:picLocks noChangeAspect="true"/>
          </p:cNvPicPr>
          <p:nvPr/>
        </p:nvPicPr>
        <p:blipFill>
          <a:blip r:embed="rId5"/>
          <a:stretch>
            <a:fillRect/>
          </a:stretch>
        </p:blipFill>
        <p:spPr>
          <a:xfrm rot="0">
            <a:off x="10029141" y="2233461"/>
            <a:ext cx="8796898" cy="7771377"/>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00020"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4906"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089792"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3748608" y="3856564"/>
            <a:ext cx="10790784" cy="0"/>
          </a:xfrm>
          <a:prstGeom prst="line">
            <a:avLst/>
          </a:prstGeom>
          <a:ln cap="rnd" w="47625">
            <a:solidFill>
              <a:srgbClr val="5EA4F8"/>
            </a:solidFill>
            <a:prstDash val="solid"/>
            <a:headEnd type="triangle" len="med" w="lg"/>
            <a:tailEnd type="triangle" len="med" w="lg"/>
          </a:ln>
        </p:spPr>
      </p:sp>
      <p:sp>
        <p:nvSpPr>
          <p:cNvPr name="AutoShape 6" id="6"/>
          <p:cNvSpPr/>
          <p:nvPr/>
        </p:nvSpPr>
        <p:spPr>
          <a:xfrm flipV="true">
            <a:off x="9144000" y="2758262"/>
            <a:ext cx="0" cy="1098302"/>
          </a:xfrm>
          <a:prstGeom prst="line">
            <a:avLst/>
          </a:prstGeom>
          <a:ln cap="rnd" w="47625">
            <a:solidFill>
              <a:srgbClr val="5EA4F8"/>
            </a:solidFill>
            <a:prstDash val="solid"/>
            <a:headEnd type="triangle" len="med" w="lg"/>
            <a:tailEnd type="none" len="sm" w="sm"/>
          </a:ln>
        </p:spPr>
      </p:sp>
      <p:sp>
        <p:nvSpPr>
          <p:cNvPr name="TextBox 7" id="7"/>
          <p:cNvSpPr txBox="true"/>
          <p:nvPr/>
        </p:nvSpPr>
        <p:spPr>
          <a:xfrm rot="0">
            <a:off x="1571341" y="1354912"/>
            <a:ext cx="15145318" cy="781050"/>
          </a:xfrm>
          <a:prstGeom prst="rect">
            <a:avLst/>
          </a:prstGeom>
        </p:spPr>
        <p:txBody>
          <a:bodyPr anchor="t" rtlCol="false" tIns="0" lIns="0" bIns="0" rIns="0">
            <a:spAutoFit/>
          </a:bodyPr>
          <a:lstStyle/>
          <a:p>
            <a:pPr algn="ctr">
              <a:lnSpc>
                <a:spcPts val="6299"/>
              </a:lnSpc>
              <a:spcBef>
                <a:spcPct val="0"/>
              </a:spcBef>
            </a:pPr>
            <a:r>
              <a:rPr lang="en-US" b="true" sz="4499">
                <a:solidFill>
                  <a:srgbClr val="13538A"/>
                </a:solidFill>
                <a:latin typeface="Arial Bold"/>
                <a:ea typeface="Arial Bold"/>
                <a:cs typeface="Arial Bold"/>
                <a:sym typeface="Arial Bold"/>
              </a:rPr>
              <a:t>2. HỆ THỐNG HIỆN TẠI </a:t>
            </a:r>
          </a:p>
        </p:txBody>
      </p:sp>
      <p:sp>
        <p:nvSpPr>
          <p:cNvPr name="TextBox 8" id="8"/>
          <p:cNvSpPr txBox="true"/>
          <p:nvPr/>
        </p:nvSpPr>
        <p:spPr>
          <a:xfrm rot="0">
            <a:off x="1706963" y="6880796"/>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 Hệ thống Quản lý Quan hệ Khách hàng (CRM)</a:t>
            </a:r>
          </a:p>
        </p:txBody>
      </p:sp>
      <p:sp>
        <p:nvSpPr>
          <p:cNvPr name="TextBox 9" id="9"/>
          <p:cNvSpPr txBox="true"/>
          <p:nvPr/>
        </p:nvSpPr>
        <p:spPr>
          <a:xfrm rot="0">
            <a:off x="7102466" y="6829310"/>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Quản lý Tài chính Kế toán (AIS)</a:t>
            </a:r>
          </a:p>
        </p:txBody>
      </p:sp>
      <p:sp>
        <p:nvSpPr>
          <p:cNvPr name="TextBox 10" id="10"/>
          <p:cNvSpPr txBox="true"/>
          <p:nvPr/>
        </p:nvSpPr>
        <p:spPr>
          <a:xfrm rot="0">
            <a:off x="12497352" y="6829310"/>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Quản lý Nhân sự (HRM)</a:t>
            </a:r>
          </a:p>
        </p:txBody>
      </p:sp>
      <p:sp>
        <p:nvSpPr>
          <p:cNvPr name="TextBox 11" id="11"/>
          <p:cNvSpPr txBox="true"/>
          <p:nvPr/>
        </p:nvSpPr>
        <p:spPr>
          <a:xfrm rot="0">
            <a:off x="3458601"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1</a:t>
            </a:r>
          </a:p>
        </p:txBody>
      </p:sp>
      <p:sp>
        <p:nvSpPr>
          <p:cNvPr name="TextBox 12" id="12"/>
          <p:cNvSpPr txBox="true"/>
          <p:nvPr/>
        </p:nvSpPr>
        <p:spPr>
          <a:xfrm rot="0">
            <a:off x="8853487"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2</a:t>
            </a:r>
          </a:p>
        </p:txBody>
      </p:sp>
      <p:sp>
        <p:nvSpPr>
          <p:cNvPr name="TextBox 13" id="13"/>
          <p:cNvSpPr txBox="true"/>
          <p:nvPr/>
        </p:nvSpPr>
        <p:spPr>
          <a:xfrm rot="0">
            <a:off x="14248374"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3</a:t>
            </a:r>
          </a:p>
        </p:txBody>
      </p:sp>
      <p:sp>
        <p:nvSpPr>
          <p:cNvPr name="Freeform 14" id="14"/>
          <p:cNvSpPr/>
          <p:nvPr/>
        </p:nvSpPr>
        <p:spPr>
          <a:xfrm flipH="false" flipV="false" rot="0">
            <a:off x="7268777" y="163908"/>
            <a:ext cx="3559133" cy="1005340"/>
          </a:xfrm>
          <a:custGeom>
            <a:avLst/>
            <a:gdLst/>
            <a:ahLst/>
            <a:cxnLst/>
            <a:rect r="r" b="b" t="t" l="l"/>
            <a:pathLst>
              <a:path h="1005340" w="3559133">
                <a:moveTo>
                  <a:pt x="0" y="0"/>
                </a:moveTo>
                <a:lnTo>
                  <a:pt x="3559133" y="0"/>
                </a:lnTo>
                <a:lnTo>
                  <a:pt x="3559133" y="1005339"/>
                </a:lnTo>
                <a:lnTo>
                  <a:pt x="0" y="1005339"/>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71341" y="1412698"/>
            <a:ext cx="15145318" cy="800098"/>
          </a:xfrm>
          <a:prstGeom prst="rect">
            <a:avLst/>
          </a:prstGeom>
        </p:spPr>
        <p:txBody>
          <a:bodyPr anchor="t" rtlCol="false" tIns="0" lIns="0" bIns="0" rIns="0">
            <a:spAutoFit/>
          </a:bodyPr>
          <a:lstStyle/>
          <a:p>
            <a:pPr algn="ctr">
              <a:lnSpc>
                <a:spcPts val="6300"/>
              </a:lnSpc>
              <a:spcBef>
                <a:spcPct val="0"/>
              </a:spcBef>
            </a:pPr>
            <a:r>
              <a:rPr lang="en-US" b="true" sz="4500">
                <a:solidFill>
                  <a:srgbClr val="13538A"/>
                </a:solidFill>
                <a:latin typeface="Arial Bold"/>
                <a:ea typeface="Arial Bold"/>
                <a:cs typeface="Arial Bold"/>
                <a:sym typeface="Arial Bold"/>
              </a:rPr>
              <a:t>2. HỆ THỐNG HIỆN TẠI </a:t>
            </a:r>
          </a:p>
        </p:txBody>
      </p:sp>
      <p:sp>
        <p:nvSpPr>
          <p:cNvPr name="Freeform 3" id="3"/>
          <p:cNvSpPr/>
          <p:nvPr/>
        </p:nvSpPr>
        <p:spPr>
          <a:xfrm flipH="false" flipV="false" rot="0">
            <a:off x="254431" y="4095520"/>
            <a:ext cx="4130580" cy="4353707"/>
          </a:xfrm>
          <a:custGeom>
            <a:avLst/>
            <a:gdLst/>
            <a:ahLst/>
            <a:cxnLst/>
            <a:rect r="r" b="b" t="t" l="l"/>
            <a:pathLst>
              <a:path h="4353707" w="4130580">
                <a:moveTo>
                  <a:pt x="0" y="0"/>
                </a:moveTo>
                <a:lnTo>
                  <a:pt x="4130579" y="0"/>
                </a:lnTo>
                <a:lnTo>
                  <a:pt x="4130579"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803870" y="4095520"/>
            <a:ext cx="4130580" cy="4353707"/>
          </a:xfrm>
          <a:custGeom>
            <a:avLst/>
            <a:gdLst/>
            <a:ahLst/>
            <a:cxnLst/>
            <a:rect r="r" b="b" t="t" l="l"/>
            <a:pathLst>
              <a:path h="4353707" w="4130580">
                <a:moveTo>
                  <a:pt x="0" y="0"/>
                </a:moveTo>
                <a:lnTo>
                  <a:pt x="4130580" y="0"/>
                </a:lnTo>
                <a:lnTo>
                  <a:pt x="4130580"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53310" y="4095520"/>
            <a:ext cx="4130580" cy="4353707"/>
          </a:xfrm>
          <a:custGeom>
            <a:avLst/>
            <a:gdLst/>
            <a:ahLst/>
            <a:cxnLst/>
            <a:rect r="r" b="b" t="t" l="l"/>
            <a:pathLst>
              <a:path h="4353707" w="4130580">
                <a:moveTo>
                  <a:pt x="0" y="0"/>
                </a:moveTo>
                <a:lnTo>
                  <a:pt x="4130580" y="0"/>
                </a:lnTo>
                <a:lnTo>
                  <a:pt x="4130580"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2331496" y="3763749"/>
            <a:ext cx="13523769" cy="92815"/>
          </a:xfrm>
          <a:prstGeom prst="line">
            <a:avLst/>
          </a:prstGeom>
          <a:ln cap="rnd" w="47625">
            <a:solidFill>
              <a:srgbClr val="5EA4F8"/>
            </a:solidFill>
            <a:prstDash val="solid"/>
            <a:headEnd type="triangle" len="med" w="lg"/>
            <a:tailEnd type="triangle" len="med" w="lg"/>
          </a:ln>
        </p:spPr>
      </p:sp>
      <p:sp>
        <p:nvSpPr>
          <p:cNvPr name="AutoShape 7" id="7"/>
          <p:cNvSpPr/>
          <p:nvPr/>
        </p:nvSpPr>
        <p:spPr>
          <a:xfrm flipV="true">
            <a:off x="6892973" y="3387894"/>
            <a:ext cx="0" cy="468670"/>
          </a:xfrm>
          <a:prstGeom prst="line">
            <a:avLst/>
          </a:prstGeom>
          <a:ln cap="rnd" w="47625">
            <a:solidFill>
              <a:srgbClr val="5EA4F8"/>
            </a:solidFill>
            <a:prstDash val="solid"/>
            <a:headEnd type="triangle" len="med" w="lg"/>
            <a:tailEnd type="none" len="sm" w="sm"/>
          </a:ln>
        </p:spPr>
      </p:sp>
      <p:sp>
        <p:nvSpPr>
          <p:cNvPr name="TextBox 8" id="8"/>
          <p:cNvSpPr txBox="true"/>
          <p:nvPr/>
        </p:nvSpPr>
        <p:spPr>
          <a:xfrm rot="0">
            <a:off x="59812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Xử lý Giao dịch (TPS)</a:t>
            </a:r>
          </a:p>
        </p:txBody>
      </p:sp>
      <p:sp>
        <p:nvSpPr>
          <p:cNvPr name="TextBox 9" id="9"/>
          <p:cNvSpPr txBox="true"/>
          <p:nvPr/>
        </p:nvSpPr>
        <p:spPr>
          <a:xfrm rot="0">
            <a:off x="514756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Thông tin Quản lý (MIS)</a:t>
            </a:r>
          </a:p>
        </p:txBody>
      </p:sp>
      <p:sp>
        <p:nvSpPr>
          <p:cNvPr name="TextBox 10" id="10"/>
          <p:cNvSpPr txBox="true"/>
          <p:nvPr/>
        </p:nvSpPr>
        <p:spPr>
          <a:xfrm rot="0">
            <a:off x="969700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An ninh Mạng</a:t>
            </a:r>
            <a:r>
              <a:rPr lang="en-US" sz="2499">
                <a:solidFill>
                  <a:srgbClr val="172900"/>
                </a:solidFill>
                <a:latin typeface="Arial"/>
                <a:ea typeface="Arial"/>
                <a:cs typeface="Arial"/>
                <a:sym typeface="Arial"/>
              </a:rPr>
              <a:t>  </a:t>
            </a:r>
          </a:p>
        </p:txBody>
      </p:sp>
      <p:sp>
        <p:nvSpPr>
          <p:cNvPr name="Freeform 11" id="11"/>
          <p:cNvSpPr/>
          <p:nvPr/>
        </p:nvSpPr>
        <p:spPr>
          <a:xfrm flipH="false" flipV="false" rot="0">
            <a:off x="13902990" y="4095520"/>
            <a:ext cx="4130580" cy="4353707"/>
          </a:xfrm>
          <a:custGeom>
            <a:avLst/>
            <a:gdLst/>
            <a:ahLst/>
            <a:cxnLst/>
            <a:rect r="r" b="b" t="t" l="l"/>
            <a:pathLst>
              <a:path h="4353707" w="4130580">
                <a:moveTo>
                  <a:pt x="0" y="0"/>
                </a:moveTo>
                <a:lnTo>
                  <a:pt x="4130579" y="0"/>
                </a:lnTo>
                <a:lnTo>
                  <a:pt x="4130579"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4246679" y="6434299"/>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ERP tự phát triển quản lý các dịch vụ</a:t>
            </a:r>
          </a:p>
        </p:txBody>
      </p:sp>
      <p:sp>
        <p:nvSpPr>
          <p:cNvPr name="AutoShape 13" id="13"/>
          <p:cNvSpPr/>
          <p:nvPr/>
        </p:nvSpPr>
        <p:spPr>
          <a:xfrm flipV="true">
            <a:off x="11442412" y="3387894"/>
            <a:ext cx="0" cy="468670"/>
          </a:xfrm>
          <a:prstGeom prst="line">
            <a:avLst/>
          </a:prstGeom>
          <a:ln cap="rnd" w="47625">
            <a:solidFill>
              <a:srgbClr val="5EA4F8"/>
            </a:solidFill>
            <a:prstDash val="solid"/>
            <a:headEnd type="triangle" len="med" w="lg"/>
            <a:tailEnd type="none" len="sm" w="sm"/>
          </a:ln>
        </p:spPr>
      </p:sp>
      <p:sp>
        <p:nvSpPr>
          <p:cNvPr name="TextBox 14" id="14"/>
          <p:cNvSpPr txBox="true"/>
          <p:nvPr/>
        </p:nvSpPr>
        <p:spPr>
          <a:xfrm rot="0">
            <a:off x="2040983"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4</a:t>
            </a:r>
          </a:p>
        </p:txBody>
      </p:sp>
      <p:sp>
        <p:nvSpPr>
          <p:cNvPr name="TextBox 15" id="15"/>
          <p:cNvSpPr txBox="true"/>
          <p:nvPr/>
        </p:nvSpPr>
        <p:spPr>
          <a:xfrm rot="0">
            <a:off x="6578648"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5</a:t>
            </a:r>
          </a:p>
        </p:txBody>
      </p:sp>
      <p:sp>
        <p:nvSpPr>
          <p:cNvPr name="TextBox 16" id="16"/>
          <p:cNvSpPr txBox="true"/>
          <p:nvPr/>
        </p:nvSpPr>
        <p:spPr>
          <a:xfrm rot="0">
            <a:off x="11116312"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6</a:t>
            </a:r>
          </a:p>
        </p:txBody>
      </p:sp>
      <p:sp>
        <p:nvSpPr>
          <p:cNvPr name="TextBox 17" id="17"/>
          <p:cNvSpPr txBox="true"/>
          <p:nvPr/>
        </p:nvSpPr>
        <p:spPr>
          <a:xfrm rot="0">
            <a:off x="15653977"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7</a:t>
            </a:r>
          </a:p>
        </p:txBody>
      </p:sp>
      <p:sp>
        <p:nvSpPr>
          <p:cNvPr name="Freeform 18" id="18"/>
          <p:cNvSpPr/>
          <p:nvPr/>
        </p:nvSpPr>
        <p:spPr>
          <a:xfrm flipH="false" flipV="false" rot="0">
            <a:off x="7268777" y="163908"/>
            <a:ext cx="3559133" cy="1005340"/>
          </a:xfrm>
          <a:custGeom>
            <a:avLst/>
            <a:gdLst/>
            <a:ahLst/>
            <a:cxnLst/>
            <a:rect r="r" b="b" t="t" l="l"/>
            <a:pathLst>
              <a:path h="1005340" w="3559133">
                <a:moveTo>
                  <a:pt x="0" y="0"/>
                </a:moveTo>
                <a:lnTo>
                  <a:pt x="3559133" y="0"/>
                </a:lnTo>
                <a:lnTo>
                  <a:pt x="3559133" y="1005339"/>
                </a:lnTo>
                <a:lnTo>
                  <a:pt x="0" y="1005339"/>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38741" y="2864521"/>
            <a:ext cx="5271184" cy="3064242"/>
            <a:chOff x="0" y="0"/>
            <a:chExt cx="1717645" cy="998500"/>
          </a:xfrm>
        </p:grpSpPr>
        <p:sp>
          <p:nvSpPr>
            <p:cNvPr name="Freeform 3" id="3"/>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4" id="4"/>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412752" y="2864521"/>
            <a:ext cx="5271184" cy="3064242"/>
            <a:chOff x="0" y="0"/>
            <a:chExt cx="1717645" cy="998500"/>
          </a:xfrm>
        </p:grpSpPr>
        <p:sp>
          <p:nvSpPr>
            <p:cNvPr name="Freeform 6" id="6"/>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7" id="7"/>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68887" y="2008276"/>
            <a:ext cx="3691265" cy="1351545"/>
            <a:chOff x="0" y="0"/>
            <a:chExt cx="1202819" cy="440408"/>
          </a:xfrm>
        </p:grpSpPr>
        <p:sp>
          <p:nvSpPr>
            <p:cNvPr name="Freeform 9" id="9"/>
            <p:cNvSpPr/>
            <p:nvPr/>
          </p:nvSpPr>
          <p:spPr>
            <a:xfrm flipH="false" flipV="false" rot="0">
              <a:off x="0" y="0"/>
              <a:ext cx="1202819" cy="440408"/>
            </a:xfrm>
            <a:custGeom>
              <a:avLst/>
              <a:gdLst/>
              <a:ahLst/>
              <a:cxnLst/>
              <a:rect r="r" b="b" t="t" l="l"/>
              <a:pathLst>
                <a:path h="440408" w="1202819">
                  <a:moveTo>
                    <a:pt x="29363" y="0"/>
                  </a:moveTo>
                  <a:lnTo>
                    <a:pt x="1173456" y="0"/>
                  </a:lnTo>
                  <a:cubicBezTo>
                    <a:pt x="1189673" y="0"/>
                    <a:pt x="1202819" y="13146"/>
                    <a:pt x="1202819" y="29363"/>
                  </a:cubicBezTo>
                  <a:lnTo>
                    <a:pt x="1202819" y="411045"/>
                  </a:lnTo>
                  <a:cubicBezTo>
                    <a:pt x="1202819" y="418833"/>
                    <a:pt x="1199726" y="426302"/>
                    <a:pt x="1194219" y="431808"/>
                  </a:cubicBezTo>
                  <a:cubicBezTo>
                    <a:pt x="1188712" y="437315"/>
                    <a:pt x="1181244" y="440408"/>
                    <a:pt x="1173456" y="440408"/>
                  </a:cubicBezTo>
                  <a:lnTo>
                    <a:pt x="29363" y="440408"/>
                  </a:lnTo>
                  <a:cubicBezTo>
                    <a:pt x="13146" y="440408"/>
                    <a:pt x="0" y="427262"/>
                    <a:pt x="0" y="411045"/>
                  </a:cubicBezTo>
                  <a:lnTo>
                    <a:pt x="0" y="29363"/>
                  </a:lnTo>
                  <a:cubicBezTo>
                    <a:pt x="0" y="13146"/>
                    <a:pt x="13146" y="0"/>
                    <a:pt x="29363" y="0"/>
                  </a:cubicBezTo>
                  <a:close/>
                </a:path>
              </a:pathLst>
            </a:custGeom>
            <a:solidFill>
              <a:srgbClr val="222D6F"/>
            </a:solidFill>
          </p:spPr>
        </p:sp>
        <p:sp>
          <p:nvSpPr>
            <p:cNvPr name="TextBox 10" id="10"/>
            <p:cNvSpPr txBox="true"/>
            <p:nvPr/>
          </p:nvSpPr>
          <p:spPr>
            <a:xfrm>
              <a:off x="0" y="-47625"/>
              <a:ext cx="1202819" cy="48803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136645" y="2008276"/>
            <a:ext cx="3691265" cy="1439746"/>
            <a:chOff x="0" y="0"/>
            <a:chExt cx="1202819" cy="469149"/>
          </a:xfrm>
        </p:grpSpPr>
        <p:sp>
          <p:nvSpPr>
            <p:cNvPr name="Freeform 12" id="12"/>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13" id="13"/>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534626" y="2112548"/>
            <a:ext cx="255978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Mở rộng dịch vụ &amp; sản phẩm</a:t>
            </a:r>
          </a:p>
        </p:txBody>
      </p:sp>
      <p:sp>
        <p:nvSpPr>
          <p:cNvPr name="TextBox 15" id="15"/>
          <p:cNvSpPr txBox="true"/>
          <p:nvPr/>
        </p:nvSpPr>
        <p:spPr>
          <a:xfrm rot="0">
            <a:off x="580755" y="3527244"/>
            <a:ext cx="4587154" cy="20916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Phát t</a:t>
            </a:r>
            <a:r>
              <a:rPr lang="en-US" sz="2400">
                <a:solidFill>
                  <a:srgbClr val="FFFFFF"/>
                </a:solidFill>
                <a:latin typeface="Arial"/>
                <a:ea typeface="Arial"/>
                <a:cs typeface="Arial"/>
                <a:sym typeface="Arial"/>
              </a:rPr>
              <a:t>riển thêm các giải pháp công nghệ mới: TMĐT, ứng dụng di động và Cloud để đáp ứng nhu cầu ngày càng tăng của khách hàng. </a:t>
            </a:r>
          </a:p>
        </p:txBody>
      </p:sp>
      <p:sp>
        <p:nvSpPr>
          <p:cNvPr name="TextBox 16" id="16"/>
          <p:cNvSpPr txBox="true"/>
          <p:nvPr/>
        </p:nvSpPr>
        <p:spPr>
          <a:xfrm rot="0">
            <a:off x="6754766" y="3527244"/>
            <a:ext cx="4587154" cy="2091690"/>
          </a:xfrm>
          <a:prstGeom prst="rect">
            <a:avLst/>
          </a:prstGeom>
        </p:spPr>
        <p:txBody>
          <a:bodyPr anchor="t" rtlCol="false" tIns="0" lIns="0" bIns="0" rIns="0">
            <a:spAutoFit/>
          </a:bodyPr>
          <a:lstStyle/>
          <a:p>
            <a:pPr algn="just">
              <a:lnSpc>
                <a:spcPts val="3360"/>
              </a:lnSpc>
              <a:spcBef>
                <a:spcPct val="0"/>
              </a:spcBef>
            </a:pPr>
            <a:r>
              <a:rPr lang="en-US" sz="2400">
                <a:solidFill>
                  <a:srgbClr val="FFFFFF"/>
                </a:solidFill>
                <a:latin typeface="Arial"/>
                <a:ea typeface="Arial"/>
                <a:cs typeface="Arial"/>
                <a:sym typeface="Arial"/>
              </a:rPr>
              <a:t>Á</a:t>
            </a:r>
            <a:r>
              <a:rPr lang="en-US" sz="2400">
                <a:solidFill>
                  <a:srgbClr val="FFFFFF"/>
                </a:solidFill>
                <a:latin typeface="Arial"/>
                <a:ea typeface="Arial"/>
                <a:cs typeface="Arial"/>
                <a:sym typeface="Arial"/>
              </a:rPr>
              <a:t>p dụng các công nghệ mới như trí tuệ nhân tạo (AI) và học máy (Machine Learning) để tối ưu hóa quy trình kinh doanh và nâng cao hiệu suất làm việc. </a:t>
            </a:r>
          </a:p>
        </p:txBody>
      </p:sp>
      <p:grpSp>
        <p:nvGrpSpPr>
          <p:cNvPr name="Group 17" id="17"/>
          <p:cNvGrpSpPr/>
          <p:nvPr/>
        </p:nvGrpSpPr>
        <p:grpSpPr>
          <a:xfrm rot="0">
            <a:off x="12654065" y="2864521"/>
            <a:ext cx="5271184" cy="3064242"/>
            <a:chOff x="0" y="0"/>
            <a:chExt cx="1717645" cy="998500"/>
          </a:xfrm>
        </p:grpSpPr>
        <p:sp>
          <p:nvSpPr>
            <p:cNvPr name="Freeform 18" id="18"/>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19" id="19"/>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441174" y="2144648"/>
            <a:ext cx="3691265" cy="1439746"/>
            <a:chOff x="0" y="0"/>
            <a:chExt cx="1202819" cy="469149"/>
          </a:xfrm>
        </p:grpSpPr>
        <p:sp>
          <p:nvSpPr>
            <p:cNvPr name="Freeform 21" id="21"/>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22" id="22"/>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2996080" y="3527244"/>
            <a:ext cx="4587154" cy="20916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Đầ</a:t>
            </a:r>
            <a:r>
              <a:rPr lang="en-US" sz="2400">
                <a:solidFill>
                  <a:srgbClr val="FFFFFF"/>
                </a:solidFill>
                <a:latin typeface="Arial"/>
                <a:ea typeface="Arial"/>
                <a:cs typeface="Arial"/>
                <a:sym typeface="Arial"/>
              </a:rPr>
              <a:t>u tư vào các giải pháp bảo mật tiên tiến nhằm bảo vệ dữ liệu khách hàng và đảm bảo an toàn thông tin trong bối cảnh phức tạp trên không gian mạng hiện nay. </a:t>
            </a:r>
          </a:p>
        </p:txBody>
      </p:sp>
      <p:sp>
        <p:nvSpPr>
          <p:cNvPr name="TextBox 24" id="24"/>
          <p:cNvSpPr txBox="true"/>
          <p:nvPr/>
        </p:nvSpPr>
        <p:spPr>
          <a:xfrm rot="0">
            <a:off x="3550138" y="1009650"/>
            <a:ext cx="11187724" cy="746760"/>
          </a:xfrm>
          <a:prstGeom prst="rect">
            <a:avLst/>
          </a:prstGeom>
        </p:spPr>
        <p:txBody>
          <a:bodyPr anchor="t" rtlCol="false" tIns="0" lIns="0" bIns="0" rIns="0">
            <a:spAutoFit/>
          </a:bodyPr>
          <a:lstStyle/>
          <a:p>
            <a:pPr algn="ctr" marL="0" indent="0" lvl="0">
              <a:lnSpc>
                <a:spcPts val="5894"/>
              </a:lnSpc>
              <a:spcBef>
                <a:spcPct val="0"/>
              </a:spcBef>
            </a:pPr>
            <a:r>
              <a:rPr lang="en-US" b="true" sz="4499" spc="134">
                <a:solidFill>
                  <a:srgbClr val="13538A"/>
                </a:solidFill>
                <a:latin typeface="Arial Bold"/>
                <a:ea typeface="Arial Bold"/>
                <a:cs typeface="Arial Bold"/>
                <a:sym typeface="Arial Bold"/>
              </a:rPr>
              <a:t>3. ĐỊNH HƯỚNG &amp; PHÁT TRIỂN</a:t>
            </a:r>
          </a:p>
        </p:txBody>
      </p:sp>
      <p:sp>
        <p:nvSpPr>
          <p:cNvPr name="Freeform 25" id="25"/>
          <p:cNvSpPr/>
          <p:nvPr/>
        </p:nvSpPr>
        <p:spPr>
          <a:xfrm flipH="false" flipV="false" rot="0">
            <a:off x="7546299" y="76200"/>
            <a:ext cx="3195403" cy="902598"/>
          </a:xfrm>
          <a:custGeom>
            <a:avLst/>
            <a:gdLst/>
            <a:ahLst/>
            <a:cxnLst/>
            <a:rect r="r" b="b" t="t" l="l"/>
            <a:pathLst>
              <a:path h="902598" w="3195403">
                <a:moveTo>
                  <a:pt x="0" y="0"/>
                </a:moveTo>
                <a:lnTo>
                  <a:pt x="3195402" y="0"/>
                </a:lnTo>
                <a:lnTo>
                  <a:pt x="3195402" y="902598"/>
                </a:lnTo>
                <a:lnTo>
                  <a:pt x="0" y="902598"/>
                </a:lnTo>
                <a:lnTo>
                  <a:pt x="0" y="0"/>
                </a:lnTo>
                <a:close/>
              </a:path>
            </a:pathLst>
          </a:custGeom>
          <a:blipFill>
            <a:blip r:embed="rId2"/>
            <a:stretch>
              <a:fillRect l="0" t="0" r="0" b="0"/>
            </a:stretch>
          </a:blipFill>
        </p:spPr>
      </p:sp>
      <p:sp>
        <p:nvSpPr>
          <p:cNvPr name="TextBox 26" id="26"/>
          <p:cNvSpPr txBox="true"/>
          <p:nvPr/>
        </p:nvSpPr>
        <p:spPr>
          <a:xfrm rot="0">
            <a:off x="7500376" y="2112548"/>
            <a:ext cx="2963804"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Chuyển đổi số và tự động hóa</a:t>
            </a:r>
          </a:p>
        </p:txBody>
      </p:sp>
      <p:sp>
        <p:nvSpPr>
          <p:cNvPr name="TextBox 27" id="27"/>
          <p:cNvSpPr txBox="true"/>
          <p:nvPr/>
        </p:nvSpPr>
        <p:spPr>
          <a:xfrm rot="0">
            <a:off x="14006914" y="2293021"/>
            <a:ext cx="255978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Tăng cường an ninh mạng</a:t>
            </a:r>
          </a:p>
        </p:txBody>
      </p:sp>
      <p:grpSp>
        <p:nvGrpSpPr>
          <p:cNvPr name="Group 28" id="28"/>
          <p:cNvGrpSpPr/>
          <p:nvPr/>
        </p:nvGrpSpPr>
        <p:grpSpPr>
          <a:xfrm rot="0">
            <a:off x="2874332" y="6719840"/>
            <a:ext cx="5271184" cy="3345440"/>
            <a:chOff x="0" y="0"/>
            <a:chExt cx="1717645" cy="1090130"/>
          </a:xfrm>
        </p:grpSpPr>
        <p:sp>
          <p:nvSpPr>
            <p:cNvPr name="Freeform 29" id="29"/>
            <p:cNvSpPr/>
            <p:nvPr/>
          </p:nvSpPr>
          <p:spPr>
            <a:xfrm flipH="false" flipV="false" rot="0">
              <a:off x="0" y="0"/>
              <a:ext cx="1717645" cy="1090130"/>
            </a:xfrm>
            <a:custGeom>
              <a:avLst/>
              <a:gdLst/>
              <a:ahLst/>
              <a:cxnLst/>
              <a:rect r="r" b="b" t="t" l="l"/>
              <a:pathLst>
                <a:path h="1090130" w="1717645">
                  <a:moveTo>
                    <a:pt x="20562" y="0"/>
                  </a:moveTo>
                  <a:lnTo>
                    <a:pt x="1697082" y="0"/>
                  </a:lnTo>
                  <a:cubicBezTo>
                    <a:pt x="1702536" y="0"/>
                    <a:pt x="1707766" y="2166"/>
                    <a:pt x="1711622" y="6023"/>
                  </a:cubicBezTo>
                  <a:cubicBezTo>
                    <a:pt x="1715478" y="9879"/>
                    <a:pt x="1717645" y="15109"/>
                    <a:pt x="1717645" y="20562"/>
                  </a:cubicBezTo>
                  <a:lnTo>
                    <a:pt x="1717645" y="1069568"/>
                  </a:lnTo>
                  <a:cubicBezTo>
                    <a:pt x="1717645" y="1080924"/>
                    <a:pt x="1708439" y="1090130"/>
                    <a:pt x="1697082" y="1090130"/>
                  </a:cubicBezTo>
                  <a:lnTo>
                    <a:pt x="20562" y="1090130"/>
                  </a:lnTo>
                  <a:cubicBezTo>
                    <a:pt x="15109" y="1090130"/>
                    <a:pt x="9879" y="1087964"/>
                    <a:pt x="6023" y="1084108"/>
                  </a:cubicBezTo>
                  <a:cubicBezTo>
                    <a:pt x="2166" y="1080252"/>
                    <a:pt x="0" y="1075021"/>
                    <a:pt x="0" y="106956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30" id="30"/>
            <p:cNvSpPr txBox="true"/>
            <p:nvPr/>
          </p:nvSpPr>
          <p:spPr>
            <a:xfrm>
              <a:off x="0" y="-47625"/>
              <a:ext cx="1717645" cy="1137755"/>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11861256" y="6719840"/>
            <a:ext cx="5271184" cy="3345440"/>
            <a:chOff x="0" y="0"/>
            <a:chExt cx="1717645" cy="1090130"/>
          </a:xfrm>
        </p:grpSpPr>
        <p:sp>
          <p:nvSpPr>
            <p:cNvPr name="Freeform 32" id="32"/>
            <p:cNvSpPr/>
            <p:nvPr/>
          </p:nvSpPr>
          <p:spPr>
            <a:xfrm flipH="false" flipV="false" rot="0">
              <a:off x="0" y="0"/>
              <a:ext cx="1717645" cy="1090130"/>
            </a:xfrm>
            <a:custGeom>
              <a:avLst/>
              <a:gdLst/>
              <a:ahLst/>
              <a:cxnLst/>
              <a:rect r="r" b="b" t="t" l="l"/>
              <a:pathLst>
                <a:path h="1090130" w="1717645">
                  <a:moveTo>
                    <a:pt x="20562" y="0"/>
                  </a:moveTo>
                  <a:lnTo>
                    <a:pt x="1697082" y="0"/>
                  </a:lnTo>
                  <a:cubicBezTo>
                    <a:pt x="1702536" y="0"/>
                    <a:pt x="1707766" y="2166"/>
                    <a:pt x="1711622" y="6023"/>
                  </a:cubicBezTo>
                  <a:cubicBezTo>
                    <a:pt x="1715478" y="9879"/>
                    <a:pt x="1717645" y="15109"/>
                    <a:pt x="1717645" y="20562"/>
                  </a:cubicBezTo>
                  <a:lnTo>
                    <a:pt x="1717645" y="1069568"/>
                  </a:lnTo>
                  <a:cubicBezTo>
                    <a:pt x="1717645" y="1080924"/>
                    <a:pt x="1708439" y="1090130"/>
                    <a:pt x="1697082" y="1090130"/>
                  </a:cubicBezTo>
                  <a:lnTo>
                    <a:pt x="20562" y="1090130"/>
                  </a:lnTo>
                  <a:cubicBezTo>
                    <a:pt x="15109" y="1090130"/>
                    <a:pt x="9879" y="1087964"/>
                    <a:pt x="6023" y="1084108"/>
                  </a:cubicBezTo>
                  <a:cubicBezTo>
                    <a:pt x="2166" y="1080252"/>
                    <a:pt x="0" y="1075021"/>
                    <a:pt x="0" y="106956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33" id="33"/>
            <p:cNvSpPr txBox="true"/>
            <p:nvPr/>
          </p:nvSpPr>
          <p:spPr>
            <a:xfrm>
              <a:off x="0" y="-47625"/>
              <a:ext cx="1717645" cy="1137755"/>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736501" y="7716787"/>
            <a:ext cx="3691265" cy="1351545"/>
            <a:chOff x="0" y="0"/>
            <a:chExt cx="1202819" cy="440408"/>
          </a:xfrm>
        </p:grpSpPr>
        <p:sp>
          <p:nvSpPr>
            <p:cNvPr name="Freeform 35" id="35"/>
            <p:cNvSpPr/>
            <p:nvPr/>
          </p:nvSpPr>
          <p:spPr>
            <a:xfrm flipH="false" flipV="false" rot="0">
              <a:off x="0" y="0"/>
              <a:ext cx="1202819" cy="440408"/>
            </a:xfrm>
            <a:custGeom>
              <a:avLst/>
              <a:gdLst/>
              <a:ahLst/>
              <a:cxnLst/>
              <a:rect r="r" b="b" t="t" l="l"/>
              <a:pathLst>
                <a:path h="440408" w="1202819">
                  <a:moveTo>
                    <a:pt x="29363" y="0"/>
                  </a:moveTo>
                  <a:lnTo>
                    <a:pt x="1173456" y="0"/>
                  </a:lnTo>
                  <a:cubicBezTo>
                    <a:pt x="1189673" y="0"/>
                    <a:pt x="1202819" y="13146"/>
                    <a:pt x="1202819" y="29363"/>
                  </a:cubicBezTo>
                  <a:lnTo>
                    <a:pt x="1202819" y="411045"/>
                  </a:lnTo>
                  <a:cubicBezTo>
                    <a:pt x="1202819" y="418833"/>
                    <a:pt x="1199726" y="426302"/>
                    <a:pt x="1194219" y="431808"/>
                  </a:cubicBezTo>
                  <a:cubicBezTo>
                    <a:pt x="1188712" y="437315"/>
                    <a:pt x="1181244" y="440408"/>
                    <a:pt x="1173456" y="440408"/>
                  </a:cubicBezTo>
                  <a:lnTo>
                    <a:pt x="29363" y="440408"/>
                  </a:lnTo>
                  <a:cubicBezTo>
                    <a:pt x="13146" y="440408"/>
                    <a:pt x="0" y="427262"/>
                    <a:pt x="0" y="411045"/>
                  </a:cubicBezTo>
                  <a:lnTo>
                    <a:pt x="0" y="29363"/>
                  </a:lnTo>
                  <a:cubicBezTo>
                    <a:pt x="0" y="13146"/>
                    <a:pt x="13146" y="0"/>
                    <a:pt x="29363" y="0"/>
                  </a:cubicBezTo>
                  <a:close/>
                </a:path>
              </a:pathLst>
            </a:custGeom>
            <a:solidFill>
              <a:srgbClr val="222D6F"/>
            </a:solidFill>
          </p:spPr>
        </p:sp>
        <p:sp>
          <p:nvSpPr>
            <p:cNvPr name="TextBox 36" id="36"/>
            <p:cNvSpPr txBox="true"/>
            <p:nvPr/>
          </p:nvSpPr>
          <p:spPr>
            <a:xfrm>
              <a:off x="0" y="-47625"/>
              <a:ext cx="1202819" cy="488033"/>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1105043" y="7821060"/>
            <a:ext cx="2954181"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Phát triển nguồn nhân lực</a:t>
            </a:r>
          </a:p>
        </p:txBody>
      </p:sp>
      <p:grpSp>
        <p:nvGrpSpPr>
          <p:cNvPr name="Group 38" id="38"/>
          <p:cNvGrpSpPr/>
          <p:nvPr/>
        </p:nvGrpSpPr>
        <p:grpSpPr>
          <a:xfrm rot="0">
            <a:off x="9838303" y="7628586"/>
            <a:ext cx="3691265" cy="1439746"/>
            <a:chOff x="0" y="0"/>
            <a:chExt cx="1202819" cy="469149"/>
          </a:xfrm>
        </p:grpSpPr>
        <p:sp>
          <p:nvSpPr>
            <p:cNvPr name="Freeform 39" id="39"/>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40" id="40"/>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4904016" y="7108590"/>
            <a:ext cx="3017471" cy="25107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Đào tạo và thu</a:t>
            </a:r>
            <a:r>
              <a:rPr lang="en-US" sz="2400">
                <a:solidFill>
                  <a:srgbClr val="FFFFFF"/>
                </a:solidFill>
                <a:latin typeface="Arial"/>
                <a:ea typeface="Arial"/>
                <a:cs typeface="Arial"/>
                <a:sym typeface="Arial"/>
              </a:rPr>
              <a:t> hút nhân tài trong lĩnh vực công nghệ thông tin để đáp ứng yêu cầu phát triển và đổi mới liên tục. </a:t>
            </a:r>
          </a:p>
        </p:txBody>
      </p:sp>
      <p:sp>
        <p:nvSpPr>
          <p:cNvPr name="TextBox 42" id="42"/>
          <p:cNvSpPr txBox="true"/>
          <p:nvPr/>
        </p:nvSpPr>
        <p:spPr>
          <a:xfrm rot="0">
            <a:off x="10121937" y="7821060"/>
            <a:ext cx="312399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 Mở rộng thị trường</a:t>
            </a:r>
          </a:p>
        </p:txBody>
      </p:sp>
      <p:sp>
        <p:nvSpPr>
          <p:cNvPr name="TextBox 43" id="43"/>
          <p:cNvSpPr txBox="true"/>
          <p:nvPr/>
        </p:nvSpPr>
        <p:spPr>
          <a:xfrm rot="0">
            <a:off x="14006914" y="6899040"/>
            <a:ext cx="2826087" cy="2929890"/>
          </a:xfrm>
          <a:prstGeom prst="rect">
            <a:avLst/>
          </a:prstGeom>
        </p:spPr>
        <p:txBody>
          <a:bodyPr anchor="t" rtlCol="false" tIns="0" lIns="0" bIns="0" rIns="0">
            <a:spAutoFit/>
          </a:bodyPr>
          <a:lstStyle/>
          <a:p>
            <a:pPr algn="just">
              <a:lnSpc>
                <a:spcPts val="3360"/>
              </a:lnSpc>
              <a:spcBef>
                <a:spcPct val="0"/>
              </a:spcBef>
            </a:pPr>
            <a:r>
              <a:rPr lang="en-US" sz="2400">
                <a:solidFill>
                  <a:srgbClr val="FFFFFF"/>
                </a:solidFill>
                <a:latin typeface="Arial"/>
                <a:ea typeface="Arial"/>
                <a:cs typeface="Arial"/>
                <a:sym typeface="Arial"/>
              </a:rPr>
              <a:t>Tiế</a:t>
            </a:r>
            <a:r>
              <a:rPr lang="en-US" sz="2400">
                <a:solidFill>
                  <a:srgbClr val="FFFFFF"/>
                </a:solidFill>
                <a:latin typeface="Arial"/>
                <a:ea typeface="Arial"/>
                <a:cs typeface="Arial"/>
                <a:sym typeface="Arial"/>
              </a:rPr>
              <a:t>p cận và khai thác các thị trường mới, cả trong nước và quốc tế, để tăng trưởng doanh thu và mở rộng phạm vi hoạt động.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521451" y="3815334"/>
            <a:ext cx="10550035" cy="2665857"/>
          </a:xfrm>
          <a:prstGeom prst="rect">
            <a:avLst/>
          </a:prstGeom>
        </p:spPr>
        <p:txBody>
          <a:bodyPr anchor="t" rtlCol="false" tIns="0" lIns="0" bIns="0" rIns="0">
            <a:spAutoFit/>
          </a:bodyPr>
          <a:lstStyle/>
          <a:p>
            <a:pPr algn="ctr">
              <a:lnSpc>
                <a:spcPts val="6840"/>
              </a:lnSpc>
            </a:pPr>
            <a:r>
              <a:rPr lang="en-US" b="true" sz="6000" spc="60">
                <a:solidFill>
                  <a:srgbClr val="FFFFFF"/>
                </a:solidFill>
                <a:latin typeface="Arial Bold"/>
                <a:ea typeface="Arial Bold"/>
                <a:cs typeface="Arial Bold"/>
                <a:sym typeface="Arial Bold"/>
              </a:rPr>
              <a:t>PHÂN TÍCH MA TRẬN </a:t>
            </a:r>
            <a:r>
              <a:rPr lang="en-US" b="true" sz="6000" spc="60">
                <a:solidFill>
                  <a:srgbClr val="FFFFFF"/>
                </a:solidFill>
                <a:latin typeface="Arial Bold"/>
                <a:ea typeface="Arial Bold"/>
                <a:cs typeface="Arial Bold"/>
                <a:sym typeface="Arial Bold"/>
              </a:rPr>
              <a:t>SWOT HỆ THỐNG THÔNG TIN </a:t>
            </a:r>
          </a:p>
          <a:p>
            <a:pPr algn="ctr">
              <a:lnSpc>
                <a:spcPts val="7068"/>
              </a:lnSpc>
            </a:pPr>
            <a:r>
              <a:rPr lang="en-US" b="true" sz="6200" spc="62">
                <a:solidFill>
                  <a:srgbClr val="FFFFFF"/>
                </a:solidFill>
                <a:latin typeface="Arial Bold"/>
                <a:ea typeface="Arial Bold"/>
                <a:cs typeface="Arial Bold"/>
                <a:sym typeface="Arial Bold"/>
              </a:rPr>
              <a:t>CỦA SACO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1228927" y="3998197"/>
            <a:ext cx="909340" cy="1566544"/>
          </a:xfrm>
          <a:prstGeom prst="rect">
            <a:avLst/>
          </a:prstGeom>
        </p:spPr>
        <p:txBody>
          <a:bodyPr anchor="t" rtlCol="false" tIns="0" lIns="0" bIns="0" rIns="0">
            <a:spAutoFit/>
          </a:bodyPr>
          <a:lstStyle/>
          <a:p>
            <a:pPr algn="ctr">
              <a:lnSpc>
                <a:spcPts val="12880"/>
              </a:lnSpc>
            </a:pPr>
            <a:r>
              <a:rPr lang="en-US" sz="9200" b="true">
                <a:solidFill>
                  <a:srgbClr val="F25D23"/>
                </a:solidFill>
                <a:latin typeface="Noto Sans Bold"/>
                <a:ea typeface="Noto Sans Bold"/>
                <a:cs typeface="Noto Sans Bold"/>
                <a:sym typeface="Noto Sans Bold"/>
              </a:rPr>
              <a:t>II</a:t>
            </a:r>
          </a:p>
        </p:txBody>
      </p:sp>
      <p:sp>
        <p:nvSpPr>
          <p:cNvPr name="Freeform 8" id="8"/>
          <p:cNvSpPr/>
          <p:nvPr/>
        </p:nvSpPr>
        <p:spPr>
          <a:xfrm flipH="false" flipV="false" rot="0">
            <a:off x="12744063" y="3616054"/>
            <a:ext cx="3887225" cy="3726877"/>
          </a:xfrm>
          <a:custGeom>
            <a:avLst/>
            <a:gdLst/>
            <a:ahLst/>
            <a:cxnLst/>
            <a:rect r="r" b="b" t="t" l="l"/>
            <a:pathLst>
              <a:path h="3726877" w="3887225">
                <a:moveTo>
                  <a:pt x="0" y="0"/>
                </a:moveTo>
                <a:lnTo>
                  <a:pt x="3887225" y="0"/>
                </a:lnTo>
                <a:lnTo>
                  <a:pt x="3887225" y="3726877"/>
                </a:lnTo>
                <a:lnTo>
                  <a:pt x="0" y="3726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00437" y="1420802"/>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Strengths</a:t>
            </a:r>
          </a:p>
        </p:txBody>
      </p:sp>
      <p:sp>
        <p:nvSpPr>
          <p:cNvPr name="TextBox 3" id="3"/>
          <p:cNvSpPr txBox="true"/>
          <p:nvPr/>
        </p:nvSpPr>
        <p:spPr>
          <a:xfrm rot="0">
            <a:off x="1028700" y="4008984"/>
            <a:ext cx="3860702" cy="4909186"/>
          </a:xfrm>
          <a:prstGeom prst="rect">
            <a:avLst/>
          </a:prstGeom>
        </p:spPr>
        <p:txBody>
          <a:bodyPr anchor="t" rtlCol="false" tIns="0" lIns="0" bIns="0" rIns="0">
            <a:spAutoFit/>
          </a:bodyPr>
          <a:lstStyle/>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Khả năng tùy chỉnh cao &amp; hệ thống tích hợp toàn DN.</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Năng lực chuyên môn đa dạng.</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Hỗ trợ quản lý toàn diện.</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Kiểm soát nội bộ tốt. </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Nền tảng số hóa (SACO CMS, Blog, Traffic).</a:t>
            </a:r>
          </a:p>
        </p:txBody>
      </p:sp>
      <p:sp>
        <p:nvSpPr>
          <p:cNvPr name="TextBox 4" id="4"/>
          <p:cNvSpPr txBox="true"/>
          <p:nvPr/>
        </p:nvSpPr>
        <p:spPr>
          <a:xfrm rot="0">
            <a:off x="9617736" y="1411277"/>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Opportunities</a:t>
            </a:r>
          </a:p>
        </p:txBody>
      </p:sp>
      <p:sp>
        <p:nvSpPr>
          <p:cNvPr name="TextBox 5" id="5"/>
          <p:cNvSpPr txBox="true"/>
          <p:nvPr/>
        </p:nvSpPr>
        <p:spPr>
          <a:xfrm rot="0">
            <a:off x="9617736" y="4008984"/>
            <a:ext cx="3554865" cy="4909186"/>
          </a:xfrm>
          <a:prstGeom prst="rect">
            <a:avLst/>
          </a:prstGeom>
        </p:spPr>
        <p:txBody>
          <a:bodyPr anchor="t" rtlCol="false" tIns="0" lIns="0" bIns="0" rIns="0">
            <a:spAutoFit/>
          </a:bodyPr>
          <a:lstStyle/>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Xu hướng chuyển đổi số hậu COVID.</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Công nghệ mới.</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Mở rộng thị trường.</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Nhu cầu hậu COVID (làm việc từ xa, kinh doanh trực tuyến).</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Hỗ trợ từ chính sách và xu hướng ngành.</a:t>
            </a:r>
          </a:p>
        </p:txBody>
      </p:sp>
      <p:sp>
        <p:nvSpPr>
          <p:cNvPr name="TextBox 6" id="6"/>
          <p:cNvSpPr txBox="true"/>
          <p:nvPr/>
        </p:nvSpPr>
        <p:spPr>
          <a:xfrm rot="0">
            <a:off x="5459086" y="1420802"/>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Weaknesses</a:t>
            </a:r>
          </a:p>
        </p:txBody>
      </p:sp>
      <p:sp>
        <p:nvSpPr>
          <p:cNvPr name="TextBox 7" id="7"/>
          <p:cNvSpPr txBox="true"/>
          <p:nvPr/>
        </p:nvSpPr>
        <p:spPr>
          <a:xfrm rot="0">
            <a:off x="5525240" y="4008984"/>
            <a:ext cx="3340652" cy="4461511"/>
          </a:xfrm>
          <a:prstGeom prst="rect">
            <a:avLst/>
          </a:prstGeom>
        </p:spPr>
        <p:txBody>
          <a:bodyPr anchor="t" rtlCol="false" tIns="0" lIns="0" bIns="0" rIns="0">
            <a:spAutoFit/>
          </a:bodyPr>
          <a:lstStyle/>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Chi phí phát triển và bảo trì cao.</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Rủi ro về bảo mật.</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Khó mở rộng để tích hợp công nghệ mới như AI.</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Phụ thuộc nhân lực nội bộ (quy mô nhỏ).</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Quản lý phức tạp.</a:t>
            </a:r>
          </a:p>
        </p:txBody>
      </p:sp>
      <p:sp>
        <p:nvSpPr>
          <p:cNvPr name="TextBox 8" id="8"/>
          <p:cNvSpPr txBox="true"/>
          <p:nvPr/>
        </p:nvSpPr>
        <p:spPr>
          <a:xfrm rot="0">
            <a:off x="13925076" y="4008984"/>
            <a:ext cx="3711087" cy="4461511"/>
          </a:xfrm>
          <a:prstGeom prst="rect">
            <a:avLst/>
          </a:prstGeom>
        </p:spPr>
        <p:txBody>
          <a:bodyPr anchor="t" rtlCol="false" tIns="0" lIns="0" bIns="0" rIns="0">
            <a:spAutoFit/>
          </a:bodyPr>
          <a:lstStyle/>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Cạnh</a:t>
            </a:r>
            <a:r>
              <a:rPr lang="en-US" b="true" sz="2399" spc="47">
                <a:solidFill>
                  <a:srgbClr val="000000"/>
                </a:solidFill>
                <a:latin typeface="Arial Bold"/>
                <a:ea typeface="Arial Bold"/>
                <a:cs typeface="Arial Bold"/>
                <a:sym typeface="Arial Bold"/>
              </a:rPr>
              <a:t> tranh gay gắt (Big Tech với nguồn lực lớn).</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Thiếu hụt nhân lực.</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Áp lực tài chính (chi phí nâng cấp cao).</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Rủi ro an ninh mạng.</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Thay đổi công nghệ nhanh (hệ thống dễ lỗi thời).</a:t>
            </a:r>
          </a:p>
        </p:txBody>
      </p:sp>
      <p:sp>
        <p:nvSpPr>
          <p:cNvPr name="TextBox 9" id="9"/>
          <p:cNvSpPr txBox="true"/>
          <p:nvPr/>
        </p:nvSpPr>
        <p:spPr>
          <a:xfrm rot="0">
            <a:off x="13776385" y="1411277"/>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Threats</a:t>
            </a:r>
          </a:p>
        </p:txBody>
      </p:sp>
      <p:sp>
        <p:nvSpPr>
          <p:cNvPr name="Freeform 10" id="10"/>
          <p:cNvSpPr/>
          <p:nvPr/>
        </p:nvSpPr>
        <p:spPr>
          <a:xfrm flipH="false" flipV="false" rot="0">
            <a:off x="4253564"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508162"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762760"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078166" y="2165518"/>
            <a:ext cx="1655719" cy="165571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EAE9"/>
            </a:solidFill>
          </p:spPr>
        </p:sp>
        <p:sp>
          <p:nvSpPr>
            <p:cNvPr name="TextBox 15" id="15"/>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S</a:t>
              </a:r>
            </a:p>
          </p:txBody>
        </p:sp>
      </p:grpSp>
      <p:grpSp>
        <p:nvGrpSpPr>
          <p:cNvPr name="Group 16" id="16"/>
          <p:cNvGrpSpPr/>
          <p:nvPr/>
        </p:nvGrpSpPr>
        <p:grpSpPr>
          <a:xfrm rot="0">
            <a:off x="6236816" y="2165518"/>
            <a:ext cx="1655719" cy="165571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18" id="18"/>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W</a:t>
              </a:r>
            </a:p>
          </p:txBody>
        </p:sp>
      </p:grpSp>
      <p:grpSp>
        <p:nvGrpSpPr>
          <p:cNvPr name="Group 19" id="19"/>
          <p:cNvGrpSpPr/>
          <p:nvPr/>
        </p:nvGrpSpPr>
        <p:grpSpPr>
          <a:xfrm rot="0">
            <a:off x="10399326" y="2165518"/>
            <a:ext cx="1655719" cy="165571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21" id="21"/>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O</a:t>
              </a:r>
            </a:p>
          </p:txBody>
        </p:sp>
      </p:grpSp>
      <p:grpSp>
        <p:nvGrpSpPr>
          <p:cNvPr name="Group 22" id="22"/>
          <p:cNvGrpSpPr/>
          <p:nvPr/>
        </p:nvGrpSpPr>
        <p:grpSpPr>
          <a:xfrm rot="0">
            <a:off x="14557975" y="2165518"/>
            <a:ext cx="1655719" cy="165571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4" id="24"/>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T</a:t>
              </a:r>
            </a:p>
          </p:txBody>
        </p:sp>
      </p:grpSp>
      <p:sp>
        <p:nvSpPr>
          <p:cNvPr name="Freeform 25" id="25"/>
          <p:cNvSpPr/>
          <p:nvPr/>
        </p:nvSpPr>
        <p:spPr>
          <a:xfrm flipH="false" flipV="false" rot="0">
            <a:off x="7364433" y="133815"/>
            <a:ext cx="3559133" cy="1005340"/>
          </a:xfrm>
          <a:custGeom>
            <a:avLst/>
            <a:gdLst/>
            <a:ahLst/>
            <a:cxnLst/>
            <a:rect r="r" b="b" t="t" l="l"/>
            <a:pathLst>
              <a:path h="1005340" w="3559133">
                <a:moveTo>
                  <a:pt x="0" y="0"/>
                </a:moveTo>
                <a:lnTo>
                  <a:pt x="3559134" y="0"/>
                </a:lnTo>
                <a:lnTo>
                  <a:pt x="3559134" y="1005340"/>
                </a:lnTo>
                <a:lnTo>
                  <a:pt x="0" y="1005340"/>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DAGyRfy-p30</dc:identifier>
  <dcterms:modified xsi:type="dcterms:W3CDTF">2011-08-01T06:04:30Z</dcterms:modified>
  <cp:revision>1</cp:revision>
  <dc:title>SACO_Presentation</dc:title>
</cp:coreProperties>
</file>