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60" r:id="rId3"/>
    <p:sldId id="363" r:id="rId4"/>
    <p:sldId id="364" r:id="rId5"/>
    <p:sldId id="365" r:id="rId6"/>
    <p:sldId id="366" r:id="rId7"/>
    <p:sldId id="367" r:id="rId8"/>
    <p:sldId id="368" r:id="rId9"/>
    <p:sldId id="369" r:id="rId10"/>
    <p:sldId id="374" r:id="rId11"/>
    <p:sldId id="375" r:id="rId12"/>
    <p:sldId id="372" r:id="rId13"/>
    <p:sldId id="373" r:id="rId14"/>
    <p:sldId id="376" r:id="rId15"/>
    <p:sldId id="377" r:id="rId16"/>
    <p:sldId id="378" r:id="rId17"/>
    <p:sldId id="379" r:id="rId18"/>
    <p:sldId id="380" r:id="rId19"/>
    <p:sldId id="381" r:id="rId20"/>
    <p:sldId id="382" r:id="rId21"/>
    <p:sldId id="3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1" autoAdjust="0"/>
    <p:restoredTop sz="95571" autoAdjust="0"/>
  </p:normalViewPr>
  <p:slideViewPr>
    <p:cSldViewPr snapToGrid="0" snapToObjects="1">
      <p:cViewPr>
        <p:scale>
          <a:sx n="100" d="100"/>
          <a:sy n="100" d="100"/>
        </p:scale>
        <p:origin x="735" y="300"/>
      </p:cViewPr>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FCEB6-83FF-214F-928E-07C822290428}" type="datetimeFigureOut">
              <a:rPr lang="en-US" smtClean="0"/>
              <a:t>3/27/2021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ECB716-7063-1746-A605-32018C0DFC36}" type="slidenum">
              <a:rPr lang="en-US" smtClean="0"/>
              <a:t>‹#›</a:t>
            </a:fld>
            <a:endParaRPr lang="en-US"/>
          </a:p>
        </p:txBody>
      </p:sp>
    </p:spTree>
    <p:extLst>
      <p:ext uri="{BB962C8B-B14F-4D97-AF65-F5344CB8AC3E}">
        <p14:creationId xmlns:p14="http://schemas.microsoft.com/office/powerpoint/2010/main" val="425739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126016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8184-7E9A-1741-86E6-0599CC5AF7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FA7C48-3A21-A340-B432-D4BADDB39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173AACA-4A6A-D443-8764-03D027C6BFF2}"/>
              </a:ext>
            </a:extLst>
          </p:cNvPr>
          <p:cNvSpPr>
            <a:spLocks noGrp="1"/>
          </p:cNvSpPr>
          <p:nvPr>
            <p:ph type="ftr" sz="quarter" idx="11"/>
          </p:nvPr>
        </p:nvSpPr>
        <p:spPr/>
        <p:txBody>
          <a:bodyPr/>
          <a:lstStyle/>
          <a:p>
            <a:r>
              <a:rPr lang="en-US" dirty="0"/>
              <a:t>March, 2021</a:t>
            </a:r>
          </a:p>
        </p:txBody>
      </p:sp>
      <p:sp>
        <p:nvSpPr>
          <p:cNvPr id="6" name="Slide Number Placeholder 5">
            <a:extLst>
              <a:ext uri="{FF2B5EF4-FFF2-40B4-BE49-F238E27FC236}">
                <a16:creationId xmlns:a16="http://schemas.microsoft.com/office/drawing/2014/main" id="{3F8CBB25-1AB7-D949-A458-E73CEEB31329}"/>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11668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27F3-8DAA-5C4D-8D84-B75AFF6A8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8C3044-26BC-9A42-8FC7-1AE4E2676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FA5DE-807A-EE44-B6A1-59E6E2D57DBC}"/>
              </a:ext>
            </a:extLst>
          </p:cNvPr>
          <p:cNvSpPr>
            <a:spLocks noGrp="1"/>
          </p:cNvSpPr>
          <p:nvPr>
            <p:ph type="dt" sz="half" idx="10"/>
          </p:nvPr>
        </p:nvSpPr>
        <p:spPr/>
        <p:txBody>
          <a:bodyPr/>
          <a:lstStyle/>
          <a:p>
            <a:fld id="{B900FC1B-89A5-D547-A539-4352AFE66DA3}" type="datetime4">
              <a:t>March 27, 2021</a:t>
            </a:fld>
            <a:endParaRPr lang="en-US"/>
          </a:p>
        </p:txBody>
      </p:sp>
      <p:sp>
        <p:nvSpPr>
          <p:cNvPr id="5" name="Footer Placeholder 4">
            <a:extLst>
              <a:ext uri="{FF2B5EF4-FFF2-40B4-BE49-F238E27FC236}">
                <a16:creationId xmlns:a16="http://schemas.microsoft.com/office/drawing/2014/main" id="{4E4D6493-8879-F54A-9E5B-3300601D5CD3}"/>
              </a:ext>
            </a:extLst>
          </p:cNvPr>
          <p:cNvSpPr>
            <a:spLocks noGrp="1"/>
          </p:cNvSpPr>
          <p:nvPr>
            <p:ph type="ftr" sz="quarter" idx="11"/>
          </p:nvPr>
        </p:nvSpPr>
        <p:spPr/>
        <p:txBody>
          <a:bodyPr/>
          <a:lstStyle/>
          <a:p>
            <a:r>
              <a:rPr lang="en-US"/>
              <a:t>April 16, 2020</a:t>
            </a:r>
          </a:p>
        </p:txBody>
      </p:sp>
      <p:sp>
        <p:nvSpPr>
          <p:cNvPr id="6" name="Slide Number Placeholder 5">
            <a:extLst>
              <a:ext uri="{FF2B5EF4-FFF2-40B4-BE49-F238E27FC236}">
                <a16:creationId xmlns:a16="http://schemas.microsoft.com/office/drawing/2014/main" id="{B4F1F053-7050-284E-BB8F-29EDD0EEF296}"/>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285040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AB76-27B0-F24D-A208-2B2C67C65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6C3660-73FE-624F-B7D9-D2F2E4B283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110D0-C61A-1946-9889-5548EE0EF0E1}"/>
              </a:ext>
            </a:extLst>
          </p:cNvPr>
          <p:cNvSpPr>
            <a:spLocks noGrp="1"/>
          </p:cNvSpPr>
          <p:nvPr>
            <p:ph type="dt" sz="half" idx="10"/>
          </p:nvPr>
        </p:nvSpPr>
        <p:spPr/>
        <p:txBody>
          <a:bodyPr/>
          <a:lstStyle/>
          <a:p>
            <a:fld id="{EEC8EA09-B9ED-C14E-9331-E7C154D40CD1}" type="datetime4">
              <a:t>March 27, 2021</a:t>
            </a:fld>
            <a:endParaRPr lang="en-US"/>
          </a:p>
        </p:txBody>
      </p:sp>
      <p:sp>
        <p:nvSpPr>
          <p:cNvPr id="5" name="Footer Placeholder 4">
            <a:extLst>
              <a:ext uri="{FF2B5EF4-FFF2-40B4-BE49-F238E27FC236}">
                <a16:creationId xmlns:a16="http://schemas.microsoft.com/office/drawing/2014/main" id="{6ED35AC7-9B15-684E-854F-4759FC077697}"/>
              </a:ext>
            </a:extLst>
          </p:cNvPr>
          <p:cNvSpPr>
            <a:spLocks noGrp="1"/>
          </p:cNvSpPr>
          <p:nvPr>
            <p:ph type="ftr" sz="quarter" idx="11"/>
          </p:nvPr>
        </p:nvSpPr>
        <p:spPr/>
        <p:txBody>
          <a:bodyPr/>
          <a:lstStyle/>
          <a:p>
            <a:r>
              <a:rPr lang="en-US"/>
              <a:t>April 16, 2020</a:t>
            </a:r>
          </a:p>
        </p:txBody>
      </p:sp>
      <p:sp>
        <p:nvSpPr>
          <p:cNvPr id="6" name="Slide Number Placeholder 5">
            <a:extLst>
              <a:ext uri="{FF2B5EF4-FFF2-40B4-BE49-F238E27FC236}">
                <a16:creationId xmlns:a16="http://schemas.microsoft.com/office/drawing/2014/main" id="{12905EF1-B8B0-8B4A-B0F6-402D63D3584C}"/>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257167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9585-B6C4-CB4C-8A2A-C697028473F7}"/>
              </a:ext>
            </a:extLst>
          </p:cNvPr>
          <p:cNvSpPr>
            <a:spLocks noGrp="1"/>
          </p:cNvSpPr>
          <p:nvPr>
            <p:ph type="title"/>
          </p:nvPr>
        </p:nvSpPr>
        <p:spPr>
          <a:xfrm>
            <a:off x="838200" y="365125"/>
            <a:ext cx="10515600" cy="909883"/>
          </a:xfrm>
        </p:spPr>
        <p:txBody>
          <a:bodyPr/>
          <a:lstStyle>
            <a:lvl1pPr>
              <a:defRPr b="1">
                <a:solidFill>
                  <a:schemeClr val="accent1">
                    <a:lumMod val="75000"/>
                  </a:schemeClr>
                </a:solidFill>
                <a:latin typeface="Geeza Pro" panose="02000400000000000000" pitchFamily="2" charset="-78"/>
                <a:cs typeface="Geeza Pro" panose="02000400000000000000" pitchFamily="2" charset="-78"/>
              </a:defRPr>
            </a:lvl1pPr>
          </a:lstStyle>
          <a:p>
            <a:r>
              <a:rPr lang="en-US"/>
              <a:t>Click to edit Master title style</a:t>
            </a:r>
          </a:p>
        </p:txBody>
      </p:sp>
      <p:sp>
        <p:nvSpPr>
          <p:cNvPr id="3" name="Content Placeholder 2">
            <a:extLst>
              <a:ext uri="{FF2B5EF4-FFF2-40B4-BE49-F238E27FC236}">
                <a16:creationId xmlns:a16="http://schemas.microsoft.com/office/drawing/2014/main" id="{F62AF492-911E-B245-8B19-C86175F498CD}"/>
              </a:ext>
            </a:extLst>
          </p:cNvPr>
          <p:cNvSpPr>
            <a:spLocks noGrp="1"/>
          </p:cNvSpPr>
          <p:nvPr>
            <p:ph idx="1"/>
          </p:nvPr>
        </p:nvSpPr>
        <p:spPr>
          <a:xfrm>
            <a:off x="838200" y="1390918"/>
            <a:ext cx="10515600" cy="4786045"/>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CDD6832-A623-6843-9BD6-4E4CE0FD044F}"/>
              </a:ext>
            </a:extLst>
          </p:cNvPr>
          <p:cNvSpPr>
            <a:spLocks noGrp="1"/>
          </p:cNvSpPr>
          <p:nvPr>
            <p:ph type="ftr" sz="quarter" idx="11"/>
          </p:nvPr>
        </p:nvSpPr>
        <p:spPr/>
        <p:txBody>
          <a:bodyPr/>
          <a:lstStyle/>
          <a:p>
            <a:r>
              <a:rPr lang="en-US" dirty="0"/>
              <a:t>March 2021</a:t>
            </a:r>
          </a:p>
        </p:txBody>
      </p:sp>
      <p:sp>
        <p:nvSpPr>
          <p:cNvPr id="6" name="Slide Number Placeholder 5">
            <a:extLst>
              <a:ext uri="{FF2B5EF4-FFF2-40B4-BE49-F238E27FC236}">
                <a16:creationId xmlns:a16="http://schemas.microsoft.com/office/drawing/2014/main" id="{57C20CF4-825D-F543-A6DA-868DCA638393}"/>
              </a:ext>
            </a:extLst>
          </p:cNvPr>
          <p:cNvSpPr>
            <a:spLocks noGrp="1"/>
          </p:cNvSpPr>
          <p:nvPr>
            <p:ph type="sldNum" sz="quarter" idx="12"/>
          </p:nvPr>
        </p:nvSpPr>
        <p:spPr/>
        <p:txBody>
          <a:bodyPr/>
          <a:lstStyle/>
          <a:p>
            <a:fld id="{6032465C-7008-104A-99A0-990693B142CF}" type="slidenum">
              <a:rPr lang="en-US" smtClean="0"/>
              <a:pPr/>
              <a:t>‹#›</a:t>
            </a:fld>
            <a:endParaRPr lang="en-US"/>
          </a:p>
        </p:txBody>
      </p:sp>
      <p:sp>
        <p:nvSpPr>
          <p:cNvPr id="7" name="Footer Placeholder 4">
            <a:extLst>
              <a:ext uri="{FF2B5EF4-FFF2-40B4-BE49-F238E27FC236}">
                <a16:creationId xmlns:a16="http://schemas.microsoft.com/office/drawing/2014/main" id="{9ACB5F35-EEF4-9A42-8B8C-EAA20C18EC0A}"/>
              </a:ext>
            </a:extLst>
          </p:cNvPr>
          <p:cNvSpPr txBox="1">
            <a:spLocks/>
          </p:cNvSpPr>
          <p:nvPr userDrawn="1"/>
        </p:nvSpPr>
        <p:spPr>
          <a:xfrm>
            <a:off x="838200" y="6356349"/>
            <a:ext cx="282756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503106 – Chapter 11: Authentication</a:t>
            </a:r>
          </a:p>
        </p:txBody>
      </p:sp>
    </p:spTree>
    <p:extLst>
      <p:ext uri="{BB962C8B-B14F-4D97-AF65-F5344CB8AC3E}">
        <p14:creationId xmlns:p14="http://schemas.microsoft.com/office/powerpoint/2010/main" val="211654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F9C9-D4F6-794F-AA3A-50D73D6336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BC13C6-20F1-F642-BD4F-BE9698AC8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E0A5CA-3A6F-764C-A0D6-D559EBDB1316}"/>
              </a:ext>
            </a:extLst>
          </p:cNvPr>
          <p:cNvSpPr>
            <a:spLocks noGrp="1"/>
          </p:cNvSpPr>
          <p:nvPr>
            <p:ph type="dt" sz="half" idx="10"/>
          </p:nvPr>
        </p:nvSpPr>
        <p:spPr/>
        <p:txBody>
          <a:bodyPr/>
          <a:lstStyle/>
          <a:p>
            <a:fld id="{D944D416-AE6A-4745-9079-C9E9B3E8DEBC}" type="datetime4">
              <a:t>March 27, 2021</a:t>
            </a:fld>
            <a:endParaRPr lang="en-US"/>
          </a:p>
        </p:txBody>
      </p:sp>
      <p:sp>
        <p:nvSpPr>
          <p:cNvPr id="5" name="Footer Placeholder 4">
            <a:extLst>
              <a:ext uri="{FF2B5EF4-FFF2-40B4-BE49-F238E27FC236}">
                <a16:creationId xmlns:a16="http://schemas.microsoft.com/office/drawing/2014/main" id="{3379A032-FFD6-E242-94CB-FA77F61968AB}"/>
              </a:ext>
            </a:extLst>
          </p:cNvPr>
          <p:cNvSpPr>
            <a:spLocks noGrp="1"/>
          </p:cNvSpPr>
          <p:nvPr>
            <p:ph type="ftr" sz="quarter" idx="11"/>
          </p:nvPr>
        </p:nvSpPr>
        <p:spPr/>
        <p:txBody>
          <a:bodyPr/>
          <a:lstStyle/>
          <a:p>
            <a:r>
              <a:rPr lang="en-US"/>
              <a:t>April 16, 2020</a:t>
            </a:r>
          </a:p>
        </p:txBody>
      </p:sp>
      <p:sp>
        <p:nvSpPr>
          <p:cNvPr id="6" name="Slide Number Placeholder 5">
            <a:extLst>
              <a:ext uri="{FF2B5EF4-FFF2-40B4-BE49-F238E27FC236}">
                <a16:creationId xmlns:a16="http://schemas.microsoft.com/office/drawing/2014/main" id="{575C622C-6996-E447-B5E5-D703F668A439}"/>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174876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8F49-EA85-5841-87D9-F3C73FF33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FEB8C-F4C0-334E-BBCC-767D2CBB4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950D67-5B91-8740-BEA7-CA15DC7460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AC5D54-6771-534A-A12C-A6D3D6DA98F4}"/>
              </a:ext>
            </a:extLst>
          </p:cNvPr>
          <p:cNvSpPr>
            <a:spLocks noGrp="1"/>
          </p:cNvSpPr>
          <p:nvPr>
            <p:ph type="dt" sz="half" idx="10"/>
          </p:nvPr>
        </p:nvSpPr>
        <p:spPr/>
        <p:txBody>
          <a:bodyPr/>
          <a:lstStyle/>
          <a:p>
            <a:fld id="{083CF054-1357-764B-A381-D7FA87895900}" type="datetime4">
              <a:t>March 27, 2021</a:t>
            </a:fld>
            <a:endParaRPr lang="en-US"/>
          </a:p>
        </p:txBody>
      </p:sp>
      <p:sp>
        <p:nvSpPr>
          <p:cNvPr id="6" name="Footer Placeholder 5">
            <a:extLst>
              <a:ext uri="{FF2B5EF4-FFF2-40B4-BE49-F238E27FC236}">
                <a16:creationId xmlns:a16="http://schemas.microsoft.com/office/drawing/2014/main" id="{CE09D4F3-9549-974D-95DE-1B7198E15FB1}"/>
              </a:ext>
            </a:extLst>
          </p:cNvPr>
          <p:cNvSpPr>
            <a:spLocks noGrp="1"/>
          </p:cNvSpPr>
          <p:nvPr>
            <p:ph type="ftr" sz="quarter" idx="11"/>
          </p:nvPr>
        </p:nvSpPr>
        <p:spPr/>
        <p:txBody>
          <a:bodyPr/>
          <a:lstStyle/>
          <a:p>
            <a:r>
              <a:rPr lang="en-US"/>
              <a:t>April 16, 2020</a:t>
            </a:r>
          </a:p>
        </p:txBody>
      </p:sp>
      <p:sp>
        <p:nvSpPr>
          <p:cNvPr id="7" name="Slide Number Placeholder 6">
            <a:extLst>
              <a:ext uri="{FF2B5EF4-FFF2-40B4-BE49-F238E27FC236}">
                <a16:creationId xmlns:a16="http://schemas.microsoft.com/office/drawing/2014/main" id="{ED1D74D8-9299-0244-AACC-422876724219}"/>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57744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C3AF-180A-1543-93F3-D4CDFADCD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BCB844-C916-8744-A02C-EEEFE554B5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BD19B-CAA5-B244-8776-CA7980F15B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DC6330-EF9C-224E-863F-2808B545C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12EE10-FA21-B443-85C4-302EB38B74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6D1B96-7732-A847-A6F1-9DDEFEC933D8}"/>
              </a:ext>
            </a:extLst>
          </p:cNvPr>
          <p:cNvSpPr>
            <a:spLocks noGrp="1"/>
          </p:cNvSpPr>
          <p:nvPr>
            <p:ph type="dt" sz="half" idx="10"/>
          </p:nvPr>
        </p:nvSpPr>
        <p:spPr/>
        <p:txBody>
          <a:bodyPr/>
          <a:lstStyle/>
          <a:p>
            <a:fld id="{FC95B88E-8A6B-6440-BC69-4A957BF6A04D}" type="datetime4">
              <a:t>March 27, 2021</a:t>
            </a:fld>
            <a:endParaRPr lang="en-US"/>
          </a:p>
        </p:txBody>
      </p:sp>
      <p:sp>
        <p:nvSpPr>
          <p:cNvPr id="8" name="Footer Placeholder 7">
            <a:extLst>
              <a:ext uri="{FF2B5EF4-FFF2-40B4-BE49-F238E27FC236}">
                <a16:creationId xmlns:a16="http://schemas.microsoft.com/office/drawing/2014/main" id="{8F8FB8E7-A5BE-A644-8C43-D1D4BA9B7BB5}"/>
              </a:ext>
            </a:extLst>
          </p:cNvPr>
          <p:cNvSpPr>
            <a:spLocks noGrp="1"/>
          </p:cNvSpPr>
          <p:nvPr>
            <p:ph type="ftr" sz="quarter" idx="11"/>
          </p:nvPr>
        </p:nvSpPr>
        <p:spPr/>
        <p:txBody>
          <a:bodyPr/>
          <a:lstStyle/>
          <a:p>
            <a:r>
              <a:rPr lang="en-US"/>
              <a:t>April 16, 2020</a:t>
            </a:r>
          </a:p>
        </p:txBody>
      </p:sp>
      <p:sp>
        <p:nvSpPr>
          <p:cNvPr id="9" name="Slide Number Placeholder 8">
            <a:extLst>
              <a:ext uri="{FF2B5EF4-FFF2-40B4-BE49-F238E27FC236}">
                <a16:creationId xmlns:a16="http://schemas.microsoft.com/office/drawing/2014/main" id="{063AACB0-7EDF-8A4E-A5B9-92E2D1FC3F61}"/>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165446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0ACD-04ED-0F46-8CA1-6B801BF131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67097-1CE4-ED45-8D75-D9943A8FB97A}"/>
              </a:ext>
            </a:extLst>
          </p:cNvPr>
          <p:cNvSpPr>
            <a:spLocks noGrp="1"/>
          </p:cNvSpPr>
          <p:nvPr>
            <p:ph type="dt" sz="half" idx="10"/>
          </p:nvPr>
        </p:nvSpPr>
        <p:spPr/>
        <p:txBody>
          <a:bodyPr/>
          <a:lstStyle/>
          <a:p>
            <a:fld id="{EE23C20E-DE88-E049-A1B4-6D9DF6FD0459}" type="datetime4">
              <a:t>March 27, 2021</a:t>
            </a:fld>
            <a:endParaRPr lang="en-US"/>
          </a:p>
        </p:txBody>
      </p:sp>
      <p:sp>
        <p:nvSpPr>
          <p:cNvPr id="4" name="Footer Placeholder 3">
            <a:extLst>
              <a:ext uri="{FF2B5EF4-FFF2-40B4-BE49-F238E27FC236}">
                <a16:creationId xmlns:a16="http://schemas.microsoft.com/office/drawing/2014/main" id="{D0B2A0A1-2453-334D-B14E-D40960C71984}"/>
              </a:ext>
            </a:extLst>
          </p:cNvPr>
          <p:cNvSpPr>
            <a:spLocks noGrp="1"/>
          </p:cNvSpPr>
          <p:nvPr>
            <p:ph type="ftr" sz="quarter" idx="11"/>
          </p:nvPr>
        </p:nvSpPr>
        <p:spPr/>
        <p:txBody>
          <a:bodyPr/>
          <a:lstStyle/>
          <a:p>
            <a:r>
              <a:rPr lang="en-US"/>
              <a:t>April 16, 2020</a:t>
            </a:r>
          </a:p>
        </p:txBody>
      </p:sp>
      <p:sp>
        <p:nvSpPr>
          <p:cNvPr id="5" name="Slide Number Placeholder 4">
            <a:extLst>
              <a:ext uri="{FF2B5EF4-FFF2-40B4-BE49-F238E27FC236}">
                <a16:creationId xmlns:a16="http://schemas.microsoft.com/office/drawing/2014/main" id="{A765C57F-5976-284E-802A-EEE7CB376769}"/>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88849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967DE-93D2-7A4B-97A6-90E61863CD7D}"/>
              </a:ext>
            </a:extLst>
          </p:cNvPr>
          <p:cNvSpPr>
            <a:spLocks noGrp="1"/>
          </p:cNvSpPr>
          <p:nvPr>
            <p:ph type="dt" sz="half" idx="10"/>
          </p:nvPr>
        </p:nvSpPr>
        <p:spPr/>
        <p:txBody>
          <a:bodyPr/>
          <a:lstStyle/>
          <a:p>
            <a:fld id="{122EF6F1-8F2F-3F46-B8BD-21C30C54CF15}" type="datetime4">
              <a:t>March 27, 2021</a:t>
            </a:fld>
            <a:endParaRPr lang="en-US"/>
          </a:p>
        </p:txBody>
      </p:sp>
      <p:sp>
        <p:nvSpPr>
          <p:cNvPr id="3" name="Footer Placeholder 2">
            <a:extLst>
              <a:ext uri="{FF2B5EF4-FFF2-40B4-BE49-F238E27FC236}">
                <a16:creationId xmlns:a16="http://schemas.microsoft.com/office/drawing/2014/main" id="{777B8EF5-1DDE-124B-8B4E-D229B9B467D3}"/>
              </a:ext>
            </a:extLst>
          </p:cNvPr>
          <p:cNvSpPr>
            <a:spLocks noGrp="1"/>
          </p:cNvSpPr>
          <p:nvPr>
            <p:ph type="ftr" sz="quarter" idx="11"/>
          </p:nvPr>
        </p:nvSpPr>
        <p:spPr/>
        <p:txBody>
          <a:bodyPr/>
          <a:lstStyle/>
          <a:p>
            <a:r>
              <a:rPr lang="en-US"/>
              <a:t>April 16, 2020</a:t>
            </a:r>
          </a:p>
        </p:txBody>
      </p:sp>
      <p:sp>
        <p:nvSpPr>
          <p:cNvPr id="4" name="Slide Number Placeholder 3">
            <a:extLst>
              <a:ext uri="{FF2B5EF4-FFF2-40B4-BE49-F238E27FC236}">
                <a16:creationId xmlns:a16="http://schemas.microsoft.com/office/drawing/2014/main" id="{19650BE5-F18D-894F-AF0B-FDC03B55F640}"/>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14632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7DD9-EF7E-C34F-A1C3-A515405A9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4386ED-3566-F848-BE87-101DEA2D7F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DAE89-640A-FB40-8EE4-3863B9FD9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CBAF9-2D1C-924B-8BF4-DA34A3F24400}"/>
              </a:ext>
            </a:extLst>
          </p:cNvPr>
          <p:cNvSpPr>
            <a:spLocks noGrp="1"/>
          </p:cNvSpPr>
          <p:nvPr>
            <p:ph type="dt" sz="half" idx="10"/>
          </p:nvPr>
        </p:nvSpPr>
        <p:spPr/>
        <p:txBody>
          <a:bodyPr/>
          <a:lstStyle/>
          <a:p>
            <a:fld id="{775AB3BB-5808-764E-AD52-75BE43E36B59}" type="datetime4">
              <a:t>March 27, 2021</a:t>
            </a:fld>
            <a:endParaRPr lang="en-US"/>
          </a:p>
        </p:txBody>
      </p:sp>
      <p:sp>
        <p:nvSpPr>
          <p:cNvPr id="6" name="Footer Placeholder 5">
            <a:extLst>
              <a:ext uri="{FF2B5EF4-FFF2-40B4-BE49-F238E27FC236}">
                <a16:creationId xmlns:a16="http://schemas.microsoft.com/office/drawing/2014/main" id="{17156C85-1F81-0345-A32C-84762306E33A}"/>
              </a:ext>
            </a:extLst>
          </p:cNvPr>
          <p:cNvSpPr>
            <a:spLocks noGrp="1"/>
          </p:cNvSpPr>
          <p:nvPr>
            <p:ph type="ftr" sz="quarter" idx="11"/>
          </p:nvPr>
        </p:nvSpPr>
        <p:spPr/>
        <p:txBody>
          <a:bodyPr/>
          <a:lstStyle/>
          <a:p>
            <a:r>
              <a:rPr lang="en-US"/>
              <a:t>April 16, 2020</a:t>
            </a:r>
          </a:p>
        </p:txBody>
      </p:sp>
      <p:sp>
        <p:nvSpPr>
          <p:cNvPr id="7" name="Slide Number Placeholder 6">
            <a:extLst>
              <a:ext uri="{FF2B5EF4-FFF2-40B4-BE49-F238E27FC236}">
                <a16:creationId xmlns:a16="http://schemas.microsoft.com/office/drawing/2014/main" id="{26F30AD9-5F84-0248-BDE5-1B599C363F7D}"/>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288891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33D1-1D26-5E4E-8D6E-78009CB3B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AF1808-D82A-684D-A4CE-CB70306A75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A1BDE6-1BE7-C441-A2DC-2FFA3F9D4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3DAC2E-8718-5347-AEB0-8196BD90DC95}"/>
              </a:ext>
            </a:extLst>
          </p:cNvPr>
          <p:cNvSpPr>
            <a:spLocks noGrp="1"/>
          </p:cNvSpPr>
          <p:nvPr>
            <p:ph type="dt" sz="half" idx="10"/>
          </p:nvPr>
        </p:nvSpPr>
        <p:spPr/>
        <p:txBody>
          <a:bodyPr/>
          <a:lstStyle/>
          <a:p>
            <a:fld id="{A6DBDAE4-89BB-8841-ABA2-8000B7CDA5B3}" type="datetime4">
              <a:t>March 27, 2021</a:t>
            </a:fld>
            <a:endParaRPr lang="en-US"/>
          </a:p>
        </p:txBody>
      </p:sp>
      <p:sp>
        <p:nvSpPr>
          <p:cNvPr id="6" name="Footer Placeholder 5">
            <a:extLst>
              <a:ext uri="{FF2B5EF4-FFF2-40B4-BE49-F238E27FC236}">
                <a16:creationId xmlns:a16="http://schemas.microsoft.com/office/drawing/2014/main" id="{3B3BA090-34E7-4C4C-91A9-B8D683C4F827}"/>
              </a:ext>
            </a:extLst>
          </p:cNvPr>
          <p:cNvSpPr>
            <a:spLocks noGrp="1"/>
          </p:cNvSpPr>
          <p:nvPr>
            <p:ph type="ftr" sz="quarter" idx="11"/>
          </p:nvPr>
        </p:nvSpPr>
        <p:spPr/>
        <p:txBody>
          <a:bodyPr/>
          <a:lstStyle/>
          <a:p>
            <a:r>
              <a:rPr lang="en-US"/>
              <a:t>April 16, 2020</a:t>
            </a:r>
          </a:p>
        </p:txBody>
      </p:sp>
      <p:sp>
        <p:nvSpPr>
          <p:cNvPr id="7" name="Slide Number Placeholder 6">
            <a:extLst>
              <a:ext uri="{FF2B5EF4-FFF2-40B4-BE49-F238E27FC236}">
                <a16:creationId xmlns:a16="http://schemas.microsoft.com/office/drawing/2014/main" id="{4EEF8863-0C03-8944-B08C-B5163E510E30}"/>
              </a:ext>
            </a:extLst>
          </p:cNvPr>
          <p:cNvSpPr>
            <a:spLocks noGrp="1"/>
          </p:cNvSpPr>
          <p:nvPr>
            <p:ph type="sldNum" sz="quarter" idx="12"/>
          </p:nvPr>
        </p:nvSpPr>
        <p:spPr/>
        <p:txBody>
          <a:bodyPr/>
          <a:lstStyle/>
          <a:p>
            <a:fld id="{3F91D734-B9F9-DC49-8E16-D4455952758E}" type="slidenum">
              <a:rPr lang="en-US" smtClean="0"/>
              <a:t>‹#›</a:t>
            </a:fld>
            <a:endParaRPr lang="en-US"/>
          </a:p>
        </p:txBody>
      </p:sp>
    </p:spTree>
    <p:extLst>
      <p:ext uri="{BB962C8B-B14F-4D97-AF65-F5344CB8AC3E}">
        <p14:creationId xmlns:p14="http://schemas.microsoft.com/office/powerpoint/2010/main" val="37425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CA9CC-978C-5747-9E4A-A80E5F0A0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C184FB-DCF2-0449-8403-F3B2D4E9D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46526-8982-AC4E-83C1-A2B0F25DB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9E2E5-8DC2-4649-A858-5F624D0402C2}" type="datetime4">
              <a:t>March 27, 2021</a:t>
            </a:fld>
            <a:endParaRPr lang="en-US"/>
          </a:p>
        </p:txBody>
      </p:sp>
      <p:sp>
        <p:nvSpPr>
          <p:cNvPr id="5" name="Footer Placeholder 4">
            <a:extLst>
              <a:ext uri="{FF2B5EF4-FFF2-40B4-BE49-F238E27FC236}">
                <a16:creationId xmlns:a16="http://schemas.microsoft.com/office/drawing/2014/main" id="{C9CABE15-2D77-F847-86A9-DA72691D8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April 16, 2020</a:t>
            </a:r>
          </a:p>
        </p:txBody>
      </p:sp>
      <p:sp>
        <p:nvSpPr>
          <p:cNvPr id="6" name="Slide Number Placeholder 5">
            <a:extLst>
              <a:ext uri="{FF2B5EF4-FFF2-40B4-BE49-F238E27FC236}">
                <a16:creationId xmlns:a16="http://schemas.microsoft.com/office/drawing/2014/main" id="{8BAF73DC-585A-3944-AC6A-F20EEA07A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1D734-B9F9-DC49-8E16-D4455952758E}" type="slidenum">
              <a:rPr lang="en-US" smtClean="0"/>
              <a:t>‹#›</a:t>
            </a:fld>
            <a:endParaRPr lang="en-US"/>
          </a:p>
        </p:txBody>
      </p:sp>
    </p:spTree>
    <p:extLst>
      <p:ext uri="{BB962C8B-B14F-4D97-AF65-F5344CB8AC3E}">
        <p14:creationId xmlns:p14="http://schemas.microsoft.com/office/powerpoint/2010/main" val="48940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assportjs.org/do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s.facebook.com/app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a:bodyPr>
          <a:lstStyle/>
          <a:p>
            <a:r>
              <a:rPr lang="en-US" sz="4400" dirty="0">
                <a:solidFill>
                  <a:schemeClr val="accent1"/>
                </a:solidFill>
              </a:rPr>
              <a:t>503106</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524000" y="2811651"/>
            <a:ext cx="9144000" cy="690723"/>
          </a:xfrm>
        </p:spPr>
        <p:txBody>
          <a:bodyPr>
            <a:normAutofit/>
          </a:bodyPr>
          <a:lstStyle/>
          <a:p>
            <a:r>
              <a:rPr lang="en-US" sz="4000" b="1" dirty="0">
                <a:latin typeface="+mj-lt"/>
              </a:rPr>
              <a:t>ADVANCED WEB PROGRAMMING</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1524000" y="4301153"/>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accent1"/>
                </a:solidFill>
                <a:latin typeface="Calibri" panose="020F0502020204030204" pitchFamily="34" charset="0"/>
                <a:cs typeface="Calibri" panose="020F0502020204030204" pitchFamily="34" charset="0"/>
              </a:rPr>
              <a:t>LESSON 11 – Authentication</a:t>
            </a:r>
          </a:p>
        </p:txBody>
      </p:sp>
      <p:pic>
        <p:nvPicPr>
          <p:cNvPr id="6" name="Picture 5">
            <a:extLst>
              <a:ext uri="{FF2B5EF4-FFF2-40B4-BE49-F238E27FC236}">
                <a16:creationId xmlns:a16="http://schemas.microsoft.com/office/drawing/2014/main" id="{A9C4BF05-9AD7-3D4E-B904-A9A8D334C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2129" y="765712"/>
            <a:ext cx="1747742" cy="965127"/>
          </a:xfrm>
          <a:prstGeom prst="rect">
            <a:avLst/>
          </a:prstGeom>
          <a:ln>
            <a:noFill/>
          </a:ln>
          <a:effectLst/>
        </p:spPr>
      </p:pic>
      <p:sp>
        <p:nvSpPr>
          <p:cNvPr id="8" name="Slide Number Placeholder 7">
            <a:extLst>
              <a:ext uri="{FF2B5EF4-FFF2-40B4-BE49-F238E27FC236}">
                <a16:creationId xmlns:a16="http://schemas.microsoft.com/office/drawing/2014/main" id="{CC75702C-EAA9-2544-AA1F-17CDB13AC523}"/>
              </a:ext>
            </a:extLst>
          </p:cNvPr>
          <p:cNvSpPr>
            <a:spLocks noGrp="1"/>
          </p:cNvSpPr>
          <p:nvPr>
            <p:ph type="sldNum" sz="quarter" idx="12"/>
          </p:nvPr>
        </p:nvSpPr>
        <p:spPr/>
        <p:txBody>
          <a:bodyPr/>
          <a:lstStyle/>
          <a:p>
            <a:fld id="{3F91D734-B9F9-DC49-8E16-D4455952758E}" type="slidenum">
              <a:rPr lang="en-US" smtClean="0"/>
              <a:t>1</a:t>
            </a:fld>
            <a:endParaRPr lang="en-US"/>
          </a:p>
        </p:txBody>
      </p:sp>
      <p:sp>
        <p:nvSpPr>
          <p:cNvPr id="9" name="Subtitle 2">
            <a:extLst>
              <a:ext uri="{FF2B5EF4-FFF2-40B4-BE49-F238E27FC236}">
                <a16:creationId xmlns:a16="http://schemas.microsoft.com/office/drawing/2014/main" id="{1DCAD127-A742-5742-B4A7-00B02E265541}"/>
              </a:ext>
            </a:extLst>
          </p:cNvPr>
          <p:cNvSpPr txBox="1">
            <a:spLocks/>
          </p:cNvSpPr>
          <p:nvPr/>
        </p:nvSpPr>
        <p:spPr>
          <a:xfrm>
            <a:off x="1524000" y="3514097"/>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mj-lt"/>
                <a:cs typeface="Calibri" panose="020F0502020204030204" pitchFamily="34" charset="0"/>
              </a:rPr>
              <a:t>CHAPTER 11: Authentication</a:t>
            </a:r>
          </a:p>
        </p:txBody>
      </p:sp>
    </p:spTree>
    <p:extLst>
      <p:ext uri="{BB962C8B-B14F-4D97-AF65-F5344CB8AC3E}">
        <p14:creationId xmlns:p14="http://schemas.microsoft.com/office/powerpoint/2010/main" val="387341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10</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pic>
        <p:nvPicPr>
          <p:cNvPr id="8" name="Content Placeholder 7">
            <a:extLst>
              <a:ext uri="{FF2B5EF4-FFF2-40B4-BE49-F238E27FC236}">
                <a16:creationId xmlns:a16="http://schemas.microsoft.com/office/drawing/2014/main" id="{3344E18D-5D2F-41A3-991F-06D47EF3C538}"/>
              </a:ext>
            </a:extLst>
          </p:cNvPr>
          <p:cNvPicPr>
            <a:picLocks noGrp="1" noChangeAspect="1"/>
          </p:cNvPicPr>
          <p:nvPr>
            <p:ph idx="1"/>
          </p:nvPr>
        </p:nvPicPr>
        <p:blipFill>
          <a:blip r:embed="rId2"/>
          <a:stretch>
            <a:fillRect/>
          </a:stretch>
        </p:blipFill>
        <p:spPr>
          <a:xfrm>
            <a:off x="961183" y="1896848"/>
            <a:ext cx="5683163" cy="4459502"/>
          </a:xfrm>
        </p:spPr>
      </p:pic>
      <p:sp>
        <p:nvSpPr>
          <p:cNvPr id="7" name="Content Placeholder 2">
            <a:extLst>
              <a:ext uri="{FF2B5EF4-FFF2-40B4-BE49-F238E27FC236}">
                <a16:creationId xmlns:a16="http://schemas.microsoft.com/office/drawing/2014/main" id="{680EB413-46E8-44B7-896E-6C661C55F008}"/>
              </a:ext>
            </a:extLst>
          </p:cNvPr>
          <p:cNvSpPr txBox="1">
            <a:spLocks/>
          </p:cNvSpPr>
          <p:nvPr/>
        </p:nvSpPr>
        <p:spPr>
          <a:xfrm>
            <a:off x="838200" y="1390919"/>
            <a:ext cx="10419553" cy="50592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creating an app you need to add the product of Facebook, here we are going to use </a:t>
            </a:r>
            <a:r>
              <a:rPr lang="en-US" b="1" dirty="0"/>
              <a:t>Facebook Login</a:t>
            </a:r>
          </a:p>
        </p:txBody>
      </p:sp>
    </p:spTree>
    <p:extLst>
      <p:ext uri="{BB962C8B-B14F-4D97-AF65-F5344CB8AC3E}">
        <p14:creationId xmlns:p14="http://schemas.microsoft.com/office/powerpoint/2010/main" val="94986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11</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pic>
        <p:nvPicPr>
          <p:cNvPr id="8" name="Content Placeholder 7">
            <a:extLst>
              <a:ext uri="{FF2B5EF4-FFF2-40B4-BE49-F238E27FC236}">
                <a16:creationId xmlns:a16="http://schemas.microsoft.com/office/drawing/2014/main" id="{90AA9300-1A59-4F32-BFAD-BC9F8BE22FDE}"/>
              </a:ext>
            </a:extLst>
          </p:cNvPr>
          <p:cNvPicPr>
            <a:picLocks noGrp="1" noChangeAspect="1"/>
          </p:cNvPicPr>
          <p:nvPr>
            <p:ph idx="1"/>
          </p:nvPr>
        </p:nvPicPr>
        <p:blipFill>
          <a:blip r:embed="rId2"/>
          <a:stretch>
            <a:fillRect/>
          </a:stretch>
        </p:blipFill>
        <p:spPr>
          <a:xfrm>
            <a:off x="919007" y="2473611"/>
            <a:ext cx="9229792" cy="2747983"/>
          </a:xfrm>
        </p:spPr>
      </p:pic>
      <p:sp>
        <p:nvSpPr>
          <p:cNvPr id="10" name="Content Placeholder 2">
            <a:extLst>
              <a:ext uri="{FF2B5EF4-FFF2-40B4-BE49-F238E27FC236}">
                <a16:creationId xmlns:a16="http://schemas.microsoft.com/office/drawing/2014/main" id="{2052E1B3-270B-4070-A894-BC9E6FCB363E}"/>
              </a:ext>
            </a:extLst>
          </p:cNvPr>
          <p:cNvSpPr txBox="1">
            <a:spLocks/>
          </p:cNvSpPr>
          <p:nvPr/>
        </p:nvSpPr>
        <p:spPr>
          <a:xfrm>
            <a:off x="838200" y="1390918"/>
            <a:ext cx="10419553" cy="9098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adding up the product you can now choose to have 'web' and while setting up the URL, you can simply write 'http://localhost:3000'</a:t>
            </a:r>
          </a:p>
        </p:txBody>
      </p:sp>
    </p:spTree>
    <p:extLst>
      <p:ext uri="{BB962C8B-B14F-4D97-AF65-F5344CB8AC3E}">
        <p14:creationId xmlns:p14="http://schemas.microsoft.com/office/powerpoint/2010/main" val="176060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12</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pic>
        <p:nvPicPr>
          <p:cNvPr id="8" name="Content Placeholder 7">
            <a:extLst>
              <a:ext uri="{FF2B5EF4-FFF2-40B4-BE49-F238E27FC236}">
                <a16:creationId xmlns:a16="http://schemas.microsoft.com/office/drawing/2014/main" id="{5B103507-8D44-4D83-A884-3954E9A208D9}"/>
              </a:ext>
            </a:extLst>
          </p:cNvPr>
          <p:cNvPicPr>
            <a:picLocks noGrp="1" noChangeAspect="1"/>
          </p:cNvPicPr>
          <p:nvPr>
            <p:ph idx="1"/>
          </p:nvPr>
        </p:nvPicPr>
        <p:blipFill>
          <a:blip r:embed="rId2"/>
          <a:stretch>
            <a:fillRect/>
          </a:stretch>
        </p:blipFill>
        <p:spPr>
          <a:xfrm>
            <a:off x="934247" y="2214872"/>
            <a:ext cx="8179057" cy="4211446"/>
          </a:xfrm>
        </p:spPr>
      </p:pic>
      <p:sp>
        <p:nvSpPr>
          <p:cNvPr id="7" name="Content Placeholder 2">
            <a:extLst>
              <a:ext uri="{FF2B5EF4-FFF2-40B4-BE49-F238E27FC236}">
                <a16:creationId xmlns:a16="http://schemas.microsoft.com/office/drawing/2014/main" id="{9CE08ECC-D3FD-4ACC-A33B-CD72EAE942FE}"/>
              </a:ext>
            </a:extLst>
          </p:cNvPr>
          <p:cNvSpPr txBox="1">
            <a:spLocks/>
          </p:cNvSpPr>
          <p:nvPr/>
        </p:nvSpPr>
        <p:spPr>
          <a:xfrm>
            <a:off x="838200" y="1390918"/>
            <a:ext cx="10419553" cy="90988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this go to tab 'MyApps' and select the App name. Select the 'Basic` from settings options in the sidebar as shown below. You can now copy your secret and ID from here</a:t>
            </a:r>
          </a:p>
        </p:txBody>
      </p:sp>
    </p:spTree>
    <p:extLst>
      <p:ext uri="{BB962C8B-B14F-4D97-AF65-F5344CB8AC3E}">
        <p14:creationId xmlns:p14="http://schemas.microsoft.com/office/powerpoint/2010/main" val="6773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Then let’s install Passport, and the Facebook authentication strategy:</a:t>
            </a:r>
          </a:p>
          <a:p>
            <a:r>
              <a:rPr lang="en-US" b="1" dirty="0" err="1"/>
              <a:t>npm</a:t>
            </a:r>
            <a:r>
              <a:rPr lang="en-US" b="1" dirty="0"/>
              <a:t> install passport passport-</a:t>
            </a:r>
            <a:r>
              <a:rPr lang="en-US" b="1" dirty="0" err="1"/>
              <a:t>facebook</a:t>
            </a: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13</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307147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Create a login page:</a:t>
            </a:r>
          </a:p>
          <a:p>
            <a:pPr marL="0" indent="0">
              <a:buNone/>
            </a:pP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14</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4" name="Object 3">
            <a:extLst>
              <a:ext uri="{FF2B5EF4-FFF2-40B4-BE49-F238E27FC236}">
                <a16:creationId xmlns:a16="http://schemas.microsoft.com/office/drawing/2014/main" id="{46236350-CCDD-4ECC-B185-C6E64F39ED5C}"/>
              </a:ext>
            </a:extLst>
          </p:cNvPr>
          <p:cNvGraphicFramePr>
            <a:graphicFrameLocks noChangeAspect="1"/>
          </p:cNvGraphicFramePr>
          <p:nvPr>
            <p:extLst>
              <p:ext uri="{D42A27DB-BD31-4B8C-83A1-F6EECF244321}">
                <p14:modId xmlns:p14="http://schemas.microsoft.com/office/powerpoint/2010/main" val="3387574080"/>
              </p:ext>
            </p:extLst>
          </p:nvPr>
        </p:nvGraphicFramePr>
        <p:xfrm>
          <a:off x="999143" y="1959979"/>
          <a:ext cx="8170862" cy="996950"/>
        </p:xfrm>
        <a:graphic>
          <a:graphicData uri="http://schemas.openxmlformats.org/presentationml/2006/ole">
            <mc:AlternateContent xmlns:mc="http://schemas.openxmlformats.org/markup-compatibility/2006">
              <mc:Choice xmlns:v="urn:schemas-microsoft-com:vml" Requires="v">
                <p:oleObj name="Document" r:id="rId2" imgW="8170560" imgH="997560" progId="Word.OpenDocumentText.12">
                  <p:embed/>
                </p:oleObj>
              </mc:Choice>
              <mc:Fallback>
                <p:oleObj name="Document" r:id="rId2" imgW="8170560" imgH="997560" progId="Word.OpenDocumentText.12">
                  <p:embed/>
                  <p:pic>
                    <p:nvPicPr>
                      <p:cNvPr id="0" name=""/>
                      <p:cNvPicPr/>
                      <p:nvPr/>
                    </p:nvPicPr>
                    <p:blipFill>
                      <a:blip r:embed="rId3"/>
                      <a:stretch>
                        <a:fillRect/>
                      </a:stretch>
                    </p:blipFill>
                    <p:spPr>
                      <a:xfrm>
                        <a:off x="999143" y="1959979"/>
                        <a:ext cx="8170862" cy="99695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5AD62748-A392-4C07-9400-2F8B20ABDA24}"/>
              </a:ext>
            </a:extLst>
          </p:cNvPr>
          <p:cNvPicPr>
            <a:picLocks noChangeAspect="1"/>
          </p:cNvPicPr>
          <p:nvPr/>
        </p:nvPicPr>
        <p:blipFill>
          <a:blip r:embed="rId4"/>
          <a:stretch>
            <a:fillRect/>
          </a:stretch>
        </p:blipFill>
        <p:spPr>
          <a:xfrm>
            <a:off x="901324" y="2728329"/>
            <a:ext cx="5207116" cy="3764546"/>
          </a:xfrm>
          <a:prstGeom prst="rect">
            <a:avLst/>
          </a:prstGeom>
        </p:spPr>
      </p:pic>
    </p:spTree>
    <p:extLst>
      <p:ext uri="{BB962C8B-B14F-4D97-AF65-F5344CB8AC3E}">
        <p14:creationId xmlns:p14="http://schemas.microsoft.com/office/powerpoint/2010/main" val="173382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Passport initialization:</a:t>
            </a:r>
          </a:p>
          <a:p>
            <a:pPr marL="0" indent="0">
              <a:buNone/>
            </a:pP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15</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7" name="Object 6">
            <a:extLst>
              <a:ext uri="{FF2B5EF4-FFF2-40B4-BE49-F238E27FC236}">
                <a16:creationId xmlns:a16="http://schemas.microsoft.com/office/drawing/2014/main" id="{5D76B364-3188-4359-856D-7782D6FF0628}"/>
              </a:ext>
            </a:extLst>
          </p:cNvPr>
          <p:cNvGraphicFramePr>
            <a:graphicFrameLocks noChangeAspect="1"/>
          </p:cNvGraphicFramePr>
          <p:nvPr>
            <p:extLst>
              <p:ext uri="{D42A27DB-BD31-4B8C-83A1-F6EECF244321}">
                <p14:modId xmlns:p14="http://schemas.microsoft.com/office/powerpoint/2010/main" val="793157669"/>
              </p:ext>
            </p:extLst>
          </p:nvPr>
        </p:nvGraphicFramePr>
        <p:xfrm>
          <a:off x="1184275" y="2044700"/>
          <a:ext cx="8991600" cy="3441700"/>
        </p:xfrm>
        <a:graphic>
          <a:graphicData uri="http://schemas.openxmlformats.org/presentationml/2006/ole">
            <mc:AlternateContent xmlns:mc="http://schemas.openxmlformats.org/markup-compatibility/2006">
              <mc:Choice xmlns:v="urn:schemas-microsoft-com:vml" Requires="v">
                <p:oleObj name="Document" r:id="rId2" imgW="9037440" imgH="3465360" progId="Word.OpenDocumentText.12">
                  <p:embed/>
                </p:oleObj>
              </mc:Choice>
              <mc:Fallback>
                <p:oleObj name="Document" r:id="rId2" imgW="9037440" imgH="3465360" progId="Word.OpenDocumentText.12">
                  <p:embed/>
                  <p:pic>
                    <p:nvPicPr>
                      <p:cNvPr id="0" name=""/>
                      <p:cNvPicPr/>
                      <p:nvPr/>
                    </p:nvPicPr>
                    <p:blipFill>
                      <a:blip r:embed="rId3"/>
                      <a:stretch>
                        <a:fillRect/>
                      </a:stretch>
                    </p:blipFill>
                    <p:spPr>
                      <a:xfrm>
                        <a:off x="1184275" y="2044700"/>
                        <a:ext cx="8991600" cy="3441700"/>
                      </a:xfrm>
                      <a:prstGeom prst="rect">
                        <a:avLst/>
                      </a:prstGeom>
                    </p:spPr>
                  </p:pic>
                </p:oleObj>
              </mc:Fallback>
            </mc:AlternateContent>
          </a:graphicData>
        </a:graphic>
      </p:graphicFrame>
    </p:spTree>
    <p:extLst>
      <p:ext uri="{BB962C8B-B14F-4D97-AF65-F5344CB8AC3E}">
        <p14:creationId xmlns:p14="http://schemas.microsoft.com/office/powerpoint/2010/main" val="197677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a:xfrm>
            <a:off x="838200" y="1243014"/>
            <a:ext cx="10515600" cy="4933949"/>
          </a:xfrm>
        </p:spPr>
        <p:txBody>
          <a:bodyPr>
            <a:normAutofit/>
          </a:bodyPr>
          <a:lstStyle/>
          <a:p>
            <a:r>
              <a:rPr lang="en-US" dirty="0"/>
              <a:t>Passport configuration:</a:t>
            </a:r>
          </a:p>
          <a:p>
            <a:pPr marL="0" indent="0">
              <a:buNone/>
            </a:pP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16</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4" name="Object 3">
            <a:extLst>
              <a:ext uri="{FF2B5EF4-FFF2-40B4-BE49-F238E27FC236}">
                <a16:creationId xmlns:a16="http://schemas.microsoft.com/office/drawing/2014/main" id="{578BE395-4CB8-4AA1-A7F6-E60F43784AB7}"/>
              </a:ext>
            </a:extLst>
          </p:cNvPr>
          <p:cNvGraphicFramePr>
            <a:graphicFrameLocks noChangeAspect="1"/>
          </p:cNvGraphicFramePr>
          <p:nvPr>
            <p:extLst>
              <p:ext uri="{D42A27DB-BD31-4B8C-83A1-F6EECF244321}">
                <p14:modId xmlns:p14="http://schemas.microsoft.com/office/powerpoint/2010/main" val="2592119226"/>
              </p:ext>
            </p:extLst>
          </p:nvPr>
        </p:nvGraphicFramePr>
        <p:xfrm>
          <a:off x="1176338" y="1862137"/>
          <a:ext cx="10587037" cy="4933950"/>
        </p:xfrm>
        <a:graphic>
          <a:graphicData uri="http://schemas.openxmlformats.org/presentationml/2006/ole">
            <mc:AlternateContent xmlns:mc="http://schemas.openxmlformats.org/markup-compatibility/2006">
              <mc:Choice xmlns:v="urn:schemas-microsoft-com:vml" Requires="v">
                <p:oleObj name="Document" r:id="rId2" imgW="8145720" imgH="3798000" progId="Word.OpenDocumentText.12">
                  <p:embed/>
                </p:oleObj>
              </mc:Choice>
              <mc:Fallback>
                <p:oleObj name="Document" r:id="rId2" imgW="8145720" imgH="3798000" progId="Word.OpenDocumentText.12">
                  <p:embed/>
                  <p:pic>
                    <p:nvPicPr>
                      <p:cNvPr id="0" name=""/>
                      <p:cNvPicPr/>
                      <p:nvPr/>
                    </p:nvPicPr>
                    <p:blipFill>
                      <a:blip r:embed="rId3"/>
                      <a:stretch>
                        <a:fillRect/>
                      </a:stretch>
                    </p:blipFill>
                    <p:spPr>
                      <a:xfrm>
                        <a:off x="1176338" y="1862137"/>
                        <a:ext cx="10587037" cy="4933950"/>
                      </a:xfrm>
                      <a:prstGeom prst="rect">
                        <a:avLst/>
                      </a:prstGeom>
                    </p:spPr>
                  </p:pic>
                </p:oleObj>
              </mc:Fallback>
            </mc:AlternateContent>
          </a:graphicData>
        </a:graphic>
      </p:graphicFrame>
    </p:spTree>
    <p:extLst>
      <p:ext uri="{BB962C8B-B14F-4D97-AF65-F5344CB8AC3E}">
        <p14:creationId xmlns:p14="http://schemas.microsoft.com/office/powerpoint/2010/main" val="91496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Two routes are required for Facebook authentication. </a:t>
            </a: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17</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7" name="Object 6">
            <a:extLst>
              <a:ext uri="{FF2B5EF4-FFF2-40B4-BE49-F238E27FC236}">
                <a16:creationId xmlns:a16="http://schemas.microsoft.com/office/drawing/2014/main" id="{C200946A-76C9-41CF-80A7-6701ADE2BF16}"/>
              </a:ext>
            </a:extLst>
          </p:cNvPr>
          <p:cNvGraphicFramePr>
            <a:graphicFrameLocks noChangeAspect="1"/>
          </p:cNvGraphicFramePr>
          <p:nvPr>
            <p:extLst>
              <p:ext uri="{D42A27DB-BD31-4B8C-83A1-F6EECF244321}">
                <p14:modId xmlns:p14="http://schemas.microsoft.com/office/powerpoint/2010/main" val="1286679149"/>
              </p:ext>
            </p:extLst>
          </p:nvPr>
        </p:nvGraphicFramePr>
        <p:xfrm>
          <a:off x="901700" y="2217848"/>
          <a:ext cx="10388600" cy="3629025"/>
        </p:xfrm>
        <a:graphic>
          <a:graphicData uri="http://schemas.openxmlformats.org/presentationml/2006/ole">
            <mc:AlternateContent xmlns:mc="http://schemas.openxmlformats.org/markup-compatibility/2006">
              <mc:Choice xmlns:v="urn:schemas-microsoft-com:vml" Requires="v">
                <p:oleObj name="Document" r:id="rId2" imgW="10388520" imgH="3628440" progId="Word.OpenDocumentText.12">
                  <p:embed/>
                </p:oleObj>
              </mc:Choice>
              <mc:Fallback>
                <p:oleObj name="Document" r:id="rId2" imgW="10388520" imgH="3628440" progId="Word.OpenDocumentText.12">
                  <p:embed/>
                  <p:pic>
                    <p:nvPicPr>
                      <p:cNvPr id="0" name=""/>
                      <p:cNvPicPr/>
                      <p:nvPr/>
                    </p:nvPicPr>
                    <p:blipFill>
                      <a:blip r:embed="rId3"/>
                      <a:stretch>
                        <a:fillRect/>
                      </a:stretch>
                    </p:blipFill>
                    <p:spPr>
                      <a:xfrm>
                        <a:off x="901700" y="2217848"/>
                        <a:ext cx="10388600" cy="3629025"/>
                      </a:xfrm>
                      <a:prstGeom prst="rect">
                        <a:avLst/>
                      </a:prstGeom>
                    </p:spPr>
                  </p:pic>
                </p:oleObj>
              </mc:Fallback>
            </mc:AlternateContent>
          </a:graphicData>
        </a:graphic>
      </p:graphicFrame>
    </p:spTree>
    <p:extLst>
      <p:ext uri="{BB962C8B-B14F-4D97-AF65-F5344CB8AC3E}">
        <p14:creationId xmlns:p14="http://schemas.microsoft.com/office/powerpoint/2010/main" val="39292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In order to support login sessions, Passport will serialize and deserialize user instances to and from the session. </a:t>
            </a:r>
            <a:endParaRPr lang="en-US" b="1" dirty="0"/>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18</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4" name="Object 3">
            <a:extLst>
              <a:ext uri="{FF2B5EF4-FFF2-40B4-BE49-F238E27FC236}">
                <a16:creationId xmlns:a16="http://schemas.microsoft.com/office/drawing/2014/main" id="{C48148E0-A728-4CE3-8B71-E312789AAF4A}"/>
              </a:ext>
            </a:extLst>
          </p:cNvPr>
          <p:cNvGraphicFramePr>
            <a:graphicFrameLocks noChangeAspect="1"/>
          </p:cNvGraphicFramePr>
          <p:nvPr>
            <p:extLst>
              <p:ext uri="{D42A27DB-BD31-4B8C-83A1-F6EECF244321}">
                <p14:modId xmlns:p14="http://schemas.microsoft.com/office/powerpoint/2010/main" val="415131246"/>
              </p:ext>
            </p:extLst>
          </p:nvPr>
        </p:nvGraphicFramePr>
        <p:xfrm>
          <a:off x="433387" y="2735950"/>
          <a:ext cx="5662613" cy="2181225"/>
        </p:xfrm>
        <a:graphic>
          <a:graphicData uri="http://schemas.openxmlformats.org/presentationml/2006/ole">
            <mc:AlternateContent xmlns:mc="http://schemas.openxmlformats.org/markup-compatibility/2006">
              <mc:Choice xmlns:v="urn:schemas-microsoft-com:vml" Requires="v">
                <p:oleObj name="Document" r:id="rId2" imgW="5747400" imgH="2215800" progId="Word.OpenDocumentText.12">
                  <p:embed/>
                </p:oleObj>
              </mc:Choice>
              <mc:Fallback>
                <p:oleObj name="Document" r:id="rId2" imgW="5747400" imgH="2215800" progId="Word.OpenDocumentText.12">
                  <p:embed/>
                  <p:pic>
                    <p:nvPicPr>
                      <p:cNvPr id="0" name=""/>
                      <p:cNvPicPr/>
                      <p:nvPr/>
                    </p:nvPicPr>
                    <p:blipFill>
                      <a:blip r:embed="rId3"/>
                      <a:stretch>
                        <a:fillRect/>
                      </a:stretch>
                    </p:blipFill>
                    <p:spPr>
                      <a:xfrm>
                        <a:off x="433387" y="2735950"/>
                        <a:ext cx="5662613" cy="2181225"/>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F8CE6060-831A-4749-B3F2-FCEDA6F7BB01}"/>
              </a:ext>
            </a:extLst>
          </p:cNvPr>
          <p:cNvPicPr>
            <a:picLocks noChangeAspect="1"/>
          </p:cNvPicPr>
          <p:nvPr/>
        </p:nvPicPr>
        <p:blipFill>
          <a:blip r:embed="rId4"/>
          <a:stretch>
            <a:fillRect/>
          </a:stretch>
        </p:blipFill>
        <p:spPr>
          <a:xfrm>
            <a:off x="6168301" y="2735950"/>
            <a:ext cx="5735911" cy="2695922"/>
          </a:xfrm>
          <a:prstGeom prst="rect">
            <a:avLst/>
          </a:prstGeom>
        </p:spPr>
      </p:pic>
    </p:spTree>
    <p:extLst>
      <p:ext uri="{BB962C8B-B14F-4D97-AF65-F5344CB8AC3E}">
        <p14:creationId xmlns:p14="http://schemas.microsoft.com/office/powerpoint/2010/main" val="28980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Let’s look at our /dashboard to see how it checks to make sure the user is authenticated: </a:t>
            </a:r>
          </a:p>
          <a:p>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19</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7" name="Object 6">
            <a:extLst>
              <a:ext uri="{FF2B5EF4-FFF2-40B4-BE49-F238E27FC236}">
                <a16:creationId xmlns:a16="http://schemas.microsoft.com/office/drawing/2014/main" id="{8137E191-337A-4707-BA9C-D4A26540983E}"/>
              </a:ext>
            </a:extLst>
          </p:cNvPr>
          <p:cNvGraphicFramePr>
            <a:graphicFrameLocks noChangeAspect="1"/>
          </p:cNvGraphicFramePr>
          <p:nvPr>
            <p:extLst>
              <p:ext uri="{D42A27DB-BD31-4B8C-83A1-F6EECF244321}">
                <p14:modId xmlns:p14="http://schemas.microsoft.com/office/powerpoint/2010/main" val="2106915735"/>
              </p:ext>
            </p:extLst>
          </p:nvPr>
        </p:nvGraphicFramePr>
        <p:xfrm>
          <a:off x="1171575" y="2536825"/>
          <a:ext cx="8124825" cy="3509963"/>
        </p:xfrm>
        <a:graphic>
          <a:graphicData uri="http://schemas.openxmlformats.org/presentationml/2006/ole">
            <mc:AlternateContent xmlns:mc="http://schemas.openxmlformats.org/markup-compatibility/2006">
              <mc:Choice xmlns:v="urn:schemas-microsoft-com:vml" Requires="v">
                <p:oleObj name="Document" r:id="rId2" imgW="8124840" imgH="3510360" progId="Word.OpenDocumentText.12">
                  <p:embed/>
                </p:oleObj>
              </mc:Choice>
              <mc:Fallback>
                <p:oleObj name="Document" r:id="rId2" imgW="8124840" imgH="3510360" progId="Word.OpenDocumentText.12">
                  <p:embed/>
                  <p:pic>
                    <p:nvPicPr>
                      <p:cNvPr id="0" name=""/>
                      <p:cNvPicPr/>
                      <p:nvPr/>
                    </p:nvPicPr>
                    <p:blipFill>
                      <a:blip r:embed="rId3"/>
                      <a:stretch>
                        <a:fillRect/>
                      </a:stretch>
                    </p:blipFill>
                    <p:spPr>
                      <a:xfrm>
                        <a:off x="1171575" y="2536825"/>
                        <a:ext cx="8124825" cy="3509963"/>
                      </a:xfrm>
                      <a:prstGeom prst="rect">
                        <a:avLst/>
                      </a:prstGeom>
                    </p:spPr>
                  </p:pic>
                </p:oleObj>
              </mc:Fallback>
            </mc:AlternateContent>
          </a:graphicData>
        </a:graphic>
      </p:graphicFrame>
    </p:spTree>
    <p:extLst>
      <p:ext uri="{BB962C8B-B14F-4D97-AF65-F5344CB8AC3E}">
        <p14:creationId xmlns:p14="http://schemas.microsoft.com/office/powerpoint/2010/main" val="1085152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OUTLINE</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pPr marL="514350" indent="-514350">
              <a:buFont typeface="+mj-lt"/>
              <a:buAutoNum type="arabicPeriod"/>
            </a:pPr>
            <a:r>
              <a:rPr lang="en-US" dirty="0"/>
              <a:t>Authentication</a:t>
            </a:r>
          </a:p>
          <a:p>
            <a:pPr marL="514350" indent="-514350">
              <a:buFont typeface="+mj-lt"/>
              <a:buAutoNum type="arabicPeriod"/>
            </a:pPr>
            <a:r>
              <a:rPr lang="en-US" dirty="0"/>
              <a:t>Storing Users in Your Database</a:t>
            </a:r>
          </a:p>
          <a:p>
            <a:pPr marL="514350" indent="-514350">
              <a:buFont typeface="+mj-lt"/>
              <a:buAutoNum type="arabicPeriod"/>
            </a:pPr>
            <a:r>
              <a:rPr lang="en-US" dirty="0"/>
              <a:t>Passport</a:t>
            </a:r>
          </a:p>
          <a:p>
            <a:pPr marL="514350" indent="-514350">
              <a:buFont typeface="+mj-lt"/>
              <a:buAutoNum type="arabicPeriod"/>
            </a:pPr>
            <a:r>
              <a:rPr lang="en-US" dirty="0"/>
              <a:t>Setting Up Facebook App</a:t>
            </a:r>
          </a:p>
          <a:p>
            <a:pPr marL="514350" indent="-514350">
              <a:buFont typeface="+mj-lt"/>
              <a:buAutoNum type="arabicPeriod"/>
            </a:pPr>
            <a:r>
              <a:rPr lang="en-US" dirty="0"/>
              <a:t>Setting Up Passport</a:t>
            </a:r>
          </a:p>
          <a:p>
            <a:pPr marL="514350" indent="-514350">
              <a:buFont typeface="+mj-lt"/>
              <a:buAutoNum type="arabicPeriod"/>
            </a:pPr>
            <a:r>
              <a:rPr lang="en-US" dirty="0"/>
              <a:t>Role-Based Authorization</a:t>
            </a:r>
          </a:p>
          <a:p>
            <a:pPr marL="514350" indent="-514350">
              <a:buFont typeface="+mj-lt"/>
              <a:buAutoNum type="arabicPeriod"/>
            </a:pPr>
            <a:r>
              <a:rPr lang="en-US" dirty="0"/>
              <a:t>References</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2</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426840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Role-Based Authorization</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Let’s say we only want admins to see their admin pages.</a:t>
            </a:r>
          </a:p>
          <a:p>
            <a:r>
              <a:rPr lang="en-US" dirty="0"/>
              <a:t>Let’s create a function called </a:t>
            </a:r>
            <a:r>
              <a:rPr lang="en-US" i="1" dirty="0" err="1"/>
              <a:t>adminOnly</a:t>
            </a:r>
            <a:r>
              <a:rPr lang="en-US" dirty="0"/>
              <a:t> that will allow only admins:</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20</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4" name="Object 3">
            <a:extLst>
              <a:ext uri="{FF2B5EF4-FFF2-40B4-BE49-F238E27FC236}">
                <a16:creationId xmlns:a16="http://schemas.microsoft.com/office/drawing/2014/main" id="{D22AE58A-5BD6-4228-9238-B7C07EFC590A}"/>
              </a:ext>
            </a:extLst>
          </p:cNvPr>
          <p:cNvGraphicFramePr>
            <a:graphicFrameLocks noChangeAspect="1"/>
          </p:cNvGraphicFramePr>
          <p:nvPr>
            <p:extLst>
              <p:ext uri="{D42A27DB-BD31-4B8C-83A1-F6EECF244321}">
                <p14:modId xmlns:p14="http://schemas.microsoft.com/office/powerpoint/2010/main" val="3076193492"/>
              </p:ext>
            </p:extLst>
          </p:nvPr>
        </p:nvGraphicFramePr>
        <p:xfrm>
          <a:off x="1171574" y="2856707"/>
          <a:ext cx="8124825" cy="2714625"/>
        </p:xfrm>
        <a:graphic>
          <a:graphicData uri="http://schemas.openxmlformats.org/presentationml/2006/ole">
            <mc:AlternateContent xmlns:mc="http://schemas.openxmlformats.org/markup-compatibility/2006">
              <mc:Choice xmlns:v="urn:schemas-microsoft-com:vml" Requires="v">
                <p:oleObj name="Document" r:id="rId2" imgW="8124840" imgH="2733480" progId="Word.OpenDocumentText.12">
                  <p:embed/>
                </p:oleObj>
              </mc:Choice>
              <mc:Fallback>
                <p:oleObj name="Document" r:id="rId2" imgW="8124840" imgH="2733480" progId="Word.OpenDocumentText.12">
                  <p:embed/>
                  <p:pic>
                    <p:nvPicPr>
                      <p:cNvPr id="0" name=""/>
                      <p:cNvPicPr/>
                      <p:nvPr/>
                    </p:nvPicPr>
                    <p:blipFill>
                      <a:blip r:embed="rId3"/>
                      <a:stretch>
                        <a:fillRect/>
                      </a:stretch>
                    </p:blipFill>
                    <p:spPr>
                      <a:xfrm>
                        <a:off x="1171574" y="2856707"/>
                        <a:ext cx="8124825" cy="2714625"/>
                      </a:xfrm>
                      <a:prstGeom prst="rect">
                        <a:avLst/>
                      </a:prstGeom>
                    </p:spPr>
                  </p:pic>
                </p:oleObj>
              </mc:Fallback>
            </mc:AlternateContent>
          </a:graphicData>
        </a:graphic>
      </p:graphicFrame>
    </p:spTree>
    <p:extLst>
      <p:ext uri="{BB962C8B-B14F-4D97-AF65-F5344CB8AC3E}">
        <p14:creationId xmlns:p14="http://schemas.microsoft.com/office/powerpoint/2010/main" val="305170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References</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hlinkClick r:id="rId2"/>
              </a:rPr>
              <a:t>http://www.passportjs.org/docs/</a:t>
            </a:r>
            <a:r>
              <a:rPr lang="en-US" dirty="0"/>
              <a:t> </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21</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77400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Authentication</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lnSpcReduction="10000"/>
          </a:bodyPr>
          <a:lstStyle/>
          <a:p>
            <a:r>
              <a:rPr lang="en-US" dirty="0"/>
              <a:t>Authentication Versus Authorization</a:t>
            </a:r>
          </a:p>
          <a:p>
            <a:pPr lvl="1"/>
            <a:r>
              <a:rPr lang="en-US" dirty="0"/>
              <a:t>Authentication refers to verifying users’ identities.</a:t>
            </a:r>
          </a:p>
          <a:p>
            <a:pPr lvl="1"/>
            <a:r>
              <a:rPr lang="en-US" dirty="0"/>
              <a:t>Authorization refers to determining what a user is authorized to access, modify, or view.</a:t>
            </a:r>
          </a:p>
          <a:p>
            <a:r>
              <a:rPr lang="en-US" dirty="0"/>
              <a:t>The Problem with Passwords</a:t>
            </a:r>
          </a:p>
          <a:p>
            <a:r>
              <a:rPr lang="en-US" dirty="0"/>
              <a:t>Third-Party Authentication</a:t>
            </a:r>
          </a:p>
          <a:p>
            <a:pPr lvl="1"/>
            <a:r>
              <a:rPr lang="en-US" dirty="0"/>
              <a:t>Third-party authentication takes advantage of the fact that pretty much everyone on the Internet has an account on at least one major service, such as Google, Facebook, Twitter, or LinkedIn. All of these services provide a mechanism to authenticate and identify your users through their service. </a:t>
            </a:r>
          </a:p>
          <a:p>
            <a:pPr lvl="1"/>
            <a:endParaRPr lang="en-US"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3</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47343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Storing Users in Your Database </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fontScale="77500" lnSpcReduction="20000"/>
          </a:bodyPr>
          <a:lstStyle/>
          <a:p>
            <a:r>
              <a:rPr lang="en-US" dirty="0"/>
              <a:t>Whether or not you rely on a third party to authenticate your users, you will want to store a record of users in your own database.</a:t>
            </a:r>
          </a:p>
          <a:p>
            <a:r>
              <a:rPr lang="en-US" dirty="0"/>
              <a:t>So let’s create a model for our users, </a:t>
            </a:r>
            <a:r>
              <a:rPr lang="en-US" i="1" dirty="0"/>
              <a:t>models/user.js</a:t>
            </a:r>
            <a:r>
              <a:rPr lang="en-US" dirty="0"/>
              <a:t>:</a:t>
            </a:r>
          </a:p>
          <a:p>
            <a:endParaRPr lang="en-US" dirty="0"/>
          </a:p>
          <a:p>
            <a:endParaRPr lang="en-US" dirty="0"/>
          </a:p>
          <a:p>
            <a:endParaRPr lang="en-US" dirty="0"/>
          </a:p>
          <a:p>
            <a:endParaRPr lang="en-US" dirty="0"/>
          </a:p>
          <a:p>
            <a:endParaRPr lang="en-US" dirty="0"/>
          </a:p>
          <a:p>
            <a:r>
              <a:rPr lang="en-US" dirty="0"/>
              <a:t>We need some way to map a user record to a third-party ID, so we have our own ID property, called </a:t>
            </a:r>
            <a:r>
              <a:rPr lang="en-US" i="1" dirty="0" err="1"/>
              <a:t>authId</a:t>
            </a:r>
            <a:r>
              <a:rPr lang="en-US" dirty="0"/>
              <a:t>. For example, a Facebook user might have an </a:t>
            </a:r>
            <a:r>
              <a:rPr lang="en-US" i="1" dirty="0" err="1"/>
              <a:t>authId</a:t>
            </a:r>
            <a:r>
              <a:rPr lang="en-US" dirty="0"/>
              <a:t> of </a:t>
            </a:r>
            <a:r>
              <a:rPr lang="en-US" i="1" dirty="0"/>
              <a:t>facebook:525764102</a:t>
            </a:r>
            <a:endParaRPr lang="en-US" dirty="0"/>
          </a:p>
          <a:p>
            <a:endParaRPr lang="en-US" i="1" dirty="0"/>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4</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graphicFrame>
        <p:nvGraphicFramePr>
          <p:cNvPr id="4" name="Object 3">
            <a:extLst>
              <a:ext uri="{FF2B5EF4-FFF2-40B4-BE49-F238E27FC236}">
                <a16:creationId xmlns:a16="http://schemas.microsoft.com/office/drawing/2014/main" id="{6A6D1AE5-FE9A-4056-9E47-5E2253DFC143}"/>
              </a:ext>
            </a:extLst>
          </p:cNvPr>
          <p:cNvGraphicFramePr>
            <a:graphicFrameLocks noChangeAspect="1"/>
          </p:cNvGraphicFramePr>
          <p:nvPr>
            <p:extLst>
              <p:ext uri="{D42A27DB-BD31-4B8C-83A1-F6EECF244321}">
                <p14:modId xmlns:p14="http://schemas.microsoft.com/office/powerpoint/2010/main" val="1578309004"/>
              </p:ext>
            </p:extLst>
          </p:nvPr>
        </p:nvGraphicFramePr>
        <p:xfrm>
          <a:off x="1140843" y="2633002"/>
          <a:ext cx="8112125" cy="2301875"/>
        </p:xfrm>
        <a:graphic>
          <a:graphicData uri="http://schemas.openxmlformats.org/presentationml/2006/ole">
            <mc:AlternateContent xmlns:mc="http://schemas.openxmlformats.org/markup-compatibility/2006">
              <mc:Choice xmlns:v="urn:schemas-microsoft-com:vml" Requires="v">
                <p:oleObj name="Document" r:id="rId2" imgW="8155440" imgH="2317680" progId="Word.OpenDocumentText.12">
                  <p:embed/>
                </p:oleObj>
              </mc:Choice>
              <mc:Fallback>
                <p:oleObj name="Document" r:id="rId2" imgW="8155440" imgH="2317680" progId="Word.OpenDocumentText.12">
                  <p:embed/>
                  <p:pic>
                    <p:nvPicPr>
                      <p:cNvPr id="0" name=""/>
                      <p:cNvPicPr/>
                      <p:nvPr/>
                    </p:nvPicPr>
                    <p:blipFill>
                      <a:blip r:embed="rId3"/>
                      <a:stretch>
                        <a:fillRect/>
                      </a:stretch>
                    </p:blipFill>
                    <p:spPr>
                      <a:xfrm>
                        <a:off x="1140843" y="2633002"/>
                        <a:ext cx="8112125" cy="2301875"/>
                      </a:xfrm>
                      <a:prstGeom prst="rect">
                        <a:avLst/>
                      </a:prstGeom>
                    </p:spPr>
                  </p:pic>
                </p:oleObj>
              </mc:Fallback>
            </mc:AlternateContent>
          </a:graphicData>
        </a:graphic>
      </p:graphicFrame>
    </p:spTree>
    <p:extLst>
      <p:ext uri="{BB962C8B-B14F-4D97-AF65-F5344CB8AC3E}">
        <p14:creationId xmlns:p14="http://schemas.microsoft.com/office/powerpoint/2010/main" val="178757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Passport</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i="1" dirty="0"/>
              <a:t>Passport</a:t>
            </a:r>
            <a:r>
              <a:rPr lang="en-US" dirty="0"/>
              <a:t> is a very popular and robust authentication module for Node/Express.</a:t>
            </a:r>
          </a:p>
          <a:p>
            <a:r>
              <a:rPr lang="en-US" dirty="0"/>
              <a:t>The detail that’s important to understand is that, with third-party authentication, your app never receives a password. That is handled entirely by the third party.</a:t>
            </a:r>
          </a:p>
          <a:p>
            <a:r>
              <a:rPr lang="en-US" dirty="0"/>
              <a:t>The whole process, then, relies on </a:t>
            </a:r>
            <a:r>
              <a:rPr lang="en-US" i="1" dirty="0"/>
              <a:t>redirects</a:t>
            </a:r>
            <a:r>
              <a:rPr lang="en-US" dirty="0"/>
              <a:t>.</a:t>
            </a:r>
          </a:p>
          <a:p>
            <a:r>
              <a:rPr lang="en-US" dirty="0"/>
              <a:t>When you use </a:t>
            </a:r>
            <a:r>
              <a:rPr lang="en-US" i="1" dirty="0"/>
              <a:t>Passport</a:t>
            </a:r>
            <a:r>
              <a:rPr lang="en-US" dirty="0"/>
              <a:t>, there are four steps that your app will be responsible for.</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5</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340606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Passport</a:t>
            </a:r>
          </a:p>
        </p:txBody>
      </p:sp>
      <p:pic>
        <p:nvPicPr>
          <p:cNvPr id="7" name="Content Placeholder 6">
            <a:extLst>
              <a:ext uri="{FF2B5EF4-FFF2-40B4-BE49-F238E27FC236}">
                <a16:creationId xmlns:a16="http://schemas.microsoft.com/office/drawing/2014/main" id="{F9999DCA-9FAB-4F4D-92D4-8D4F5C6EB9B2}"/>
              </a:ext>
            </a:extLst>
          </p:cNvPr>
          <p:cNvPicPr>
            <a:picLocks noGrp="1" noChangeAspect="1"/>
          </p:cNvPicPr>
          <p:nvPr>
            <p:ph idx="1"/>
          </p:nvPr>
        </p:nvPicPr>
        <p:blipFill>
          <a:blip r:embed="rId2"/>
          <a:stretch>
            <a:fillRect/>
          </a:stretch>
        </p:blipFill>
        <p:spPr>
          <a:xfrm>
            <a:off x="4197475" y="136525"/>
            <a:ext cx="4508464" cy="6256553"/>
          </a:xfrm>
        </p:spPr>
      </p:pic>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6</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156320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sp>
        <p:nvSpPr>
          <p:cNvPr id="3" name="Content Placeholder 2">
            <a:extLst>
              <a:ext uri="{FF2B5EF4-FFF2-40B4-BE49-F238E27FC236}">
                <a16:creationId xmlns:a16="http://schemas.microsoft.com/office/drawing/2014/main" id="{77D80777-13BF-F04D-99A3-20479DFD99B3}"/>
              </a:ext>
            </a:extLst>
          </p:cNvPr>
          <p:cNvSpPr>
            <a:spLocks noGrp="1"/>
          </p:cNvSpPr>
          <p:nvPr>
            <p:ph idx="1"/>
          </p:nvPr>
        </p:nvSpPr>
        <p:spPr/>
        <p:txBody>
          <a:bodyPr>
            <a:normAutofit/>
          </a:bodyPr>
          <a:lstStyle/>
          <a:p>
            <a:r>
              <a:rPr lang="en-US" dirty="0"/>
              <a:t>To keep things simple, we’ll start with a single authentication provider. Arbitrarily, we’ll choose Facebook. </a:t>
            </a:r>
          </a:p>
          <a:p>
            <a:r>
              <a:rPr lang="en-US" dirty="0"/>
              <a:t>For Facebook authentication, you’ll need a </a:t>
            </a:r>
            <a:r>
              <a:rPr lang="en-US" i="1" dirty="0"/>
              <a:t>Facebook app</a:t>
            </a:r>
            <a:r>
              <a:rPr lang="en-US" dirty="0"/>
              <a:t>.</a:t>
            </a:r>
          </a:p>
          <a:p>
            <a:r>
              <a:rPr lang="en-US" dirty="0">
                <a:hlinkClick r:id="rId2"/>
              </a:rPr>
              <a:t>https://developers.facebook.com/apps</a:t>
            </a:r>
            <a:r>
              <a:rPr lang="en-US" dirty="0"/>
              <a:t> </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7</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Tree>
    <p:extLst>
      <p:ext uri="{BB962C8B-B14F-4D97-AF65-F5344CB8AC3E}">
        <p14:creationId xmlns:p14="http://schemas.microsoft.com/office/powerpoint/2010/main" val="421168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pic>
        <p:nvPicPr>
          <p:cNvPr id="7" name="Content Placeholder 6">
            <a:extLst>
              <a:ext uri="{FF2B5EF4-FFF2-40B4-BE49-F238E27FC236}">
                <a16:creationId xmlns:a16="http://schemas.microsoft.com/office/drawing/2014/main" id="{018E9819-BD7D-48A2-9405-23A57D359DB9}"/>
              </a:ext>
            </a:extLst>
          </p:cNvPr>
          <p:cNvPicPr>
            <a:picLocks noGrp="1" noChangeAspect="1"/>
          </p:cNvPicPr>
          <p:nvPr>
            <p:ph idx="1"/>
          </p:nvPr>
        </p:nvPicPr>
        <p:blipFill>
          <a:blip r:embed="rId2"/>
          <a:stretch>
            <a:fillRect/>
          </a:stretch>
        </p:blipFill>
        <p:spPr>
          <a:xfrm>
            <a:off x="934247" y="1973403"/>
            <a:ext cx="7638076" cy="4410294"/>
          </a:xfrm>
        </p:spPr>
      </p:pic>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8</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sp>
        <p:nvSpPr>
          <p:cNvPr id="8" name="Content Placeholder 2">
            <a:extLst>
              <a:ext uri="{FF2B5EF4-FFF2-40B4-BE49-F238E27FC236}">
                <a16:creationId xmlns:a16="http://schemas.microsoft.com/office/drawing/2014/main" id="{30D976C6-F8A5-4708-8A5A-B133725E8AAA}"/>
              </a:ext>
            </a:extLst>
          </p:cNvPr>
          <p:cNvSpPr txBox="1">
            <a:spLocks/>
          </p:cNvSpPr>
          <p:nvPr/>
        </p:nvSpPr>
        <p:spPr>
          <a:xfrm>
            <a:off x="838200" y="1390919"/>
            <a:ext cx="10419553" cy="5824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on the </a:t>
            </a:r>
            <a:r>
              <a:rPr lang="en-US" b="1" dirty="0"/>
              <a:t>create app</a:t>
            </a:r>
            <a:r>
              <a:rPr lang="en-US" dirty="0"/>
              <a:t> link and choose “Build Connected Experience”</a:t>
            </a:r>
          </a:p>
        </p:txBody>
      </p:sp>
    </p:spTree>
    <p:extLst>
      <p:ext uri="{BB962C8B-B14F-4D97-AF65-F5344CB8AC3E}">
        <p14:creationId xmlns:p14="http://schemas.microsoft.com/office/powerpoint/2010/main" val="185516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5919-7457-4C4B-936F-A855E69C75D4}"/>
              </a:ext>
            </a:extLst>
          </p:cNvPr>
          <p:cNvSpPr>
            <a:spLocks noGrp="1"/>
          </p:cNvSpPr>
          <p:nvPr>
            <p:ph type="title"/>
          </p:nvPr>
        </p:nvSpPr>
        <p:spPr/>
        <p:txBody>
          <a:bodyPr/>
          <a:lstStyle/>
          <a:p>
            <a:r>
              <a:rPr lang="en-US" dirty="0">
                <a:latin typeface="Geeza Pro" panose="02000400000000000000" pitchFamily="2" charset="-78"/>
                <a:cs typeface="Geeza Pro" panose="02000400000000000000" pitchFamily="2" charset="-78"/>
              </a:rPr>
              <a:t>Setting Up Facebook App</a:t>
            </a:r>
          </a:p>
        </p:txBody>
      </p:sp>
      <p:sp>
        <p:nvSpPr>
          <p:cNvPr id="5" name="Slide Number Placeholder 4">
            <a:extLst>
              <a:ext uri="{FF2B5EF4-FFF2-40B4-BE49-F238E27FC236}">
                <a16:creationId xmlns:a16="http://schemas.microsoft.com/office/drawing/2014/main" id="{5697D42A-6D43-A841-B318-F029F7AEB3CF}"/>
              </a:ext>
            </a:extLst>
          </p:cNvPr>
          <p:cNvSpPr>
            <a:spLocks noGrp="1"/>
          </p:cNvSpPr>
          <p:nvPr>
            <p:ph type="sldNum" sz="quarter" idx="12"/>
          </p:nvPr>
        </p:nvSpPr>
        <p:spPr/>
        <p:txBody>
          <a:bodyPr/>
          <a:lstStyle/>
          <a:p>
            <a:fld id="{6032465C-7008-104A-99A0-990693B142CF}" type="slidenum">
              <a:rPr lang="en-US" smtClean="0"/>
              <a:pPr/>
              <a:t>9</a:t>
            </a:fld>
            <a:endParaRPr lang="en-US"/>
          </a:p>
        </p:txBody>
      </p:sp>
      <p:sp>
        <p:nvSpPr>
          <p:cNvPr id="6" name="Footer Placeholder 5">
            <a:extLst>
              <a:ext uri="{FF2B5EF4-FFF2-40B4-BE49-F238E27FC236}">
                <a16:creationId xmlns:a16="http://schemas.microsoft.com/office/drawing/2014/main" id="{A2FAE803-D1E4-E449-A772-2A147767071D}"/>
              </a:ext>
            </a:extLst>
          </p:cNvPr>
          <p:cNvSpPr>
            <a:spLocks noGrp="1"/>
          </p:cNvSpPr>
          <p:nvPr>
            <p:ph type="ftr" sz="quarter" idx="11"/>
          </p:nvPr>
        </p:nvSpPr>
        <p:spPr/>
        <p:txBody>
          <a:bodyPr/>
          <a:lstStyle/>
          <a:p>
            <a:r>
              <a:rPr lang="en-US" dirty="0"/>
              <a:t>March 2021</a:t>
            </a:r>
          </a:p>
        </p:txBody>
      </p:sp>
      <p:pic>
        <p:nvPicPr>
          <p:cNvPr id="9" name="Content Placeholder 8">
            <a:extLst>
              <a:ext uri="{FF2B5EF4-FFF2-40B4-BE49-F238E27FC236}">
                <a16:creationId xmlns:a16="http://schemas.microsoft.com/office/drawing/2014/main" id="{88CF0CBF-5236-4C57-99E3-DB36A2AF56CF}"/>
              </a:ext>
            </a:extLst>
          </p:cNvPr>
          <p:cNvPicPr>
            <a:picLocks noGrp="1" noChangeAspect="1"/>
          </p:cNvPicPr>
          <p:nvPr>
            <p:ph idx="1"/>
          </p:nvPr>
        </p:nvPicPr>
        <p:blipFill>
          <a:blip r:embed="rId2"/>
          <a:stretch>
            <a:fillRect/>
          </a:stretch>
        </p:blipFill>
        <p:spPr>
          <a:xfrm>
            <a:off x="934247" y="1973403"/>
            <a:ext cx="7593676" cy="4440156"/>
          </a:xfrm>
        </p:spPr>
      </p:pic>
      <p:sp>
        <p:nvSpPr>
          <p:cNvPr id="7" name="Content Placeholder 2">
            <a:extLst>
              <a:ext uri="{FF2B5EF4-FFF2-40B4-BE49-F238E27FC236}">
                <a16:creationId xmlns:a16="http://schemas.microsoft.com/office/drawing/2014/main" id="{51D0319D-5437-4CEC-9C88-C6C88AB3E811}"/>
              </a:ext>
            </a:extLst>
          </p:cNvPr>
          <p:cNvSpPr txBox="1">
            <a:spLocks/>
          </p:cNvSpPr>
          <p:nvPr/>
        </p:nvSpPr>
        <p:spPr>
          <a:xfrm>
            <a:off x="838200" y="1390919"/>
            <a:ext cx="10419553" cy="5824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will need to enter the details in the following pop-up</a:t>
            </a:r>
          </a:p>
        </p:txBody>
      </p:sp>
    </p:spTree>
    <p:extLst>
      <p:ext uri="{BB962C8B-B14F-4D97-AF65-F5344CB8AC3E}">
        <p14:creationId xmlns:p14="http://schemas.microsoft.com/office/powerpoint/2010/main" val="106174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9938</TotalTime>
  <Words>643</Words>
  <Application>Microsoft Office PowerPoint</Application>
  <PresentationFormat>Widescreen</PresentationFormat>
  <Paragraphs>110</Paragraphs>
  <Slides>21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8" baseType="lpstr">
      <vt:lpstr>Arial</vt:lpstr>
      <vt:lpstr>Calibri</vt:lpstr>
      <vt:lpstr>Calibri Light</vt:lpstr>
      <vt:lpstr>Geeza Pro</vt:lpstr>
      <vt:lpstr>Office Theme</vt:lpstr>
      <vt:lpstr>Document</vt:lpstr>
      <vt:lpstr>OpenDocument Text</vt:lpstr>
      <vt:lpstr>503106</vt:lpstr>
      <vt:lpstr>OUTLINE</vt:lpstr>
      <vt:lpstr>Authentication</vt:lpstr>
      <vt:lpstr>Storing Users in Your Database </vt:lpstr>
      <vt:lpstr>Passport</vt:lpstr>
      <vt:lpstr>Passport</vt:lpstr>
      <vt:lpstr>Setting Up Facebook App</vt:lpstr>
      <vt:lpstr>Setting Up Facebook App</vt:lpstr>
      <vt:lpstr>Setting Up Facebook App</vt:lpstr>
      <vt:lpstr>Setting Up Facebook App</vt:lpstr>
      <vt:lpstr>Setting Up Facebook App</vt:lpstr>
      <vt:lpstr>Setting Up Facebook App</vt:lpstr>
      <vt:lpstr>Setting Up Passport</vt:lpstr>
      <vt:lpstr>Setting Up Passport</vt:lpstr>
      <vt:lpstr>Setting Up Passport</vt:lpstr>
      <vt:lpstr>Setting Up Passport</vt:lpstr>
      <vt:lpstr>Setting Up Passport</vt:lpstr>
      <vt:lpstr>Setting Up Passport</vt:lpstr>
      <vt:lpstr>Setting Up Passport</vt:lpstr>
      <vt:lpstr>Role-Based Authorization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Van Manh</dc:creator>
  <cp:lastModifiedBy>Minh Dang</cp:lastModifiedBy>
  <cp:revision>1429</cp:revision>
  <dcterms:created xsi:type="dcterms:W3CDTF">2020-02-23T14:42:24Z</dcterms:created>
  <dcterms:modified xsi:type="dcterms:W3CDTF">2021-03-27T11:01:17Z</dcterms:modified>
</cp:coreProperties>
</file>