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2F6CA0-A30D-4169-86CD-6FE3D6CD1888}" type="datetimeFigureOut">
              <a:rPr lang="en-US" smtClean="0"/>
              <a:t>11/22/2022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53C051-62CC-4C32-A1ED-07D73D99BB3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53C051-62CC-4C32-A1ED-07D73D99BB30}" type="slidenum">
              <a:rPr lang="en-US" smtClean="0"/>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1C48A9-48B0-410D-ABD3-2B80EF8B5288}"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C37BD-99AA-45AB-A7C0-E3B0ED34940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C48A9-48B0-410D-ABD3-2B80EF8B5288}"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C37BD-99AA-45AB-A7C0-E3B0ED3494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C48A9-48B0-410D-ABD3-2B80EF8B5288}"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C37BD-99AA-45AB-A7C0-E3B0ED3494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C48A9-48B0-410D-ABD3-2B80EF8B5288}"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C37BD-99AA-45AB-A7C0-E3B0ED3494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C48A9-48B0-410D-ABD3-2B80EF8B5288}"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C37BD-99AA-45AB-A7C0-E3B0ED34940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1C48A9-48B0-410D-ABD3-2B80EF8B5288}"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C37BD-99AA-45AB-A7C0-E3B0ED3494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1C48A9-48B0-410D-ABD3-2B80EF8B5288}" type="datetimeFigureOut">
              <a:rPr lang="en-US" smtClean="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C37BD-99AA-45AB-A7C0-E3B0ED34940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1C48A9-48B0-410D-ABD3-2B80EF8B5288}" type="datetimeFigureOut">
              <a:rPr lang="en-US" smtClean="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DC37BD-99AA-45AB-A7C0-E3B0ED3494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C48A9-48B0-410D-ABD3-2B80EF8B5288}" type="datetimeFigureOut">
              <a:rPr lang="en-US" smtClean="0"/>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DC37BD-99AA-45AB-A7C0-E3B0ED3494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C48A9-48B0-410D-ABD3-2B80EF8B5288}"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C37BD-99AA-45AB-A7C0-E3B0ED3494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C48A9-48B0-410D-ABD3-2B80EF8B5288}"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C37BD-99AA-45AB-A7C0-E3B0ED34940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C48A9-48B0-410D-ABD3-2B80EF8B5288}" type="datetimeFigureOut">
              <a:rPr lang="en-US" smtClean="0"/>
              <a:t>11/20/2022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C37BD-99AA-45AB-A7C0-E3B0ED3494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785794"/>
            <a:ext cx="7286676" cy="1470025"/>
          </a:xfrm>
        </p:spPr>
        <p:txBody>
          <a:bodyPr>
            <a:normAutofit fontScale="90000"/>
          </a:bodyPr>
          <a:lstStyle/>
          <a:p>
            <a:pPr algn="l"/>
            <a:r>
              <a:rPr lang="en-IN" sz="3100" b="1" dirty="0">
                <a:latin typeface="Times New Roman" pitchFamily="18" charset="0"/>
                <a:cs typeface="Times New Roman" pitchFamily="18" charset="0"/>
                <a:hlinkClick r:id="rId2"/>
              </a:rPr>
              <a:t>E-retail Factors for Customer Activation and Retention: A Case Study from Indian E-commerce Customers</a:t>
            </a:r>
            <a:r>
              <a:rPr lang="en-US" dirty="0"/>
              <a:t/>
            </a:r>
            <a:br>
              <a:rPr lang="en-US" dirty="0"/>
            </a:br>
            <a:endParaRPr lang="en-US" dirty="0"/>
          </a:p>
        </p:txBody>
      </p:sp>
      <p:sp>
        <p:nvSpPr>
          <p:cNvPr id="3" name="Subtitle 2"/>
          <p:cNvSpPr>
            <a:spLocks noGrp="1"/>
          </p:cNvSpPr>
          <p:nvPr>
            <p:ph type="subTitle" idx="1"/>
          </p:nvPr>
        </p:nvSpPr>
        <p:spPr>
          <a:xfrm>
            <a:off x="1214414" y="3533788"/>
            <a:ext cx="6557986" cy="1752600"/>
          </a:xfrm>
        </p:spPr>
        <p:txBody>
          <a:bodyPr/>
          <a:lstStyle/>
          <a:p>
            <a:pPr algn="l"/>
            <a:endParaRPr lang="en-IN" sz="2400" dirty="0" smtClean="0">
              <a:latin typeface="Times New Roman" pitchFamily="18" charset="0"/>
              <a:cs typeface="Times New Roman" pitchFamily="18" charset="0"/>
            </a:endParaRPr>
          </a:p>
          <a:p>
            <a:pPr algn="l"/>
            <a:endParaRPr lang="en-US" dirty="0"/>
          </a:p>
        </p:txBody>
      </p:sp>
      <p:sp>
        <p:nvSpPr>
          <p:cNvPr id="4" name="Rectangle 3"/>
          <p:cNvSpPr/>
          <p:nvPr/>
        </p:nvSpPr>
        <p:spPr>
          <a:xfrm>
            <a:off x="1000100" y="2000240"/>
            <a:ext cx="7286676" cy="4985980"/>
          </a:xfrm>
          <a:prstGeom prst="rect">
            <a:avLst/>
          </a:prstGeom>
        </p:spPr>
        <p:txBody>
          <a:bodyPr wrap="square">
            <a:spAutoFit/>
          </a:bodyPr>
          <a:lstStyle/>
          <a:p>
            <a:pPr algn="just"/>
            <a:r>
              <a:rPr lang="en-IN" sz="2000" b="1" u="sng" dirty="0" smtClean="0">
                <a:latin typeface="Times New Roman" pitchFamily="18" charset="0"/>
                <a:cs typeface="Times New Roman" pitchFamily="18" charset="0"/>
              </a:rPr>
              <a:t>Problem Statement:</a:t>
            </a:r>
          </a:p>
          <a:p>
            <a:pPr algn="just"/>
            <a:endParaRPr lang="en-IN" sz="1600" b="1" u="sng" dirty="0">
              <a:latin typeface="Times New Roman" pitchFamily="18" charset="0"/>
              <a:cs typeface="Times New Roman" pitchFamily="18" charset="0"/>
            </a:endParaRPr>
          </a:p>
          <a:p>
            <a:pPr algn="just"/>
            <a:r>
              <a:rPr lang="en-IN" dirty="0" smtClean="0">
                <a:solidFill>
                  <a:schemeClr val="tx1"/>
                </a:solidFill>
                <a:latin typeface="Times New Roman" pitchFamily="18" charset="0"/>
                <a:cs typeface="Times New Roman"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smtClean="0">
              <a:solidFill>
                <a:schemeClr val="tx1"/>
              </a:solidFill>
              <a:latin typeface="Times New Roman" pitchFamily="18" charset="0"/>
              <a:cs typeface="Times New Roman" pitchFamily="18" charset="0"/>
            </a:endParaRPr>
          </a:p>
          <a:p>
            <a:pPr algn="just"/>
            <a:endParaRPr lang="en-IN" sz="1600" b="1" u="sng" dirty="0" smtClean="0">
              <a:latin typeface="Times New Roman" pitchFamily="18" charset="0"/>
              <a:cs typeface="Times New Roman" pitchFamily="18" charset="0"/>
            </a:endParaRPr>
          </a:p>
          <a:p>
            <a:pPr algn="just"/>
            <a:endParaRPr lang="en-IN" sz="1600" b="1" u="sng" dirty="0">
              <a:latin typeface="Times New Roman" pitchFamily="18" charset="0"/>
              <a:cs typeface="Times New Roman" pitchFamily="18" charset="0"/>
            </a:endParaRPr>
          </a:p>
          <a:p>
            <a:pPr algn="just"/>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72066" y="4572008"/>
            <a:ext cx="3786214" cy="1143000"/>
          </a:xfrm>
        </p:spPr>
        <p:txBody>
          <a:bodyPr>
            <a:normAutofit fontScale="90000"/>
          </a:bodyPr>
          <a:lstStyle/>
          <a:p>
            <a:r>
              <a:rPr lang="en-US" sz="1800" dirty="0">
                <a:latin typeface="Times New Roman" pitchFamily="18" charset="0"/>
                <a:cs typeface="Times New Roman" pitchFamily="18" charset="0"/>
              </a:rPr>
              <a:t>From the above chart we analyze that the highest percentage who </a:t>
            </a:r>
            <a:r>
              <a:rPr lang="en-US" sz="1800" dirty="0" err="1">
                <a:latin typeface="Times New Roman" pitchFamily="18" charset="0"/>
                <a:cs typeface="Times New Roman" pitchFamily="18" charset="0"/>
              </a:rPr>
              <a:t>prefering</a:t>
            </a:r>
            <a:r>
              <a:rPr lang="en-US" sz="1800" dirty="0">
                <a:latin typeface="Times New Roman" pitchFamily="18" charset="0"/>
                <a:cs typeface="Times New Roman" pitchFamily="18" charset="0"/>
              </a:rPr>
              <a:t> online shopping is female than Male/men</a:t>
            </a:r>
          </a:p>
        </p:txBody>
      </p:sp>
      <p:sp>
        <p:nvSpPr>
          <p:cNvPr id="3" name="Content Placeholder 2"/>
          <p:cNvSpPr>
            <a:spLocks noGrp="1"/>
          </p:cNvSpPr>
          <p:nvPr>
            <p:ph sz="half" idx="4294967295"/>
          </p:nvPr>
        </p:nvSpPr>
        <p:spPr>
          <a:xfrm>
            <a:off x="0" y="785813"/>
            <a:ext cx="4038600" cy="4525962"/>
          </a:xfrm>
        </p:spPr>
        <p:txBody>
          <a:bodyPr>
            <a:normAutofit fontScale="62500" lnSpcReduction="20000"/>
          </a:bodyPr>
          <a:lstStyle/>
          <a:p>
            <a:pPr>
              <a:buNone/>
            </a:pPr>
            <a:r>
              <a:rPr lang="en-US" dirty="0" smtClean="0"/>
              <a:t>for </a:t>
            </a:r>
            <a:r>
              <a:rPr lang="en-US" dirty="0" err="1" smtClean="0"/>
              <a:t>i</a:t>
            </a:r>
            <a:r>
              <a:rPr lang="en-US" dirty="0" smtClean="0"/>
              <a:t> in </a:t>
            </a:r>
            <a:r>
              <a:rPr lang="en-US" dirty="0" err="1" smtClean="0"/>
              <a:t>customer_info</a:t>
            </a:r>
            <a:r>
              <a:rPr lang="en-US" dirty="0" smtClean="0"/>
              <a:t>:</a:t>
            </a:r>
          </a:p>
          <a:p>
            <a:pPr>
              <a:buNone/>
            </a:pPr>
            <a:r>
              <a:rPr lang="en-US" dirty="0" smtClean="0"/>
              <a:t>    if </a:t>
            </a:r>
            <a:r>
              <a:rPr lang="en-US" dirty="0" err="1" smtClean="0"/>
              <a:t>i</a:t>
            </a:r>
            <a:r>
              <a:rPr lang="en-US" dirty="0" smtClean="0"/>
              <a:t>!='4 What is the Pin Code of where you shop online from?':</a:t>
            </a:r>
          </a:p>
          <a:p>
            <a:pPr>
              <a:buNone/>
            </a:pPr>
            <a:r>
              <a:rPr lang="en-US" dirty="0" smtClean="0"/>
              <a:t>        </a:t>
            </a:r>
            <a:r>
              <a:rPr lang="en-US" dirty="0" err="1" smtClean="0"/>
              <a:t>plt.figure</a:t>
            </a:r>
            <a:r>
              <a:rPr lang="en-US" dirty="0" smtClean="0"/>
              <a:t>(</a:t>
            </a:r>
            <a:r>
              <a:rPr lang="en-US" dirty="0" err="1" smtClean="0"/>
              <a:t>figsize</a:t>
            </a:r>
            <a:r>
              <a:rPr lang="en-US" dirty="0" smtClean="0"/>
              <a:t>=(8,6))</a:t>
            </a:r>
          </a:p>
          <a:p>
            <a:pPr>
              <a:buNone/>
            </a:pPr>
            <a:r>
              <a:rPr lang="en-US" dirty="0" smtClean="0"/>
              <a:t>        </a:t>
            </a:r>
            <a:r>
              <a:rPr lang="en-US" dirty="0" err="1" smtClean="0"/>
              <a:t>df</a:t>
            </a:r>
            <a:r>
              <a:rPr lang="en-US" dirty="0" smtClean="0"/>
              <a:t>[</a:t>
            </a:r>
            <a:r>
              <a:rPr lang="en-US" dirty="0" err="1" smtClean="0"/>
              <a:t>i</a:t>
            </a:r>
            <a:r>
              <a:rPr lang="en-US" dirty="0" smtClean="0"/>
              <a:t>].</a:t>
            </a:r>
            <a:r>
              <a:rPr lang="en-US" dirty="0" err="1" smtClean="0"/>
              <a:t>value_counts</a:t>
            </a:r>
            <a:r>
              <a:rPr lang="en-US" dirty="0" smtClean="0"/>
              <a:t>().</a:t>
            </a:r>
            <a:r>
              <a:rPr lang="en-US" dirty="0" err="1" smtClean="0"/>
              <a:t>plot.pie</a:t>
            </a:r>
            <a:r>
              <a:rPr lang="en-US" dirty="0" smtClean="0"/>
              <a:t>(</a:t>
            </a:r>
            <a:r>
              <a:rPr lang="en-US" dirty="0" err="1" smtClean="0"/>
              <a:t>autopct</a:t>
            </a:r>
            <a:r>
              <a:rPr lang="en-US" dirty="0" smtClean="0"/>
              <a:t>='%1.1f%%')</a:t>
            </a:r>
          </a:p>
          <a:p>
            <a:pPr>
              <a:buNone/>
            </a:pPr>
            <a:r>
              <a:rPr lang="en-US" dirty="0" smtClean="0"/>
              <a:t>        centre=</a:t>
            </a:r>
            <a:r>
              <a:rPr lang="en-US" dirty="0" err="1" smtClean="0"/>
              <a:t>plt.Circle</a:t>
            </a:r>
            <a:r>
              <a:rPr lang="en-US" dirty="0" smtClean="0"/>
              <a:t>((0,0),0.7,fc='white')</a:t>
            </a:r>
          </a:p>
          <a:p>
            <a:pPr>
              <a:buNone/>
            </a:pPr>
            <a:r>
              <a:rPr lang="en-US" dirty="0" smtClean="0"/>
              <a:t>       fig=plt.gcf()</a:t>
            </a:r>
          </a:p>
          <a:p>
            <a:pPr>
              <a:buNone/>
            </a:pPr>
            <a:r>
              <a:rPr lang="en-US" dirty="0"/>
              <a:t> </a:t>
            </a:r>
            <a:r>
              <a:rPr lang="en-US" dirty="0" smtClean="0"/>
              <a:t>      fig.gca().</a:t>
            </a:r>
            <a:r>
              <a:rPr lang="en-US" dirty="0" err="1" smtClean="0"/>
              <a:t>add_artist</a:t>
            </a:r>
            <a:r>
              <a:rPr lang="en-US" dirty="0" smtClean="0"/>
              <a:t>(centre)   </a:t>
            </a:r>
            <a:r>
              <a:rPr lang="en-US" dirty="0" err="1" smtClean="0"/>
              <a:t>plt.xlabel</a:t>
            </a:r>
            <a:r>
              <a:rPr lang="en-US" dirty="0" smtClean="0"/>
              <a:t>(</a:t>
            </a:r>
            <a:r>
              <a:rPr lang="en-US" dirty="0" err="1" smtClean="0"/>
              <a:t>i</a:t>
            </a:r>
            <a:r>
              <a:rPr lang="en-US" dirty="0" smtClean="0"/>
              <a:t>)</a:t>
            </a:r>
          </a:p>
          <a:p>
            <a:pPr>
              <a:buNone/>
            </a:pPr>
            <a:r>
              <a:rPr lang="en-US" dirty="0"/>
              <a:t> </a:t>
            </a:r>
            <a:r>
              <a:rPr lang="en-US" dirty="0" smtClean="0"/>
              <a:t>     </a:t>
            </a:r>
            <a:r>
              <a:rPr lang="en-US" dirty="0" err="1" smtClean="0"/>
              <a:t>plt.ylabel</a:t>
            </a:r>
            <a:r>
              <a:rPr lang="en-US" dirty="0" smtClean="0"/>
              <a:t>('')</a:t>
            </a:r>
          </a:p>
          <a:p>
            <a:pPr>
              <a:buNone/>
            </a:pPr>
            <a:r>
              <a:rPr lang="en-US" dirty="0"/>
              <a:t> </a:t>
            </a:r>
            <a:r>
              <a:rPr lang="en-US" dirty="0" smtClean="0"/>
              <a:t>      </a:t>
            </a:r>
            <a:r>
              <a:rPr lang="en-US" dirty="0" err="1" smtClean="0"/>
              <a:t>plt.figure</a:t>
            </a:r>
            <a:r>
              <a:rPr lang="en-US" dirty="0" smtClean="0"/>
              <a:t>()</a:t>
            </a:r>
            <a:endParaRPr lang="en-US" dirty="0"/>
          </a:p>
        </p:txBody>
      </p:sp>
      <p:pic>
        <p:nvPicPr>
          <p:cNvPr id="1026" name="Picture 2"/>
          <p:cNvPicPr>
            <a:picLocks noGrp="1" noChangeAspect="1" noChangeArrowheads="1"/>
          </p:cNvPicPr>
          <p:nvPr>
            <p:ph sz="half" idx="4294967295"/>
          </p:nvPr>
        </p:nvPicPr>
        <p:blipFill>
          <a:blip r:embed="rId2"/>
          <a:srcRect/>
          <a:stretch>
            <a:fillRect/>
          </a:stretch>
        </p:blipFill>
        <p:spPr bwMode="auto">
          <a:xfrm>
            <a:off x="5143504" y="1357320"/>
            <a:ext cx="3500437" cy="31432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4" y="4500570"/>
            <a:ext cx="4043362" cy="1143000"/>
          </a:xfrm>
        </p:spPr>
        <p:txBody>
          <a:bodyPr>
            <a:noAutofit/>
          </a:bodyPr>
          <a:lstStyle/>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people at the age of 31-40 years shopping more than other age groups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age group of less than 20 yrs and more than 51 years are less in number</a:t>
            </a:r>
          </a:p>
        </p:txBody>
      </p:sp>
      <p:pic>
        <p:nvPicPr>
          <p:cNvPr id="2050" name="Picture 2"/>
          <p:cNvPicPr>
            <a:picLocks noGrp="1" noChangeAspect="1" noChangeArrowheads="1"/>
          </p:cNvPicPr>
          <p:nvPr>
            <p:ph sz="half" idx="1"/>
          </p:nvPr>
        </p:nvPicPr>
        <p:blipFill>
          <a:blip r:embed="rId2"/>
          <a:srcRect/>
          <a:stretch>
            <a:fillRect/>
          </a:stretch>
        </p:blipFill>
        <p:spPr bwMode="auto">
          <a:xfrm>
            <a:off x="500034" y="928670"/>
            <a:ext cx="3886200" cy="3500462"/>
          </a:xfrm>
          <a:prstGeom prst="rect">
            <a:avLst/>
          </a:prstGeom>
          <a:noFill/>
          <a:ln w="9525">
            <a:noFill/>
            <a:miter lim="800000"/>
            <a:headEnd/>
            <a:tailEnd/>
          </a:ln>
          <a:effectLst/>
        </p:spPr>
      </p:pic>
      <p:pic>
        <p:nvPicPr>
          <p:cNvPr id="2051" name="Picture 3"/>
          <p:cNvPicPr>
            <a:picLocks noGrp="1" noChangeAspect="1" noChangeArrowheads="1"/>
          </p:cNvPicPr>
          <p:nvPr>
            <p:ph sz="half" idx="2"/>
          </p:nvPr>
        </p:nvPicPr>
        <p:blipFill>
          <a:blip r:embed="rId3"/>
          <a:srcRect/>
          <a:stretch>
            <a:fillRect/>
          </a:stretch>
        </p:blipFill>
        <p:spPr bwMode="auto">
          <a:xfrm>
            <a:off x="4929190" y="1071546"/>
            <a:ext cx="3643338" cy="3429024"/>
          </a:xfrm>
          <a:prstGeom prst="rect">
            <a:avLst/>
          </a:prstGeom>
          <a:noFill/>
          <a:ln w="9525">
            <a:noFill/>
            <a:miter lim="800000"/>
            <a:headEnd/>
            <a:tailEnd/>
          </a:ln>
          <a:effectLst/>
        </p:spPr>
      </p:pic>
      <p:sp>
        <p:nvSpPr>
          <p:cNvPr id="7" name="Title 1"/>
          <p:cNvSpPr txBox="1">
            <a:spLocks/>
          </p:cNvSpPr>
          <p:nvPr/>
        </p:nvSpPr>
        <p:spPr>
          <a:xfrm>
            <a:off x="4529166" y="4786330"/>
            <a:ext cx="4043362" cy="1143000"/>
          </a:xfrm>
          <a:prstGeom prst="rect">
            <a:avLst/>
          </a:prstGeom>
        </p:spPr>
        <p:txBody>
          <a:bodyPr vert="horz" lIns="91440" tIns="45720" rIns="91440" bIns="45720" rtlCol="0" anchor="ctr">
            <a:noAutofit/>
          </a:bodyPr>
          <a:lstStyle/>
          <a:p>
            <a:pPr lvl="0" algn="just">
              <a:spcBef>
                <a:spcPct val="0"/>
              </a:spcBef>
            </a:pPr>
            <a:r>
              <a:rPr lang="en-US" dirty="0" smtClean="0">
                <a:latin typeface="Times New Roman" pitchFamily="18" charset="0"/>
                <a:cs typeface="Times New Roman" pitchFamily="18" charset="0"/>
              </a:rPr>
              <a:t>Most </a:t>
            </a:r>
            <a:r>
              <a:rPr lang="en-US" dirty="0">
                <a:latin typeface="Times New Roman" pitchFamily="18" charset="0"/>
                <a:cs typeface="Times New Roman" pitchFamily="18" charset="0"/>
              </a:rPr>
              <a:t>of the people from the cities of Delhi, </a:t>
            </a:r>
            <a:r>
              <a:rPr lang="en-US" dirty="0" err="1">
                <a:latin typeface="Times New Roman" pitchFamily="18" charset="0"/>
                <a:cs typeface="Times New Roman" pitchFamily="18" charset="0"/>
              </a:rPr>
              <a:t>Noida</a:t>
            </a:r>
            <a:r>
              <a:rPr lang="en-US" dirty="0">
                <a:latin typeface="Times New Roman" pitchFamily="18" charset="0"/>
                <a:cs typeface="Times New Roman" pitchFamily="18" charset="0"/>
              </a:rPr>
              <a:t>, greater </a:t>
            </a:r>
            <a:r>
              <a:rPr lang="en-US" dirty="0" err="1">
                <a:latin typeface="Times New Roman" pitchFamily="18" charset="0"/>
                <a:cs typeface="Times New Roman" pitchFamily="18" charset="0"/>
              </a:rPr>
              <a:t>noida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banglore</a:t>
            </a:r>
            <a:r>
              <a:rPr lang="en-US" dirty="0">
                <a:latin typeface="Times New Roman" pitchFamily="18" charset="0"/>
                <a:cs typeface="Times New Roman" pitchFamily="18" charset="0"/>
              </a:rPr>
              <a:t> are choosing online shopping for purchasing the products, </a:t>
            </a:r>
            <a:endParaRPr kumimoji="0" lang="en-US"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572008"/>
            <a:ext cx="4000528" cy="1143000"/>
          </a:xfrm>
        </p:spPr>
        <p:txBody>
          <a:bodyPr>
            <a:normAutofit/>
          </a:bodyPr>
          <a:lstStyle/>
          <a:p>
            <a:r>
              <a:rPr lang="en-US" sz="1800" dirty="0" smtClean="0">
                <a:latin typeface="Times New Roman" pitchFamily="18" charset="0"/>
                <a:cs typeface="Times New Roman" pitchFamily="18" charset="0"/>
              </a:rPr>
              <a:t>Most of the people shopping online have been shopping from a long time.</a:t>
            </a:r>
            <a:endParaRPr lang="en-US" sz="1800" dirty="0"/>
          </a:p>
        </p:txBody>
      </p:sp>
      <p:pic>
        <p:nvPicPr>
          <p:cNvPr id="3074" name="Picture 2"/>
          <p:cNvPicPr>
            <a:picLocks noGrp="1" noChangeAspect="1" noChangeArrowheads="1"/>
          </p:cNvPicPr>
          <p:nvPr>
            <p:ph sz="half" idx="1"/>
          </p:nvPr>
        </p:nvPicPr>
        <p:blipFill>
          <a:blip r:embed="rId2"/>
          <a:srcRect/>
          <a:stretch>
            <a:fillRect/>
          </a:stretch>
        </p:blipFill>
        <p:spPr bwMode="auto">
          <a:xfrm>
            <a:off x="428596" y="1000108"/>
            <a:ext cx="3857652" cy="3500462"/>
          </a:xfrm>
          <a:prstGeom prst="rect">
            <a:avLst/>
          </a:prstGeom>
          <a:noFill/>
          <a:ln w="9525">
            <a:noFill/>
            <a:miter lim="800000"/>
            <a:headEnd/>
            <a:tailEnd/>
          </a:ln>
          <a:effectLst/>
        </p:spPr>
      </p:pic>
      <p:pic>
        <p:nvPicPr>
          <p:cNvPr id="3075" name="Picture 3"/>
          <p:cNvPicPr>
            <a:picLocks noGrp="1" noChangeAspect="1" noChangeArrowheads="1"/>
          </p:cNvPicPr>
          <p:nvPr>
            <p:ph sz="half" idx="2"/>
          </p:nvPr>
        </p:nvPicPr>
        <p:blipFill>
          <a:blip r:embed="rId3"/>
          <a:srcRect/>
          <a:stretch>
            <a:fillRect/>
          </a:stretch>
        </p:blipFill>
        <p:spPr bwMode="auto">
          <a:xfrm>
            <a:off x="4786314" y="1000108"/>
            <a:ext cx="3929090" cy="3643338"/>
          </a:xfrm>
          <a:prstGeom prst="rect">
            <a:avLst/>
          </a:prstGeom>
          <a:noFill/>
          <a:ln w="9525">
            <a:noFill/>
            <a:miter lim="800000"/>
            <a:headEnd/>
            <a:tailEnd/>
          </a:ln>
          <a:effectLst/>
        </p:spPr>
      </p:pic>
      <p:sp>
        <p:nvSpPr>
          <p:cNvPr id="8" name="Title 1"/>
          <p:cNvSpPr txBox="1">
            <a:spLocks/>
          </p:cNvSpPr>
          <p:nvPr/>
        </p:nvSpPr>
        <p:spPr>
          <a:xfrm>
            <a:off x="4786314" y="4724408"/>
            <a:ext cx="4000528" cy="1143000"/>
          </a:xfrm>
          <a:prstGeom prst="rect">
            <a:avLst/>
          </a:prstGeom>
        </p:spPr>
        <p:txBody>
          <a:bodyPr vert="horz" lIns="91440" tIns="45720" rIns="91440" bIns="45720" rtlCol="0" anchor="ctr">
            <a:normAutofit lnSpcReduction="10000"/>
          </a:bodyPr>
          <a:lstStyle/>
          <a:p>
            <a:pPr lvl="0" algn="ctr">
              <a:spcBef>
                <a:spcPct val="0"/>
              </a:spcBef>
            </a:pPr>
            <a:r>
              <a:rPr lang="en-US" dirty="0"/>
              <a:t>Majority of people shop online </a:t>
            </a:r>
            <a:r>
              <a:rPr lang="en-US" dirty="0" smtClean="0"/>
              <a:t>is less than 10 </a:t>
            </a:r>
            <a:r>
              <a:rPr lang="en-US" dirty="0"/>
              <a:t>times a year, </a:t>
            </a:r>
            <a:r>
              <a:rPr lang="en-US" dirty="0" err="1"/>
              <a:t>amiguity</a:t>
            </a:r>
            <a:r>
              <a:rPr lang="en-US" dirty="0"/>
              <a:t> can also be seen for range 42 times and above which needs to be handled</a:t>
            </a:r>
            <a:endParaRPr kumimoji="0" lang="en-US" sz="1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normAutofit/>
          </a:bodyPr>
          <a:lstStyle/>
          <a:p>
            <a:pPr algn="l"/>
            <a:r>
              <a:rPr lang="en-IN" sz="1600" dirty="0" smtClean="0">
                <a:latin typeface="Times New Roman" pitchFamily="18" charset="0"/>
                <a:cs typeface="Times New Roman" pitchFamily="18" charset="0"/>
              </a:rPr>
              <a:t>Multivariate Analysis: Here </a:t>
            </a:r>
            <a:r>
              <a:rPr lang="en-IN" sz="1600" dirty="0" err="1" smtClean="0">
                <a:latin typeface="Times New Roman" pitchFamily="18" charset="0"/>
                <a:cs typeface="Times New Roman" pitchFamily="18" charset="0"/>
              </a:rPr>
              <a:t>i</a:t>
            </a:r>
            <a:r>
              <a:rPr lang="en-IN" sz="1600" dirty="0" smtClean="0">
                <a:latin typeface="Times New Roman" pitchFamily="18" charset="0"/>
                <a:cs typeface="Times New Roman" pitchFamily="18" charset="0"/>
              </a:rPr>
              <a:t> am performing multivariate analysis for two columns </a:t>
            </a:r>
            <a:r>
              <a:rPr lang="en-US" sz="1600" dirty="0" smtClean="0">
                <a:latin typeface="Times New Roman" pitchFamily="18" charset="0"/>
                <a:cs typeface="Times New Roman" pitchFamily="18" charset="0"/>
              </a:rPr>
              <a:t>How many times you have made an online purchase in the past 1 year?   VS From the following, tick any (or all) of the online retailers you have shopped from</a:t>
            </a:r>
            <a:endParaRPr lang="en-US" sz="1600"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571473" y="1000108"/>
            <a:ext cx="7882516" cy="4643470"/>
          </a:xfrm>
          <a:prstGeom prst="rect">
            <a:avLst/>
          </a:prstGeom>
          <a:noFill/>
          <a:ln w="9525">
            <a:noFill/>
            <a:miter lim="800000"/>
            <a:headEnd/>
            <a:tailEnd/>
          </a:ln>
          <a:effectLst/>
        </p:spPr>
      </p:pic>
      <p:sp>
        <p:nvSpPr>
          <p:cNvPr id="7" name="Title 1"/>
          <p:cNvSpPr txBox="1">
            <a:spLocks/>
          </p:cNvSpPr>
          <p:nvPr/>
        </p:nvSpPr>
        <p:spPr>
          <a:xfrm>
            <a:off x="609600" y="5786462"/>
            <a:ext cx="8229600" cy="928686"/>
          </a:xfrm>
          <a:prstGeom prst="rect">
            <a:avLst/>
          </a:prstGeom>
        </p:spPr>
        <p:txBody>
          <a:bodyPr vert="horz" lIns="91440" tIns="45720" rIns="91440" bIns="45720" rtlCol="0" anchor="ctr">
            <a:noAutofit/>
          </a:bodyPr>
          <a:lstStyle/>
          <a:p>
            <a:pPr lvl="0">
              <a:spcBef>
                <a:spcPct val="0"/>
              </a:spcBef>
            </a:pPr>
            <a:r>
              <a:rPr lang="en-US" sz="1600" dirty="0">
                <a:latin typeface="Times New Roman" pitchFamily="18" charset="0"/>
                <a:ea typeface="+mj-ea"/>
                <a:cs typeface="Times New Roman" pitchFamily="18" charset="0"/>
              </a:rPr>
              <a:t>#From the above plot we analyze that more shoppers who shop more than 41 times a year shop from all the online brands, some of the people who shop for 31-40 and less than 10 times a year seem to exclude </a:t>
            </a:r>
            <a:r>
              <a:rPr lang="en-US" sz="1600" dirty="0" err="1">
                <a:latin typeface="Times New Roman" pitchFamily="18" charset="0"/>
                <a:ea typeface="+mj-ea"/>
                <a:cs typeface="Times New Roman" pitchFamily="18" charset="0"/>
              </a:rPr>
              <a:t>myntra</a:t>
            </a:r>
            <a:r>
              <a:rPr lang="en-US" sz="1600" dirty="0">
                <a:latin typeface="Times New Roman" pitchFamily="18" charset="0"/>
                <a:ea typeface="+mj-ea"/>
                <a:cs typeface="Times New Roman" pitchFamily="18" charset="0"/>
              </a:rPr>
              <a:t>. some of the people who shop for 21-30 times a year shop from Amazon and </a:t>
            </a:r>
            <a:r>
              <a:rPr lang="en-US" sz="1600" dirty="0" err="1">
                <a:latin typeface="Times New Roman" pitchFamily="18" charset="0"/>
                <a:ea typeface="+mj-ea"/>
                <a:cs typeface="Times New Roman" pitchFamily="18" charset="0"/>
              </a:rPr>
              <a:t>flipkart</a:t>
            </a:r>
            <a:endParaRPr kumimoji="0" lang="en-US" sz="1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1800" dirty="0" smtClean="0">
                <a:latin typeface="Times New Roman" pitchFamily="18" charset="0"/>
                <a:cs typeface="Times New Roman" pitchFamily="18" charset="0"/>
              </a:rPr>
              <a:t>Performing analysis for the following columns:</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From the following, tick any (or all) of the online retailers you have shopped from; VS Average times made an online purchase, hue- 45 You feel gratification shopping on your favorite e-</a:t>
            </a:r>
            <a:r>
              <a:rPr lang="en-US" sz="1800" dirty="0" err="1" smtClean="0">
                <a:latin typeface="Times New Roman" pitchFamily="18" charset="0"/>
                <a:cs typeface="Times New Roman" pitchFamily="18" charset="0"/>
              </a:rPr>
              <a:t>tailer</a:t>
            </a:r>
            <a:endParaRPr lang="en-US" sz="1800"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srcRect/>
          <a:stretch>
            <a:fillRect/>
          </a:stretch>
        </p:blipFill>
        <p:spPr bwMode="auto">
          <a:xfrm>
            <a:off x="638834" y="1357298"/>
            <a:ext cx="7866331" cy="4525963"/>
          </a:xfrm>
          <a:prstGeom prst="rect">
            <a:avLst/>
          </a:prstGeom>
          <a:noFill/>
          <a:ln w="9525">
            <a:noFill/>
            <a:miter lim="800000"/>
            <a:headEnd/>
            <a:tailEnd/>
          </a:ln>
          <a:effectLst/>
        </p:spPr>
      </p:pic>
      <p:sp>
        <p:nvSpPr>
          <p:cNvPr id="8" name="Title 4"/>
          <p:cNvSpPr txBox="1">
            <a:spLocks/>
          </p:cNvSpPr>
          <p:nvPr/>
        </p:nvSpPr>
        <p:spPr>
          <a:xfrm>
            <a:off x="485804" y="5786454"/>
            <a:ext cx="8229600" cy="1143000"/>
          </a:xfrm>
          <a:prstGeom prst="rect">
            <a:avLst/>
          </a:prstGeom>
        </p:spPr>
        <p:txBody>
          <a:bodyPr vert="horz" lIns="91440" tIns="45720" rIns="91440" bIns="45720" rtlCol="0" anchor="ctr">
            <a:normAutofit fontScale="97500"/>
          </a:bodyPr>
          <a:lstStyle/>
          <a:p>
            <a:pPr lvl="0" algn="ctr">
              <a:spcBef>
                <a:spcPct val="0"/>
              </a:spcBef>
            </a:pPr>
            <a:r>
              <a:rPr lang="en-US" dirty="0">
                <a:latin typeface="Times New Roman" pitchFamily="18" charset="0"/>
                <a:cs typeface="Times New Roman" pitchFamily="18" charset="0"/>
              </a:rPr>
              <a:t>Almost all the people who have shopped from </a:t>
            </a:r>
            <a:r>
              <a:rPr lang="en-US" dirty="0" err="1">
                <a:latin typeface="Times New Roman" pitchFamily="18" charset="0"/>
                <a:cs typeface="Times New Roman" pitchFamily="18" charset="0"/>
              </a:rPr>
              <a:t>amazon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flipkart</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paytm</a:t>
            </a:r>
            <a:r>
              <a:rPr lang="en-US" dirty="0">
                <a:latin typeface="Times New Roman" pitchFamily="18" charset="0"/>
                <a:cs typeface="Times New Roman" pitchFamily="18" charset="0"/>
              </a:rPr>
              <a:t> are satisfied. People who shop from a more number of online brands doesn't seem to be satisfied.</a:t>
            </a:r>
            <a:endParaRPr kumimoji="0" lang="en-US"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latin typeface="Times New Roman" pitchFamily="18" charset="0"/>
                <a:cs typeface="Times New Roman" pitchFamily="18" charset="0"/>
              </a:rPr>
              <a:t>Performing analysis for the following columns:</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From the following, tick any (or all) of the online retailers you have shopped from; VS Average times made an online purchase, hue-Gaining access to loyalty programs is a benefit of shopping online</a:t>
            </a:r>
            <a:endParaRPr lang="en-US" sz="1800"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a:srcRect/>
          <a:stretch>
            <a:fillRect/>
          </a:stretch>
        </p:blipFill>
        <p:spPr bwMode="auto">
          <a:xfrm>
            <a:off x="857224" y="1474805"/>
            <a:ext cx="7530050" cy="4311649"/>
          </a:xfrm>
          <a:prstGeom prst="rect">
            <a:avLst/>
          </a:prstGeom>
          <a:noFill/>
          <a:ln w="9525">
            <a:noFill/>
            <a:miter lim="800000"/>
            <a:headEnd/>
            <a:tailEnd/>
          </a:ln>
          <a:effectLst/>
        </p:spPr>
      </p:pic>
      <p:sp>
        <p:nvSpPr>
          <p:cNvPr id="5" name="Title 1"/>
          <p:cNvSpPr txBox="1">
            <a:spLocks/>
          </p:cNvSpPr>
          <p:nvPr/>
        </p:nvSpPr>
        <p:spPr>
          <a:xfrm>
            <a:off x="1000100" y="5929330"/>
            <a:ext cx="7481910" cy="642942"/>
          </a:xfrm>
          <a:prstGeom prst="rect">
            <a:avLst/>
          </a:prstGeom>
        </p:spPr>
        <p:txBody>
          <a:bodyPr vert="horz" lIns="91440" tIns="45720" rIns="91440" bIns="45720" rtlCol="0" anchor="ctr">
            <a:noAutofit/>
          </a:bodyPr>
          <a:lstStyle/>
          <a:p>
            <a:pPr lvl="0" algn="ctr">
              <a:spcBef>
                <a:spcPct val="0"/>
              </a:spcBef>
            </a:pPr>
            <a:r>
              <a:rPr lang="en-US" dirty="0">
                <a:latin typeface="Times New Roman" pitchFamily="18" charset="0"/>
                <a:cs typeface="Times New Roman" pitchFamily="18" charset="0"/>
              </a:rPr>
              <a:t>People shopping from </a:t>
            </a:r>
            <a:r>
              <a:rPr lang="en-US" dirty="0" err="1">
                <a:latin typeface="Times New Roman" pitchFamily="18" charset="0"/>
                <a:cs typeface="Times New Roman" pitchFamily="18" charset="0"/>
              </a:rPr>
              <a:t>amazon</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paytm</a:t>
            </a:r>
            <a:r>
              <a:rPr lang="en-US" dirty="0">
                <a:latin typeface="Times New Roman" pitchFamily="18" charset="0"/>
                <a:cs typeface="Times New Roman" pitchFamily="18" charset="0"/>
              </a:rPr>
              <a:t> are getting benefits from the loyalty points, </a:t>
            </a:r>
            <a:r>
              <a:rPr lang="en-US" dirty="0" err="1">
                <a:latin typeface="Times New Roman" pitchFamily="18" charset="0"/>
                <a:cs typeface="Times New Roman" pitchFamily="18" charset="0"/>
              </a:rPr>
              <a:t>flipkart</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sanpdeal</a:t>
            </a:r>
            <a:r>
              <a:rPr lang="en-US" dirty="0">
                <a:latin typeface="Times New Roman" pitchFamily="18" charset="0"/>
                <a:cs typeface="Times New Roman" pitchFamily="18" charset="0"/>
              </a:rPr>
              <a:t> also seem to give such benefits but people who shop from almost everywhere disagree with this statement too</a:t>
            </a:r>
            <a:endParaRPr kumimoji="0" lang="en-US" sz="1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Times New Roman" pitchFamily="18" charset="0"/>
                <a:cs typeface="Times New Roman" pitchFamily="18" charset="0"/>
              </a:rPr>
              <a:t>Performing analysis on the column-How old are you, with hue-</a:t>
            </a:r>
            <a:r>
              <a:rPr lang="en-US" sz="2000" dirty="0" smtClean="0">
                <a:latin typeface="Times New Roman" pitchFamily="18" charset="0"/>
                <a:cs typeface="Times New Roman" pitchFamily="18" charset="0"/>
              </a:rPr>
              <a:t>Since How Long You are Shopping Online ?</a:t>
            </a:r>
            <a:endParaRPr lang="en-US" sz="2000"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srcRect/>
          <a:stretch>
            <a:fillRect/>
          </a:stretch>
        </p:blipFill>
        <p:spPr bwMode="auto">
          <a:xfrm>
            <a:off x="928662" y="1428736"/>
            <a:ext cx="7000924" cy="4214841"/>
          </a:xfrm>
          <a:prstGeom prst="rect">
            <a:avLst/>
          </a:prstGeom>
          <a:noFill/>
          <a:ln w="9525">
            <a:noFill/>
            <a:miter lim="800000"/>
            <a:headEnd/>
            <a:tailEnd/>
          </a:ln>
          <a:effectLst/>
        </p:spPr>
      </p:pic>
      <p:sp>
        <p:nvSpPr>
          <p:cNvPr id="5" name="Title 1"/>
          <p:cNvSpPr txBox="1">
            <a:spLocks/>
          </p:cNvSpPr>
          <p:nvPr/>
        </p:nvSpPr>
        <p:spPr>
          <a:xfrm>
            <a:off x="609600" y="5429272"/>
            <a:ext cx="8229600" cy="1143000"/>
          </a:xfrm>
          <a:prstGeom prst="rect">
            <a:avLst/>
          </a:prstGeom>
        </p:spPr>
        <p:txBody>
          <a:bodyPr vert="horz" lIns="91440" tIns="45720" rIns="91440" bIns="45720" rtlCol="0" anchor="ctr">
            <a:normAutofit/>
          </a:bodyPr>
          <a:lstStyle/>
          <a:p>
            <a:pPr lvl="0" algn="ctr">
              <a:spcBef>
                <a:spcPct val="0"/>
              </a:spcBef>
            </a:pPr>
            <a:r>
              <a:rPr lang="en-US" dirty="0">
                <a:latin typeface="Times New Roman" pitchFamily="18" charset="0"/>
                <a:cs typeface="Times New Roman" pitchFamily="18" charset="0"/>
              </a:rPr>
              <a:t>Highest number of people have been shopping online for above 4 years except for the age group below 20 years and above 50 years. People who are shopping online for 1-2 years does not include teenagers and elder people</a:t>
            </a:r>
            <a:endParaRPr kumimoji="0" lang="en-US"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dirty="0" smtClean="0">
                <a:latin typeface="Times New Roman" pitchFamily="18" charset="0"/>
                <a:cs typeface="Times New Roman" pitchFamily="18" charset="0"/>
              </a:rPr>
              <a:t>Performing analysis on the following columns: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Which city do you shop online from?, Average years of  shopping online</a:t>
            </a:r>
            <a:r>
              <a:rPr lang="en-IN" sz="1600" dirty="0" smtClean="0">
                <a:latin typeface="Times New Roman" pitchFamily="18" charset="0"/>
                <a:cs typeface="Times New Roman" pitchFamily="18" charset="0"/>
              </a:rPr>
              <a:t>,  hue- Gender of respondent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a:srcRect/>
          <a:stretch>
            <a:fillRect/>
          </a:stretch>
        </p:blipFill>
        <p:spPr bwMode="auto">
          <a:xfrm>
            <a:off x="642910" y="1180307"/>
            <a:ext cx="8215370" cy="4248957"/>
          </a:xfrm>
          <a:prstGeom prst="rect">
            <a:avLst/>
          </a:prstGeom>
          <a:noFill/>
          <a:ln w="9525">
            <a:noFill/>
            <a:miter lim="800000"/>
            <a:headEnd/>
            <a:tailEnd/>
          </a:ln>
          <a:effectLst/>
        </p:spPr>
      </p:pic>
      <p:sp>
        <p:nvSpPr>
          <p:cNvPr id="6" name="Rectangle 5"/>
          <p:cNvSpPr/>
          <p:nvPr/>
        </p:nvSpPr>
        <p:spPr>
          <a:xfrm>
            <a:off x="428596" y="5429264"/>
            <a:ext cx="8143932" cy="1323439"/>
          </a:xfrm>
          <a:prstGeom prst="rect">
            <a:avLst/>
          </a:prstGeom>
        </p:spPr>
        <p:txBody>
          <a:bodyPr wrap="square">
            <a:spAutoFit/>
          </a:bodyPr>
          <a:lstStyle/>
          <a:p>
            <a:pPr algn="ctr"/>
            <a:r>
              <a:rPr lang="en-US" sz="1600" dirty="0" smtClean="0">
                <a:latin typeface="Times New Roman" pitchFamily="18" charset="0"/>
                <a:cs typeface="Times New Roman" pitchFamily="18" charset="0"/>
              </a:rPr>
              <a:t>From the above plot, we can see that density of female customers is more than male. Men living in </a:t>
            </a:r>
            <a:r>
              <a:rPr lang="en-US" sz="1600" dirty="0" err="1" smtClean="0">
                <a:latin typeface="Times New Roman" pitchFamily="18" charset="0"/>
                <a:cs typeface="Times New Roman" pitchFamily="18" charset="0"/>
              </a:rPr>
              <a:t>banglore</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ghaziabad</a:t>
            </a:r>
            <a:r>
              <a:rPr lang="en-US" sz="1600" dirty="0" smtClean="0">
                <a:latin typeface="Times New Roman" pitchFamily="18" charset="0"/>
                <a:cs typeface="Times New Roman" pitchFamily="18" charset="0"/>
              </a:rPr>
              <a:t> have shopped online for less than 1 year. Highest number of men shopping online belong from </a:t>
            </a:r>
            <a:r>
              <a:rPr lang="en-US" sz="1600" dirty="0" err="1" smtClean="0">
                <a:latin typeface="Times New Roman" pitchFamily="18" charset="0"/>
                <a:cs typeface="Times New Roman" pitchFamily="18" charset="0"/>
              </a:rPr>
              <a:t>delhi</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noida</a:t>
            </a:r>
            <a:r>
              <a:rPr lang="en-US" sz="1600" dirty="0" smtClean="0">
                <a:latin typeface="Times New Roman" pitchFamily="18" charset="0"/>
                <a:cs typeface="Times New Roman" pitchFamily="18" charset="0"/>
              </a:rPr>
              <a:t>, while men from </a:t>
            </a:r>
            <a:r>
              <a:rPr lang="en-US" sz="1600" dirty="0" err="1" smtClean="0">
                <a:latin typeface="Times New Roman" pitchFamily="18" charset="0"/>
                <a:cs typeface="Times New Roman" pitchFamily="18" charset="0"/>
              </a:rPr>
              <a:t>moradabad</a:t>
            </a:r>
            <a:r>
              <a:rPr lang="en-US" sz="1600" dirty="0" smtClean="0">
                <a:latin typeface="Times New Roman" pitchFamily="18" charset="0"/>
                <a:cs typeface="Times New Roman" pitchFamily="18" charset="0"/>
              </a:rPr>
              <a:t> have been shopping online for the longest. Women from </a:t>
            </a:r>
            <a:r>
              <a:rPr lang="en-US" sz="1600" dirty="0" err="1" smtClean="0">
                <a:latin typeface="Times New Roman" pitchFamily="18" charset="0"/>
                <a:cs typeface="Times New Roman" pitchFamily="18" charset="0"/>
              </a:rPr>
              <a:t>meerut</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noida</a:t>
            </a:r>
            <a:r>
              <a:rPr lang="en-US" sz="1600" dirty="0" smtClean="0">
                <a:latin typeface="Times New Roman" pitchFamily="18" charset="0"/>
                <a:cs typeface="Times New Roman" pitchFamily="18" charset="0"/>
              </a:rPr>
              <a:t> have shopped the longest and women living in </a:t>
            </a:r>
            <a:r>
              <a:rPr lang="en-US" sz="1600" dirty="0" err="1" smtClean="0">
                <a:latin typeface="Times New Roman" pitchFamily="18" charset="0"/>
                <a:cs typeface="Times New Roman" pitchFamily="18" charset="0"/>
              </a:rPr>
              <a:t>Solan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gurgaon</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delhi</a:t>
            </a:r>
            <a:r>
              <a:rPr lang="en-US" sz="1600" dirty="0" smtClean="0">
                <a:latin typeface="Times New Roman" pitchFamily="18" charset="0"/>
                <a:cs typeface="Times New Roman" pitchFamily="18" charset="0"/>
              </a:rPr>
              <a:t> shopped online between 2 to 2.5 year</a:t>
            </a:r>
            <a:endParaRPr lang="en-US" sz="16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Times New Roman" pitchFamily="18" charset="0"/>
                <a:cs typeface="Times New Roman" pitchFamily="18" charset="0"/>
              </a:rPr>
              <a:t>Performing </a:t>
            </a:r>
            <a:r>
              <a:rPr lang="en-IN" sz="2000" dirty="0" err="1" smtClean="0">
                <a:latin typeface="Times New Roman" pitchFamily="18" charset="0"/>
                <a:cs typeface="Times New Roman" pitchFamily="18" charset="0"/>
              </a:rPr>
              <a:t>univariate</a:t>
            </a:r>
            <a:r>
              <a:rPr lang="en-IN" sz="2000" dirty="0" smtClean="0">
                <a:latin typeface="Times New Roman" pitchFamily="18" charset="0"/>
                <a:cs typeface="Times New Roman" pitchFamily="18" charset="0"/>
              </a:rPr>
              <a:t> analysis on </a:t>
            </a:r>
            <a:r>
              <a:rPr lang="en-US" sz="2000" dirty="0" err="1" smtClean="0">
                <a:latin typeface="Times New Roman" pitchFamily="18" charset="0"/>
                <a:cs typeface="Times New Roman" pitchFamily="18" charset="0"/>
              </a:rPr>
              <a:t>Website_information</a:t>
            </a:r>
            <a:endParaRPr lang="en-US" sz="2000" dirty="0">
              <a:latin typeface="Times New Roman" pitchFamily="18" charset="0"/>
              <a:cs typeface="Times New Roman" pitchFamily="18" charset="0"/>
            </a:endParaRPr>
          </a:p>
        </p:txBody>
      </p:sp>
      <p:pic>
        <p:nvPicPr>
          <p:cNvPr id="9218" name="Picture 2"/>
          <p:cNvPicPr>
            <a:picLocks noGrp="1" noChangeAspect="1" noChangeArrowheads="1"/>
          </p:cNvPicPr>
          <p:nvPr>
            <p:ph idx="1"/>
          </p:nvPr>
        </p:nvPicPr>
        <p:blipFill>
          <a:blip r:embed="rId2"/>
          <a:srcRect/>
          <a:stretch>
            <a:fillRect/>
          </a:stretch>
        </p:blipFill>
        <p:spPr bwMode="auto">
          <a:xfrm>
            <a:off x="500034" y="1071546"/>
            <a:ext cx="6072230" cy="3000396"/>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357422" y="4214794"/>
            <a:ext cx="6429420" cy="2643206"/>
          </a:xfrm>
          <a:prstGeom prst="rect">
            <a:avLst/>
          </a:prstGeom>
          <a:noFill/>
          <a:ln w="9525">
            <a:noFill/>
            <a:miter lim="800000"/>
            <a:headEnd/>
            <a:tailEnd/>
          </a:ln>
          <a:effectLst/>
        </p:spPr>
      </p:pic>
      <p:sp>
        <p:nvSpPr>
          <p:cNvPr id="6" name="Rectangle 5"/>
          <p:cNvSpPr/>
          <p:nvPr/>
        </p:nvSpPr>
        <p:spPr>
          <a:xfrm>
            <a:off x="5290932" y="2416726"/>
            <a:ext cx="3143296" cy="338554"/>
          </a:xfrm>
          <a:prstGeom prst="rect">
            <a:avLst/>
          </a:prstGeom>
        </p:spPr>
        <p:txBody>
          <a:bodyPr wrap="none">
            <a:spAutoFit/>
          </a:bodyPr>
          <a:lstStyle/>
          <a:p>
            <a:r>
              <a:rPr lang="en-US" sz="1600" b="1" dirty="0" smtClean="0">
                <a:latin typeface="Times New Roman" pitchFamily="18" charset="0"/>
                <a:cs typeface="Times New Roman" pitchFamily="18" charset="0"/>
              </a:rPr>
              <a:t>Easy to use website or application</a:t>
            </a:r>
            <a:endParaRPr lang="en-US" sz="1600" b="1" dirty="0">
              <a:latin typeface="Times New Roman" pitchFamily="18" charset="0"/>
              <a:cs typeface="Times New Roman" pitchFamily="18" charset="0"/>
            </a:endParaRPr>
          </a:p>
        </p:txBody>
      </p:sp>
      <p:sp>
        <p:nvSpPr>
          <p:cNvPr id="7" name="Rectangle 6"/>
          <p:cNvSpPr/>
          <p:nvPr/>
        </p:nvSpPr>
        <p:spPr>
          <a:xfrm>
            <a:off x="357158" y="4925809"/>
            <a:ext cx="4071966" cy="646331"/>
          </a:xfrm>
          <a:prstGeom prst="rect">
            <a:avLst/>
          </a:prstGeom>
        </p:spPr>
        <p:txBody>
          <a:bodyPr wrap="square">
            <a:spAutoFit/>
          </a:bodyPr>
          <a:lstStyle/>
          <a:p>
            <a:r>
              <a:rPr lang="en-US" b="1" dirty="0" smtClean="0">
                <a:latin typeface="Times New Roman" pitchFamily="18" charset="0"/>
                <a:cs typeface="Times New Roman" pitchFamily="18" charset="0"/>
              </a:rPr>
              <a:t>Visual appealing web-page layout', 'Wild variety of product on offer</a:t>
            </a:r>
            <a:endParaRPr lang="en-US"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500034" y="714356"/>
            <a:ext cx="5886450" cy="2928958"/>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2000232" y="3857628"/>
            <a:ext cx="6896100" cy="2786082"/>
          </a:xfrm>
          <a:prstGeom prst="rect">
            <a:avLst/>
          </a:prstGeom>
          <a:noFill/>
          <a:ln w="9525">
            <a:noFill/>
            <a:miter lim="800000"/>
            <a:headEnd/>
            <a:tailEnd/>
          </a:ln>
          <a:effectLst/>
        </p:spPr>
      </p:pic>
      <p:sp>
        <p:nvSpPr>
          <p:cNvPr id="11" name="Rectangle 10"/>
          <p:cNvSpPr/>
          <p:nvPr/>
        </p:nvSpPr>
        <p:spPr>
          <a:xfrm>
            <a:off x="5429256" y="1214422"/>
            <a:ext cx="3429024" cy="646331"/>
          </a:xfrm>
          <a:prstGeom prst="rect">
            <a:avLst/>
          </a:prstGeom>
        </p:spPr>
        <p:txBody>
          <a:bodyPr wrap="square">
            <a:spAutoFit/>
          </a:bodyPr>
          <a:lstStyle/>
          <a:p>
            <a:r>
              <a:rPr lang="en-US" b="1" dirty="0" smtClean="0">
                <a:latin typeface="Times New Roman" pitchFamily="18" charset="0"/>
                <a:cs typeface="Times New Roman" pitchFamily="18" charset="0"/>
              </a:rPr>
              <a:t>Complete, relevant description information of products</a:t>
            </a:r>
            <a:endParaRPr lang="en-US" b="1" dirty="0">
              <a:latin typeface="Times New Roman" pitchFamily="18" charset="0"/>
              <a:cs typeface="Times New Roman" pitchFamily="18" charset="0"/>
            </a:endParaRPr>
          </a:p>
        </p:txBody>
      </p:sp>
      <p:sp>
        <p:nvSpPr>
          <p:cNvPr id="12" name="Rectangle 11"/>
          <p:cNvSpPr/>
          <p:nvPr/>
        </p:nvSpPr>
        <p:spPr>
          <a:xfrm>
            <a:off x="500034" y="4714884"/>
            <a:ext cx="3786214" cy="646331"/>
          </a:xfrm>
          <a:prstGeom prst="rect">
            <a:avLst/>
          </a:prstGeom>
        </p:spPr>
        <p:txBody>
          <a:bodyPr wrap="square">
            <a:spAutoFit/>
          </a:bodyPr>
          <a:lstStyle/>
          <a:p>
            <a:r>
              <a:rPr lang="en-US" b="1" dirty="0" smtClean="0">
                <a:latin typeface="Times New Roman" pitchFamily="18" charset="0"/>
                <a:cs typeface="Times New Roman" pitchFamily="18" charset="0"/>
              </a:rPr>
              <a:t>Reliability of the website or application</a:t>
            </a:r>
            <a:endParaRPr lang="en-US"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4954591"/>
          </a:xfrm>
        </p:spPr>
        <p:txBody>
          <a:bodyPr>
            <a:normAutofit/>
          </a:bodyPr>
          <a:lstStyle/>
          <a:p>
            <a:pPr>
              <a:buNone/>
            </a:pPr>
            <a:r>
              <a:rPr lang="en-IN" sz="2400" u="sng" dirty="0" smtClean="0">
                <a:solidFill>
                  <a:schemeClr val="tx1"/>
                </a:solidFill>
                <a:latin typeface="Times New Roman" pitchFamily="18" charset="0"/>
                <a:cs typeface="Times New Roman" pitchFamily="18" charset="0"/>
              </a:rPr>
              <a:t>Aim:</a:t>
            </a:r>
          </a:p>
          <a:p>
            <a:r>
              <a:rPr lang="en-IN" sz="2400" dirty="0" smtClean="0">
                <a:solidFill>
                  <a:schemeClr val="tx1"/>
                </a:solidFill>
                <a:latin typeface="Times New Roman" pitchFamily="18" charset="0"/>
                <a:cs typeface="Times New Roman" pitchFamily="18" charset="0"/>
              </a:rPr>
              <a:t>To identify the e-retail success factors, which are very much important for customer satisfaction.</a:t>
            </a:r>
            <a:endParaRPr lang="en-US" sz="2400" dirty="0" smtClean="0">
              <a:solidFill>
                <a:schemeClr val="tx1"/>
              </a:solidFill>
              <a:latin typeface="Times New Roman" pitchFamily="18" charset="0"/>
              <a:cs typeface="Times New Roman" pitchFamily="18" charset="0"/>
            </a:endParaRPr>
          </a:p>
          <a:p>
            <a:pPr>
              <a:buNone/>
            </a:pPr>
            <a:endParaRPr lang="en-IN" sz="2400" dirty="0" smtClean="0">
              <a:solidFill>
                <a:schemeClr val="tx1"/>
              </a:solidFill>
              <a:latin typeface="Times New Roman" pitchFamily="18" charset="0"/>
              <a:cs typeface="Times New Roman" pitchFamily="18" charset="0"/>
            </a:endParaRPr>
          </a:p>
          <a:p>
            <a:pPr algn="just">
              <a:buNone/>
            </a:pPr>
            <a:r>
              <a:rPr lang="en-IN" sz="2400" dirty="0" smtClean="0">
                <a:solidFill>
                  <a:schemeClr val="tx1"/>
                </a:solidFill>
                <a:latin typeface="Times New Roman" pitchFamily="18" charset="0"/>
                <a:cs typeface="Times New Roman" pitchFamily="18" charset="0"/>
              </a:rPr>
              <a:t>Major factors that contributed to the success of an e-commerce store are:</a:t>
            </a:r>
          </a:p>
          <a:p>
            <a:pPr marL="457200" indent="-457200">
              <a:buAutoNum type="arabicPeriod"/>
            </a:pPr>
            <a:r>
              <a:rPr lang="en-IN" sz="2400" dirty="0">
                <a:latin typeface="Times New Roman" pitchFamily="18" charset="0"/>
                <a:cs typeface="Times New Roman" pitchFamily="18" charset="0"/>
              </a:rPr>
              <a:t>S</a:t>
            </a:r>
            <a:r>
              <a:rPr lang="en-IN" sz="2400" dirty="0" smtClean="0">
                <a:solidFill>
                  <a:schemeClr val="tx1"/>
                </a:solidFill>
                <a:latin typeface="Times New Roman" pitchFamily="18" charset="0"/>
                <a:cs typeface="Times New Roman" pitchFamily="18" charset="0"/>
              </a:rPr>
              <a:t>ervice Quality</a:t>
            </a:r>
          </a:p>
          <a:p>
            <a:pPr marL="457200" indent="-457200">
              <a:buAutoNum type="arabicPeriod"/>
            </a:pPr>
            <a:r>
              <a:rPr lang="en-IN" sz="2400" dirty="0">
                <a:latin typeface="Times New Roman" pitchFamily="18" charset="0"/>
                <a:cs typeface="Times New Roman" pitchFamily="18" charset="0"/>
              </a:rPr>
              <a:t>S</a:t>
            </a:r>
            <a:r>
              <a:rPr lang="en-IN" sz="2400" dirty="0" smtClean="0">
                <a:solidFill>
                  <a:schemeClr val="tx1"/>
                </a:solidFill>
                <a:latin typeface="Times New Roman" pitchFamily="18" charset="0"/>
                <a:cs typeface="Times New Roman" pitchFamily="18" charset="0"/>
              </a:rPr>
              <a:t>ystem Quality</a:t>
            </a:r>
          </a:p>
          <a:p>
            <a:pPr marL="457200" indent="-457200">
              <a:buAutoNum type="arabicPeriod"/>
            </a:pPr>
            <a:r>
              <a:rPr lang="en-IN" sz="2400" dirty="0">
                <a:latin typeface="Times New Roman" pitchFamily="18" charset="0"/>
                <a:cs typeface="Times New Roman" pitchFamily="18" charset="0"/>
              </a:rPr>
              <a:t>I</a:t>
            </a:r>
            <a:r>
              <a:rPr lang="en-IN" sz="2400" dirty="0" smtClean="0">
                <a:solidFill>
                  <a:schemeClr val="tx1"/>
                </a:solidFill>
                <a:latin typeface="Times New Roman" pitchFamily="18" charset="0"/>
                <a:cs typeface="Times New Roman" pitchFamily="18" charset="0"/>
              </a:rPr>
              <a:t>nformation Quality</a:t>
            </a:r>
          </a:p>
          <a:p>
            <a:pPr marL="457200" indent="-457200">
              <a:buAutoNum type="arabicPeriod"/>
            </a:pPr>
            <a:r>
              <a:rPr lang="en-IN" sz="2400" dirty="0">
                <a:latin typeface="Times New Roman" pitchFamily="18" charset="0"/>
                <a:cs typeface="Times New Roman" pitchFamily="18" charset="0"/>
              </a:rPr>
              <a:t>T</a:t>
            </a:r>
            <a:r>
              <a:rPr lang="en-IN" sz="2400" dirty="0" smtClean="0">
                <a:solidFill>
                  <a:schemeClr val="tx1"/>
                </a:solidFill>
                <a:latin typeface="Times New Roman" pitchFamily="18" charset="0"/>
                <a:cs typeface="Times New Roman" pitchFamily="18" charset="0"/>
              </a:rPr>
              <a:t>rust and</a:t>
            </a:r>
          </a:p>
          <a:p>
            <a:pPr marL="457200" indent="-457200">
              <a:buAutoNum type="arabicPeriod"/>
            </a:pPr>
            <a:r>
              <a:rPr lang="en-IN" sz="2400" dirty="0">
                <a:latin typeface="Times New Roman" pitchFamily="18" charset="0"/>
                <a:cs typeface="Times New Roman" pitchFamily="18" charset="0"/>
              </a:rPr>
              <a:t>N</a:t>
            </a:r>
            <a:r>
              <a:rPr lang="en-IN" sz="2400" dirty="0" smtClean="0">
                <a:solidFill>
                  <a:schemeClr val="tx1"/>
                </a:solidFill>
                <a:latin typeface="Times New Roman" pitchFamily="18" charset="0"/>
                <a:cs typeface="Times New Roman" pitchFamily="18" charset="0"/>
              </a:rPr>
              <a:t>et Benefit</a:t>
            </a:r>
          </a:p>
          <a:p>
            <a:pPr marL="457200" indent="-457200">
              <a:buAutoNum type="arabicPeriod"/>
            </a:pPr>
            <a:endParaRPr lang="en-IN" sz="2400" dirty="0" smtClean="0">
              <a:solidFill>
                <a:schemeClr val="tx1"/>
              </a:solidFill>
              <a:latin typeface="Times New Roman" pitchFamily="18" charset="0"/>
              <a:cs typeface="Times New Roman" pitchFamily="18" charset="0"/>
            </a:endParaRPr>
          </a:p>
          <a:p>
            <a:pPr marL="457200" indent="-457200">
              <a:buAutoNum type="arabicPeriod"/>
            </a:pPr>
            <a:endParaRPr lang="en-IN" sz="2400" dirty="0" smtClean="0">
              <a:solidFill>
                <a:schemeClr val="tx1"/>
              </a:solidFill>
              <a:latin typeface="Times New Roman" pitchFamily="18" charset="0"/>
              <a:cs typeface="Times New Roman" pitchFamily="18" charset="0"/>
            </a:endParaRPr>
          </a:p>
          <a:p>
            <a:pPr marL="457200" indent="-457200">
              <a:buAutoNum type="arabicPeriod"/>
            </a:pPr>
            <a:endParaRPr lang="en-IN" sz="2400" dirty="0" smtClean="0">
              <a:solidFill>
                <a:schemeClr val="tx1"/>
              </a:solidFill>
              <a:latin typeface="Times New Roman" pitchFamily="18" charset="0"/>
              <a:cs typeface="Times New Roman" pitchFamily="18" charset="0"/>
            </a:endParaRPr>
          </a:p>
          <a:p>
            <a:pPr marL="457200" indent="-457200">
              <a:buAutoNum type="arabicPeriod"/>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357158" y="500042"/>
            <a:ext cx="6210300" cy="3091669"/>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2500298" y="3500438"/>
            <a:ext cx="6353175" cy="3100400"/>
          </a:xfrm>
          <a:prstGeom prst="rect">
            <a:avLst/>
          </a:prstGeom>
          <a:noFill/>
          <a:ln w="9525">
            <a:noFill/>
            <a:miter lim="800000"/>
            <a:headEnd/>
            <a:tailEnd/>
          </a:ln>
          <a:effectLst/>
        </p:spPr>
      </p:pic>
      <p:sp>
        <p:nvSpPr>
          <p:cNvPr id="6" name="Rectangle 5"/>
          <p:cNvSpPr/>
          <p:nvPr/>
        </p:nvSpPr>
        <p:spPr>
          <a:xfrm>
            <a:off x="5347030" y="1357298"/>
            <a:ext cx="3341620" cy="369332"/>
          </a:xfrm>
          <a:prstGeom prst="rect">
            <a:avLst/>
          </a:prstGeom>
        </p:spPr>
        <p:txBody>
          <a:bodyPr wrap="none">
            <a:spAutoFit/>
          </a:bodyPr>
          <a:lstStyle/>
          <a:p>
            <a:r>
              <a:rPr lang="en-US" b="1" dirty="0" smtClean="0">
                <a:latin typeface="Times New Roman" pitchFamily="18" charset="0"/>
                <a:cs typeface="Times New Roman" pitchFamily="18" charset="0"/>
              </a:rPr>
              <a:t>Quickness to complete purchase</a:t>
            </a:r>
            <a:endParaRPr lang="en-US" b="1" dirty="0">
              <a:latin typeface="Times New Roman" pitchFamily="18" charset="0"/>
              <a:cs typeface="Times New Roman" pitchFamily="18" charset="0"/>
            </a:endParaRPr>
          </a:p>
        </p:txBody>
      </p:sp>
      <p:sp>
        <p:nvSpPr>
          <p:cNvPr id="7" name="Rectangle 6"/>
          <p:cNvSpPr/>
          <p:nvPr/>
        </p:nvSpPr>
        <p:spPr>
          <a:xfrm>
            <a:off x="357158" y="5274246"/>
            <a:ext cx="4014753" cy="369332"/>
          </a:xfrm>
          <a:prstGeom prst="rect">
            <a:avLst/>
          </a:prstGeom>
        </p:spPr>
        <p:txBody>
          <a:bodyPr wrap="none">
            <a:spAutoFit/>
          </a:bodyPr>
          <a:lstStyle/>
          <a:p>
            <a:r>
              <a:rPr lang="en-US" b="1" dirty="0" smtClean="0">
                <a:latin typeface="Times New Roman" pitchFamily="18" charset="0"/>
                <a:cs typeface="Times New Roman" pitchFamily="18" charset="0"/>
              </a:rPr>
              <a:t>Availability of several payment options</a:t>
            </a:r>
            <a:endParaRPr lang="en-US" b="1"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214282" y="571480"/>
            <a:ext cx="6562725" cy="2865450"/>
          </a:xfrm>
          <a:prstGeom prst="rect">
            <a:avLst/>
          </a:prstGeom>
          <a:noFill/>
          <a:ln w="9525">
            <a:noFill/>
            <a:miter lim="800000"/>
            <a:headEnd/>
            <a:tailEnd/>
          </a:ln>
          <a:effectLst/>
        </p:spPr>
      </p:pic>
      <p:sp>
        <p:nvSpPr>
          <p:cNvPr id="5" name="Rectangle 4"/>
          <p:cNvSpPr/>
          <p:nvPr/>
        </p:nvSpPr>
        <p:spPr>
          <a:xfrm>
            <a:off x="5309079" y="1285860"/>
            <a:ext cx="3546677" cy="369332"/>
          </a:xfrm>
          <a:prstGeom prst="rect">
            <a:avLst/>
          </a:prstGeom>
        </p:spPr>
        <p:txBody>
          <a:bodyPr wrap="none">
            <a:spAutoFit/>
          </a:bodyPr>
          <a:lstStyle/>
          <a:p>
            <a:r>
              <a:rPr lang="en-US" b="1" dirty="0" smtClean="0">
                <a:latin typeface="Times New Roman" pitchFamily="18" charset="0"/>
                <a:cs typeface="Times New Roman" pitchFamily="18" charset="0"/>
              </a:rPr>
              <a:t>Privacy of customers’ information</a:t>
            </a:r>
            <a:endParaRPr lang="en-US" b="1" dirty="0">
              <a:latin typeface="Times New Roman" pitchFamily="18" charset="0"/>
              <a:cs typeface="Times New Roman" pitchFamily="18" charset="0"/>
            </a:endParaRPr>
          </a:p>
        </p:txBody>
      </p:sp>
      <p:pic>
        <p:nvPicPr>
          <p:cNvPr id="12291" name="Picture 3"/>
          <p:cNvPicPr>
            <a:picLocks noChangeAspect="1" noChangeArrowheads="1"/>
          </p:cNvPicPr>
          <p:nvPr/>
        </p:nvPicPr>
        <p:blipFill>
          <a:blip r:embed="rId3"/>
          <a:srcRect/>
          <a:stretch>
            <a:fillRect/>
          </a:stretch>
        </p:blipFill>
        <p:spPr bwMode="auto">
          <a:xfrm>
            <a:off x="2714612" y="3857628"/>
            <a:ext cx="6048375" cy="2714644"/>
          </a:xfrm>
          <a:prstGeom prst="rect">
            <a:avLst/>
          </a:prstGeom>
          <a:noFill/>
          <a:ln w="9525">
            <a:noFill/>
            <a:miter lim="800000"/>
            <a:headEnd/>
            <a:tailEnd/>
          </a:ln>
          <a:effectLst/>
        </p:spPr>
      </p:pic>
      <p:sp>
        <p:nvSpPr>
          <p:cNvPr id="7" name="Rectangle 6"/>
          <p:cNvSpPr/>
          <p:nvPr/>
        </p:nvSpPr>
        <p:spPr>
          <a:xfrm>
            <a:off x="142844" y="4702742"/>
            <a:ext cx="4207819" cy="369332"/>
          </a:xfrm>
          <a:prstGeom prst="rect">
            <a:avLst/>
          </a:prstGeom>
        </p:spPr>
        <p:txBody>
          <a:bodyPr wrap="none">
            <a:spAutoFit/>
          </a:bodyPr>
          <a:lstStyle/>
          <a:p>
            <a:r>
              <a:rPr lang="en-US" b="1" dirty="0" smtClean="0"/>
              <a:t>Security of customer financial information</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srcRect/>
          <a:stretch>
            <a:fillRect/>
          </a:stretch>
        </p:blipFill>
        <p:spPr bwMode="auto">
          <a:xfrm>
            <a:off x="285720" y="642918"/>
            <a:ext cx="6057900" cy="3000396"/>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3000364" y="3714752"/>
            <a:ext cx="5929353" cy="2928958"/>
          </a:xfrm>
          <a:prstGeom prst="rect">
            <a:avLst/>
          </a:prstGeom>
          <a:noFill/>
          <a:ln w="9525">
            <a:noFill/>
            <a:miter lim="800000"/>
            <a:headEnd/>
            <a:tailEnd/>
          </a:ln>
          <a:effectLst/>
        </p:spPr>
      </p:pic>
      <p:sp>
        <p:nvSpPr>
          <p:cNvPr id="6" name="Rectangle 5"/>
          <p:cNvSpPr/>
          <p:nvPr/>
        </p:nvSpPr>
        <p:spPr>
          <a:xfrm>
            <a:off x="5926034" y="1571612"/>
            <a:ext cx="2794548" cy="369332"/>
          </a:xfrm>
          <a:prstGeom prst="rect">
            <a:avLst/>
          </a:prstGeom>
        </p:spPr>
        <p:txBody>
          <a:bodyPr wrap="none">
            <a:spAutoFit/>
          </a:bodyPr>
          <a:lstStyle/>
          <a:p>
            <a:r>
              <a:rPr lang="en-US" b="1" dirty="0" smtClean="0">
                <a:latin typeface="Times New Roman" pitchFamily="18" charset="0"/>
                <a:cs typeface="Times New Roman" pitchFamily="18" charset="0"/>
              </a:rPr>
              <a:t>Perceived Trustworthiness</a:t>
            </a:r>
            <a:endParaRPr lang="en-US" b="1" dirty="0">
              <a:latin typeface="Times New Roman" pitchFamily="18" charset="0"/>
              <a:cs typeface="Times New Roman" pitchFamily="18" charset="0"/>
            </a:endParaRPr>
          </a:p>
        </p:txBody>
      </p:sp>
      <p:sp>
        <p:nvSpPr>
          <p:cNvPr id="7" name="Rectangle 6"/>
          <p:cNvSpPr/>
          <p:nvPr/>
        </p:nvSpPr>
        <p:spPr>
          <a:xfrm>
            <a:off x="214282" y="4071942"/>
            <a:ext cx="4357718" cy="646331"/>
          </a:xfrm>
          <a:prstGeom prst="rect">
            <a:avLst/>
          </a:prstGeom>
        </p:spPr>
        <p:txBody>
          <a:bodyPr wrap="square">
            <a:spAutoFit/>
          </a:bodyPr>
          <a:lstStyle/>
          <a:p>
            <a:r>
              <a:rPr lang="en-US" b="1" dirty="0" smtClean="0">
                <a:latin typeface="Times New Roman" pitchFamily="18" charset="0"/>
                <a:cs typeface="Times New Roman" pitchFamily="18" charset="0"/>
              </a:rPr>
              <a:t>Presence of online assistance through multi-channel</a:t>
            </a:r>
            <a:endParaRPr lang="en-US" b="1" dirty="0">
              <a:latin typeface="Times New Roman" pitchFamily="18" charset="0"/>
              <a:cs typeface="Times New Roman" pitchFamily="18" charset="0"/>
            </a:endParaRPr>
          </a:p>
        </p:txBody>
      </p:sp>
      <p:sp>
        <p:nvSpPr>
          <p:cNvPr id="8" name="Rectangle 7"/>
          <p:cNvSpPr/>
          <p:nvPr/>
        </p:nvSpPr>
        <p:spPr>
          <a:xfrm>
            <a:off x="142876" y="5352178"/>
            <a:ext cx="4572000" cy="1077218"/>
          </a:xfrm>
          <a:prstGeom prst="rect">
            <a:avLst/>
          </a:prstGeom>
        </p:spPr>
        <p:txBody>
          <a:bodyPr>
            <a:spAutoFit/>
          </a:bodyPr>
          <a:lstStyle/>
          <a:p>
            <a:r>
              <a:rPr lang="en-US" sz="1600" dirty="0" smtClean="0">
                <a:latin typeface="Times New Roman" pitchFamily="18" charset="0"/>
                <a:cs typeface="Times New Roman" pitchFamily="18" charset="0"/>
              </a:rPr>
              <a:t>From the plots I have analyzed that Amazon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Flipkart</a:t>
            </a:r>
            <a:r>
              <a:rPr lang="en-US" sz="1600" dirty="0">
                <a:latin typeface="Times New Roman" pitchFamily="18" charset="0"/>
                <a:cs typeface="Times New Roman" pitchFamily="18" charset="0"/>
              </a:rPr>
              <a:t> have been had the highest votes for having all the positive points and have maintained a very good brand image followed by </a:t>
            </a:r>
            <a:r>
              <a:rPr lang="en-US" sz="1600" dirty="0" err="1">
                <a:latin typeface="Times New Roman" pitchFamily="18" charset="0"/>
                <a:cs typeface="Times New Roman" pitchFamily="18" charset="0"/>
              </a:rPr>
              <a:t>paytm</a:t>
            </a:r>
            <a:r>
              <a:rPr lang="en-US" sz="1600" dirty="0">
                <a:latin typeface="Times New Roman" pitchFamily="18" charset="0"/>
                <a:cs typeface="Times New Roman" pitchFamily="18" charset="0"/>
              </a:rPr>
              <a:t> and the </a:t>
            </a:r>
            <a:r>
              <a:rPr lang="en-US" sz="1600" dirty="0" err="1">
                <a:latin typeface="Times New Roman" pitchFamily="18" charset="0"/>
                <a:cs typeface="Times New Roman" pitchFamily="18" charset="0"/>
              </a:rPr>
              <a:t>myntra</a:t>
            </a:r>
            <a:endParaRPr lang="en-US" sz="16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Speedy </a:t>
            </a:r>
            <a:r>
              <a:rPr lang="en-US" sz="2000" dirty="0"/>
              <a:t>O</a:t>
            </a:r>
            <a:r>
              <a:rPr lang="en-US" sz="2000" dirty="0" smtClean="0"/>
              <a:t>rder Delivery:</a:t>
            </a:r>
            <a:endParaRPr lang="en-US" sz="2000" dirty="0"/>
          </a:p>
        </p:txBody>
      </p:sp>
      <p:pic>
        <p:nvPicPr>
          <p:cNvPr id="14338" name="Picture 2"/>
          <p:cNvPicPr>
            <a:picLocks noGrp="1" noChangeAspect="1" noChangeArrowheads="1"/>
          </p:cNvPicPr>
          <p:nvPr>
            <p:ph idx="1"/>
          </p:nvPr>
        </p:nvPicPr>
        <p:blipFill>
          <a:blip r:embed="rId2"/>
          <a:srcRect/>
          <a:stretch>
            <a:fillRect/>
          </a:stretch>
        </p:blipFill>
        <p:spPr bwMode="auto">
          <a:xfrm>
            <a:off x="1500166" y="1428736"/>
            <a:ext cx="6357982" cy="3857652"/>
          </a:xfrm>
          <a:prstGeom prst="rect">
            <a:avLst/>
          </a:prstGeom>
          <a:noFill/>
          <a:ln w="9525">
            <a:noFill/>
            <a:miter lim="800000"/>
            <a:headEnd/>
            <a:tailEnd/>
          </a:ln>
          <a:effectLst/>
        </p:spPr>
      </p:pic>
      <p:sp>
        <p:nvSpPr>
          <p:cNvPr id="5" name="Rectangle 4"/>
          <p:cNvSpPr/>
          <p:nvPr/>
        </p:nvSpPr>
        <p:spPr>
          <a:xfrm>
            <a:off x="1142976" y="5497313"/>
            <a:ext cx="6786610" cy="707886"/>
          </a:xfrm>
          <a:prstGeom prst="rect">
            <a:avLst/>
          </a:prstGeom>
        </p:spPr>
        <p:txBody>
          <a:bodyPr wrap="square">
            <a:spAutoFit/>
          </a:bodyPr>
          <a:lstStyle/>
          <a:p>
            <a:r>
              <a:rPr lang="en-US" sz="2000" dirty="0">
                <a:latin typeface="Times New Roman" pitchFamily="18" charset="0"/>
                <a:cs typeface="Times New Roman" pitchFamily="18" charset="0"/>
              </a:rPr>
              <a:t>#Amazon and </a:t>
            </a:r>
            <a:r>
              <a:rPr lang="en-US" sz="2000" dirty="0" err="1">
                <a:latin typeface="Times New Roman" pitchFamily="18" charset="0"/>
                <a:cs typeface="Times New Roman" pitchFamily="18" charset="0"/>
              </a:rPr>
              <a:t>flipkart</a:t>
            </a:r>
            <a:r>
              <a:rPr lang="en-US" sz="2000" dirty="0">
                <a:latin typeface="Times New Roman" pitchFamily="18" charset="0"/>
                <a:cs typeface="Times New Roman" pitchFamily="18" charset="0"/>
              </a:rPr>
              <a:t> delivering the products </a:t>
            </a:r>
            <a:r>
              <a:rPr lang="en-US" sz="2000" dirty="0" err="1">
                <a:latin typeface="Times New Roman" pitchFamily="18" charset="0"/>
                <a:cs typeface="Times New Roman" pitchFamily="18" charset="0"/>
              </a:rPr>
              <a:t>fastly</a:t>
            </a:r>
            <a:r>
              <a:rPr lang="en-US" sz="2000" dirty="0">
                <a:latin typeface="Times New Roman" pitchFamily="18" charset="0"/>
                <a:cs typeface="Times New Roman" pitchFamily="18" charset="0"/>
              </a:rPr>
              <a:t> compare to </a:t>
            </a:r>
            <a:r>
              <a:rPr lang="en-US" sz="2000" dirty="0" err="1">
                <a:latin typeface="Times New Roman" pitchFamily="18" charset="0"/>
                <a:cs typeface="Times New Roman" pitchFamily="18" charset="0"/>
              </a:rPr>
              <a:t>myntra</a:t>
            </a:r>
            <a:r>
              <a:rPr lang="en-US" sz="2000" dirty="0">
                <a:latin typeface="Times New Roman" pitchFamily="18" charset="0"/>
                <a:cs typeface="Times New Roman" pitchFamily="18" charset="0"/>
              </a:rPr>
              <a:t> and snapdeal.com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dirty="0" smtClean="0">
                <a:latin typeface="Times New Roman" pitchFamily="18" charset="0"/>
                <a:cs typeface="Times New Roman" pitchFamily="18" charset="0"/>
              </a:rPr>
              <a:t>Performing </a:t>
            </a:r>
            <a:r>
              <a:rPr lang="en-IN" sz="1600" dirty="0" err="1" smtClean="0">
                <a:latin typeface="Times New Roman" pitchFamily="18" charset="0"/>
                <a:cs typeface="Times New Roman" pitchFamily="18" charset="0"/>
              </a:rPr>
              <a:t>Bivariate</a:t>
            </a:r>
            <a:r>
              <a:rPr lang="en-IN" sz="1600" dirty="0" smtClean="0">
                <a:latin typeface="Times New Roman" pitchFamily="18" charset="0"/>
                <a:cs typeface="Times New Roman" pitchFamily="18" charset="0"/>
              </a:rPr>
              <a:t> Analysis on the following columns-</a:t>
            </a:r>
            <a:r>
              <a:rPr lang="en-US" sz="1600" dirty="0" smtClean="0">
                <a:latin typeface="Times New Roman" pitchFamily="18" charset="0"/>
                <a:cs typeface="Times New Roman" pitchFamily="18" charset="0"/>
              </a:rPr>
              <a:t> Why did you abandon the “Bag”, “Shopping Cart, From the following, tick any (or all) of the online retailers you have shopped from;</a:t>
            </a:r>
            <a:endParaRPr lang="en-US" sz="1600" dirty="0">
              <a:latin typeface="Times New Roman" pitchFamily="18" charset="0"/>
              <a:cs typeface="Times New Roman" pitchFamily="18" charset="0"/>
            </a:endParaRPr>
          </a:p>
        </p:txBody>
      </p:sp>
      <p:pic>
        <p:nvPicPr>
          <p:cNvPr id="15362" name="Picture 2"/>
          <p:cNvPicPr>
            <a:picLocks noGrp="1" noChangeAspect="1" noChangeArrowheads="1"/>
          </p:cNvPicPr>
          <p:nvPr>
            <p:ph idx="1"/>
          </p:nvPr>
        </p:nvPicPr>
        <p:blipFill>
          <a:blip r:embed="rId3"/>
          <a:srcRect/>
          <a:stretch>
            <a:fillRect/>
          </a:stretch>
        </p:blipFill>
        <p:spPr bwMode="auto">
          <a:xfrm>
            <a:off x="815542" y="1428737"/>
            <a:ext cx="7512916" cy="4500594"/>
          </a:xfrm>
          <a:prstGeom prst="rect">
            <a:avLst/>
          </a:prstGeom>
          <a:noFill/>
          <a:ln w="9525">
            <a:noFill/>
            <a:miter lim="800000"/>
            <a:headEnd/>
            <a:tailEnd/>
          </a:ln>
          <a:effectLst/>
        </p:spPr>
      </p:pic>
      <p:sp>
        <p:nvSpPr>
          <p:cNvPr id="5" name="Rectangle 4"/>
          <p:cNvSpPr/>
          <p:nvPr/>
        </p:nvSpPr>
        <p:spPr>
          <a:xfrm>
            <a:off x="500034" y="5884151"/>
            <a:ext cx="8286808" cy="830997"/>
          </a:xfrm>
          <a:prstGeom prst="rect">
            <a:avLst/>
          </a:prstGeom>
        </p:spPr>
        <p:txBody>
          <a:bodyPr wrap="square">
            <a:spAutoFit/>
          </a:bodyPr>
          <a:lstStyle/>
          <a:p>
            <a:r>
              <a:rPr lang="en-US" sz="1600" dirty="0">
                <a:latin typeface="Times New Roman" pitchFamily="18" charset="0"/>
                <a:cs typeface="Times New Roman" pitchFamily="18" charset="0"/>
              </a:rPr>
              <a:t>We can clearly see that most of the time people abandon the bag is </a:t>
            </a:r>
            <a:r>
              <a:rPr lang="en-US" sz="1600" dirty="0" err="1">
                <a:latin typeface="Times New Roman" pitchFamily="18" charset="0"/>
                <a:cs typeface="Times New Roman" pitchFamily="18" charset="0"/>
              </a:rPr>
              <a:t>beacuse</a:t>
            </a:r>
            <a:r>
              <a:rPr lang="en-US" sz="1600" dirty="0">
                <a:latin typeface="Times New Roman" pitchFamily="18" charset="0"/>
                <a:cs typeface="Times New Roman" pitchFamily="18" charset="0"/>
              </a:rPr>
              <a:t> they get a better alternative offer or promo code not applicable. There is also lack of trust seen in </a:t>
            </a:r>
            <a:r>
              <a:rPr lang="en-US" sz="1600" dirty="0" err="1">
                <a:latin typeface="Times New Roman" pitchFamily="18" charset="0"/>
                <a:cs typeface="Times New Roman" pitchFamily="18" charset="0"/>
              </a:rPr>
              <a:t>amazon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flipkart</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paytm</a:t>
            </a:r>
            <a:r>
              <a:rPr lang="en-US" sz="1600" dirty="0">
                <a:latin typeface="Times New Roman" pitchFamily="18" charset="0"/>
                <a:cs typeface="Times New Roman" pitchFamily="18" charset="0"/>
              </a:rPr>
              <a:t> by some people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Autofit/>
          </a:bodyPr>
          <a:lstStyle/>
          <a:p>
            <a:pPr algn="just"/>
            <a:r>
              <a:rPr lang="en-IN" sz="1600" dirty="0" smtClean="0">
                <a:latin typeface="Times New Roman" pitchFamily="18" charset="0"/>
                <a:cs typeface="Times New Roman" pitchFamily="18" charset="0"/>
              </a:rPr>
              <a:t>On </a:t>
            </a:r>
            <a:r>
              <a:rPr lang="en-IN" sz="1600" dirty="0" err="1" smtClean="0">
                <a:latin typeface="Times New Roman" pitchFamily="18" charset="0"/>
                <a:cs typeface="Times New Roman" pitchFamily="18" charset="0"/>
              </a:rPr>
              <a:t>performaing</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univariate</a:t>
            </a:r>
            <a:r>
              <a:rPr lang="en-IN" sz="1600" dirty="0" smtClean="0">
                <a:latin typeface="Times New Roman" pitchFamily="18" charset="0"/>
                <a:cs typeface="Times New Roman" pitchFamily="18" charset="0"/>
              </a:rPr>
              <a:t> analysis on </a:t>
            </a:r>
            <a:r>
              <a:rPr lang="en-IN" sz="1600" dirty="0" err="1" smtClean="0">
                <a:latin typeface="Times New Roman" pitchFamily="18" charset="0"/>
                <a:cs typeface="Times New Roman" pitchFamily="18" charset="0"/>
              </a:rPr>
              <a:t>Negative_remarks</a:t>
            </a:r>
            <a:r>
              <a:rPr lang="en-IN" sz="1600" dirty="0" smtClean="0">
                <a:latin typeface="Times New Roman" pitchFamily="18" charset="0"/>
                <a:cs typeface="Times New Roman" pitchFamily="18" charset="0"/>
              </a:rPr>
              <a:t> we predict that </a:t>
            </a:r>
            <a:r>
              <a:rPr lang="en-US" sz="1600" dirty="0">
                <a:latin typeface="Times New Roman" pitchFamily="18" charset="0"/>
                <a:cs typeface="Times New Roman" pitchFamily="18" charset="0"/>
              </a:rPr>
              <a:t>Customers seem to be more loyal to </a:t>
            </a:r>
            <a:r>
              <a:rPr lang="en-US" sz="1600" dirty="0" err="1">
                <a:latin typeface="Times New Roman" pitchFamily="18" charset="0"/>
                <a:cs typeface="Times New Roman" pitchFamily="18" charset="0"/>
              </a:rPr>
              <a:t>amazon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flipkart</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paytm</a:t>
            </a:r>
            <a:r>
              <a:rPr lang="en-US" sz="1600" dirty="0">
                <a:latin typeface="Times New Roman" pitchFamily="18" charset="0"/>
                <a:cs typeface="Times New Roman" pitchFamily="18" charset="0"/>
              </a:rPr>
              <a:t> as even though many of them have given negative </a:t>
            </a:r>
            <a:r>
              <a:rPr lang="en-US" sz="1600" dirty="0" smtClean="0">
                <a:latin typeface="Times New Roman" pitchFamily="18" charset="0"/>
                <a:cs typeface="Times New Roman" pitchFamily="18" charset="0"/>
              </a:rPr>
              <a:t>remarks </a:t>
            </a:r>
            <a:r>
              <a:rPr lang="en-US" sz="1600" dirty="0">
                <a:latin typeface="Times New Roman" pitchFamily="18" charset="0"/>
                <a:cs typeface="Times New Roman" pitchFamily="18" charset="0"/>
              </a:rPr>
              <a:t>about them still they would recommend these platforms to their </a:t>
            </a:r>
            <a:r>
              <a:rPr lang="en-US" sz="1600" dirty="0" smtClean="0">
                <a:latin typeface="Times New Roman" pitchFamily="18" charset="0"/>
                <a:cs typeface="Times New Roman" pitchFamily="18" charset="0"/>
              </a:rPr>
              <a:t>friend.</a:t>
            </a:r>
            <a:endParaRPr lang="en-US" sz="1600" dirty="0">
              <a:latin typeface="Times New Roman" pitchFamily="18" charset="0"/>
              <a:cs typeface="Times New Roman" pitchFamily="18" charset="0"/>
            </a:endParaRPr>
          </a:p>
          <a:p>
            <a:pPr algn="just">
              <a:buNone/>
            </a:pPr>
            <a:endParaRPr lang="en-IN" sz="1600" dirty="0" smtClean="0">
              <a:latin typeface="Times New Roman" pitchFamily="18" charset="0"/>
              <a:cs typeface="Times New Roman" pitchFamily="18" charset="0"/>
            </a:endParaRPr>
          </a:p>
          <a:p>
            <a:pPr>
              <a:buNone/>
            </a:pPr>
            <a:r>
              <a:rPr lang="en-US" sz="1600" b="1" dirty="0">
                <a:latin typeface="Times New Roman" pitchFamily="18" charset="0"/>
                <a:cs typeface="Times New Roman" pitchFamily="18" charset="0"/>
              </a:rPr>
              <a:t>Conclusion:</a:t>
            </a:r>
          </a:p>
          <a:p>
            <a:r>
              <a:rPr lang="en-US" sz="1600" dirty="0">
                <a:latin typeface="Times New Roman" pitchFamily="18" charset="0"/>
                <a:cs typeface="Times New Roman" pitchFamily="18" charset="0"/>
              </a:rPr>
              <a:t>The cost of the product, the reliability of the E-commerce company and the return policies all play an equally important role in deciding the buying </a:t>
            </a:r>
            <a:r>
              <a:rPr lang="en-US" sz="1600" dirty="0" err="1">
                <a:latin typeface="Times New Roman" pitchFamily="18" charset="0"/>
                <a:cs typeface="Times New Roman" pitchFamily="18" charset="0"/>
              </a:rPr>
              <a:t>behaviour</a:t>
            </a:r>
            <a:r>
              <a:rPr lang="en-US" sz="1600" dirty="0">
                <a:latin typeface="Times New Roman" pitchFamily="18" charset="0"/>
                <a:cs typeface="Times New Roman" pitchFamily="18" charset="0"/>
              </a:rPr>
              <a:t> of online customers. The cost is an important factor as it was the basic criteria used by online retailers to attract customers. The reliability of the E-commerce company is also important, as it is even required in offline retail. It is important because customers are paying online, so they need to be sure of security of the online transaction. The return policies are important because in online retail customer does not get to feel the product. Thus, he wants to be sure that it will be possible to return the product if he does not like it in real. Whereas, the logistics factor, which included Cash on delivery option, One day delivery and the quality of packaging plays a secondary role in this process though these are Must-be-quality. This is so because these all does not interfere with the real product and people believe that this is the basic value that E-commerce websites provide.</a:t>
            </a:r>
          </a:p>
          <a:p>
            <a:r>
              <a:rPr lang="en-US" sz="1600" dirty="0">
                <a:latin typeface="Times New Roman" pitchFamily="18" charset="0"/>
                <a:cs typeface="Times New Roman" pitchFamily="18" charset="0"/>
              </a:rPr>
              <a:t>All the websites were not equally preferred by online customers. Amazon was the most preferred followed by </a:t>
            </a:r>
            <a:r>
              <a:rPr lang="en-US" sz="1600" dirty="0" err="1">
                <a:latin typeface="Times New Roman" pitchFamily="18" charset="0"/>
                <a:cs typeface="Times New Roman" pitchFamily="18" charset="0"/>
              </a:rPr>
              <a:t>Flipkart</a:t>
            </a:r>
            <a:r>
              <a:rPr lang="en-US" sz="1600" dirty="0">
                <a:latin typeface="Times New Roman" pitchFamily="18" charset="0"/>
                <a:cs typeface="Times New Roman" pitchFamily="18" charset="0"/>
              </a:rPr>
              <a:t>. This can be explained easily by previous result that we got. These two companies are most trusted in the industry and hence, have a huge reliability. Also, the sellers listed on these websites are generally from Tier 1 cities as compared to </a:t>
            </a:r>
            <a:r>
              <a:rPr lang="en-US" sz="1600" dirty="0" err="1">
                <a:latin typeface="Times New Roman" pitchFamily="18" charset="0"/>
                <a:cs typeface="Times New Roman" pitchFamily="18" charset="0"/>
              </a:rPr>
              <a:t>Snapdeal</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PayTM</a:t>
            </a:r>
            <a:r>
              <a:rPr lang="en-US" sz="1600" dirty="0">
                <a:latin typeface="Times New Roman" pitchFamily="18" charset="0"/>
                <a:cs typeface="Times New Roman" pitchFamily="18" charset="0"/>
              </a:rPr>
              <a:t> which have more sellers from tier 2 and 3 cities. Also, these websites have the most lenient return policies as compared to others and also the time required to process a return is low for these companies.</a:t>
            </a:r>
          </a:p>
          <a:p>
            <a:pPr algn="just"/>
            <a:endParaRPr lang="en-US" sz="16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86058"/>
            <a:ext cx="8229600" cy="1143000"/>
          </a:xfrm>
        </p:spPr>
        <p:txBody>
          <a:bodyPr/>
          <a:lstStyle/>
          <a:p>
            <a:r>
              <a:rPr lang="en-IN" i="1" dirty="0" smtClean="0">
                <a:solidFill>
                  <a:srgbClr val="00B0F0"/>
                </a:solidFill>
                <a:latin typeface="Times New Roman" pitchFamily="18" charset="0"/>
                <a:cs typeface="Times New Roman" pitchFamily="18" charset="0"/>
              </a:rPr>
              <a:t>Thank You</a:t>
            </a:r>
            <a:endParaRPr lang="en-US" i="1" dirty="0">
              <a:solidFill>
                <a:srgbClr val="00B0F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857232"/>
            <a:ext cx="7429552" cy="5357850"/>
          </a:xfrm>
        </p:spPr>
        <p:txBody>
          <a:bodyPr>
            <a:noAutofit/>
          </a:bodyPr>
          <a:lstStyle/>
          <a:p>
            <a:pPr algn="just"/>
            <a:r>
              <a:rPr lang="en-IN" sz="1800" b="1" dirty="0" smtClean="0">
                <a:solidFill>
                  <a:schemeClr val="tx1"/>
                </a:solidFill>
                <a:latin typeface="Times New Roman" pitchFamily="18" charset="0"/>
                <a:cs typeface="Times New Roman" pitchFamily="18" charset="0"/>
              </a:rPr>
              <a:t>Service Quality</a:t>
            </a:r>
          </a:p>
          <a:p>
            <a:pPr marL="457200" indent="-457200" algn="just">
              <a:buFont typeface="Arial" pitchFamily="34" charset="0"/>
              <a:buChar char="•"/>
            </a:pPr>
            <a:r>
              <a:rPr lang="en-US" sz="1800" dirty="0" smtClean="0">
                <a:solidFill>
                  <a:schemeClr val="tx1"/>
                </a:solidFill>
                <a:latin typeface="Times New Roman" pitchFamily="18" charset="0"/>
                <a:cs typeface="Times New Roman" pitchFamily="18" charset="0"/>
              </a:rPr>
              <a:t>Service </a:t>
            </a:r>
            <a:r>
              <a:rPr lang="en-US" sz="1800" dirty="0">
                <a:solidFill>
                  <a:schemeClr val="tx1"/>
                </a:solidFill>
                <a:latin typeface="Times New Roman" pitchFamily="18" charset="0"/>
                <a:cs typeface="Times New Roman" pitchFamily="18" charset="0"/>
              </a:rPr>
              <a:t>quality is a measure of how an organization delivers its services compared to the expectations of its </a:t>
            </a:r>
            <a:r>
              <a:rPr lang="en-US" sz="1800" dirty="0" smtClean="0">
                <a:solidFill>
                  <a:schemeClr val="tx1"/>
                </a:solidFill>
                <a:latin typeface="Times New Roman" pitchFamily="18" charset="0"/>
                <a:cs typeface="Times New Roman" pitchFamily="18" charset="0"/>
              </a:rPr>
              <a:t>customers</a:t>
            </a:r>
          </a:p>
          <a:p>
            <a:pPr marL="457200" indent="-457200" algn="just">
              <a:buFont typeface="Arial" pitchFamily="34" charset="0"/>
              <a:buChar char="•"/>
            </a:pPr>
            <a:r>
              <a:rPr lang="en-US" sz="1800" dirty="0" smtClean="0">
                <a:solidFill>
                  <a:schemeClr val="tx1"/>
                </a:solidFill>
                <a:latin typeface="Times New Roman" pitchFamily="18" charset="0"/>
                <a:cs typeface="Times New Roman" pitchFamily="18" charset="0"/>
              </a:rPr>
              <a:t>Reliability</a:t>
            </a:r>
            <a:r>
              <a:rPr lang="en-US" sz="1800" dirty="0">
                <a:solidFill>
                  <a:schemeClr val="tx1"/>
                </a:solidFill>
                <a:latin typeface="Times New Roman" pitchFamily="18" charset="0"/>
                <a:cs typeface="Times New Roman" pitchFamily="18" charset="0"/>
              </a:rPr>
              <a:t>, responsiveness, assurance, empathy, </a:t>
            </a:r>
            <a:r>
              <a:rPr lang="en-US" sz="1800" dirty="0" smtClean="0">
                <a:solidFill>
                  <a:schemeClr val="tx1"/>
                </a:solidFill>
                <a:latin typeface="Times New Roman" pitchFamily="18" charset="0"/>
                <a:cs typeface="Times New Roman" pitchFamily="18" charset="0"/>
              </a:rPr>
              <a:t>tangibles </a:t>
            </a:r>
            <a:r>
              <a:rPr lang="en-US" sz="1800" dirty="0">
                <a:solidFill>
                  <a:schemeClr val="tx1"/>
                </a:solidFill>
                <a:latin typeface="Times New Roman" pitchFamily="18" charset="0"/>
                <a:cs typeface="Times New Roman" pitchFamily="18" charset="0"/>
              </a:rPr>
              <a:t>and usability are </a:t>
            </a:r>
            <a:r>
              <a:rPr lang="en-US" sz="1800" dirty="0" smtClean="0">
                <a:solidFill>
                  <a:schemeClr val="tx1"/>
                </a:solidFill>
                <a:latin typeface="Times New Roman" pitchFamily="18" charset="0"/>
                <a:cs typeface="Times New Roman" pitchFamily="18" charset="0"/>
              </a:rPr>
              <a:t>the factors </a:t>
            </a:r>
            <a:r>
              <a:rPr lang="en-US" sz="1800" dirty="0">
                <a:solidFill>
                  <a:schemeClr val="tx1"/>
                </a:solidFill>
                <a:latin typeface="Times New Roman" pitchFamily="18" charset="0"/>
                <a:cs typeface="Times New Roman" pitchFamily="18" charset="0"/>
              </a:rPr>
              <a:t>that impact service quality. </a:t>
            </a:r>
            <a:r>
              <a:rPr lang="en-US" sz="1800" dirty="0" smtClean="0">
                <a:solidFill>
                  <a:schemeClr val="tx1"/>
                </a:solidFill>
                <a:latin typeface="Times New Roman" pitchFamily="18" charset="0"/>
                <a:cs typeface="Times New Roman" pitchFamily="18" charset="0"/>
              </a:rPr>
              <a:t>The </a:t>
            </a:r>
            <a:r>
              <a:rPr lang="en-US" sz="1800" dirty="0">
                <a:solidFill>
                  <a:schemeClr val="tx1"/>
                </a:solidFill>
                <a:latin typeface="Times New Roman" pitchFamily="18" charset="0"/>
                <a:cs typeface="Times New Roman" pitchFamily="18" charset="0"/>
              </a:rPr>
              <a:t>customers consider all six of these factors when judging a service system's </a:t>
            </a:r>
            <a:r>
              <a:rPr lang="en-US" sz="1800" dirty="0" smtClean="0">
                <a:solidFill>
                  <a:schemeClr val="tx1"/>
                </a:solidFill>
                <a:latin typeface="Times New Roman" pitchFamily="18" charset="0"/>
                <a:cs typeface="Times New Roman" pitchFamily="18" charset="0"/>
              </a:rPr>
              <a:t>quality.</a:t>
            </a:r>
          </a:p>
          <a:p>
            <a:pPr marL="457200" indent="-457200" algn="just"/>
            <a:endParaRPr lang="en-US" sz="1800" dirty="0" smtClean="0">
              <a:solidFill>
                <a:schemeClr val="tx1"/>
              </a:solidFill>
              <a:latin typeface="Times New Roman" pitchFamily="18" charset="0"/>
              <a:cs typeface="Times New Roman" pitchFamily="18" charset="0"/>
            </a:endParaRPr>
          </a:p>
          <a:p>
            <a:pPr marL="457200" indent="-457200" algn="just"/>
            <a:r>
              <a:rPr lang="en-IN" sz="1800" b="1" dirty="0" smtClean="0">
                <a:solidFill>
                  <a:schemeClr val="tx1"/>
                </a:solidFill>
                <a:latin typeface="Times New Roman" pitchFamily="18" charset="0"/>
                <a:cs typeface="Times New Roman" pitchFamily="18" charset="0"/>
              </a:rPr>
              <a:t>System Quality</a:t>
            </a:r>
          </a:p>
          <a:p>
            <a:pPr marL="457200" indent="-457200" algn="just">
              <a:buFont typeface="Arial" pitchFamily="34" charset="0"/>
              <a:buChar char="•"/>
            </a:pPr>
            <a:r>
              <a:rPr lang="en-US" sz="1800" dirty="0" smtClean="0">
                <a:solidFill>
                  <a:schemeClr val="tx1"/>
                </a:solidFill>
                <a:latin typeface="Times New Roman" pitchFamily="18" charset="0"/>
                <a:cs typeface="Times New Roman" pitchFamily="18" charset="0"/>
              </a:rPr>
              <a:t>System quality used as an interacting medium between customers and organizations and played a key role in e-commerce success. system quality of websites is total sum of individual consumers’ perceptions about website availability, adaptability and response time. If the system is available when it required and provided quick response to the end users.</a:t>
            </a:r>
          </a:p>
          <a:p>
            <a:pPr marL="457200" indent="-457200" algn="just">
              <a:buFont typeface="Arial" pitchFamily="34" charset="0"/>
              <a:buChar char="•"/>
            </a:pPr>
            <a:r>
              <a:rPr lang="en-US" sz="1800" dirty="0">
                <a:solidFill>
                  <a:schemeClr val="tx1"/>
                </a:solidFill>
                <a:latin typeface="Times New Roman" pitchFamily="18" charset="0"/>
                <a:cs typeface="Times New Roman" pitchFamily="18" charset="0"/>
              </a:rPr>
              <a:t>The factors of search function, rating function, review function and product recommended function are selected as the dimensions of system quality. The objective of s</a:t>
            </a:r>
            <a:r>
              <a:rPr lang="en-US" sz="1800" dirty="0" smtClean="0">
                <a:solidFill>
                  <a:schemeClr val="tx1"/>
                </a:solidFill>
                <a:latin typeface="Times New Roman" pitchFamily="18" charset="0"/>
                <a:cs typeface="Times New Roman" pitchFamily="18" charset="0"/>
              </a:rPr>
              <a:t>ystem quality</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is to investigate the relationship between these factors on customer satisfaction in buying E-Commerce </a:t>
            </a:r>
            <a:r>
              <a:rPr lang="en-US" sz="1800" dirty="0" smtClean="0">
                <a:solidFill>
                  <a:schemeClr val="tx1"/>
                </a:solidFill>
                <a:latin typeface="Times New Roman" pitchFamily="18" charset="0"/>
                <a:cs typeface="Times New Roman" pitchFamily="18" charset="0"/>
              </a:rPr>
              <a:t>products.</a:t>
            </a:r>
            <a:endParaRPr lang="en-IN" sz="1800" b="1" dirty="0" smtClean="0">
              <a:solidFill>
                <a:schemeClr val="tx1"/>
              </a:solidFill>
              <a:latin typeface="Times New Roman" pitchFamily="18" charset="0"/>
              <a:cs typeface="Times New Roman" pitchFamily="18" charset="0"/>
            </a:endParaRPr>
          </a:p>
          <a:p>
            <a:pPr marL="457200" indent="-457200" algn="just">
              <a:buFont typeface="Arial" pitchFamily="34" charset="0"/>
              <a:buChar char="•"/>
            </a:pPr>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8987"/>
            <a:ext cx="8229600" cy="5740409"/>
          </a:xfrm>
        </p:spPr>
        <p:txBody>
          <a:bodyPr>
            <a:noAutofit/>
          </a:bodyPr>
          <a:lstStyle/>
          <a:p>
            <a:pPr>
              <a:buNone/>
            </a:pPr>
            <a:r>
              <a:rPr lang="en-IN" sz="2000" b="1" dirty="0" smtClean="0">
                <a:latin typeface="Times New Roman" pitchFamily="18" charset="0"/>
                <a:cs typeface="Times New Roman" pitchFamily="18" charset="0"/>
              </a:rPr>
              <a:t>I</a:t>
            </a:r>
            <a:r>
              <a:rPr lang="en-IN" sz="2000" b="1" dirty="0" smtClean="0">
                <a:solidFill>
                  <a:schemeClr val="tx1"/>
                </a:solidFill>
                <a:latin typeface="Times New Roman" pitchFamily="18" charset="0"/>
                <a:cs typeface="Times New Roman" pitchFamily="18" charset="0"/>
              </a:rPr>
              <a:t>nformation Quality</a:t>
            </a:r>
          </a:p>
          <a:p>
            <a:pPr algn="just"/>
            <a:r>
              <a:rPr lang="en-US" sz="2000" dirty="0">
                <a:latin typeface="Times New Roman" pitchFamily="18" charset="0"/>
                <a:cs typeface="Times New Roman" pitchFamily="18" charset="0"/>
              </a:rPr>
              <a:t>"Information quality" is a measure of the </a:t>
            </a:r>
            <a:r>
              <a:rPr lang="en-US" sz="2000" dirty="0" smtClean="0">
                <a:latin typeface="Times New Roman" pitchFamily="18" charset="0"/>
                <a:cs typeface="Times New Roman" pitchFamily="18" charset="0"/>
              </a:rPr>
              <a:t>value which the information </a:t>
            </a:r>
            <a:r>
              <a:rPr lang="en-US" sz="2000" dirty="0">
                <a:latin typeface="Times New Roman" pitchFamily="18" charset="0"/>
                <a:cs typeface="Times New Roman" pitchFamily="18" charset="0"/>
              </a:rPr>
              <a:t>provides to the user of that </a:t>
            </a:r>
            <a:r>
              <a:rPr lang="en-US" sz="2000" dirty="0" smtClean="0">
                <a:latin typeface="Times New Roman" pitchFamily="18" charset="0"/>
                <a:cs typeface="Times New Roman" pitchFamily="18" charset="0"/>
              </a:rPr>
              <a:t>information. The </a:t>
            </a:r>
            <a:r>
              <a:rPr lang="en-US" sz="2000" dirty="0">
                <a:latin typeface="Times New Roman" pitchFamily="18" charset="0"/>
                <a:cs typeface="Times New Roman" pitchFamily="18" charset="0"/>
              </a:rPr>
              <a:t>seven factors that affect consumer's online shopping buying </a:t>
            </a:r>
            <a:r>
              <a:rPr lang="en-US" sz="2000" dirty="0" smtClean="0">
                <a:latin typeface="Times New Roman" pitchFamily="18" charset="0"/>
                <a:cs typeface="Times New Roman" pitchFamily="18" charset="0"/>
              </a:rPr>
              <a:t>behavior are</a:t>
            </a:r>
            <a:r>
              <a:rPr lang="en-US" sz="2000" dirty="0">
                <a:latin typeface="Times New Roman" pitchFamily="18" charset="0"/>
                <a:cs typeface="Times New Roman" pitchFamily="18" charset="0"/>
              </a:rPr>
              <a:t> perceived ease of use, perceived risk, perceived usefulness, effect of website design, Economic factor, availability of products, and customer satisfaction</a:t>
            </a:r>
            <a:r>
              <a:rPr lang="en-US" sz="2000" dirty="0" smtClean="0">
                <a:latin typeface="Times New Roman" pitchFamily="18" charset="0"/>
                <a:cs typeface="Times New Roman" pitchFamily="18" charset="0"/>
              </a:rPr>
              <a:t>.</a:t>
            </a:r>
          </a:p>
          <a:p>
            <a:pPr algn="just"/>
            <a:endParaRPr lang="en-IN" sz="2000" dirty="0" smtClean="0">
              <a:solidFill>
                <a:schemeClr val="tx1"/>
              </a:solidFill>
              <a:latin typeface="Times New Roman" pitchFamily="18" charset="0"/>
              <a:cs typeface="Times New Roman" pitchFamily="18" charset="0"/>
            </a:endParaRPr>
          </a:p>
          <a:p>
            <a:pPr marL="457200" indent="-457200">
              <a:buNone/>
            </a:pPr>
            <a:r>
              <a:rPr lang="en-IN" sz="2000" b="1" dirty="0" smtClean="0">
                <a:latin typeface="Times New Roman" pitchFamily="18" charset="0"/>
                <a:cs typeface="Times New Roman" pitchFamily="18" charset="0"/>
              </a:rPr>
              <a:t>T</a:t>
            </a:r>
            <a:r>
              <a:rPr lang="en-IN" sz="2000" b="1" dirty="0" smtClean="0">
                <a:solidFill>
                  <a:schemeClr val="tx1"/>
                </a:solidFill>
                <a:latin typeface="Times New Roman" pitchFamily="18" charset="0"/>
                <a:cs typeface="Times New Roman" pitchFamily="18" charset="0"/>
              </a:rPr>
              <a:t>rust and </a:t>
            </a:r>
            <a:r>
              <a:rPr lang="en-IN" sz="2000" b="1" dirty="0" smtClean="0">
                <a:latin typeface="Times New Roman" pitchFamily="18" charset="0"/>
                <a:cs typeface="Times New Roman" pitchFamily="18" charset="0"/>
              </a:rPr>
              <a:t>N</a:t>
            </a:r>
            <a:r>
              <a:rPr lang="en-IN" sz="2000" b="1" dirty="0" smtClean="0">
                <a:solidFill>
                  <a:schemeClr val="tx1"/>
                </a:solidFill>
                <a:latin typeface="Times New Roman" pitchFamily="18" charset="0"/>
                <a:cs typeface="Times New Roman" pitchFamily="18" charset="0"/>
              </a:rPr>
              <a:t>et Benefit</a:t>
            </a:r>
          </a:p>
          <a:p>
            <a:r>
              <a:rPr lang="en-US" sz="2000" dirty="0">
                <a:latin typeface="Times New Roman" pitchFamily="18" charset="0"/>
                <a:cs typeface="Times New Roman" pitchFamily="18" charset="0"/>
              </a:rPr>
              <a:t>Trust and satisfaction are essential ingredients for successful business relationships in </a:t>
            </a:r>
            <a:r>
              <a:rPr lang="en-US" sz="2000" dirty="0" smtClean="0">
                <a:latin typeface="Times New Roman" pitchFamily="18" charset="0"/>
                <a:cs typeface="Times New Roman" pitchFamily="18" charset="0"/>
              </a:rPr>
              <a:t>business-to-consumer </a:t>
            </a:r>
            <a:r>
              <a:rPr lang="en-US" sz="2000" dirty="0">
                <a:latin typeface="Times New Roman" pitchFamily="18" charset="0"/>
                <a:cs typeface="Times New Roman" pitchFamily="18" charset="0"/>
              </a:rPr>
              <a:t>electronic </a:t>
            </a:r>
            <a:r>
              <a:rPr lang="en-US" sz="2000" dirty="0" smtClean="0">
                <a:latin typeface="Times New Roman" pitchFamily="18" charset="0"/>
                <a:cs typeface="Times New Roman" pitchFamily="18" charset="0"/>
              </a:rPr>
              <a:t>commerce.</a:t>
            </a:r>
          </a:p>
          <a:p>
            <a:r>
              <a:rPr lang="en-US" sz="2000" dirty="0" smtClean="0">
                <a:latin typeface="Times New Roman" pitchFamily="18" charset="0"/>
                <a:cs typeface="Times New Roman" pitchFamily="18" charset="0"/>
              </a:rPr>
              <a:t>It not  only </a:t>
            </a:r>
            <a:r>
              <a:rPr lang="en-US" sz="2000" dirty="0" smtClean="0">
                <a:latin typeface="Times New Roman" pitchFamily="18" charset="0"/>
                <a:cs typeface="Times New Roman" pitchFamily="18" charset="0"/>
              </a:rPr>
              <a:t>considers </a:t>
            </a:r>
            <a:r>
              <a:rPr lang="en-US" sz="2000" dirty="0" smtClean="0">
                <a:latin typeface="Times New Roman" pitchFamily="18" charset="0"/>
                <a:cs typeface="Times New Roman" pitchFamily="18" charset="0"/>
              </a:rPr>
              <a:t>how </a:t>
            </a:r>
            <a:r>
              <a:rPr lang="en-US" sz="2000" dirty="0">
                <a:latin typeface="Times New Roman" pitchFamily="18" charset="0"/>
                <a:cs typeface="Times New Roman" pitchFamily="18" charset="0"/>
              </a:rPr>
              <a:t>consumers </a:t>
            </a:r>
            <a:r>
              <a:rPr lang="en-US" sz="2000" dirty="0" smtClean="0">
                <a:latin typeface="Times New Roman" pitchFamily="18" charset="0"/>
                <a:cs typeface="Times New Roman" pitchFamily="18" charset="0"/>
              </a:rPr>
              <a:t> formulate </a:t>
            </a:r>
            <a:r>
              <a:rPr lang="en-US" sz="2000" dirty="0">
                <a:latin typeface="Times New Roman" pitchFamily="18" charset="0"/>
                <a:cs typeface="Times New Roman" pitchFamily="18" charset="0"/>
              </a:rPr>
              <a:t>their pre-purchase decisions, but also how they form their long-term </a:t>
            </a:r>
            <a:r>
              <a:rPr lang="en-US" sz="2000" dirty="0" smtClean="0">
                <a:latin typeface="Times New Roman" pitchFamily="18" charset="0"/>
                <a:cs typeface="Times New Roman" pitchFamily="18" charset="0"/>
              </a:rPr>
              <a:t> relationships </a:t>
            </a:r>
            <a:r>
              <a:rPr lang="en-US" sz="2000" dirty="0">
                <a:latin typeface="Times New Roman" pitchFamily="18" charset="0"/>
                <a:cs typeface="Times New Roman" pitchFamily="18" charset="0"/>
              </a:rPr>
              <a:t>with the same website vendor by comparing their pre-purchase expectations to their actual </a:t>
            </a:r>
            <a:r>
              <a:rPr lang="en-US" sz="2000" dirty="0" smtClean="0">
                <a:latin typeface="Times New Roman" pitchFamily="18" charset="0"/>
                <a:cs typeface="Times New Roman" pitchFamily="18" charset="0"/>
              </a:rPr>
              <a:t> purchase </a:t>
            </a:r>
            <a:r>
              <a:rPr lang="en-US" sz="2000" dirty="0">
                <a:latin typeface="Times New Roman" pitchFamily="18" charset="0"/>
                <a:cs typeface="Times New Roman" pitchFamily="18" charset="0"/>
              </a:rPr>
              <a:t>outcome. The results indicate that trust directly and indirectly affects a consumer’s purchase </a:t>
            </a:r>
            <a:r>
              <a:rPr lang="en-US" sz="2000" dirty="0" smtClean="0">
                <a:latin typeface="Times New Roman" pitchFamily="18" charset="0"/>
                <a:cs typeface="Times New Roman" pitchFamily="18" charset="0"/>
              </a:rPr>
              <a:t> decision </a:t>
            </a:r>
            <a:r>
              <a:rPr lang="en-US" sz="2000" dirty="0">
                <a:latin typeface="Times New Roman" pitchFamily="18" charset="0"/>
                <a:cs typeface="Times New Roman" pitchFamily="18" charset="0"/>
              </a:rPr>
              <a:t>in combination with perceived risk and perceived benefit, and also indicate that trust has a </a:t>
            </a:r>
            <a:r>
              <a:rPr lang="en-US" sz="2000" dirty="0" smtClean="0">
                <a:latin typeface="Times New Roman" pitchFamily="18" charset="0"/>
                <a:cs typeface="Times New Roman" pitchFamily="18" charset="0"/>
              </a:rPr>
              <a:t>longer term </a:t>
            </a:r>
            <a:r>
              <a:rPr lang="en-US" sz="2000" dirty="0">
                <a:latin typeface="Times New Roman" pitchFamily="18" charset="0"/>
                <a:cs typeface="Times New Roman" pitchFamily="18" charset="0"/>
              </a:rPr>
              <a:t>impact on consumer e-loyalty through satisfaction. </a:t>
            </a:r>
          </a:p>
          <a:p>
            <a:pPr>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44463"/>
            <a:ext cx="7772400" cy="1470025"/>
          </a:xfrm>
        </p:spPr>
        <p:txBody>
          <a:bodyPr>
            <a:normAutofit/>
          </a:bodyPr>
          <a:lstStyle/>
          <a:p>
            <a:pPr algn="l"/>
            <a:r>
              <a:rPr lang="en-IN" sz="3600" b="1" dirty="0" smtClean="0">
                <a:latin typeface="Times New Roman" pitchFamily="18" charset="0"/>
                <a:cs typeface="Times New Roman" pitchFamily="18" charset="0"/>
              </a:rPr>
              <a:t>Exploratory Data Analysis</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714348" y="1857364"/>
            <a:ext cx="7143800" cy="4714908"/>
          </a:xfrm>
        </p:spPr>
        <p:txBody>
          <a:bodyPr>
            <a:noAutofit/>
          </a:bodyPr>
          <a:lstStyle/>
          <a:p>
            <a:pPr algn="l"/>
            <a:r>
              <a:rPr lang="en-IN" sz="1800" b="1" u="sng" dirty="0">
                <a:solidFill>
                  <a:schemeClr val="tx1"/>
                </a:solidFill>
                <a:latin typeface="Times New Roman" pitchFamily="18" charset="0"/>
                <a:cs typeface="Times New Roman" pitchFamily="18" charset="0"/>
                <a:hlinkClick r:id="rId2"/>
              </a:rPr>
              <a:t>E-retail factors for customer activation and retention: A case study from Indian e-commerce </a:t>
            </a:r>
            <a:r>
              <a:rPr lang="en-IN" sz="1800" b="1" u="sng" dirty="0" smtClean="0">
                <a:solidFill>
                  <a:schemeClr val="tx1"/>
                </a:solidFill>
                <a:latin typeface="Times New Roman" pitchFamily="18" charset="0"/>
                <a:cs typeface="Times New Roman" pitchFamily="18" charset="0"/>
                <a:hlinkClick r:id="rId2"/>
              </a:rPr>
              <a:t>customers</a:t>
            </a:r>
            <a:endParaRPr lang="en-US" sz="1800" b="1" u="sng" dirty="0" smtClean="0">
              <a:solidFill>
                <a:schemeClr val="tx1"/>
              </a:solidFill>
              <a:latin typeface="Times New Roman" pitchFamily="18" charset="0"/>
              <a:cs typeface="Times New Roman" pitchFamily="18" charset="0"/>
            </a:endParaRPr>
          </a:p>
          <a:p>
            <a:pPr algn="l"/>
            <a:endParaRPr lang="en-US" sz="1800" b="1" u="sng" dirty="0">
              <a:solidFill>
                <a:schemeClr val="tx1"/>
              </a:solidFill>
              <a:latin typeface="Times New Roman" pitchFamily="18" charset="0"/>
              <a:cs typeface="Times New Roman" pitchFamily="18" charset="0"/>
            </a:endParaRPr>
          </a:p>
          <a:p>
            <a:pPr algn="l"/>
            <a:r>
              <a:rPr lang="en-IN" sz="1800" dirty="0" smtClean="0">
                <a:solidFill>
                  <a:schemeClr val="tx1"/>
                </a:solidFill>
                <a:latin typeface="Times New Roman" pitchFamily="18" charset="0"/>
                <a:cs typeface="Times New Roman" pitchFamily="18" charset="0"/>
              </a:rPr>
              <a:t>The given data set consists  of 269 rows and 71 columns</a:t>
            </a:r>
          </a:p>
          <a:p>
            <a:pPr algn="l"/>
            <a:r>
              <a:rPr lang="en-IN" sz="1800" b="1" dirty="0" smtClean="0">
                <a:solidFill>
                  <a:schemeClr val="tx1"/>
                </a:solidFill>
                <a:latin typeface="Times New Roman" pitchFamily="18" charset="0"/>
                <a:cs typeface="Times New Roman" pitchFamily="18" charset="0"/>
              </a:rPr>
              <a:t>Checking for data type:</a:t>
            </a:r>
          </a:p>
          <a:p>
            <a:pPr algn="l"/>
            <a:r>
              <a:rPr lang="en-IN" sz="1800" dirty="0" smtClean="0">
                <a:solidFill>
                  <a:schemeClr val="tx1"/>
                </a:solidFill>
                <a:latin typeface="Times New Roman" pitchFamily="18" charset="0"/>
                <a:cs typeface="Times New Roman" pitchFamily="18" charset="0"/>
              </a:rPr>
              <a:t>To check the type of data </a:t>
            </a:r>
            <a:r>
              <a:rPr lang="en-IN" sz="1800" dirty="0" err="1" smtClean="0">
                <a:solidFill>
                  <a:schemeClr val="tx1"/>
                </a:solidFill>
                <a:latin typeface="Times New Roman" pitchFamily="18" charset="0"/>
                <a:cs typeface="Times New Roman" pitchFamily="18" charset="0"/>
              </a:rPr>
              <a:t>i</a:t>
            </a:r>
            <a:r>
              <a:rPr lang="en-IN" sz="1800" dirty="0" smtClean="0">
                <a:solidFill>
                  <a:schemeClr val="tx1"/>
                </a:solidFill>
                <a:latin typeface="Times New Roman" pitchFamily="18" charset="0"/>
                <a:cs typeface="Times New Roman" pitchFamily="18" charset="0"/>
              </a:rPr>
              <a:t> have performed df.info ()  either you can also use code as </a:t>
            </a:r>
            <a:r>
              <a:rPr lang="en-IN" sz="1800" dirty="0" err="1" smtClean="0">
                <a:solidFill>
                  <a:schemeClr val="tx1"/>
                </a:solidFill>
                <a:latin typeface="Times New Roman" pitchFamily="18" charset="0"/>
                <a:cs typeface="Times New Roman" pitchFamily="18" charset="0"/>
              </a:rPr>
              <a:t>df.dtypes</a:t>
            </a:r>
            <a:r>
              <a:rPr lang="en-IN" sz="1800" dirty="0" smtClean="0">
                <a:solidFill>
                  <a:schemeClr val="tx1"/>
                </a:solidFill>
                <a:latin typeface="Times New Roman" pitchFamily="18" charset="0"/>
                <a:cs typeface="Times New Roman" pitchFamily="18" charset="0"/>
              </a:rPr>
              <a:t>  </a:t>
            </a:r>
          </a:p>
          <a:p>
            <a:pPr algn="l"/>
            <a:r>
              <a:rPr lang="en-US" sz="1800" dirty="0" smtClean="0">
                <a:solidFill>
                  <a:schemeClr val="tx1"/>
                </a:solidFill>
                <a:latin typeface="Times New Roman" pitchFamily="18" charset="0"/>
                <a:cs typeface="Times New Roman" pitchFamily="18" charset="0"/>
              </a:rPr>
              <a:t>The output is all </a:t>
            </a:r>
            <a:r>
              <a:rPr lang="en-US" sz="1800" dirty="0">
                <a:solidFill>
                  <a:schemeClr val="tx1"/>
                </a:solidFill>
                <a:latin typeface="Times New Roman" pitchFamily="18" charset="0"/>
                <a:cs typeface="Times New Roman" pitchFamily="18" charset="0"/>
              </a:rPr>
              <a:t>the columns are of </a:t>
            </a:r>
            <a:r>
              <a:rPr lang="en-US" sz="1800" dirty="0" smtClean="0">
                <a:solidFill>
                  <a:schemeClr val="tx1"/>
                </a:solidFill>
                <a:latin typeface="Times New Roman" pitchFamily="18" charset="0"/>
                <a:cs typeface="Times New Roman" pitchFamily="18" charset="0"/>
              </a:rPr>
              <a:t>object/categorical data type </a:t>
            </a:r>
            <a:r>
              <a:rPr lang="en-US" sz="1800" dirty="0">
                <a:solidFill>
                  <a:schemeClr val="tx1"/>
                </a:solidFill>
                <a:latin typeface="Times New Roman" pitchFamily="18" charset="0"/>
                <a:cs typeface="Times New Roman" pitchFamily="18" charset="0"/>
              </a:rPr>
              <a:t>except for </a:t>
            </a:r>
            <a:r>
              <a:rPr lang="en-US" sz="1800" dirty="0" err="1">
                <a:solidFill>
                  <a:schemeClr val="tx1"/>
                </a:solidFill>
                <a:latin typeface="Times New Roman" pitchFamily="18" charset="0"/>
                <a:cs typeface="Times New Roman" pitchFamily="18" charset="0"/>
              </a:rPr>
              <a:t>pincode</a:t>
            </a:r>
            <a:r>
              <a:rPr lang="en-US" sz="1800" dirty="0">
                <a:solidFill>
                  <a:schemeClr val="tx1"/>
                </a:solidFill>
                <a:latin typeface="Times New Roman" pitchFamily="18" charset="0"/>
                <a:cs typeface="Times New Roman" pitchFamily="18" charset="0"/>
              </a:rPr>
              <a:t> column which is of </a:t>
            </a:r>
            <a:r>
              <a:rPr lang="en-US" sz="1800" dirty="0" err="1">
                <a:solidFill>
                  <a:schemeClr val="tx1"/>
                </a:solidFill>
                <a:latin typeface="Times New Roman" pitchFamily="18" charset="0"/>
                <a:cs typeface="Times New Roman" pitchFamily="18" charset="0"/>
              </a:rPr>
              <a:t>int</a:t>
            </a:r>
            <a:r>
              <a:rPr lang="en-US" sz="1800" dirty="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type</a:t>
            </a:r>
          </a:p>
          <a:p>
            <a:pPr algn="l"/>
            <a:endParaRPr lang="en-IN" sz="1800" b="1" dirty="0" smtClean="0">
              <a:solidFill>
                <a:schemeClr val="tx1"/>
              </a:solidFill>
              <a:latin typeface="Times New Roman" pitchFamily="18" charset="0"/>
              <a:cs typeface="Times New Roman" pitchFamily="18" charset="0"/>
            </a:endParaRPr>
          </a:p>
          <a:p>
            <a:pPr algn="l"/>
            <a:r>
              <a:rPr lang="en-IN" sz="1800" b="1" dirty="0" smtClean="0">
                <a:solidFill>
                  <a:schemeClr val="tx1"/>
                </a:solidFill>
                <a:latin typeface="Times New Roman" pitchFamily="18" charset="0"/>
                <a:cs typeface="Times New Roman" pitchFamily="18" charset="0"/>
              </a:rPr>
              <a:t>Checking for the null values:</a:t>
            </a:r>
          </a:p>
          <a:p>
            <a:pPr algn="l"/>
            <a:r>
              <a:rPr lang="en-IN" sz="1800" dirty="0" smtClean="0">
                <a:solidFill>
                  <a:schemeClr val="tx1"/>
                </a:solidFill>
                <a:latin typeface="Times New Roman" pitchFamily="18" charset="0"/>
                <a:cs typeface="Times New Roman" pitchFamily="18" charset="0"/>
              </a:rPr>
              <a:t>The code for checking the null values is </a:t>
            </a:r>
            <a:r>
              <a:rPr lang="en-IN" sz="1800" dirty="0" err="1" smtClean="0">
                <a:solidFill>
                  <a:schemeClr val="tx1"/>
                </a:solidFill>
                <a:latin typeface="Times New Roman" pitchFamily="18" charset="0"/>
                <a:cs typeface="Times New Roman" pitchFamily="18" charset="0"/>
              </a:rPr>
              <a:t>df.is</a:t>
            </a:r>
            <a:r>
              <a:rPr lang="en-IN" sz="1800" dirty="0" smtClean="0">
                <a:solidFill>
                  <a:schemeClr val="tx1"/>
                </a:solidFill>
                <a:latin typeface="Times New Roman" pitchFamily="18" charset="0"/>
                <a:cs typeface="Times New Roman" pitchFamily="18" charset="0"/>
              </a:rPr>
              <a:t> null().sum()</a:t>
            </a:r>
          </a:p>
          <a:p>
            <a:pPr algn="l"/>
            <a:r>
              <a:rPr lang="en-IN" sz="1800" dirty="0" smtClean="0">
                <a:solidFill>
                  <a:schemeClr val="tx1"/>
                </a:solidFill>
                <a:latin typeface="Times New Roman" pitchFamily="18" charset="0"/>
                <a:cs typeface="Times New Roman" pitchFamily="18" charset="0"/>
              </a:rPr>
              <a:t>No null values found in the data frame</a:t>
            </a:r>
            <a:endParaRPr lang="en-IN" sz="1800"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428604"/>
            <a:ext cx="7572428" cy="6143668"/>
          </a:xfrm>
        </p:spPr>
        <p:txBody>
          <a:bodyPr>
            <a:noAutofit/>
          </a:bodyPr>
          <a:lstStyle/>
          <a:p>
            <a:pPr algn="l"/>
            <a:r>
              <a:rPr lang="en-IN" sz="1800" dirty="0" smtClean="0">
                <a:solidFill>
                  <a:schemeClr val="tx1"/>
                </a:solidFill>
                <a:latin typeface="Times New Roman" pitchFamily="18" charset="0"/>
                <a:cs typeface="Times New Roman" pitchFamily="18" charset="0"/>
              </a:rPr>
              <a:t>To check the list of columns used the code </a:t>
            </a:r>
            <a:r>
              <a:rPr lang="en-IN" sz="1800" dirty="0">
                <a:solidFill>
                  <a:schemeClr val="tx1"/>
                </a:solidFill>
                <a:latin typeface="Times New Roman" pitchFamily="18" charset="0"/>
                <a:cs typeface="Times New Roman" pitchFamily="18" charset="0"/>
              </a:rPr>
              <a:t> </a:t>
            </a:r>
            <a:r>
              <a:rPr lang="en-IN" sz="1800" dirty="0" err="1" smtClean="0">
                <a:solidFill>
                  <a:schemeClr val="tx1"/>
                </a:solidFill>
                <a:latin typeface="Times New Roman" pitchFamily="18" charset="0"/>
                <a:cs typeface="Times New Roman" pitchFamily="18" charset="0"/>
              </a:rPr>
              <a:t>df.colums</a:t>
            </a:r>
            <a:endParaRPr lang="en-IN" sz="1800" dirty="0" smtClean="0">
              <a:solidFill>
                <a:schemeClr val="tx1"/>
              </a:solidFill>
              <a:latin typeface="Times New Roman" pitchFamily="18" charset="0"/>
              <a:cs typeface="Times New Roman" pitchFamily="18" charset="0"/>
            </a:endParaRPr>
          </a:p>
          <a:p>
            <a:r>
              <a:rPr lang="en-IN" sz="1800" dirty="0" smtClean="0">
                <a:solidFill>
                  <a:schemeClr val="tx1"/>
                </a:solidFill>
                <a:latin typeface="Times New Roman" pitchFamily="18" charset="0"/>
                <a:cs typeface="Times New Roman" pitchFamily="18" charset="0"/>
              </a:rPr>
              <a:t>The list of columns area as follows:</a:t>
            </a:r>
          </a:p>
          <a:p>
            <a:r>
              <a:rPr lang="en-US" sz="1800" dirty="0" smtClean="0">
                <a:solidFill>
                  <a:schemeClr val="tx1"/>
                </a:solidFill>
                <a:latin typeface="Times New Roman" pitchFamily="18" charset="0"/>
                <a:cs typeface="Times New Roman" pitchFamily="18" charset="0"/>
              </a:rPr>
              <a:t>1Gender of respondent', '2 How old are you? ', '3 Which city do you shop online from?', '4 What is the Pin Code of where you shop online from?', '5 Since How Long You are Shopping Online ?', '6 How many times you have made an online purchase in the past 1 year?', '7 How do you access the internet while shopping on-line?', '8 Which device do you use to access the online shopping?', '9 What is the screen size of your mobile device?\t\t\t\t\t\t ', '10 What is the operating system (OS) of your device?\t\t\t\t ', '11 What browser do you run on your device to access the website?\t\t\t ', '12 Which channel did you follow to arrive at your favorite online store for the first time? ', '13 After first visit, how do you reach the online retail store?\t\t\t\t ', '14 How much time do you explore the e- retail store before making a purchase decision? ', '15 What is your preferred payment Option?\t\t\t\t\t ', '16 How frequently do you abandon (selecting an items and leaving without making payment) your shopping cart?\t\t\t\t\t\t\t ', '17 Why did you abandon the “Bag”, “Shopping Cart”?\t\t\t\t\t ', '18 The content on the website must be easy to read and understand', '19 Information on similar product to the one highlighted is important for product comparison', '20 Complete information on listed seller and product being offered is important for purchase decision.', '21 All relevant information on listed products must be stated clearly', </a:t>
            </a:r>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572164"/>
          </a:xfrm>
        </p:spPr>
        <p:txBody>
          <a:bodyPr>
            <a:noAutofit/>
          </a:bodyPr>
          <a:lstStyle/>
          <a:p>
            <a:r>
              <a:rPr lang="en-US" sz="1400" dirty="0" smtClean="0">
                <a:solidFill>
                  <a:schemeClr val="tx1"/>
                </a:solidFill>
                <a:latin typeface="Times New Roman" pitchFamily="18" charset="0"/>
                <a:cs typeface="Times New Roman" pitchFamily="18" charset="0"/>
              </a:rPr>
              <a:t>'22 Ease of navigation in website', '23 Loading and processing speed', '24 User friendly Interface of the website', '25 Convenient Payment methods', '26 Trust that the online retail store will fulfill its part of the transaction at the stipulated time', '27 Empathy (readiness to assist with queries) towards the customers', '28 Being able to guarantee the privacy of the customer', '29 Responsiveness, availability of several communication channels (email, online rep, twitter, phone etc.)', '30 Online shopping gives monetary benefit and discounts', '31 Enjoyment is derived from shopping online', '32 Shopping online is convenient and flexible', '33 Return and replacement policy of the e-</a:t>
            </a:r>
            <a:r>
              <a:rPr lang="en-US" sz="1400" dirty="0" err="1" smtClean="0">
                <a:solidFill>
                  <a:schemeClr val="tx1"/>
                </a:solidFill>
                <a:latin typeface="Times New Roman" pitchFamily="18" charset="0"/>
                <a:cs typeface="Times New Roman" pitchFamily="18" charset="0"/>
              </a:rPr>
              <a:t>tailer</a:t>
            </a:r>
            <a:r>
              <a:rPr lang="en-US" sz="1400" dirty="0" smtClean="0">
                <a:solidFill>
                  <a:schemeClr val="tx1"/>
                </a:solidFill>
                <a:latin typeface="Times New Roman" pitchFamily="18" charset="0"/>
                <a:cs typeface="Times New Roman" pitchFamily="18" charset="0"/>
              </a:rPr>
              <a:t> is important for purchase decision', '34 Gaining access to loyalty programs is a benefit of shopping online', '35 Displaying quality Information on the website improves satisfaction of customers', '36 User derive satisfaction while shopping on a good quality website or application', '37 Net Benefit derived from shopping online can lead to users satisfaction', '38 User satisfaction cannot exist without trust', '39 Offering a wide variety of listed product in several category', '40 Provision of complete and relevant product information', '41 Monetary savings', '42 The Convenience of patronizing the online retailer', '43 Shopping on the website gives you the sense of adventure', '44 Shopping on your preferred e-</a:t>
            </a:r>
            <a:r>
              <a:rPr lang="en-US" sz="1400" dirty="0" err="1" smtClean="0">
                <a:solidFill>
                  <a:schemeClr val="tx1"/>
                </a:solidFill>
                <a:latin typeface="Times New Roman" pitchFamily="18" charset="0"/>
                <a:cs typeface="Times New Roman" pitchFamily="18" charset="0"/>
              </a:rPr>
              <a:t>tailer</a:t>
            </a:r>
            <a:r>
              <a:rPr lang="en-US" sz="1400" dirty="0" smtClean="0">
                <a:solidFill>
                  <a:schemeClr val="tx1"/>
                </a:solidFill>
                <a:latin typeface="Times New Roman" pitchFamily="18" charset="0"/>
                <a:cs typeface="Times New Roman" pitchFamily="18" charset="0"/>
              </a:rPr>
              <a:t> enhances your social status', '45 You feel gratification shopping on your favorite e-</a:t>
            </a:r>
            <a:r>
              <a:rPr lang="en-US" sz="1400" dirty="0" err="1" smtClean="0">
                <a:solidFill>
                  <a:schemeClr val="tx1"/>
                </a:solidFill>
                <a:latin typeface="Times New Roman" pitchFamily="18" charset="0"/>
                <a:cs typeface="Times New Roman" pitchFamily="18" charset="0"/>
              </a:rPr>
              <a:t>tailer</a:t>
            </a:r>
            <a:r>
              <a:rPr lang="en-US" sz="1400" dirty="0" smtClean="0">
                <a:solidFill>
                  <a:schemeClr val="tx1"/>
                </a:solidFill>
                <a:latin typeface="Times New Roman" pitchFamily="18" charset="0"/>
                <a:cs typeface="Times New Roman" pitchFamily="18" charset="0"/>
              </a:rPr>
              <a:t>', '46 Shopping on the website helps you fulfill certain roles', '47 Getting value for money spent', 'From the following, tick any (or all) of the online retailers you have shopped from; ', 'Easy to use website or application', 'Visual appealing web-page layout', 'Wild variety of product on offer', 'Complete, relevant description information of products', 'Fast loading website speed of website and application', 'Reliability of the website or application', 'Quickness to complete purchase', 'Availability of several payment options', 'Speedy order delivery ', 'Privacy of customers’ information', 'Security of customer financial information', 'Perceived Trustworthiness', 'Presence of online assistance through multi-channel', 'Longer time to get logged in (promotion, sales period)', 'Longer time in displaying graphics and photos (promotion, sales period)', 'Late declaration of price (promotion, sales period)', 'Longer page loading time (promotion, sales period)', 'Limited mode of payment on most products (promotion, sales period)', 'Longer delivery period', 'Change in website/Application design', 'Frequent disruption when moving from one page to another', 'Website is as efficient as before', 'Which of the Indian online retailer would you recommend to a friend?</a:t>
            </a:r>
          </a:p>
          <a:p>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643602"/>
          </a:xfrm>
        </p:spPr>
        <p:txBody>
          <a:bodyPr>
            <a:noAutofit/>
          </a:bodyPr>
          <a:lstStyle/>
          <a:p>
            <a:r>
              <a:rPr lang="en-IN" sz="1600" dirty="0" smtClean="0">
                <a:latin typeface="Times New Roman" pitchFamily="18" charset="0"/>
                <a:cs typeface="Times New Roman" pitchFamily="18" charset="0"/>
              </a:rPr>
              <a:t>The important columns that we have to consider to analyze the success of  E-commerce  stores are:</a:t>
            </a:r>
          </a:p>
          <a:p>
            <a:pPr>
              <a:buNone/>
            </a:pPr>
            <a:endParaRPr lang="en-IN" sz="1600" dirty="0" smtClean="0">
              <a:latin typeface="Times New Roman" pitchFamily="18" charset="0"/>
              <a:cs typeface="Times New Roman" pitchFamily="18" charset="0"/>
            </a:endParaRPr>
          </a:p>
          <a:p>
            <a:pPr>
              <a:buNone/>
            </a:pPr>
            <a:r>
              <a:rPr lang="en-US" sz="1600" dirty="0" err="1" smtClean="0">
                <a:latin typeface="Times New Roman" pitchFamily="18" charset="0"/>
                <a:cs typeface="Times New Roman" pitchFamily="18" charset="0"/>
              </a:rPr>
              <a:t>customer_info</a:t>
            </a:r>
            <a:r>
              <a:rPr lang="en-US" sz="1600" dirty="0" smtClean="0">
                <a:latin typeface="Times New Roman" pitchFamily="18" charset="0"/>
                <a:cs typeface="Times New Roman" pitchFamily="18" charset="0"/>
              </a:rPr>
              <a:t>=['Gender of </a:t>
            </a:r>
            <a:r>
              <a:rPr lang="en-US" sz="1600" dirty="0" err="1" smtClean="0">
                <a:latin typeface="Times New Roman" pitchFamily="18" charset="0"/>
                <a:cs typeface="Times New Roman" pitchFamily="18" charset="0"/>
              </a:rPr>
              <a:t>respondent','How</a:t>
            </a:r>
            <a:r>
              <a:rPr lang="en-US" sz="1600" dirty="0" smtClean="0">
                <a:latin typeface="Times New Roman" pitchFamily="18" charset="0"/>
                <a:cs typeface="Times New Roman" pitchFamily="18" charset="0"/>
              </a:rPr>
              <a:t> old are </a:t>
            </a:r>
            <a:r>
              <a:rPr lang="en-US" sz="1600" dirty="0" err="1" smtClean="0">
                <a:latin typeface="Times New Roman" pitchFamily="18" charset="0"/>
                <a:cs typeface="Times New Roman" pitchFamily="18" charset="0"/>
              </a:rPr>
              <a:t>you?','Which</a:t>
            </a:r>
            <a:r>
              <a:rPr lang="en-US" sz="1600" dirty="0" smtClean="0">
                <a:latin typeface="Times New Roman" pitchFamily="18" charset="0"/>
                <a:cs typeface="Times New Roman" pitchFamily="18" charset="0"/>
              </a:rPr>
              <a:t> city do you shop online from?', What is the Pin Code of where you shop online </a:t>
            </a:r>
            <a:r>
              <a:rPr lang="en-US" sz="1600" dirty="0" err="1" smtClean="0">
                <a:latin typeface="Times New Roman" pitchFamily="18" charset="0"/>
                <a:cs typeface="Times New Roman" pitchFamily="18" charset="0"/>
              </a:rPr>
              <a:t>from?','Since</a:t>
            </a:r>
            <a:r>
              <a:rPr lang="en-US" sz="1600" dirty="0" smtClean="0">
                <a:latin typeface="Times New Roman" pitchFamily="18" charset="0"/>
                <a:cs typeface="Times New Roman" pitchFamily="18" charset="0"/>
              </a:rPr>
              <a:t> How Long You are Shopping Online ?', 'How many times you have made an online purchase in the past  year?‘]</a:t>
            </a:r>
            <a:endParaRPr lang="en-IN" sz="1600" dirty="0" smtClean="0">
              <a:latin typeface="Times New Roman" pitchFamily="18" charset="0"/>
              <a:cs typeface="Times New Roman" pitchFamily="18" charset="0"/>
            </a:endParaRPr>
          </a:p>
          <a:p>
            <a:pPr>
              <a:buNone/>
            </a:pPr>
            <a:endParaRPr lang="en-IN" sz="1600" dirty="0">
              <a:latin typeface="Times New Roman" pitchFamily="18" charset="0"/>
              <a:cs typeface="Times New Roman" pitchFamily="18" charset="0"/>
            </a:endParaRPr>
          </a:p>
          <a:p>
            <a:pPr>
              <a:buNone/>
            </a:pPr>
            <a:r>
              <a:rPr lang="en-US" sz="1600" dirty="0" err="1" smtClean="0">
                <a:latin typeface="Times New Roman" pitchFamily="18" charset="0"/>
                <a:cs typeface="Times New Roman" pitchFamily="18" charset="0"/>
              </a:rPr>
              <a:t>Website_information</a:t>
            </a:r>
            <a:r>
              <a:rPr lang="en-US" sz="1600" dirty="0" smtClean="0">
                <a:latin typeface="Times New Roman" pitchFamily="18" charset="0"/>
                <a:cs typeface="Times New Roman" pitchFamily="18" charset="0"/>
              </a:rPr>
              <a:t>=['Easy to use website or application', 'Visual appealing web-page layout', 'Wild variety of product on offer', 'Complete, relevant description information of products‘, 'Fast loading website speed of website and application', 'Reliability of the website or application', 'Quickness to complete purchase', 'Availability of several payment options', 'Privacy of customers’ information', 'Security of customer financial information', 'Perceived Trustworthiness', 'Presence of online assistance through multi-channel']</a:t>
            </a:r>
          </a:p>
          <a:p>
            <a:pPr>
              <a:buNone/>
            </a:pPr>
            <a:endParaRPr lang="en-US" sz="1600" dirty="0" smtClean="0">
              <a:latin typeface="Times New Roman" pitchFamily="18" charset="0"/>
              <a:cs typeface="Times New Roman" pitchFamily="18" charset="0"/>
            </a:endParaRPr>
          </a:p>
          <a:p>
            <a:pPr>
              <a:buNone/>
            </a:pPr>
            <a:r>
              <a:rPr lang="en-US" sz="1600" dirty="0" err="1" smtClean="0">
                <a:latin typeface="Times New Roman" pitchFamily="18" charset="0"/>
                <a:cs typeface="Times New Roman" pitchFamily="18" charset="0"/>
              </a:rPr>
              <a:t>Negative_remarks</a:t>
            </a:r>
            <a:r>
              <a:rPr lang="en-US" sz="1600" dirty="0" smtClean="0">
                <a:latin typeface="Times New Roman" pitchFamily="18" charset="0"/>
                <a:cs typeface="Times New Roman" pitchFamily="18" charset="0"/>
              </a:rPr>
              <a:t>=['Longer time to get logged in (promotion, sales period)', ’Longer time in displaying graphics and photos (promotion, sales period)', 'Late declaration of price (promotion, sales period)', 'Longer page loading time (promotion, sales period)', 'Limited mode of payment on most products (promotion, sales period)', 'Longer delivery period', 'Change in website/Application design',  'Frequent disruption when moving from one page to another']</a:t>
            </a:r>
          </a:p>
          <a:p>
            <a:pPr algn="ctr">
              <a:buNone/>
            </a:pPr>
            <a:r>
              <a:rPr lang="en-IN" sz="1600" dirty="0">
                <a:latin typeface="Times New Roman" pitchFamily="18" charset="0"/>
                <a:cs typeface="Times New Roman" pitchFamily="18" charset="0"/>
              </a:rPr>
              <a:t>&amp;</a:t>
            </a: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r>
              <a:rPr lang="en-US" sz="1800" dirty="0">
                <a:latin typeface="Times New Roman" pitchFamily="18" charset="0"/>
                <a:cs typeface="Times New Roman" pitchFamily="18" charset="0"/>
              </a:rPr>
              <a:t>Why did you abandon the “Bag”, “Shopping Cart</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You feel gratification shopping on your favorite e-</a:t>
            </a:r>
            <a:r>
              <a:rPr lang="en-US" sz="1800" dirty="0" err="1" smtClean="0">
                <a:latin typeface="Times New Roman" pitchFamily="18" charset="0"/>
                <a:cs typeface="Times New Roman" pitchFamily="18" charset="0"/>
              </a:rPr>
              <a:t>tailer</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Gaining access to loyalty programs is a benefit of shopping online</a:t>
            </a:r>
          </a:p>
          <a:p>
            <a:r>
              <a:rPr lang="en-US" sz="1800" dirty="0" smtClean="0">
                <a:latin typeface="Times New Roman" pitchFamily="18" charset="0"/>
                <a:cs typeface="Times New Roman" pitchFamily="18" charset="0"/>
              </a:rPr>
              <a:t>Speedy order delivery</a:t>
            </a:r>
          </a:p>
          <a:p>
            <a:pPr>
              <a:buNone/>
            </a:pPr>
            <a:endParaRPr lang="en-IN" sz="1800" dirty="0" smtClean="0">
              <a:latin typeface="Times New Roman" pitchFamily="18" charset="0"/>
              <a:cs typeface="Times New Roman" pitchFamily="18" charset="0"/>
            </a:endParaRPr>
          </a:p>
          <a:p>
            <a:pPr>
              <a:buNone/>
            </a:pPr>
            <a:r>
              <a:rPr lang="en-US" sz="1800" b="1" dirty="0" err="1" smtClean="0">
                <a:latin typeface="Times New Roman" pitchFamily="18" charset="0"/>
                <a:cs typeface="Times New Roman" pitchFamily="18" charset="0"/>
              </a:rPr>
              <a:t>Univariate</a:t>
            </a:r>
            <a:r>
              <a:rPr lang="en-US" sz="1800" b="1" dirty="0" smtClean="0">
                <a:latin typeface="Times New Roman" pitchFamily="18" charset="0"/>
                <a:cs typeface="Times New Roman" pitchFamily="18" charset="0"/>
              </a:rPr>
              <a:t> Analysis:</a:t>
            </a:r>
          </a:p>
          <a:p>
            <a:pPr>
              <a:buNone/>
            </a:pPr>
            <a:endParaRPr lang="en-US" sz="1800" b="1"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Univariate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analysis is the simplest form of analyzing data. “</a:t>
            </a:r>
            <a:r>
              <a:rPr lang="en-US" sz="1800" dirty="0" err="1">
                <a:latin typeface="Times New Roman" pitchFamily="18" charset="0"/>
                <a:cs typeface="Times New Roman" pitchFamily="18" charset="0"/>
              </a:rPr>
              <a:t>Uni</a:t>
            </a:r>
            <a:r>
              <a:rPr lang="en-US" sz="1800" dirty="0">
                <a:latin typeface="Times New Roman" pitchFamily="18" charset="0"/>
                <a:cs typeface="Times New Roman" pitchFamily="18" charset="0"/>
              </a:rPr>
              <a:t>” means “one</a:t>
            </a:r>
            <a:r>
              <a:rPr lang="en-US" sz="1800" dirty="0" smtClean="0">
                <a:latin typeface="Times New Roman" pitchFamily="18" charset="0"/>
                <a:cs typeface="Times New Roman" pitchFamily="18" charset="0"/>
              </a:rPr>
              <a:t>”, in other words </a:t>
            </a:r>
            <a:r>
              <a:rPr lang="en-US" sz="1800" dirty="0">
                <a:latin typeface="Times New Roman" pitchFamily="18" charset="0"/>
                <a:cs typeface="Times New Roman" pitchFamily="18" charset="0"/>
              </a:rPr>
              <a:t>your data has only one variable. It doesn’t deal with causes or relationships </a:t>
            </a:r>
            <a:r>
              <a:rPr lang="en-US" sz="1800" dirty="0" smtClean="0">
                <a:latin typeface="Times New Roman" pitchFamily="18" charset="0"/>
                <a:cs typeface="Times New Roman" pitchFamily="18" charset="0"/>
              </a:rPr>
              <a:t>and </a:t>
            </a:r>
            <a:r>
              <a:rPr lang="en-US" sz="1800" dirty="0">
                <a:latin typeface="Times New Roman" pitchFamily="18" charset="0"/>
                <a:cs typeface="Times New Roman" pitchFamily="18" charset="0"/>
              </a:rPr>
              <a:t>it’s major purpose is to describe; It takes data, summarizes that data and finds patterns in the </a:t>
            </a:r>
            <a:r>
              <a:rPr lang="en-US" sz="1800" dirty="0" smtClean="0">
                <a:latin typeface="Times New Roman" pitchFamily="18" charset="0"/>
                <a:cs typeface="Times New Roman" pitchFamily="18" charset="0"/>
              </a:rPr>
              <a:t>data.</a:t>
            </a:r>
          </a:p>
          <a:p>
            <a:pPr algn="just">
              <a:buNone/>
            </a:pPr>
            <a:endParaRPr lang="en-US"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Firstly </a:t>
            </a:r>
            <a:r>
              <a:rPr lang="en-IN" sz="1800" dirty="0">
                <a:latin typeface="Times New Roman" pitchFamily="18" charset="0"/>
                <a:cs typeface="Times New Roman" pitchFamily="18" charset="0"/>
              </a:rPr>
              <a:t>I</a:t>
            </a:r>
            <a:r>
              <a:rPr lang="en-IN" sz="1800" dirty="0" smtClean="0">
                <a:latin typeface="Times New Roman" pitchFamily="18" charset="0"/>
                <a:cs typeface="Times New Roman" pitchFamily="18" charset="0"/>
              </a:rPr>
              <a:t> am performing </a:t>
            </a:r>
            <a:r>
              <a:rPr lang="en-IN" sz="1800" dirty="0" err="1" smtClean="0">
                <a:latin typeface="Times New Roman" pitchFamily="18" charset="0"/>
                <a:cs typeface="Times New Roman" pitchFamily="18" charset="0"/>
              </a:rPr>
              <a:t>Univariate</a:t>
            </a:r>
            <a:r>
              <a:rPr lang="en-IN" sz="1800" dirty="0" smtClean="0">
                <a:latin typeface="Times New Roman" pitchFamily="18" charset="0"/>
                <a:cs typeface="Times New Roman" pitchFamily="18" charset="0"/>
              </a:rPr>
              <a:t> analysis for </a:t>
            </a:r>
            <a:r>
              <a:rPr lang="en-US" sz="1800" dirty="0" err="1" smtClean="0">
                <a:latin typeface="Times New Roman" pitchFamily="18" charset="0"/>
                <a:cs typeface="Times New Roman" pitchFamily="18" charset="0"/>
              </a:rPr>
              <a:t>customer_info</a:t>
            </a:r>
            <a:r>
              <a:rPr lang="en-US" sz="1800" dirty="0" smtClean="0">
                <a:latin typeface="Times New Roman" pitchFamily="18" charset="0"/>
                <a:cs typeface="Times New Roman" pitchFamily="18" charset="0"/>
              </a:rPr>
              <a:t>. It consists of multiple columns , In order to perform </a:t>
            </a:r>
            <a:r>
              <a:rPr lang="en-US" sz="1800" dirty="0" err="1" smtClean="0">
                <a:latin typeface="Times New Roman" pitchFamily="18" charset="0"/>
                <a:cs typeface="Times New Roman" pitchFamily="18" charset="0"/>
              </a:rPr>
              <a:t>univariate</a:t>
            </a:r>
            <a:r>
              <a:rPr lang="en-US" sz="1800" dirty="0" smtClean="0">
                <a:latin typeface="Times New Roman" pitchFamily="18" charset="0"/>
                <a:cs typeface="Times New Roman" pitchFamily="18" charset="0"/>
              </a:rPr>
              <a:t> analysis for all the columns at a time  I am using for </a:t>
            </a:r>
            <a:r>
              <a:rPr lang="en-US" sz="1800" dirty="0" err="1" smtClean="0">
                <a:latin typeface="Times New Roman" pitchFamily="18" charset="0"/>
                <a:cs typeface="Times New Roman" pitchFamily="18" charset="0"/>
              </a:rPr>
              <a:t>lopp</a:t>
            </a:r>
            <a:endParaRPr lang="en-US" sz="1800"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2667</TotalTime>
  <Words>2423</Words>
  <Application>Microsoft Office PowerPoint</Application>
  <PresentationFormat>On-screen Show (4:3)</PresentationFormat>
  <Paragraphs>109</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E-retail Factors for Customer Activation and Retention: A Case Study from Indian E-commerce Customers </vt:lpstr>
      <vt:lpstr>Slide 2</vt:lpstr>
      <vt:lpstr>Slide 3</vt:lpstr>
      <vt:lpstr>Slide 4</vt:lpstr>
      <vt:lpstr>Exploratory Data Analysis</vt:lpstr>
      <vt:lpstr>Slide 6</vt:lpstr>
      <vt:lpstr>Slide 7</vt:lpstr>
      <vt:lpstr>Slide 8</vt:lpstr>
      <vt:lpstr>Slide 9</vt:lpstr>
      <vt:lpstr>From the above chart we analyze that the highest percentage who prefering online shopping is female than Male/men</vt:lpstr>
      <vt:lpstr>The people at the age of 31-40 years shopping more than other age groups, the age group of less than 20 yrs and more than 51 years are less in number</vt:lpstr>
      <vt:lpstr>Most of the people shopping online have been shopping from a long time.</vt:lpstr>
      <vt:lpstr>Multivariate Analysis: Here i am performing multivariate analysis for two columns How many times you have made an online purchase in the past 1 year?   VS From the following, tick any (or all) of the online retailers you have shopped from</vt:lpstr>
      <vt:lpstr>Performing analysis for the following columns: From the following, tick any (or all) of the online retailers you have shopped from; VS Average times made an online purchase, hue- 45 You feel gratification shopping on your favorite e-tailer</vt:lpstr>
      <vt:lpstr>Performing analysis for the following columns: From the following, tick any (or all) of the online retailers you have shopped from; VS Average times made an online purchase, hue-Gaining access to loyalty programs is a benefit of shopping online</vt:lpstr>
      <vt:lpstr>Performing analysis on the column-How old are you, with hue-Since How Long You are Shopping Online ?</vt:lpstr>
      <vt:lpstr>Performing analysis on the following columns:  Which city do you shop online from?, Average years of  shopping online,  hue- Gender of respondent </vt:lpstr>
      <vt:lpstr>Performing univariate analysis on Website_information</vt:lpstr>
      <vt:lpstr>Slide 19</vt:lpstr>
      <vt:lpstr>Slide 20</vt:lpstr>
      <vt:lpstr>Slide 21</vt:lpstr>
      <vt:lpstr>Slide 22</vt:lpstr>
      <vt:lpstr>Speedy Order Delivery:</vt:lpstr>
      <vt:lpstr>Performing Bivariate Analysis on the following columns- Why did you abandon the “Bag”, “Shopping Cart, From the following, tick any (or all) of the online retailers you have shopped from;</vt:lpstr>
      <vt:lpstr>Slide 25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Scifed_450</dc:creator>
  <cp:lastModifiedBy>Scifed_450</cp:lastModifiedBy>
  <cp:revision>162</cp:revision>
  <dcterms:created xsi:type="dcterms:W3CDTF">2022-11-20T01:19:23Z</dcterms:created>
  <dcterms:modified xsi:type="dcterms:W3CDTF">2022-11-21T21:47:21Z</dcterms:modified>
</cp:coreProperties>
</file>