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Garamon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aramond-bold.fntdata"/><Relationship Id="rId27" Type="http://schemas.openxmlformats.org/officeDocument/2006/relationships/font" Target="fonts/Garamo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Garamon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2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en.wikipedia.org/wiki/Graph_theory" TargetMode="External"/><Relationship Id="rId4" Type="http://schemas.openxmlformats.org/officeDocument/2006/relationships/hyperlink" Target="http://en.wikipedia.org/wiki/Depth_first_search" TargetMode="External"/><Relationship Id="rId5" Type="http://schemas.openxmlformats.org/officeDocument/2006/relationships/hyperlink" Target="http://en.wikipedia.org/wiki/Depth_first_search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ctrTitle"/>
          </p:nvPr>
        </p:nvSpPr>
        <p:spPr>
          <a:xfrm>
            <a:off x="1219200" y="533400"/>
            <a:ext cx="7620000" cy="245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Garamond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Graphs </a:t>
            </a:r>
            <a:br>
              <a:rPr b="0" i="0" lang="en-US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Breadth First Search </a:t>
            </a:r>
            <a:br>
              <a:rPr b="0" i="0" lang="en-US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&amp;</a:t>
            </a:r>
            <a:br>
              <a:rPr b="0" i="0" lang="en-US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Depth First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BFS – How it produces a Breadth first tree</a:t>
            </a:r>
            <a:endParaRPr/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tree initially contains only root. – 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a vertex v is discovered in scanning adjacency list of vertex u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Vertex v and edge (u,v) are added to the tree.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Introduction to Algorithms by Thomas Cormen</a:t>
            </a:r>
            <a:endParaRPr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457200" y="277812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BFS - algorithm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BFS(G, s)			// G is the graph and s is the starting node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 for each vertex u ∈ V [G] - {s}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      do color[u] ← WHITE	// color of vertex u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         d[u] ← ∞		// distance from source s to vertex u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          π[u] ← NIL		// predecessor of u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 color[s] ← GRAY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  d[s] ← 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7  π[s] ← NIL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8  Q ← Ø			// Q is a FIFO - queue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  ENQUEUE(Q, 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while Q ≠ Ø		// iterates as long as there are gray vertices. Lines 10-18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    do u ← DEQUEUE(Q)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        for each v ∈ Adj[u]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            do if color[v] = WHITE	// discover the undiscovered adjacent vertices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                  then color[v] ← GRAY	// enqueued whenever painted gray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                       d[v] ← d[u] + 1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                       π[v] ← u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                       ENQUEUE(Q, v)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        color[u] ← BLACK	// painted black whenever dequeued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Introduction to Algorithms by Thomas Cormen</a:t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77812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Breadth First Search - example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from book"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27137"/>
            <a:ext cx="5791200" cy="4764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Introduction to Algorithms by Thomas Cormen</a:t>
            </a:r>
            <a:endParaRPr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Breadth first search - analysis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Enqueue and Dequeue happen only once for each node. 	- O(V).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of the lengths of adjacency lists – θ(E) (for a directed graph)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 overhead O(V)</a:t>
            </a:r>
            <a:endParaRPr/>
          </a:p>
          <a:p>
            <a:pPr indent="-21907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runtime O(V+E)</a:t>
            </a:r>
            <a:endParaRPr/>
          </a:p>
          <a:p>
            <a:pPr indent="-21907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Introduction to Algorithms by Thomas Cormen</a:t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277812"/>
            <a:ext cx="82296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Depth first search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searches ‘deeper’ the graph when possible.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Starts at the selected node and explores as far as possible along each branch before backtracking.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Vertices go through white, gray and black stages of color.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 – initially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Gray – when discovered first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 – when finished i.e. the adjacency list of the vertex is completely examined.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records timestamps for each vertex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d[v]	when the vertex is first discovered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f[v]	when the vertex is finished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Introduction to Algorithms by Thomas Cormen</a:t>
            </a:r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457200" y="277812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Depth first search - algorithm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200" y="1066800"/>
            <a:ext cx="82296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DFS(G)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for each vertex u ∈ V [G]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  do color[u] ← WHITE		// color all vertices white, set their parents NIL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     π[u] ← NIL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time ← 0			// zero out time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for each vertex u ∈ V [G]		// call only for unexplored vertices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     do if color[u] = WHITE		// this may result in multiple sources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           then DFS-VISIT(u)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DFS-VISIT(u)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color[u] ← GRAY     ▹White vertex u has just been discovered.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time ← time +1	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d[u] time		// record the discovery time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for each v ∈ Adj[u]  	▹Explore edge(u, v).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    do if color[v] = WHITE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           then π[v] ← u	// set the parent value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                       DFS-VISIT(v)	// recursive call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color[u] BLACK      ▹ Blacken u; it is finished.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 f [u] ▹ time ← time +1</a:t>
            </a:r>
            <a:endParaRPr/>
          </a:p>
          <a:p>
            <a:pPr indent="-272732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Introduction to Algorithms by Thomas Cormen</a:t>
            </a:r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457200" y="277812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Depth first search – example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lick to collapse"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90600"/>
            <a:ext cx="7162800" cy="507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Introduction to Algorithms by Thomas Cormen</a:t>
            </a:r>
            <a:endParaRPr/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Depth first search - analysis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 1-3, initialization take time Θ(V).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 5-7 take time Θ(V), excluding the time to call the DFS-VISIT.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DFS-VISIT is called only once for each node (since it’s called only for white nodes and the first step in it is to paint the node gray).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on line 4-7 is executed |Adj(v)| times. Since, ∑</a:t>
            </a:r>
            <a:r>
              <a:rPr b="0" baseline="-2500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vєV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|Adj(v)| = Ө (E), the total cost of DFS-VISIT it θ(E)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t/>
            </a:r>
            <a:endParaRPr b="0" baseline="-2500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t/>
            </a:r>
            <a:endParaRPr b="0" baseline="-2500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total cost of DFS is θ(V+E)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BFS and DFS - comparison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complexity of DFS is lower than that of BFS.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 of both is same – O(|V|+|E|).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behavior differs for graphs where not all the vertices can be reached from the given vertex 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Predecessor subgraphs produced by DFS may be different than those produced by BFS. The BFS product is just one tree whereas the DFS product may be multiple trees.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BFS and DFS – possible applications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Exploration algorithms in Artificial Intelligence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Possible to use in routing / exploration wherever travel is involved. E.g., 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want to explore all the nearest pizza places and want to go to the nearest one with only two intersections.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distance from my factory to every delivery center.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mapping software (GOOGLE maps, YAHOO(?) maps) should be using these algorithms.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Companies like Waste Management, UPS and FedEx?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of DFS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Topologically sorting a directed acyclic graph.</a:t>
            </a:r>
            <a:endParaRPr/>
          </a:p>
          <a:p>
            <a:pPr indent="-350837" lvl="2" marL="10223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graph elements in such an order that all the nodes are listed before nodes to which they have outgoing edges.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the strongly connected components of a directed graph.</a:t>
            </a:r>
            <a:endParaRPr/>
          </a:p>
          <a:p>
            <a:pPr indent="-350837" lvl="2" marL="10223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all the subgraphs of a strongly connected graph which themselves are strongly connected.</a:t>
            </a:r>
            <a:endParaRPr/>
          </a:p>
          <a:p>
            <a:pPr indent="-249237" lvl="1" marL="6699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277812"/>
            <a:ext cx="82296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Contents</a:t>
            </a:r>
            <a:endParaRPr/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182687" y="1143000"/>
            <a:ext cx="7772400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Graph terminology.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representation.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Breadth first search.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 first search. – if time permits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Pseudocode walkthrough using sample graphs.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of BFS and DFS.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example for BFS.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References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with C++ using STL by Ford, William; Topp, William; Prentice Hall.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Algorithms by Cormen, Thomas et. al., The MIT press.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http://en.wikipedia.org/wiki/Graph_theory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http://en.wikipedia.org/wiki/Depth_first_search</a:t>
            </a:r>
            <a:endParaRPr/>
          </a:p>
          <a:p>
            <a:pPr indent="-22733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in C++ using STL, William Ford</a:t>
            </a:r>
            <a:endParaRPr/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Working example for BFS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04800" y="14478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1219200" y="3048000"/>
            <a:ext cx="1143000" cy="3762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Seattle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914400" y="4267200"/>
            <a:ext cx="1143000" cy="3762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Olympia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2590800" y="2057400"/>
            <a:ext cx="1219200" cy="3762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Everett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1447800" y="5410200"/>
            <a:ext cx="1295400" cy="3762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Portland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4572000" y="4876800"/>
            <a:ext cx="1295400" cy="3762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Spokane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5334000" y="2895600"/>
            <a:ext cx="1447800" cy="376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North Bend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2819400" y="4114800"/>
            <a:ext cx="1295400" cy="376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Centralia</a:t>
            </a:r>
            <a:endParaRPr/>
          </a:p>
        </p:txBody>
      </p:sp>
      <p:cxnSp>
        <p:nvCxnSpPr>
          <p:cNvPr id="187" name="Google Shape;187;p24"/>
          <p:cNvCxnSpPr/>
          <p:nvPr/>
        </p:nvCxnSpPr>
        <p:spPr>
          <a:xfrm flipH="1">
            <a:off x="1676400" y="2438400"/>
            <a:ext cx="1143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8" name="Google Shape;188;p24"/>
          <p:cNvCxnSpPr/>
          <p:nvPr/>
        </p:nvCxnSpPr>
        <p:spPr>
          <a:xfrm flipH="1">
            <a:off x="1524000" y="3429000"/>
            <a:ext cx="2286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9" name="Google Shape;189;p24"/>
          <p:cNvCxnSpPr/>
          <p:nvPr/>
        </p:nvCxnSpPr>
        <p:spPr>
          <a:xfrm>
            <a:off x="2057400" y="44196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0" name="Google Shape;190;p24"/>
          <p:cNvCxnSpPr/>
          <p:nvPr/>
        </p:nvCxnSpPr>
        <p:spPr>
          <a:xfrm>
            <a:off x="1524000" y="4648200"/>
            <a:ext cx="457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1" name="Google Shape;191;p24"/>
          <p:cNvCxnSpPr/>
          <p:nvPr/>
        </p:nvCxnSpPr>
        <p:spPr>
          <a:xfrm flipH="1">
            <a:off x="2590800" y="4495800"/>
            <a:ext cx="7620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2" name="Google Shape;192;p24"/>
          <p:cNvCxnSpPr/>
          <p:nvPr/>
        </p:nvCxnSpPr>
        <p:spPr>
          <a:xfrm>
            <a:off x="4114800" y="43434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3" name="Google Shape;193;p24"/>
          <p:cNvCxnSpPr/>
          <p:nvPr/>
        </p:nvCxnSpPr>
        <p:spPr>
          <a:xfrm>
            <a:off x="3810000" y="2286000"/>
            <a:ext cx="16764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4" name="Google Shape;194;p24"/>
          <p:cNvCxnSpPr/>
          <p:nvPr/>
        </p:nvCxnSpPr>
        <p:spPr>
          <a:xfrm flipH="1">
            <a:off x="5257800" y="3276600"/>
            <a:ext cx="6096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5" name="Google Shape;195;p24"/>
          <p:cNvCxnSpPr/>
          <p:nvPr/>
        </p:nvCxnSpPr>
        <p:spPr>
          <a:xfrm>
            <a:off x="3200400" y="2438400"/>
            <a:ext cx="1828800" cy="24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 txBox="1"/>
          <p:nvPr/>
        </p:nvSpPr>
        <p:spPr>
          <a:xfrm>
            <a:off x="6019800" y="4191000"/>
            <a:ext cx="2819400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Assume – edge value 1 for all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Everett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Olympia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7812"/>
            <a:ext cx="8229600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Graph terminology - overview</a:t>
            </a:r>
            <a:endParaRPr/>
          </a:p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295400"/>
            <a:ext cx="8153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consists of 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 = {v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….. v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25437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connect the vertices E ={e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…. e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vertices in a graph are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adjacent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is an edge connecting the vertices.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vertices are on a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there is a sequences of vertices beginning with the first one and ending with the second one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Graphs with ordered edges are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For directed graphs, vertices have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and out degrees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Weighted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Graphs have values associated with edges.</a:t>
            </a:r>
            <a:endParaRPr/>
          </a:p>
          <a:p>
            <a:pPr indent="-23558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Introduction to Algorithms by Thomas Cormen</a:t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77812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Graph representation – undirected</a:t>
            </a:r>
            <a:endParaRPr/>
          </a:p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lick to collapse" id="56" name="Google Shape;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90800"/>
            <a:ext cx="76295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762000" y="4953000"/>
            <a:ext cx="190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3581400" y="4953000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list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6248400" y="4953000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Introduction to Algorithms by Thomas Cormen</a:t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457200" y="277812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Graph representation – directed</a:t>
            </a:r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457200" y="1336675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lick to collapse"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2600325"/>
            <a:ext cx="76295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/>
        </p:nvSpPr>
        <p:spPr>
          <a:xfrm>
            <a:off x="762000" y="4953000"/>
            <a:ext cx="190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3581400" y="4953000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list</a:t>
            </a:r>
            <a:endParaRPr/>
          </a:p>
        </p:txBody>
      </p:sp>
      <p:sp>
        <p:nvSpPr>
          <p:cNvPr id="70" name="Google Shape;70;p8"/>
          <p:cNvSpPr txBox="1"/>
          <p:nvPr/>
        </p:nvSpPr>
        <p:spPr>
          <a:xfrm>
            <a:off x="6248400" y="4953000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Some notes</a:t>
            </a:r>
            <a:endParaRPr/>
          </a:p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list representation is usually preferred since it is more efficient in representing sparse graphs.</a:t>
            </a:r>
            <a:endParaRPr/>
          </a:p>
          <a:p>
            <a:pPr indent="-325436" lvl="1" marL="669925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Graphs for which |E| is much less than |V|</a:t>
            </a:r>
            <a:r>
              <a:rPr b="0" baseline="3000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list requires memory of the order of θ(V+E)</a:t>
            </a:r>
            <a:endParaRPr/>
          </a:p>
          <a:p>
            <a:pPr indent="-219075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Searching a graph means systematically following the edges of the graph so as to visit the vertices.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Introduction to Algorithms by Thomas Cormen</a:t>
            </a:r>
            <a:endParaRPr/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457200" y="277812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Breadth first search</a:t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graph G=(V,E) – set of vertices and edges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distinguished source vertex 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Breadth first search systematically explores the edges of G to discover every vertex that is reachable from 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also produces a ‘breadth first tree’ with root s that contains all the vertices reachable from 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any vertex v reachable from s, the path in the breadth first tree corresponds to the shortest path in graph G from s to v.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works on both directed and undirected graphs. However, we will explore only directed graphs.</a:t>
            </a:r>
            <a:endParaRPr/>
          </a:p>
          <a:p>
            <a:pPr indent="-23558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Introduction to Algorithms by Thomas Cormen</a:t>
            </a:r>
            <a:endParaRPr/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Breadth first search</a:t>
            </a:r>
            <a:endParaRPr/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457200" y="12954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437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so named because 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discovers all vertices at distance k from s before discovering vertices at distance k+1.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http://en.wikipedia.org/wiki/Image:Animated_BFS.gif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ref. Introduction to Algorithms by Thomas Cormen</a:t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457200" y="277812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Breadth first search - concepts</a:t>
            </a:r>
            <a:endParaRPr/>
          </a:p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keep track of progress, it colors each vertex - white, gray or black.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vertices start white.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vertex discovered first time during the search becomes nonwhite.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vertices adjacent to black ones are discovered. Whereas, gray ones may have some white adjacent vertices.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Gray represent the frontier between discovered and undiscovered vertices.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ge">
  <a:themeElements>
    <a:clrScheme name="default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