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39BA84-D4D5-4482-9A07-CEADEF58771B}">
  <a:tblStyle styleId="{3D39BA84-D4D5-4482-9A07-CEADEF5877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geeksforgeeks.org/applications-of-breadth-first-traversa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about:blan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481560" y="167640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119800" y="5975600"/>
            <a:ext cx="2914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Prof. Varsha Hole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/>
          <p:nvPr/>
        </p:nvSpPr>
        <p:spPr>
          <a:xfrm>
            <a:off x="1327121" y="5517232"/>
            <a:ext cx="1876727" cy="288032"/>
          </a:xfrm>
          <a:prstGeom prst="wedgeRectCallout">
            <a:avLst>
              <a:gd fmla="val -12601" name="adj1"/>
              <a:gd fmla="val 10255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is visited!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611560" y="116633"/>
            <a:ext cx="7992888" cy="72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Breadth First Search – A Graph Traversal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1373932" y="134076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3246140" y="213285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2265802" y="184482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2763109" y="146625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1259632" y="213285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3678188" y="107884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314" name="Google Shape;314;p22"/>
          <p:cNvCxnSpPr>
            <a:stCxn id="308" idx="5"/>
            <a:endCxn id="311" idx="2"/>
          </p:cNvCxnSpPr>
          <p:nvPr/>
        </p:nvCxnSpPr>
        <p:spPr>
          <a:xfrm>
            <a:off x="1569054" y="1535890"/>
            <a:ext cx="1194000" cy="4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22"/>
          <p:cNvCxnSpPr>
            <a:stCxn id="309" idx="2"/>
            <a:endCxn id="312" idx="6"/>
          </p:cNvCxnSpPr>
          <p:nvPr/>
        </p:nvCxnSpPr>
        <p:spPr>
          <a:xfrm rot="10800000">
            <a:off x="1488140" y="2247156"/>
            <a:ext cx="17580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22"/>
          <p:cNvCxnSpPr>
            <a:stCxn id="309" idx="0"/>
            <a:endCxn id="313" idx="4"/>
          </p:cNvCxnSpPr>
          <p:nvPr/>
        </p:nvCxnSpPr>
        <p:spPr>
          <a:xfrm flipH="1" rot="10800000">
            <a:off x="3360440" y="1307556"/>
            <a:ext cx="432000" cy="825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22"/>
          <p:cNvCxnSpPr>
            <a:stCxn id="308" idx="4"/>
            <a:endCxn id="312" idx="0"/>
          </p:cNvCxnSpPr>
          <p:nvPr/>
        </p:nvCxnSpPr>
        <p:spPr>
          <a:xfrm flipH="1">
            <a:off x="1373932" y="1569368"/>
            <a:ext cx="114300" cy="563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22"/>
          <p:cNvCxnSpPr>
            <a:stCxn id="310" idx="2"/>
            <a:endCxn id="312" idx="6"/>
          </p:cNvCxnSpPr>
          <p:nvPr/>
        </p:nvCxnSpPr>
        <p:spPr>
          <a:xfrm flipH="1">
            <a:off x="1488202" y="1959124"/>
            <a:ext cx="777600" cy="288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22"/>
          <p:cNvCxnSpPr>
            <a:stCxn id="311" idx="5"/>
            <a:endCxn id="309" idx="1"/>
          </p:cNvCxnSpPr>
          <p:nvPr/>
        </p:nvCxnSpPr>
        <p:spPr>
          <a:xfrm>
            <a:off x="2958231" y="1661375"/>
            <a:ext cx="3213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22"/>
          <p:cNvSpPr/>
          <p:nvPr/>
        </p:nvSpPr>
        <p:spPr>
          <a:xfrm>
            <a:off x="2498309" y="959551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22"/>
          <p:cNvCxnSpPr>
            <a:stCxn id="320" idx="4"/>
            <a:endCxn id="310" idx="0"/>
          </p:cNvCxnSpPr>
          <p:nvPr/>
        </p:nvCxnSpPr>
        <p:spPr>
          <a:xfrm flipH="1">
            <a:off x="2380109" y="1188151"/>
            <a:ext cx="232500" cy="65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22"/>
          <p:cNvSpPr/>
          <p:nvPr/>
        </p:nvSpPr>
        <p:spPr>
          <a:xfrm>
            <a:off x="4298509" y="1688232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22"/>
          <p:cNvCxnSpPr>
            <a:stCxn id="311" idx="6"/>
            <a:endCxn id="313" idx="2"/>
          </p:cNvCxnSpPr>
          <p:nvPr/>
        </p:nvCxnSpPr>
        <p:spPr>
          <a:xfrm flipH="1" rot="10800000">
            <a:off x="2991709" y="1193253"/>
            <a:ext cx="686400" cy="387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22"/>
          <p:cNvCxnSpPr>
            <a:stCxn id="320" idx="6"/>
            <a:endCxn id="313" idx="2"/>
          </p:cNvCxnSpPr>
          <p:nvPr/>
        </p:nvCxnSpPr>
        <p:spPr>
          <a:xfrm>
            <a:off x="2726909" y="1073851"/>
            <a:ext cx="951300" cy="119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2"/>
          <p:cNvCxnSpPr>
            <a:endCxn id="326" idx="2"/>
          </p:cNvCxnSpPr>
          <p:nvPr/>
        </p:nvCxnSpPr>
        <p:spPr>
          <a:xfrm>
            <a:off x="6012037" y="1278129"/>
            <a:ext cx="1160700" cy="86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22"/>
          <p:cNvSpPr/>
          <p:nvPr/>
        </p:nvSpPr>
        <p:spPr>
          <a:xfrm>
            <a:off x="7871792" y="1985231"/>
            <a:ext cx="444624" cy="25831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6935687" y="1950309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7172737" y="1250229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329" name="Google Shape;329;p22"/>
          <p:cNvCxnSpPr>
            <a:endCxn id="328" idx="2"/>
          </p:cNvCxnSpPr>
          <p:nvPr/>
        </p:nvCxnSpPr>
        <p:spPr>
          <a:xfrm>
            <a:off x="5894987" y="1312443"/>
            <a:ext cx="1040700" cy="814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2"/>
          <p:cNvCxnSpPr/>
          <p:nvPr/>
        </p:nvCxnSpPr>
        <p:spPr>
          <a:xfrm>
            <a:off x="5764500" y="1353344"/>
            <a:ext cx="19060" cy="56348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2"/>
          <p:cNvCxnSpPr>
            <a:stCxn id="326" idx="5"/>
            <a:endCxn id="327" idx="1"/>
          </p:cNvCxnSpPr>
          <p:nvPr/>
        </p:nvCxnSpPr>
        <p:spPr>
          <a:xfrm>
            <a:off x="7367859" y="1445351"/>
            <a:ext cx="569100" cy="5778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2"/>
          <p:cNvCxnSpPr>
            <a:endCxn id="326" idx="3"/>
          </p:cNvCxnSpPr>
          <p:nvPr/>
        </p:nvCxnSpPr>
        <p:spPr>
          <a:xfrm flipH="1" rot="10800000">
            <a:off x="5864314" y="1445351"/>
            <a:ext cx="13419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2"/>
          <p:cNvCxnSpPr>
            <a:endCxn id="327" idx="2"/>
          </p:cNvCxnSpPr>
          <p:nvPr/>
        </p:nvCxnSpPr>
        <p:spPr>
          <a:xfrm>
            <a:off x="5894792" y="1312489"/>
            <a:ext cx="1977000" cy="801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22"/>
          <p:cNvSpPr/>
          <p:nvPr/>
        </p:nvSpPr>
        <p:spPr>
          <a:xfrm>
            <a:off x="5550735" y="1016808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5550735" y="1948743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2"/>
          <p:cNvGrpSpPr/>
          <p:nvPr/>
        </p:nvGrpSpPr>
        <p:grpSpPr>
          <a:xfrm>
            <a:off x="783809" y="3068960"/>
            <a:ext cx="1828800" cy="369332"/>
            <a:chOff x="5181600" y="2072687"/>
            <a:chExt cx="1828800" cy="369332"/>
          </a:xfrm>
        </p:grpSpPr>
        <p:grpSp>
          <p:nvGrpSpPr>
            <p:cNvPr id="337" name="Google Shape;337;p22"/>
            <p:cNvGrpSpPr/>
            <p:nvPr/>
          </p:nvGrpSpPr>
          <p:grpSpPr>
            <a:xfrm>
              <a:off x="5181600" y="2150657"/>
              <a:ext cx="1828800" cy="287743"/>
              <a:chOff x="5181600" y="2623066"/>
              <a:chExt cx="1828800" cy="287743"/>
            </a:xfrm>
          </p:grpSpPr>
          <p:cxnSp>
            <p:nvCxnSpPr>
              <p:cNvPr id="338" name="Google Shape;338;p22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2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22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41" name="Google Shape;341;p22"/>
            <p:cNvSpPr txBox="1"/>
            <p:nvPr/>
          </p:nvSpPr>
          <p:spPr>
            <a:xfrm>
              <a:off x="5209521" y="2072687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22"/>
          <p:cNvGrpSpPr/>
          <p:nvPr/>
        </p:nvGrpSpPr>
        <p:grpSpPr>
          <a:xfrm>
            <a:off x="2991710" y="3059213"/>
            <a:ext cx="2489500" cy="369332"/>
            <a:chOff x="4520900" y="2851666"/>
            <a:chExt cx="2489500" cy="369332"/>
          </a:xfrm>
        </p:grpSpPr>
        <p:sp>
          <p:nvSpPr>
            <p:cNvPr id="343" name="Google Shape;343;p22"/>
            <p:cNvSpPr/>
            <p:nvPr/>
          </p:nvSpPr>
          <p:spPr>
            <a:xfrm rot="-5400000">
              <a:off x="4519456" y="2911300"/>
              <a:ext cx="242316" cy="23942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4" name="Google Shape;344;p22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345" name="Google Shape;345;p22"/>
              <p:cNvSpPr txBox="1"/>
              <p:nvPr/>
            </p:nvSpPr>
            <p:spPr>
              <a:xfrm>
                <a:off x="5183341" y="2851666"/>
                <a:ext cx="4716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3 5</a:t>
                </a:r>
                <a:endParaRPr sz="18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6" name="Google Shape;346;p22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347" name="Google Shape;347;p22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22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9" name="Google Shape;349;p22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350" name="Google Shape;350;p22"/>
          <p:cNvSpPr/>
          <p:nvPr/>
        </p:nvSpPr>
        <p:spPr>
          <a:xfrm>
            <a:off x="555125" y="3645023"/>
            <a:ext cx="1943184" cy="432047"/>
          </a:xfrm>
          <a:prstGeom prst="wedgeRectCallout">
            <a:avLst>
              <a:gd fmla="val -23326" name="adj1"/>
              <a:gd fmla="val -72497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1 and look at neighbours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107504" y="836712"/>
            <a:ext cx="1944216" cy="3564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31072" y="128952"/>
                </a:moveTo>
                <a:lnTo>
                  <a:pt x="32384" y="198005"/>
                </a:lnTo>
                <a:lnTo>
                  <a:pt x="72780" y="206928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neighbours of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2936178" y="2636912"/>
            <a:ext cx="1280571" cy="288032"/>
          </a:xfrm>
          <a:prstGeom prst="wedgeRectCallout">
            <a:avLst>
              <a:gd fmla="val -26663" name="adj1"/>
              <a:gd fmla="val 96620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3, 5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3419872" y="3648568"/>
            <a:ext cx="1839050" cy="428503"/>
          </a:xfrm>
          <a:prstGeom prst="wedgeRectCallout">
            <a:avLst>
              <a:gd fmla="val -27998" name="adj1"/>
              <a:gd fmla="val -9623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3 and look at  neighbours of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5690937" y="3065341"/>
            <a:ext cx="2489500" cy="369332"/>
            <a:chOff x="4520900" y="2851666"/>
            <a:chExt cx="2489500" cy="369332"/>
          </a:xfrm>
        </p:grpSpPr>
        <p:sp>
          <p:nvSpPr>
            <p:cNvPr id="355" name="Google Shape;355;p22"/>
            <p:cNvSpPr/>
            <p:nvPr/>
          </p:nvSpPr>
          <p:spPr>
            <a:xfrm rot="-5400000">
              <a:off x="4519456" y="2911300"/>
              <a:ext cx="242316" cy="23942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2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357" name="Google Shape;357;p22"/>
              <p:cNvSpPr txBox="1"/>
              <p:nvPr/>
            </p:nvSpPr>
            <p:spPr>
              <a:xfrm>
                <a:off x="5183341" y="2851666"/>
                <a:ext cx="6415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 </a:t>
                </a:r>
                <a:r>
                  <a:rPr b="1" i="1" lang="en-US" sz="18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2 4</a:t>
                </a:r>
                <a:endParaRPr sz="18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8" name="Google Shape;358;p22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359" name="Google Shape;359;p22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0" name="Google Shape;360;p22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1" name="Google Shape;361;p22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362" name="Google Shape;362;p22"/>
          <p:cNvSpPr/>
          <p:nvPr/>
        </p:nvSpPr>
        <p:spPr>
          <a:xfrm>
            <a:off x="5711351" y="2636912"/>
            <a:ext cx="1280571" cy="288032"/>
          </a:xfrm>
          <a:prstGeom prst="wedgeRectCallout">
            <a:avLst>
              <a:gd fmla="val -34003" name="adj1"/>
              <a:gd fmla="val 10255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2,4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711645" y="5229200"/>
            <a:ext cx="7792718" cy="7848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Imporant: Neighbours of 3 are 1, 2, 4. But we have already visited 1! If we enqueue 1, then we will end up in a loop. So we need the crucial information that we have visited 1, in order to avoid looping! For this, we need to keep another array called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4" name="Google Shape;364;p22"/>
          <p:cNvGraphicFramePr/>
          <p:nvPr/>
        </p:nvGraphicFramePr>
        <p:xfrm>
          <a:off x="744494" y="5949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5" name="Google Shape;365;p22"/>
          <p:cNvSpPr txBox="1"/>
          <p:nvPr/>
        </p:nvSpPr>
        <p:spPr>
          <a:xfrm>
            <a:off x="2051720" y="5517232"/>
            <a:ext cx="3712780" cy="323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now check unvisited neighbours of 3.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6" name="Google Shape;366;p22"/>
          <p:cNvGraphicFramePr/>
          <p:nvPr/>
        </p:nvGraphicFramePr>
        <p:xfrm>
          <a:off x="744494" y="5957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7" name="Google Shape;367;p22"/>
          <p:cNvSpPr/>
          <p:nvPr/>
        </p:nvSpPr>
        <p:spPr>
          <a:xfrm>
            <a:off x="6097856" y="3645023"/>
            <a:ext cx="1839050" cy="428503"/>
          </a:xfrm>
          <a:prstGeom prst="wedgeRectCallout">
            <a:avLst>
              <a:gd fmla="val -27998" name="adj1"/>
              <a:gd fmla="val -9623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5 and look at  neighbours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1796846" y="5414984"/>
            <a:ext cx="1839050" cy="428503"/>
          </a:xfrm>
          <a:prstGeom prst="wedgeRectCallout">
            <a:avLst>
              <a:gd fmla="val -15452" name="adj1"/>
              <a:gd fmla="val 73287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visited array!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7596336" y="3501008"/>
            <a:ext cx="1028231" cy="288032"/>
          </a:xfrm>
          <a:prstGeom prst="wedgeRectCallout">
            <a:avLst>
              <a:gd fmla="val -61655" name="adj1"/>
              <a:gd fmla="val 28380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6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22"/>
          <p:cNvGrpSpPr/>
          <p:nvPr/>
        </p:nvGrpSpPr>
        <p:grpSpPr>
          <a:xfrm>
            <a:off x="6343600" y="3885496"/>
            <a:ext cx="1828800" cy="369332"/>
            <a:chOff x="5181600" y="2851666"/>
            <a:chExt cx="1828800" cy="369332"/>
          </a:xfrm>
        </p:grpSpPr>
        <p:sp>
          <p:nvSpPr>
            <p:cNvPr id="371" name="Google Shape;371;p22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2 4 </a:t>
              </a:r>
              <a:r>
                <a:rPr b="1" i="1"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372;p22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373" name="Google Shape;373;p22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2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22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76" name="Google Shape;376;p22"/>
          <p:cNvSpPr/>
          <p:nvPr/>
        </p:nvSpPr>
        <p:spPr>
          <a:xfrm>
            <a:off x="7053825" y="3528853"/>
            <a:ext cx="242316" cy="2394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3703385" y="5445224"/>
            <a:ext cx="1876727" cy="288032"/>
          </a:xfrm>
          <a:prstGeom prst="wedgeRectCallout">
            <a:avLst>
              <a:gd fmla="val -34003" name="adj1"/>
              <a:gd fmla="val 10255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6 as visited!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8" name="Google Shape;378;p22"/>
          <p:cNvGraphicFramePr/>
          <p:nvPr/>
        </p:nvGraphicFramePr>
        <p:xfrm>
          <a:off x="744494" y="5949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9" name="Google Shape;379;p22"/>
          <p:cNvSpPr/>
          <p:nvPr/>
        </p:nvSpPr>
        <p:spPr>
          <a:xfrm>
            <a:off x="6084168" y="4509120"/>
            <a:ext cx="1839050" cy="428503"/>
          </a:xfrm>
          <a:prstGeom prst="wedgeRectCallout">
            <a:avLst>
              <a:gd fmla="val -27998" name="adj1"/>
              <a:gd fmla="val -9623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2 and look at  neighbours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4279449" y="5445224"/>
            <a:ext cx="1876727" cy="288032"/>
          </a:xfrm>
          <a:prstGeom prst="wedgeRectCallout">
            <a:avLst>
              <a:gd fmla="val -34003" name="adj1"/>
              <a:gd fmla="val 10255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is unvisited!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5559993" y="3573016"/>
            <a:ext cx="1028231" cy="288032"/>
          </a:xfrm>
          <a:prstGeom prst="wedgeRectCallout">
            <a:avLst>
              <a:gd fmla="val -23424" name="adj1"/>
              <a:gd fmla="val 75851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22"/>
          <p:cNvGrpSpPr/>
          <p:nvPr/>
        </p:nvGrpSpPr>
        <p:grpSpPr>
          <a:xfrm>
            <a:off x="3751312" y="3885496"/>
            <a:ext cx="1828800" cy="369332"/>
            <a:chOff x="5181600" y="2851666"/>
            <a:chExt cx="1828800" cy="369332"/>
          </a:xfrm>
        </p:grpSpPr>
        <p:sp>
          <p:nvSpPr>
            <p:cNvPr id="383" name="Google Shape;383;p22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b="1" i="1"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r>
                <a:rPr b="1" i="1" lang="en-US" sz="180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Google Shape;384;p22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385" name="Google Shape;385;p22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2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22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88" name="Google Shape;388;p22"/>
          <p:cNvSpPr/>
          <p:nvPr/>
        </p:nvSpPr>
        <p:spPr>
          <a:xfrm rot="5400000">
            <a:off x="5674547" y="3980215"/>
            <a:ext cx="242316" cy="2394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22"/>
          <p:cNvCxnSpPr/>
          <p:nvPr/>
        </p:nvCxnSpPr>
        <p:spPr>
          <a:xfrm flipH="1">
            <a:off x="3474740" y="1802532"/>
            <a:ext cx="823769" cy="444624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22"/>
          <p:cNvSpPr/>
          <p:nvPr/>
        </p:nvSpPr>
        <p:spPr>
          <a:xfrm>
            <a:off x="4283968" y="5445224"/>
            <a:ext cx="1876727" cy="288032"/>
          </a:xfrm>
          <a:prstGeom prst="wedgeRectCallout">
            <a:avLst>
              <a:gd fmla="val -34003" name="adj1"/>
              <a:gd fmla="val 10255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7 as visited!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1" name="Google Shape;391;p22"/>
          <p:cNvGraphicFramePr/>
          <p:nvPr/>
        </p:nvGraphicFramePr>
        <p:xfrm>
          <a:off x="755576" y="5949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92" name="Google Shape;392;p22"/>
          <p:cNvSpPr/>
          <p:nvPr/>
        </p:nvSpPr>
        <p:spPr>
          <a:xfrm>
            <a:off x="3491880" y="4512665"/>
            <a:ext cx="1839050" cy="428503"/>
          </a:xfrm>
          <a:prstGeom prst="wedgeRectCallout">
            <a:avLst>
              <a:gd fmla="val -27998" name="adj1"/>
              <a:gd fmla="val -9623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4 and look at  neighbours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3165616" y="5445224"/>
            <a:ext cx="2558512" cy="428503"/>
          </a:xfrm>
          <a:prstGeom prst="wedgeRectCallout">
            <a:avLst>
              <a:gd fmla="val -15452" name="adj1"/>
              <a:gd fmla="val 73287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only unvisited neighbour is 6!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4427984" y="5373216"/>
            <a:ext cx="2558512" cy="428503"/>
          </a:xfrm>
          <a:prstGeom prst="wedgeRectCallout">
            <a:avLst>
              <a:gd fmla="val -15452" name="adj1"/>
              <a:gd fmla="val 73287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only unvisited neighbour is 8!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2823689" y="3573016"/>
            <a:ext cx="1028231" cy="288032"/>
          </a:xfrm>
          <a:prstGeom prst="wedgeRectCallout">
            <a:avLst>
              <a:gd fmla="val -23424" name="adj1"/>
              <a:gd fmla="val 75851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22"/>
          <p:cNvGrpSpPr/>
          <p:nvPr/>
        </p:nvGrpSpPr>
        <p:grpSpPr>
          <a:xfrm>
            <a:off x="755576" y="3885496"/>
            <a:ext cx="1828800" cy="369332"/>
            <a:chOff x="5181600" y="2851666"/>
            <a:chExt cx="1828800" cy="369332"/>
          </a:xfrm>
        </p:grpSpPr>
        <p:sp>
          <p:nvSpPr>
            <p:cNvPr id="397" name="Google Shape;397;p22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r>
                <a:rPr b="1" i="1" lang="en-US" sz="180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b="1" i="1" lang="en-US" sz="18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8" name="Google Shape;398;p22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399" name="Google Shape;399;p22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2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22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02" name="Google Shape;402;p22"/>
          <p:cNvSpPr/>
          <p:nvPr/>
        </p:nvSpPr>
        <p:spPr>
          <a:xfrm rot="5400000">
            <a:off x="2938243" y="3980215"/>
            <a:ext cx="242316" cy="2394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5863624" y="5394327"/>
            <a:ext cx="1876727" cy="288032"/>
          </a:xfrm>
          <a:prstGeom prst="wedgeRectCallout">
            <a:avLst>
              <a:gd fmla="val -34003" name="adj1"/>
              <a:gd fmla="val 10255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2, 4 as visited!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4855513" y="5517232"/>
            <a:ext cx="1876727" cy="288032"/>
          </a:xfrm>
          <a:prstGeom prst="wedgeRectCallout">
            <a:avLst>
              <a:gd fmla="val -34003" name="adj1"/>
              <a:gd fmla="val 10255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8 as visited!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5" name="Google Shape;405;p22"/>
          <p:cNvGraphicFramePr/>
          <p:nvPr/>
        </p:nvGraphicFramePr>
        <p:xfrm>
          <a:off x="744494" y="5949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22"/>
          <p:cNvSpPr/>
          <p:nvPr/>
        </p:nvSpPr>
        <p:spPr>
          <a:xfrm>
            <a:off x="500702" y="4512665"/>
            <a:ext cx="1839050" cy="428503"/>
          </a:xfrm>
          <a:prstGeom prst="wedgeRectCallout">
            <a:avLst>
              <a:gd fmla="val -27998" name="adj1"/>
              <a:gd fmla="val -9623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6 and look at  neighbours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1835696" y="5445224"/>
            <a:ext cx="1876727" cy="288032"/>
          </a:xfrm>
          <a:prstGeom prst="wedgeRectCallout">
            <a:avLst>
              <a:gd fmla="val -4405" name="adj1"/>
              <a:gd fmla="val 99587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neighbours visited!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2500656" y="5158965"/>
            <a:ext cx="3799536" cy="430275"/>
          </a:xfrm>
          <a:prstGeom prst="wedgeRectCallout">
            <a:avLst>
              <a:gd fmla="val -50184" name="adj1"/>
              <a:gd fmla="val 25413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enqueue any neighbour! Also, no need to update visited array.</a:t>
            </a:r>
            <a:endParaRPr/>
          </a:p>
        </p:txBody>
      </p:sp>
      <p:grpSp>
        <p:nvGrpSpPr>
          <p:cNvPr id="409" name="Google Shape;409;p22"/>
          <p:cNvGrpSpPr/>
          <p:nvPr/>
        </p:nvGrpSpPr>
        <p:grpSpPr>
          <a:xfrm>
            <a:off x="634849" y="4643844"/>
            <a:ext cx="1828800" cy="369332"/>
            <a:chOff x="5181600" y="2851666"/>
            <a:chExt cx="1828800" cy="369332"/>
          </a:xfrm>
        </p:grpSpPr>
        <p:sp>
          <p:nvSpPr>
            <p:cNvPr id="410" name="Google Shape;410;p22"/>
            <p:cNvSpPr txBox="1"/>
            <p:nvPr/>
          </p:nvSpPr>
          <p:spPr>
            <a:xfrm>
              <a:off x="5183341" y="2851666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b="1" i="1" lang="en-US" sz="18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1" name="Google Shape;411;p22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412" name="Google Shape;412;p22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2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22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15" name="Google Shape;415;p22"/>
          <p:cNvSpPr/>
          <p:nvPr/>
        </p:nvSpPr>
        <p:spPr>
          <a:xfrm>
            <a:off x="1345074" y="4287201"/>
            <a:ext cx="242316" cy="2394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395536" y="5232745"/>
            <a:ext cx="1839050" cy="428503"/>
          </a:xfrm>
          <a:prstGeom prst="wedgeRectCallout">
            <a:avLst>
              <a:gd fmla="val -27998" name="adj1"/>
              <a:gd fmla="val -9623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7 and look at  neighbours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22"/>
          <p:cNvGrpSpPr/>
          <p:nvPr/>
        </p:nvGrpSpPr>
        <p:grpSpPr>
          <a:xfrm>
            <a:off x="3018604" y="4581128"/>
            <a:ext cx="2489500" cy="369332"/>
            <a:chOff x="4520900" y="2851666"/>
            <a:chExt cx="2489500" cy="369332"/>
          </a:xfrm>
        </p:grpSpPr>
        <p:sp>
          <p:nvSpPr>
            <p:cNvPr id="418" name="Google Shape;418;p22"/>
            <p:cNvSpPr/>
            <p:nvPr/>
          </p:nvSpPr>
          <p:spPr>
            <a:xfrm rot="-5400000">
              <a:off x="4519456" y="2911300"/>
              <a:ext cx="242316" cy="23942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9" name="Google Shape;419;p22"/>
            <p:cNvGrpSpPr/>
            <p:nvPr/>
          </p:nvGrpSpPr>
          <p:grpSpPr>
            <a:xfrm>
              <a:off x="5129415" y="2851666"/>
              <a:ext cx="1880985" cy="369332"/>
              <a:chOff x="5129415" y="2851666"/>
              <a:chExt cx="1880985" cy="369332"/>
            </a:xfrm>
          </p:grpSpPr>
          <p:sp>
            <p:nvSpPr>
              <p:cNvPr id="420" name="Google Shape;420;p22"/>
              <p:cNvSpPr txBox="1"/>
              <p:nvPr/>
            </p:nvSpPr>
            <p:spPr>
              <a:xfrm>
                <a:off x="5129415" y="2851666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rgbClr val="0033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 sz="18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1" name="Google Shape;421;p22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422" name="Google Shape;422;p22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3" name="Google Shape;423;p22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4" name="Google Shape;424;p22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425" name="Google Shape;425;p22"/>
          <p:cNvSpPr/>
          <p:nvPr/>
        </p:nvSpPr>
        <p:spPr>
          <a:xfrm>
            <a:off x="3419872" y="5232745"/>
            <a:ext cx="1839050" cy="428503"/>
          </a:xfrm>
          <a:prstGeom prst="wedgeRectCallout">
            <a:avLst>
              <a:gd fmla="val -27998" name="adj1"/>
              <a:gd fmla="val -9623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8 and look at  neighbours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p22"/>
          <p:cNvGrpSpPr/>
          <p:nvPr/>
        </p:nvGrpSpPr>
        <p:grpSpPr>
          <a:xfrm>
            <a:off x="5682900" y="4650624"/>
            <a:ext cx="2489500" cy="290544"/>
            <a:chOff x="4520900" y="2909856"/>
            <a:chExt cx="2489500" cy="290544"/>
          </a:xfrm>
        </p:grpSpPr>
        <p:sp>
          <p:nvSpPr>
            <p:cNvPr id="427" name="Google Shape;427;p22"/>
            <p:cNvSpPr/>
            <p:nvPr/>
          </p:nvSpPr>
          <p:spPr>
            <a:xfrm rot="-5400000">
              <a:off x="4519456" y="2911300"/>
              <a:ext cx="242316" cy="23942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8" name="Google Shape;428;p22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429" name="Google Shape;429;p22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0" name="Google Shape;430;p2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22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32" name="Google Shape;432;p22"/>
          <p:cNvSpPr/>
          <p:nvPr/>
        </p:nvSpPr>
        <p:spPr>
          <a:xfrm>
            <a:off x="6097857" y="5232745"/>
            <a:ext cx="2722616" cy="428503"/>
          </a:xfrm>
          <a:prstGeom prst="wedgeRectCallout">
            <a:avLst>
              <a:gd fmla="val -29253" name="adj1"/>
              <a:gd fmla="val -90250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queue is now empty.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terminate the algorithm here.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 txBox="1"/>
          <p:nvPr/>
        </p:nvSpPr>
        <p:spPr>
          <a:xfrm>
            <a:off x="611560" y="-27384"/>
            <a:ext cx="7992888" cy="72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on Breadth First Search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395536" y="620688"/>
            <a:ext cx="8640960" cy="1323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from </a:t>
            </a:r>
            <a:r>
              <a:rPr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visited </a:t>
            </a:r>
            <a:r>
              <a:rPr i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vertices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reachable from </a:t>
            </a:r>
            <a:r>
              <a:rPr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Also, it visited </a:t>
            </a:r>
            <a:r>
              <a:rPr i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reachable vertices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enqueing, we check if the vertex is visited. And after we enqueue, we mark it visited. So a vertex enters the queue at most once. This is essential to ensure termination.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look at </a:t>
            </a: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unvisited neighbours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processing a vertex.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from </a:t>
            </a:r>
            <a:r>
              <a:rPr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visits vertices in increasing order of</a:t>
            </a:r>
            <a:endParaRPr/>
          </a:p>
        </p:txBody>
      </p:sp>
      <p:sp>
        <p:nvSpPr>
          <p:cNvPr id="439" name="Google Shape;439;p23"/>
          <p:cNvSpPr txBox="1"/>
          <p:nvPr>
            <p:ph idx="1" type="body"/>
          </p:nvPr>
        </p:nvSpPr>
        <p:spPr>
          <a:xfrm>
            <a:off x="457200" y="1962274"/>
            <a:ext cx="8229600" cy="456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BFS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G, </a:t>
            </a:r>
            <a:r>
              <a:rPr b="1" i="1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//BFS on graph 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at vertex </a:t>
            </a:r>
            <a:r>
              <a:rPr b="1" i="1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Create empty queue 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Create array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length 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n=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initialize to 0.</a:t>
            </a:r>
            <a:endParaRPr b="0" i="0" sz="16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Enqueue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	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visited[x]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1;	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//BFS on graph 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at vertex </a:t>
            </a:r>
            <a:r>
              <a:rPr b="1" i="1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Q is not empty)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             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v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DeQueue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For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neighbor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visited[w]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0)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	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Enqueue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visited[w]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1;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5436096" y="1844824"/>
            <a:ext cx="3600399" cy="6480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772" y="61457"/>
                </a:moveTo>
                <a:lnTo>
                  <a:pt x="-15672" y="59209"/>
                </a:lnTo>
                <a:lnTo>
                  <a:pt x="-20167" y="1645"/>
                </a:lnTo>
              </a:path>
            </a:pathLst>
          </a:custGeom>
          <a:solidFill>
            <a:srgbClr val="B6DDE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between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edges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shortest path from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4572000" y="1578278"/>
            <a:ext cx="10081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distance.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/>
          <p:nvPr/>
        </p:nvSpPr>
        <p:spPr>
          <a:xfrm>
            <a:off x="611560" y="-99392"/>
            <a:ext cx="7992888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Breadth First Search - Implementation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323528" y="764704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467544" y="548680"/>
            <a:ext cx="8352928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Define the visited array initialized to 0.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Function to perform BFS starting from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BFS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Enqueue x and mark it visited!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Q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visited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()))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//While the queue is not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Dequeue operation.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pop_front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num_v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adj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num_v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adj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Q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visited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6084168" y="4293096"/>
            <a:ext cx="2808312" cy="5040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18" y="64883"/>
                </a:moveTo>
                <a:lnTo>
                  <a:pt x="-31132" y="106103"/>
                </a:lnTo>
              </a:path>
            </a:pathLst>
          </a:custGeom>
          <a:solidFill>
            <a:srgbClr val="B6DDE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if 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visited.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6228184" y="4653136"/>
            <a:ext cx="2808312" cy="5040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8" y="57176"/>
                </a:moveTo>
                <a:lnTo>
                  <a:pt x="-18337" y="115735"/>
                </a:lnTo>
              </a:path>
            </a:pathLst>
          </a:custGeom>
          <a:solidFill>
            <a:srgbClr val="B6DDE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mark it visited.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539552" y="6314554"/>
            <a:ext cx="7848872" cy="354806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terminates, for all vertices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visited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 iff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reachable from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/>
          <p:nvPr/>
        </p:nvSpPr>
        <p:spPr>
          <a:xfrm>
            <a:off x="611560" y="116633"/>
            <a:ext cx="7992888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Breadth First Search - Applications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5"/>
          <p:cNvSpPr txBox="1"/>
          <p:nvPr/>
        </p:nvSpPr>
        <p:spPr>
          <a:xfrm>
            <a:off x="395536" y="909875"/>
            <a:ext cx="864096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Distances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Given a source vertex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compute the distance of all vertices from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for cycles in a graph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Given an undirected graph G, report whether there exists a cycle in the graph or not. (Note: won’t work for directed graphs)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for bipartite graph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Given a graph, check whether it is bipartite or not? A graph is said to be bipartite if there is a partition of the vertex set V into two sets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that if two vertices are adjacent, either both are in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both are in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Reachability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Given a graph G and vertices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determine if there exists a path from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applications, visit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http://www.geeksforgeeks.org/applications-of-breadth-first-traversal/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/>
        </p:nvSpPr>
        <p:spPr>
          <a:xfrm>
            <a:off x="323528" y="836712"/>
            <a:ext cx="8229600" cy="456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BFS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G, </a:t>
            </a:r>
            <a:r>
              <a:rPr b="1" i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//BFS on graph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at vertex </a:t>
            </a:r>
            <a:r>
              <a:rPr b="1" i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Create empty queue 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				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Create array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length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n=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initialize to 0.			</a:t>
            </a: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Enqueue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	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visited[x]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1;	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//BFS on graph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at vertex </a:t>
            </a:r>
            <a:r>
              <a:rPr b="1" i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Q is not empty)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              							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v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DeQueue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For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neighbor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visited[w]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0)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	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Enqueue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visited[w]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1;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611560" y="116633"/>
            <a:ext cx="7992888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Breadth First Search – Time and Space Complexity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6"/>
          <p:cNvSpPr/>
          <p:nvPr/>
        </p:nvSpPr>
        <p:spPr>
          <a:xfrm>
            <a:off x="7452320" y="1268760"/>
            <a:ext cx="72008" cy="72008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7668344" y="1412776"/>
            <a:ext cx="576064" cy="354806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b="1" i="1"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6"/>
          <p:cNvSpPr/>
          <p:nvPr/>
        </p:nvSpPr>
        <p:spPr>
          <a:xfrm>
            <a:off x="4860032" y="3501008"/>
            <a:ext cx="45719" cy="10081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6"/>
          <p:cNvSpPr/>
          <p:nvPr/>
        </p:nvSpPr>
        <p:spPr>
          <a:xfrm>
            <a:off x="5076056" y="3789040"/>
            <a:ext cx="576064" cy="354806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6"/>
          <p:cNvSpPr/>
          <p:nvPr/>
        </p:nvSpPr>
        <p:spPr>
          <a:xfrm>
            <a:off x="6660232" y="2636912"/>
            <a:ext cx="261743" cy="202460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7020272" y="3429000"/>
            <a:ext cx="1008112" cy="354806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deg(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539552" y="6314554"/>
            <a:ext cx="7848872" cy="354806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enters queue at most once. Time complexity of BFS traversal is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O(n + m)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6"/>
          <p:cNvSpPr/>
          <p:nvPr/>
        </p:nvSpPr>
        <p:spPr>
          <a:xfrm>
            <a:off x="539552" y="6237312"/>
            <a:ext cx="7848872" cy="504056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keep a queue and a visited array. This takes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space at most.</a:t>
            </a:r>
            <a:b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space requirement for BFS is therefore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/>
        </p:nvSpPr>
        <p:spPr>
          <a:xfrm>
            <a:off x="611560" y="-27384"/>
            <a:ext cx="7992888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 First Search - Another Traversal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1373932" y="1145921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3246140" y="1938009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2265802" y="1649977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2763109" y="127140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259632" y="1938009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678188" y="88399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483" name="Google Shape;483;p27"/>
          <p:cNvCxnSpPr>
            <a:stCxn id="477" idx="5"/>
            <a:endCxn id="480" idx="2"/>
          </p:cNvCxnSpPr>
          <p:nvPr/>
        </p:nvCxnSpPr>
        <p:spPr>
          <a:xfrm>
            <a:off x="1569054" y="1341043"/>
            <a:ext cx="1194000" cy="4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27"/>
          <p:cNvCxnSpPr>
            <a:stCxn id="478" idx="2"/>
            <a:endCxn id="481" idx="6"/>
          </p:cNvCxnSpPr>
          <p:nvPr/>
        </p:nvCxnSpPr>
        <p:spPr>
          <a:xfrm rot="10800000">
            <a:off x="1488140" y="2052309"/>
            <a:ext cx="17580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27"/>
          <p:cNvCxnSpPr>
            <a:stCxn id="477" idx="4"/>
            <a:endCxn id="481" idx="0"/>
          </p:cNvCxnSpPr>
          <p:nvPr/>
        </p:nvCxnSpPr>
        <p:spPr>
          <a:xfrm flipH="1">
            <a:off x="1373932" y="1374521"/>
            <a:ext cx="114300" cy="563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27"/>
          <p:cNvCxnSpPr>
            <a:stCxn id="479" idx="2"/>
            <a:endCxn id="481" idx="6"/>
          </p:cNvCxnSpPr>
          <p:nvPr/>
        </p:nvCxnSpPr>
        <p:spPr>
          <a:xfrm flipH="1">
            <a:off x="1488202" y="1764277"/>
            <a:ext cx="777600" cy="288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27"/>
          <p:cNvCxnSpPr>
            <a:stCxn id="480" idx="5"/>
            <a:endCxn id="478" idx="1"/>
          </p:cNvCxnSpPr>
          <p:nvPr/>
        </p:nvCxnSpPr>
        <p:spPr>
          <a:xfrm>
            <a:off x="2958231" y="1466528"/>
            <a:ext cx="3213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p27"/>
          <p:cNvSpPr/>
          <p:nvPr/>
        </p:nvSpPr>
        <p:spPr>
          <a:xfrm>
            <a:off x="2498309" y="76470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9" name="Google Shape;489;p27"/>
          <p:cNvCxnSpPr>
            <a:stCxn id="488" idx="4"/>
            <a:endCxn id="479" idx="0"/>
          </p:cNvCxnSpPr>
          <p:nvPr/>
        </p:nvCxnSpPr>
        <p:spPr>
          <a:xfrm flipH="1">
            <a:off x="2380109" y="993304"/>
            <a:ext cx="232500" cy="65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27"/>
          <p:cNvSpPr/>
          <p:nvPr/>
        </p:nvSpPr>
        <p:spPr>
          <a:xfrm>
            <a:off x="4298509" y="149338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27"/>
          <p:cNvCxnSpPr>
            <a:stCxn id="488" idx="6"/>
            <a:endCxn id="482" idx="2"/>
          </p:cNvCxnSpPr>
          <p:nvPr/>
        </p:nvCxnSpPr>
        <p:spPr>
          <a:xfrm>
            <a:off x="2726909" y="879004"/>
            <a:ext cx="951300" cy="119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27"/>
          <p:cNvCxnSpPr>
            <a:endCxn id="493" idx="2"/>
          </p:cNvCxnSpPr>
          <p:nvPr/>
        </p:nvCxnSpPr>
        <p:spPr>
          <a:xfrm>
            <a:off x="6012037" y="1083282"/>
            <a:ext cx="1160700" cy="86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27"/>
          <p:cNvSpPr/>
          <p:nvPr/>
        </p:nvSpPr>
        <p:spPr>
          <a:xfrm>
            <a:off x="7871792" y="1790384"/>
            <a:ext cx="444624" cy="25831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6935687" y="1755462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7172737" y="1055382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496" name="Google Shape;496;p27"/>
          <p:cNvCxnSpPr>
            <a:endCxn id="495" idx="2"/>
          </p:cNvCxnSpPr>
          <p:nvPr/>
        </p:nvCxnSpPr>
        <p:spPr>
          <a:xfrm>
            <a:off x="5894987" y="1117596"/>
            <a:ext cx="1040700" cy="814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27"/>
          <p:cNvCxnSpPr/>
          <p:nvPr/>
        </p:nvCxnSpPr>
        <p:spPr>
          <a:xfrm>
            <a:off x="5764500" y="1158497"/>
            <a:ext cx="19060" cy="56348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27"/>
          <p:cNvCxnSpPr>
            <a:stCxn id="493" idx="5"/>
            <a:endCxn id="494" idx="1"/>
          </p:cNvCxnSpPr>
          <p:nvPr/>
        </p:nvCxnSpPr>
        <p:spPr>
          <a:xfrm>
            <a:off x="7367859" y="1250504"/>
            <a:ext cx="569100" cy="5778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27"/>
          <p:cNvCxnSpPr>
            <a:endCxn id="493" idx="3"/>
          </p:cNvCxnSpPr>
          <p:nvPr/>
        </p:nvCxnSpPr>
        <p:spPr>
          <a:xfrm flipH="1" rot="10800000">
            <a:off x="5864314" y="1250504"/>
            <a:ext cx="13419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27"/>
          <p:cNvCxnSpPr>
            <a:endCxn id="494" idx="2"/>
          </p:cNvCxnSpPr>
          <p:nvPr/>
        </p:nvCxnSpPr>
        <p:spPr>
          <a:xfrm>
            <a:off x="5894792" y="1117642"/>
            <a:ext cx="1977000" cy="801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27"/>
          <p:cNvSpPr/>
          <p:nvPr/>
        </p:nvSpPr>
        <p:spPr>
          <a:xfrm>
            <a:off x="5550735" y="821961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5550735" y="1753896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3" name="Google Shape;503;p27"/>
          <p:cNvCxnSpPr/>
          <p:nvPr/>
        </p:nvCxnSpPr>
        <p:spPr>
          <a:xfrm flipH="1">
            <a:off x="3474740" y="1607685"/>
            <a:ext cx="823769" cy="444624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p27"/>
          <p:cNvCxnSpPr/>
          <p:nvPr/>
        </p:nvCxnSpPr>
        <p:spPr>
          <a:xfrm rot="10800000">
            <a:off x="2498309" y="620687"/>
            <a:ext cx="1294180" cy="144018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27"/>
          <p:cNvCxnSpPr/>
          <p:nvPr/>
        </p:nvCxnSpPr>
        <p:spPr>
          <a:xfrm flipH="1" rot="10800000">
            <a:off x="2265802" y="620689"/>
            <a:ext cx="228601" cy="98699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27"/>
          <p:cNvCxnSpPr/>
          <p:nvPr/>
        </p:nvCxnSpPr>
        <p:spPr>
          <a:xfrm flipH="1" rot="10800000">
            <a:off x="1488232" y="1607685"/>
            <a:ext cx="777571" cy="330324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7" name="Google Shape;507;p27"/>
          <p:cNvSpPr/>
          <p:nvPr/>
        </p:nvSpPr>
        <p:spPr>
          <a:xfrm>
            <a:off x="3779912" y="476672"/>
            <a:ext cx="1476631" cy="288032"/>
          </a:xfrm>
          <a:prstGeom prst="wedgeRectCallout">
            <a:avLst>
              <a:gd fmla="val -34883" name="adj1"/>
              <a:gd fmla="val 102239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Nowhere to go.</a:t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3779912" y="476672"/>
            <a:ext cx="1476631" cy="288032"/>
          </a:xfrm>
          <a:prstGeom prst="wedgeRectCallout">
            <a:avLst>
              <a:gd fmla="val -34883" name="adj1"/>
              <a:gd fmla="val 102239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Backtrack!</a:t>
            </a: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259632" y="2348880"/>
            <a:ext cx="2100808" cy="288032"/>
          </a:xfrm>
          <a:prstGeom prst="wedgeRectCallout">
            <a:avLst>
              <a:gd fmla="val 43874" name="adj1"/>
              <a:gd fmla="val -114087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is unvisited neighbour!</a:t>
            </a: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3205460" y="2933328"/>
            <a:ext cx="2887092" cy="288032"/>
          </a:xfrm>
          <a:prstGeom prst="wedgeRectCallout">
            <a:avLst>
              <a:gd fmla="val -26666" name="adj1"/>
              <a:gd fmla="val -52279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how do we know?</a:t>
            </a: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3197076" y="2924944"/>
            <a:ext cx="2887092" cy="288032"/>
          </a:xfrm>
          <a:prstGeom prst="wedgeRectCallout">
            <a:avLst>
              <a:gd fmla="val -26666" name="adj1"/>
              <a:gd fmla="val -52279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visited array again!</a:t>
            </a:r>
            <a:endParaRPr/>
          </a:p>
        </p:txBody>
      </p:sp>
      <p:graphicFrame>
        <p:nvGraphicFramePr>
          <p:cNvPr id="512" name="Google Shape;512;p27"/>
          <p:cNvGraphicFramePr/>
          <p:nvPr/>
        </p:nvGraphicFramePr>
        <p:xfrm>
          <a:off x="728069" y="5805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3" name="Google Shape;513;p27"/>
          <p:cNvSpPr/>
          <p:nvPr/>
        </p:nvSpPr>
        <p:spPr>
          <a:xfrm>
            <a:off x="1575192" y="5373216"/>
            <a:ext cx="1594544" cy="288032"/>
          </a:xfrm>
          <a:prstGeom prst="wedgeRectCallout">
            <a:avLst>
              <a:gd fmla="val 17645" name="adj1"/>
              <a:gd fmla="val 8538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4 as visited!</a:t>
            </a:r>
            <a:endParaRPr/>
          </a:p>
        </p:txBody>
      </p:sp>
      <p:graphicFrame>
        <p:nvGraphicFramePr>
          <p:cNvPr id="514" name="Google Shape;514;p27"/>
          <p:cNvGraphicFramePr/>
          <p:nvPr/>
        </p:nvGraphicFramePr>
        <p:xfrm>
          <a:off x="728069" y="5805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27"/>
          <p:cNvSpPr/>
          <p:nvPr/>
        </p:nvSpPr>
        <p:spPr>
          <a:xfrm>
            <a:off x="2339752" y="5373216"/>
            <a:ext cx="1594544" cy="288032"/>
          </a:xfrm>
          <a:prstGeom prst="wedgeRectCallout">
            <a:avLst>
              <a:gd fmla="val 17645" name="adj1"/>
              <a:gd fmla="val 8538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5 as visited!</a:t>
            </a:r>
            <a:endParaRPr/>
          </a:p>
        </p:txBody>
      </p:sp>
      <p:graphicFrame>
        <p:nvGraphicFramePr>
          <p:cNvPr id="516" name="Google Shape;516;p27"/>
          <p:cNvGraphicFramePr/>
          <p:nvPr/>
        </p:nvGraphicFramePr>
        <p:xfrm>
          <a:off x="728069" y="5805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17" name="Google Shape;517;p27"/>
          <p:cNvCxnSpPr/>
          <p:nvPr/>
        </p:nvCxnSpPr>
        <p:spPr>
          <a:xfrm rot="10800000">
            <a:off x="2991709" y="1260221"/>
            <a:ext cx="483032" cy="61835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8" name="Google Shape;518;p27"/>
          <p:cNvSpPr/>
          <p:nvPr/>
        </p:nvSpPr>
        <p:spPr>
          <a:xfrm>
            <a:off x="4129584" y="5373216"/>
            <a:ext cx="1594544" cy="288032"/>
          </a:xfrm>
          <a:prstGeom prst="wedgeRectCallout">
            <a:avLst>
              <a:gd fmla="val 17645" name="adj1"/>
              <a:gd fmla="val 8538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8 as visited!</a:t>
            </a:r>
            <a:endParaRPr/>
          </a:p>
        </p:txBody>
      </p:sp>
      <p:graphicFrame>
        <p:nvGraphicFramePr>
          <p:cNvPr id="519" name="Google Shape;519;p27"/>
          <p:cNvGraphicFramePr/>
          <p:nvPr/>
        </p:nvGraphicFramePr>
        <p:xfrm>
          <a:off x="728069" y="5805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20" name="Google Shape;520;p27"/>
          <p:cNvCxnSpPr/>
          <p:nvPr/>
        </p:nvCxnSpPr>
        <p:spPr>
          <a:xfrm flipH="1" rot="10800000">
            <a:off x="3474740" y="1425882"/>
            <a:ext cx="737221" cy="45269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27"/>
          <p:cNvCxnSpPr/>
          <p:nvPr/>
        </p:nvCxnSpPr>
        <p:spPr>
          <a:xfrm flipH="1" rot="10800000">
            <a:off x="1488232" y="1878577"/>
            <a:ext cx="1872208" cy="5322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27"/>
          <p:cNvCxnSpPr/>
          <p:nvPr/>
        </p:nvCxnSpPr>
        <p:spPr>
          <a:xfrm flipH="1">
            <a:off x="1475656" y="1466528"/>
            <a:ext cx="93398" cy="469092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3" name="Google Shape;523;p27"/>
          <p:cNvSpPr txBox="1"/>
          <p:nvPr/>
        </p:nvSpPr>
        <p:spPr>
          <a:xfrm>
            <a:off x="971600" y="3068960"/>
            <a:ext cx="7200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 idea is : Keep going as “deep” into the graph as possible. This is done by an unvisited neighbour and visiting it, if it hasn’t been visited.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all neighbours of the current vertex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been visited, the control goes to the vertex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called the procedure on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 array needed to avoid looping!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naturally Recursive procedure due to backtracking.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8"/>
          <p:cNvSpPr txBox="1"/>
          <p:nvPr/>
        </p:nvSpPr>
        <p:spPr>
          <a:xfrm>
            <a:off x="611560" y="-27384"/>
            <a:ext cx="7992888" cy="72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on Depth First Search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8"/>
          <p:cNvSpPr txBox="1"/>
          <p:nvPr/>
        </p:nvSpPr>
        <p:spPr>
          <a:xfrm>
            <a:off x="323528" y="620688"/>
            <a:ext cx="3843541" cy="331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DFS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visited[x]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1;	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Mark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visited.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neighbor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visited[w]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0)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DFS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5451271" y="1938010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7323479" y="273009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6343141" y="244206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33" name="Google Shape;533;p28"/>
          <p:cNvSpPr/>
          <p:nvPr/>
        </p:nvSpPr>
        <p:spPr>
          <a:xfrm>
            <a:off x="6840448" y="206349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5336971" y="273009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35" name="Google Shape;535;p28"/>
          <p:cNvSpPr/>
          <p:nvPr/>
        </p:nvSpPr>
        <p:spPr>
          <a:xfrm>
            <a:off x="7755527" y="167608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536" name="Google Shape;536;p28"/>
          <p:cNvCxnSpPr>
            <a:stCxn id="530" idx="5"/>
            <a:endCxn id="533" idx="2"/>
          </p:cNvCxnSpPr>
          <p:nvPr/>
        </p:nvCxnSpPr>
        <p:spPr>
          <a:xfrm>
            <a:off x="5646393" y="2133132"/>
            <a:ext cx="1194000" cy="4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28"/>
          <p:cNvCxnSpPr>
            <a:stCxn id="531" idx="2"/>
            <a:endCxn id="534" idx="6"/>
          </p:cNvCxnSpPr>
          <p:nvPr/>
        </p:nvCxnSpPr>
        <p:spPr>
          <a:xfrm rot="10800000">
            <a:off x="5565479" y="2844398"/>
            <a:ext cx="17580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28"/>
          <p:cNvCxnSpPr>
            <a:stCxn id="530" idx="4"/>
          </p:cNvCxnSpPr>
          <p:nvPr/>
        </p:nvCxnSpPr>
        <p:spPr>
          <a:xfrm flipH="1">
            <a:off x="5451271" y="2166610"/>
            <a:ext cx="114300" cy="563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28"/>
          <p:cNvCxnSpPr>
            <a:stCxn id="532" idx="2"/>
          </p:cNvCxnSpPr>
          <p:nvPr/>
        </p:nvCxnSpPr>
        <p:spPr>
          <a:xfrm flipH="1">
            <a:off x="5565541" y="2556366"/>
            <a:ext cx="777600" cy="288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0" name="Google Shape;540;p28"/>
          <p:cNvCxnSpPr>
            <a:stCxn id="533" idx="5"/>
          </p:cNvCxnSpPr>
          <p:nvPr/>
        </p:nvCxnSpPr>
        <p:spPr>
          <a:xfrm>
            <a:off x="7035570" y="2258617"/>
            <a:ext cx="3213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1" name="Google Shape;541;p28"/>
          <p:cNvSpPr/>
          <p:nvPr/>
        </p:nvSpPr>
        <p:spPr>
          <a:xfrm>
            <a:off x="6575648" y="155679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2" name="Google Shape;542;p28"/>
          <p:cNvCxnSpPr>
            <a:stCxn id="541" idx="4"/>
            <a:endCxn id="532" idx="0"/>
          </p:cNvCxnSpPr>
          <p:nvPr/>
        </p:nvCxnSpPr>
        <p:spPr>
          <a:xfrm flipH="1">
            <a:off x="6457448" y="1785393"/>
            <a:ext cx="232500" cy="65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3" name="Google Shape;543;p28"/>
          <p:cNvSpPr/>
          <p:nvPr/>
        </p:nvSpPr>
        <p:spPr>
          <a:xfrm>
            <a:off x="8375848" y="228547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28"/>
          <p:cNvCxnSpPr>
            <a:stCxn id="541" idx="6"/>
            <a:endCxn id="535" idx="2"/>
          </p:cNvCxnSpPr>
          <p:nvPr/>
        </p:nvCxnSpPr>
        <p:spPr>
          <a:xfrm>
            <a:off x="6804248" y="1671093"/>
            <a:ext cx="951300" cy="119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28"/>
          <p:cNvCxnSpPr/>
          <p:nvPr/>
        </p:nvCxnSpPr>
        <p:spPr>
          <a:xfrm flipH="1">
            <a:off x="7552079" y="2399774"/>
            <a:ext cx="823769" cy="444624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28"/>
          <p:cNvCxnSpPr/>
          <p:nvPr/>
        </p:nvCxnSpPr>
        <p:spPr>
          <a:xfrm rot="10800000">
            <a:off x="6575648" y="1412776"/>
            <a:ext cx="1294180" cy="144018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28"/>
          <p:cNvCxnSpPr/>
          <p:nvPr/>
        </p:nvCxnSpPr>
        <p:spPr>
          <a:xfrm flipH="1" rot="10800000">
            <a:off x="6343141" y="1412778"/>
            <a:ext cx="228601" cy="98699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28"/>
          <p:cNvCxnSpPr/>
          <p:nvPr/>
        </p:nvCxnSpPr>
        <p:spPr>
          <a:xfrm flipH="1" rot="10800000">
            <a:off x="5565571" y="2399774"/>
            <a:ext cx="777571" cy="330324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9" name="Google Shape;549;p28"/>
          <p:cNvCxnSpPr/>
          <p:nvPr/>
        </p:nvCxnSpPr>
        <p:spPr>
          <a:xfrm rot="10800000">
            <a:off x="7069048" y="2052310"/>
            <a:ext cx="483032" cy="61835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p28"/>
          <p:cNvCxnSpPr/>
          <p:nvPr/>
        </p:nvCxnSpPr>
        <p:spPr>
          <a:xfrm flipH="1" rot="10800000">
            <a:off x="7552079" y="2217971"/>
            <a:ext cx="737221" cy="45269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p28"/>
          <p:cNvCxnSpPr/>
          <p:nvPr/>
        </p:nvCxnSpPr>
        <p:spPr>
          <a:xfrm flipH="1" rot="10800000">
            <a:off x="5565571" y="2670666"/>
            <a:ext cx="1872208" cy="5322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2" name="Google Shape;552;p28"/>
          <p:cNvCxnSpPr/>
          <p:nvPr/>
        </p:nvCxnSpPr>
        <p:spPr>
          <a:xfrm flipH="1">
            <a:off x="5552995" y="2258617"/>
            <a:ext cx="93398" cy="469092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3" name="Google Shape;553;p28"/>
          <p:cNvSpPr txBox="1"/>
          <p:nvPr/>
        </p:nvSpPr>
        <p:spPr>
          <a:xfrm>
            <a:off x="683567" y="4602614"/>
            <a:ext cx="761401" cy="338554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DFS(1)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8"/>
          <p:cNvSpPr/>
          <p:nvPr/>
        </p:nvSpPr>
        <p:spPr>
          <a:xfrm>
            <a:off x="1528727" y="4687252"/>
            <a:ext cx="667009" cy="1692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8"/>
          <p:cNvSpPr txBox="1"/>
          <p:nvPr/>
        </p:nvSpPr>
        <p:spPr>
          <a:xfrm>
            <a:off x="2339752" y="4602614"/>
            <a:ext cx="761401" cy="338554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DFS(3)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8"/>
          <p:cNvSpPr/>
          <p:nvPr/>
        </p:nvSpPr>
        <p:spPr>
          <a:xfrm>
            <a:off x="3215598" y="4687252"/>
            <a:ext cx="667009" cy="1692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8"/>
          <p:cNvSpPr txBox="1"/>
          <p:nvPr/>
        </p:nvSpPr>
        <p:spPr>
          <a:xfrm>
            <a:off x="4026623" y="4602614"/>
            <a:ext cx="761401" cy="338554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DFS(2)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943790" y="4687252"/>
            <a:ext cx="667009" cy="1692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8"/>
          <p:cNvSpPr txBox="1"/>
          <p:nvPr/>
        </p:nvSpPr>
        <p:spPr>
          <a:xfrm>
            <a:off x="5754815" y="4602614"/>
            <a:ext cx="761401" cy="338554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DFS(7)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8"/>
          <p:cNvSpPr/>
          <p:nvPr/>
        </p:nvSpPr>
        <p:spPr>
          <a:xfrm>
            <a:off x="6599974" y="4687252"/>
            <a:ext cx="667009" cy="1692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8"/>
          <p:cNvSpPr txBox="1"/>
          <p:nvPr/>
        </p:nvSpPr>
        <p:spPr>
          <a:xfrm>
            <a:off x="7410999" y="4602614"/>
            <a:ext cx="761401" cy="338554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DFS(6)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8"/>
          <p:cNvSpPr/>
          <p:nvPr/>
        </p:nvSpPr>
        <p:spPr>
          <a:xfrm>
            <a:off x="6516217" y="4306044"/>
            <a:ext cx="792088" cy="29657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2D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8"/>
          <p:cNvSpPr/>
          <p:nvPr/>
        </p:nvSpPr>
        <p:spPr>
          <a:xfrm>
            <a:off x="4860032" y="4314582"/>
            <a:ext cx="792088" cy="29657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2D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8"/>
          <p:cNvSpPr/>
          <p:nvPr/>
        </p:nvSpPr>
        <p:spPr>
          <a:xfrm>
            <a:off x="3131840" y="4306044"/>
            <a:ext cx="792088" cy="29657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2D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8"/>
          <p:cNvSpPr/>
          <p:nvPr/>
        </p:nvSpPr>
        <p:spPr>
          <a:xfrm rot="5400000">
            <a:off x="2443438" y="5256615"/>
            <a:ext cx="931835" cy="444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8"/>
          <p:cNvSpPr txBox="1"/>
          <p:nvPr/>
        </p:nvSpPr>
        <p:spPr>
          <a:xfrm>
            <a:off x="2339752" y="6042774"/>
            <a:ext cx="761401" cy="338554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DFS(4)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3203848" y="6127412"/>
            <a:ext cx="667009" cy="1692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8"/>
          <p:cNvSpPr txBox="1"/>
          <p:nvPr/>
        </p:nvSpPr>
        <p:spPr>
          <a:xfrm>
            <a:off x="4014873" y="6042774"/>
            <a:ext cx="761401" cy="338554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DFS(5)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3059832" y="5796726"/>
            <a:ext cx="792088" cy="29657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2D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1475656" y="6058019"/>
            <a:ext cx="750767" cy="29657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8"/>
          <p:cNvSpPr txBox="1"/>
          <p:nvPr/>
        </p:nvSpPr>
        <p:spPr>
          <a:xfrm>
            <a:off x="642247" y="6042774"/>
            <a:ext cx="761401" cy="338554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DFS(8)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1444969" y="5796726"/>
            <a:ext cx="839917" cy="2965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2D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8"/>
          <p:cNvSpPr/>
          <p:nvPr/>
        </p:nvSpPr>
        <p:spPr>
          <a:xfrm rot="5400000">
            <a:off x="1988283" y="5309780"/>
            <a:ext cx="936103" cy="34289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2D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1403648" y="4293096"/>
            <a:ext cx="792088" cy="29657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2D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5277294" y="5517232"/>
            <a:ext cx="3615186" cy="1008112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a tree-like structure emerging as a result of DFS.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called the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DFS Tree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 txBox="1"/>
          <p:nvPr/>
        </p:nvSpPr>
        <p:spPr>
          <a:xfrm>
            <a:off x="611560" y="-27384"/>
            <a:ext cx="7992888" cy="72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 First Search - Applications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9"/>
          <p:cNvSpPr txBox="1"/>
          <p:nvPr/>
        </p:nvSpPr>
        <p:spPr>
          <a:xfrm>
            <a:off x="395536" y="909875"/>
            <a:ext cx="864096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Strongly Connected Components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directed graph is strongly connected if there exists a path from every vertex to every other vertex. Trivial Algo: Perform DFS 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times. Efficient Algo: Single DFS.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for Biconnected Graph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graph is biconnected if removal of any vertex does not affect connectivity of the other vertices. Used to test if network is robust to failure of certain nodes. A single DFS traversal algorithm.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Topological Ordering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Topological sorting for Directed Acyclic Graph (DAG) is a linear ordering of vertices such that for every directed edge (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vertex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comes before y in the ordering.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Plus, almost everything that BFS can do!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applications,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visit http://www.geeksforgeeks.org/applications-of-depth-first-search/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539552" y="6021288"/>
            <a:ext cx="7848872" cy="504056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more powerful and more intuitive algorithm, than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"/>
          <p:cNvSpPr txBox="1"/>
          <p:nvPr>
            <p:ph idx="1" type="subTitle"/>
          </p:nvPr>
        </p:nvSpPr>
        <p:spPr>
          <a:xfrm>
            <a:off x="1411560" y="177281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and BFS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Applications.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1"/>
          <p:cNvSpPr txBox="1"/>
          <p:nvPr/>
        </p:nvSpPr>
        <p:spPr>
          <a:xfrm>
            <a:off x="611560" y="116633"/>
            <a:ext cx="7992888" cy="72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Breadth First Search – A Graph Traversal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1373932" y="134076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4" name="Google Shape;594;p31"/>
          <p:cNvSpPr/>
          <p:nvPr/>
        </p:nvSpPr>
        <p:spPr>
          <a:xfrm>
            <a:off x="3246140" y="213285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95" name="Google Shape;595;p31"/>
          <p:cNvSpPr/>
          <p:nvPr/>
        </p:nvSpPr>
        <p:spPr>
          <a:xfrm>
            <a:off x="2265802" y="184482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6" name="Google Shape;596;p31"/>
          <p:cNvSpPr/>
          <p:nvPr/>
        </p:nvSpPr>
        <p:spPr>
          <a:xfrm>
            <a:off x="2763109" y="146625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1"/>
          <p:cNvSpPr/>
          <p:nvPr/>
        </p:nvSpPr>
        <p:spPr>
          <a:xfrm>
            <a:off x="1259632" y="213285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98" name="Google Shape;598;p31"/>
          <p:cNvSpPr/>
          <p:nvPr/>
        </p:nvSpPr>
        <p:spPr>
          <a:xfrm>
            <a:off x="3678188" y="107884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599" name="Google Shape;599;p31"/>
          <p:cNvCxnSpPr>
            <a:stCxn id="593" idx="5"/>
            <a:endCxn id="596" idx="2"/>
          </p:cNvCxnSpPr>
          <p:nvPr/>
        </p:nvCxnSpPr>
        <p:spPr>
          <a:xfrm>
            <a:off x="1569054" y="1535890"/>
            <a:ext cx="1194000" cy="4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31"/>
          <p:cNvCxnSpPr>
            <a:stCxn id="594" idx="2"/>
            <a:endCxn id="597" idx="6"/>
          </p:cNvCxnSpPr>
          <p:nvPr/>
        </p:nvCxnSpPr>
        <p:spPr>
          <a:xfrm rot="10800000">
            <a:off x="1488140" y="2247156"/>
            <a:ext cx="17580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31"/>
          <p:cNvCxnSpPr>
            <a:stCxn id="594" idx="0"/>
            <a:endCxn id="598" idx="4"/>
          </p:cNvCxnSpPr>
          <p:nvPr/>
        </p:nvCxnSpPr>
        <p:spPr>
          <a:xfrm flipH="1" rot="10800000">
            <a:off x="3360440" y="1307556"/>
            <a:ext cx="432000" cy="825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31"/>
          <p:cNvCxnSpPr>
            <a:stCxn id="593" idx="4"/>
            <a:endCxn id="597" idx="0"/>
          </p:cNvCxnSpPr>
          <p:nvPr/>
        </p:nvCxnSpPr>
        <p:spPr>
          <a:xfrm flipH="1">
            <a:off x="1373932" y="1569368"/>
            <a:ext cx="114300" cy="563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3" name="Google Shape;603;p31"/>
          <p:cNvCxnSpPr>
            <a:stCxn id="595" idx="2"/>
            <a:endCxn id="597" idx="6"/>
          </p:cNvCxnSpPr>
          <p:nvPr/>
        </p:nvCxnSpPr>
        <p:spPr>
          <a:xfrm flipH="1">
            <a:off x="1488202" y="1959124"/>
            <a:ext cx="777600" cy="288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31"/>
          <p:cNvCxnSpPr>
            <a:stCxn id="596" idx="5"/>
            <a:endCxn id="594" idx="1"/>
          </p:cNvCxnSpPr>
          <p:nvPr/>
        </p:nvCxnSpPr>
        <p:spPr>
          <a:xfrm>
            <a:off x="2958231" y="1661375"/>
            <a:ext cx="3213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5" name="Google Shape;605;p31"/>
          <p:cNvSpPr/>
          <p:nvPr/>
        </p:nvSpPr>
        <p:spPr>
          <a:xfrm>
            <a:off x="2498309" y="959551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6" name="Google Shape;606;p31"/>
          <p:cNvCxnSpPr>
            <a:stCxn id="605" idx="4"/>
            <a:endCxn id="595" idx="0"/>
          </p:cNvCxnSpPr>
          <p:nvPr/>
        </p:nvCxnSpPr>
        <p:spPr>
          <a:xfrm flipH="1">
            <a:off x="2380109" y="1188151"/>
            <a:ext cx="232500" cy="65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7" name="Google Shape;607;p31"/>
          <p:cNvSpPr/>
          <p:nvPr/>
        </p:nvSpPr>
        <p:spPr>
          <a:xfrm>
            <a:off x="4298509" y="1688232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31"/>
          <p:cNvCxnSpPr>
            <a:stCxn id="596" idx="6"/>
            <a:endCxn id="598" idx="2"/>
          </p:cNvCxnSpPr>
          <p:nvPr/>
        </p:nvCxnSpPr>
        <p:spPr>
          <a:xfrm flipH="1" rot="10800000">
            <a:off x="2991709" y="1193253"/>
            <a:ext cx="686400" cy="387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31"/>
          <p:cNvCxnSpPr>
            <a:stCxn id="605" idx="6"/>
            <a:endCxn id="598" idx="2"/>
          </p:cNvCxnSpPr>
          <p:nvPr/>
        </p:nvCxnSpPr>
        <p:spPr>
          <a:xfrm>
            <a:off x="2726909" y="1073851"/>
            <a:ext cx="951300" cy="119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31"/>
          <p:cNvCxnSpPr>
            <a:endCxn id="611" idx="2"/>
          </p:cNvCxnSpPr>
          <p:nvPr/>
        </p:nvCxnSpPr>
        <p:spPr>
          <a:xfrm>
            <a:off x="6012037" y="1278129"/>
            <a:ext cx="1160700" cy="86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2" name="Google Shape;612;p31"/>
          <p:cNvSpPr/>
          <p:nvPr/>
        </p:nvSpPr>
        <p:spPr>
          <a:xfrm>
            <a:off x="7871792" y="1985231"/>
            <a:ext cx="444624" cy="25831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1"/>
          <p:cNvSpPr/>
          <p:nvPr/>
        </p:nvSpPr>
        <p:spPr>
          <a:xfrm>
            <a:off x="6935687" y="1950309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1"/>
          <p:cNvSpPr/>
          <p:nvPr/>
        </p:nvSpPr>
        <p:spPr>
          <a:xfrm>
            <a:off x="7172737" y="1250229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614" name="Google Shape;614;p31"/>
          <p:cNvCxnSpPr>
            <a:endCxn id="613" idx="2"/>
          </p:cNvCxnSpPr>
          <p:nvPr/>
        </p:nvCxnSpPr>
        <p:spPr>
          <a:xfrm>
            <a:off x="5894987" y="1312443"/>
            <a:ext cx="1040700" cy="814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31"/>
          <p:cNvCxnSpPr/>
          <p:nvPr/>
        </p:nvCxnSpPr>
        <p:spPr>
          <a:xfrm>
            <a:off x="5764500" y="1353344"/>
            <a:ext cx="19060" cy="56348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31"/>
          <p:cNvCxnSpPr>
            <a:stCxn id="611" idx="5"/>
            <a:endCxn id="612" idx="1"/>
          </p:cNvCxnSpPr>
          <p:nvPr/>
        </p:nvCxnSpPr>
        <p:spPr>
          <a:xfrm>
            <a:off x="7367859" y="1445351"/>
            <a:ext cx="569100" cy="5778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p31"/>
          <p:cNvCxnSpPr>
            <a:endCxn id="611" idx="3"/>
          </p:cNvCxnSpPr>
          <p:nvPr/>
        </p:nvCxnSpPr>
        <p:spPr>
          <a:xfrm flipH="1" rot="10800000">
            <a:off x="5864314" y="1445351"/>
            <a:ext cx="13419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31"/>
          <p:cNvCxnSpPr>
            <a:endCxn id="612" idx="2"/>
          </p:cNvCxnSpPr>
          <p:nvPr/>
        </p:nvCxnSpPr>
        <p:spPr>
          <a:xfrm>
            <a:off x="5894792" y="1312489"/>
            <a:ext cx="1977000" cy="801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31"/>
          <p:cNvSpPr/>
          <p:nvPr/>
        </p:nvSpPr>
        <p:spPr>
          <a:xfrm>
            <a:off x="5550735" y="1016808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1"/>
          <p:cNvSpPr/>
          <p:nvPr/>
        </p:nvSpPr>
        <p:spPr>
          <a:xfrm>
            <a:off x="5550735" y="1948743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1" name="Google Shape;621;p31"/>
          <p:cNvGrpSpPr/>
          <p:nvPr/>
        </p:nvGrpSpPr>
        <p:grpSpPr>
          <a:xfrm>
            <a:off x="783809" y="3068960"/>
            <a:ext cx="1828800" cy="369332"/>
            <a:chOff x="5181600" y="2072687"/>
            <a:chExt cx="1828800" cy="369332"/>
          </a:xfrm>
        </p:grpSpPr>
        <p:grpSp>
          <p:nvGrpSpPr>
            <p:cNvPr id="622" name="Google Shape;622;p31"/>
            <p:cNvGrpSpPr/>
            <p:nvPr/>
          </p:nvGrpSpPr>
          <p:grpSpPr>
            <a:xfrm>
              <a:off x="5181600" y="2150657"/>
              <a:ext cx="1828800" cy="287743"/>
              <a:chOff x="5181600" y="2623066"/>
              <a:chExt cx="1828800" cy="287743"/>
            </a:xfrm>
          </p:grpSpPr>
          <p:cxnSp>
            <p:nvCxnSpPr>
              <p:cNvPr id="623" name="Google Shape;623;p31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4" name="Google Shape;624;p31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5" name="Google Shape;625;p31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26" name="Google Shape;626;p31"/>
            <p:cNvSpPr txBox="1"/>
            <p:nvPr/>
          </p:nvSpPr>
          <p:spPr>
            <a:xfrm>
              <a:off x="5209521" y="2072687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Google Shape;627;p31"/>
          <p:cNvGrpSpPr/>
          <p:nvPr/>
        </p:nvGrpSpPr>
        <p:grpSpPr>
          <a:xfrm>
            <a:off x="2991710" y="3059213"/>
            <a:ext cx="2489500" cy="369332"/>
            <a:chOff x="4520900" y="2851666"/>
            <a:chExt cx="2489500" cy="369332"/>
          </a:xfrm>
        </p:grpSpPr>
        <p:sp>
          <p:nvSpPr>
            <p:cNvPr id="628" name="Google Shape;628;p31"/>
            <p:cNvSpPr/>
            <p:nvPr/>
          </p:nvSpPr>
          <p:spPr>
            <a:xfrm rot="-5400000">
              <a:off x="4519456" y="2911300"/>
              <a:ext cx="242316" cy="23942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9" name="Google Shape;629;p31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630" name="Google Shape;630;p31"/>
              <p:cNvSpPr txBox="1"/>
              <p:nvPr/>
            </p:nvSpPr>
            <p:spPr>
              <a:xfrm>
                <a:off x="5183341" y="2851666"/>
                <a:ext cx="4716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3 5</a:t>
                </a:r>
                <a:endParaRPr sz="18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1" name="Google Shape;631;p31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632" name="Google Shape;632;p31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3" name="Google Shape;633;p31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4" name="Google Shape;634;p31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35" name="Google Shape;635;p31"/>
          <p:cNvGrpSpPr/>
          <p:nvPr/>
        </p:nvGrpSpPr>
        <p:grpSpPr>
          <a:xfrm>
            <a:off x="5690937" y="3065341"/>
            <a:ext cx="2489500" cy="369332"/>
            <a:chOff x="4520900" y="2851666"/>
            <a:chExt cx="2489500" cy="369332"/>
          </a:xfrm>
        </p:grpSpPr>
        <p:sp>
          <p:nvSpPr>
            <p:cNvPr id="636" name="Google Shape;636;p31"/>
            <p:cNvSpPr/>
            <p:nvPr/>
          </p:nvSpPr>
          <p:spPr>
            <a:xfrm rot="-5400000">
              <a:off x="4519456" y="2911300"/>
              <a:ext cx="242316" cy="23942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7" name="Google Shape;637;p31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638" name="Google Shape;638;p31"/>
              <p:cNvSpPr txBox="1"/>
              <p:nvPr/>
            </p:nvSpPr>
            <p:spPr>
              <a:xfrm>
                <a:off x="5183341" y="2851666"/>
                <a:ext cx="6415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 </a:t>
                </a:r>
                <a:r>
                  <a:rPr b="1" i="1" lang="en-US" sz="18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2 4</a:t>
                </a:r>
                <a:endParaRPr sz="18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9" name="Google Shape;639;p31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640" name="Google Shape;640;p31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1" name="Google Shape;641;p31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2" name="Google Shape;642;p31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aphicFrame>
        <p:nvGraphicFramePr>
          <p:cNvPr id="643" name="Google Shape;643;p31"/>
          <p:cNvGraphicFramePr/>
          <p:nvPr/>
        </p:nvGraphicFramePr>
        <p:xfrm>
          <a:off x="744494" y="5949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4" name="Google Shape;644;p31"/>
          <p:cNvGraphicFramePr/>
          <p:nvPr/>
        </p:nvGraphicFramePr>
        <p:xfrm>
          <a:off x="744494" y="5957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45" name="Google Shape;645;p31"/>
          <p:cNvGrpSpPr/>
          <p:nvPr/>
        </p:nvGrpSpPr>
        <p:grpSpPr>
          <a:xfrm>
            <a:off x="6343600" y="3885496"/>
            <a:ext cx="1828800" cy="369332"/>
            <a:chOff x="5181600" y="2851666"/>
            <a:chExt cx="1828800" cy="369332"/>
          </a:xfrm>
        </p:grpSpPr>
        <p:sp>
          <p:nvSpPr>
            <p:cNvPr id="646" name="Google Shape;646;p31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2 4 6</a:t>
              </a:r>
              <a:endParaRPr sz="1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31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648" name="Google Shape;648;p31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9" name="Google Shape;649;p31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0" name="Google Shape;650;p31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51" name="Google Shape;651;p31"/>
          <p:cNvSpPr/>
          <p:nvPr/>
        </p:nvSpPr>
        <p:spPr>
          <a:xfrm>
            <a:off x="7053825" y="3528853"/>
            <a:ext cx="242316" cy="2394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2" name="Google Shape;652;p31"/>
          <p:cNvGraphicFramePr/>
          <p:nvPr/>
        </p:nvGraphicFramePr>
        <p:xfrm>
          <a:off x="744494" y="5949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53" name="Google Shape;653;p31"/>
          <p:cNvGrpSpPr/>
          <p:nvPr/>
        </p:nvGrpSpPr>
        <p:grpSpPr>
          <a:xfrm>
            <a:off x="3751312" y="3885496"/>
            <a:ext cx="1828800" cy="646331"/>
            <a:chOff x="5181600" y="2851666"/>
            <a:chExt cx="1828800" cy="646331"/>
          </a:xfrm>
        </p:grpSpPr>
        <p:sp>
          <p:nvSpPr>
            <p:cNvPr id="654" name="Google Shape;654;p31"/>
            <p:cNvSpPr txBox="1"/>
            <p:nvPr/>
          </p:nvSpPr>
          <p:spPr>
            <a:xfrm>
              <a:off x="5183341" y="2851666"/>
              <a:ext cx="6415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4 6</a:t>
              </a:r>
              <a:r>
                <a:rPr b="1" i="1"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1" lang="en-US" sz="18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5" name="Google Shape;655;p31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656" name="Google Shape;656;p31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7" name="Google Shape;657;p31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8" name="Google Shape;658;p31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59" name="Google Shape;659;p31"/>
          <p:cNvSpPr/>
          <p:nvPr/>
        </p:nvSpPr>
        <p:spPr>
          <a:xfrm rot="5400000">
            <a:off x="5674547" y="3980215"/>
            <a:ext cx="242316" cy="2394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31"/>
          <p:cNvCxnSpPr/>
          <p:nvPr/>
        </p:nvCxnSpPr>
        <p:spPr>
          <a:xfrm flipH="1">
            <a:off x="3474740" y="1802532"/>
            <a:ext cx="823769" cy="444624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61" name="Google Shape;661;p31"/>
          <p:cNvGraphicFramePr/>
          <p:nvPr/>
        </p:nvGraphicFramePr>
        <p:xfrm>
          <a:off x="755576" y="5949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62" name="Google Shape;662;p31"/>
          <p:cNvGrpSpPr/>
          <p:nvPr/>
        </p:nvGrpSpPr>
        <p:grpSpPr>
          <a:xfrm>
            <a:off x="755576" y="3885496"/>
            <a:ext cx="1828800" cy="369332"/>
            <a:chOff x="5181600" y="2851666"/>
            <a:chExt cx="1828800" cy="369332"/>
          </a:xfrm>
        </p:grpSpPr>
        <p:sp>
          <p:nvSpPr>
            <p:cNvPr id="663" name="Google Shape;663;p31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b="1" i="1"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1" lang="en-US" sz="18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b="1" i="1" lang="en-US" sz="180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1" lang="en-US" sz="18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4" name="Google Shape;664;p31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665" name="Google Shape;665;p31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6" name="Google Shape;666;p31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7" name="Google Shape;667;p31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68" name="Google Shape;668;p31"/>
          <p:cNvSpPr/>
          <p:nvPr/>
        </p:nvSpPr>
        <p:spPr>
          <a:xfrm rot="5400000">
            <a:off x="2938243" y="3980215"/>
            <a:ext cx="242316" cy="2394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9" name="Google Shape;669;p31"/>
          <p:cNvGraphicFramePr/>
          <p:nvPr/>
        </p:nvGraphicFramePr>
        <p:xfrm>
          <a:off x="744494" y="5949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70" name="Google Shape;670;p31"/>
          <p:cNvGrpSpPr/>
          <p:nvPr/>
        </p:nvGrpSpPr>
        <p:grpSpPr>
          <a:xfrm>
            <a:off x="634849" y="4643844"/>
            <a:ext cx="1828800" cy="369332"/>
            <a:chOff x="5181600" y="2851666"/>
            <a:chExt cx="1828800" cy="369332"/>
          </a:xfrm>
        </p:grpSpPr>
        <p:sp>
          <p:nvSpPr>
            <p:cNvPr id="671" name="Google Shape;671;p31"/>
            <p:cNvSpPr txBox="1"/>
            <p:nvPr/>
          </p:nvSpPr>
          <p:spPr>
            <a:xfrm>
              <a:off x="5183341" y="2851666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b="1" i="1" lang="en-US" sz="180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1" lang="en-US" sz="18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2" name="Google Shape;672;p31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673" name="Google Shape;673;p31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4" name="Google Shape;674;p31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5" name="Google Shape;675;p31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76" name="Google Shape;676;p31"/>
          <p:cNvSpPr/>
          <p:nvPr/>
        </p:nvSpPr>
        <p:spPr>
          <a:xfrm>
            <a:off x="1345074" y="4287201"/>
            <a:ext cx="242316" cy="2394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7" name="Google Shape;677;p31"/>
          <p:cNvGrpSpPr/>
          <p:nvPr/>
        </p:nvGrpSpPr>
        <p:grpSpPr>
          <a:xfrm>
            <a:off x="3018604" y="4581128"/>
            <a:ext cx="2489500" cy="369332"/>
            <a:chOff x="4520900" y="2851666"/>
            <a:chExt cx="2489500" cy="369332"/>
          </a:xfrm>
        </p:grpSpPr>
        <p:sp>
          <p:nvSpPr>
            <p:cNvPr id="678" name="Google Shape;678;p31"/>
            <p:cNvSpPr/>
            <p:nvPr/>
          </p:nvSpPr>
          <p:spPr>
            <a:xfrm rot="-5400000">
              <a:off x="4519456" y="2911300"/>
              <a:ext cx="242316" cy="23942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9" name="Google Shape;679;p31"/>
            <p:cNvGrpSpPr/>
            <p:nvPr/>
          </p:nvGrpSpPr>
          <p:grpSpPr>
            <a:xfrm>
              <a:off x="5129415" y="2851666"/>
              <a:ext cx="1880985" cy="369332"/>
              <a:chOff x="5129415" y="2851666"/>
              <a:chExt cx="1880985" cy="369332"/>
            </a:xfrm>
          </p:grpSpPr>
          <p:sp>
            <p:nvSpPr>
              <p:cNvPr id="680" name="Google Shape;680;p31"/>
              <p:cNvSpPr txBox="1"/>
              <p:nvPr/>
            </p:nvSpPr>
            <p:spPr>
              <a:xfrm>
                <a:off x="5129415" y="2851666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rgbClr val="0033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 sz="18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1" name="Google Shape;681;p31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682" name="Google Shape;682;p31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3" name="Google Shape;683;p31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4" name="Google Shape;684;p31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85" name="Google Shape;685;p31"/>
          <p:cNvGrpSpPr/>
          <p:nvPr/>
        </p:nvGrpSpPr>
        <p:grpSpPr>
          <a:xfrm>
            <a:off x="5682900" y="4650624"/>
            <a:ext cx="2489500" cy="290544"/>
            <a:chOff x="4520900" y="2909856"/>
            <a:chExt cx="2489500" cy="290544"/>
          </a:xfrm>
        </p:grpSpPr>
        <p:sp>
          <p:nvSpPr>
            <p:cNvPr id="686" name="Google Shape;686;p31"/>
            <p:cNvSpPr/>
            <p:nvPr/>
          </p:nvSpPr>
          <p:spPr>
            <a:xfrm rot="-5400000">
              <a:off x="4519456" y="2911300"/>
              <a:ext cx="242316" cy="23942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7" name="Google Shape;687;p31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688" name="Google Shape;688;p31"/>
              <p:cNvCxnSpPr/>
              <p:nvPr/>
            </p:nvCxnSpPr>
            <p:spPr>
              <a:xfrm>
                <a:off x="5181600" y="2623066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31"/>
              <p:cNvCxnSpPr/>
              <p:nvPr/>
            </p:nvCxnSpPr>
            <p:spPr>
              <a:xfrm>
                <a:off x="5181600" y="2910809"/>
                <a:ext cx="1828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0" name="Google Shape;690;p31"/>
              <p:cNvCxnSpPr/>
              <p:nvPr/>
            </p:nvCxnSpPr>
            <p:spPr>
              <a:xfrm>
                <a:off x="5181600" y="2623066"/>
                <a:ext cx="0" cy="2877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91" name="Google Shape;691;p31"/>
          <p:cNvSpPr/>
          <p:nvPr/>
        </p:nvSpPr>
        <p:spPr>
          <a:xfrm>
            <a:off x="899591" y="2636912"/>
            <a:ext cx="1977817" cy="288032"/>
          </a:xfrm>
          <a:prstGeom prst="wedgeRectCallout">
            <a:avLst>
              <a:gd fmla="val -26663" name="adj1"/>
              <a:gd fmla="val 96620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Vertices at distance 0</a:t>
            </a: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3602295" y="2564904"/>
            <a:ext cx="1977817" cy="288032"/>
          </a:xfrm>
          <a:prstGeom prst="wedgeRectCallout">
            <a:avLst>
              <a:gd fmla="val -26663" name="adj1"/>
              <a:gd fmla="val 96620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Vertices at distance 1</a:t>
            </a: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6372200" y="4365104"/>
            <a:ext cx="1977817" cy="288032"/>
          </a:xfrm>
          <a:prstGeom prst="wedgeRectCallout">
            <a:avLst>
              <a:gd fmla="val -24935" name="adj1"/>
              <a:gd fmla="val -8436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Vertices at distance 2</a:t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467544" y="5157192"/>
            <a:ext cx="1977817" cy="288032"/>
          </a:xfrm>
          <a:prstGeom prst="wedgeRectCallout">
            <a:avLst>
              <a:gd fmla="val -24935" name="adj1"/>
              <a:gd fmla="val -8436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Vertices at distance 3</a:t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611560" y="5445224"/>
            <a:ext cx="7848872" cy="426814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we process and dequeue all vertices at distance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queue contains all and only vertices at distance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d+1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0263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Graphs?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124745"/>
            <a:ext cx="8229600" cy="72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given  a network of cities and roads connecting them, what is the shortest path between two given cities?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416896" y="4210118"/>
            <a:ext cx="3816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Shortest path between A and D?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04856" y="4797152"/>
            <a:ext cx="78279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very natural way to model and think of the given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Today, we’ll look at this in detail and formalize some notions about this data structure!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070005" y="263521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2076012" y="209500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079778" y="319727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275856" y="2020447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390156" y="3223839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 flipH="1" rot="10800000">
            <a:off x="1298605" y="2249047"/>
            <a:ext cx="777407" cy="457267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>
            <a:stCxn id="100" idx="6"/>
            <a:endCxn id="102" idx="2"/>
          </p:cNvCxnSpPr>
          <p:nvPr/>
        </p:nvCxnSpPr>
        <p:spPr>
          <a:xfrm flipH="1" rot="10800000">
            <a:off x="2304612" y="2134606"/>
            <a:ext cx="971100" cy="7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>
            <a:stCxn id="102" idx="4"/>
            <a:endCxn id="103" idx="0"/>
          </p:cNvCxnSpPr>
          <p:nvPr/>
        </p:nvCxnSpPr>
        <p:spPr>
          <a:xfrm>
            <a:off x="3390156" y="2249047"/>
            <a:ext cx="114300" cy="97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4"/>
          <p:cNvCxnSpPr>
            <a:stCxn id="101" idx="6"/>
          </p:cNvCxnSpPr>
          <p:nvPr/>
        </p:nvCxnSpPr>
        <p:spPr>
          <a:xfrm>
            <a:off x="2308378" y="3311573"/>
            <a:ext cx="1081800" cy="32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>
            <a:stCxn id="99" idx="5"/>
            <a:endCxn id="101" idx="2"/>
          </p:cNvCxnSpPr>
          <p:nvPr/>
        </p:nvCxnSpPr>
        <p:spPr>
          <a:xfrm>
            <a:off x="1265127" y="2830335"/>
            <a:ext cx="814800" cy="481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>
            <a:stCxn id="100" idx="5"/>
            <a:endCxn id="103" idx="1"/>
          </p:cNvCxnSpPr>
          <p:nvPr/>
        </p:nvCxnSpPr>
        <p:spPr>
          <a:xfrm>
            <a:off x="2271134" y="2290128"/>
            <a:ext cx="1152600" cy="967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1467815" y="2219246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2617642" y="1857748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499860" y="3046288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376415" y="2510145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2750108" y="2583071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2577516" y="3257317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810270" y="1923312"/>
            <a:ext cx="3384376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994947" y="2666820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000954" y="212661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6004720" y="3228880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7200798" y="205205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7315098" y="325544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4"/>
          <p:cNvCxnSpPr/>
          <p:nvPr/>
        </p:nvCxnSpPr>
        <p:spPr>
          <a:xfrm flipH="1" rot="10800000">
            <a:off x="5223547" y="2280654"/>
            <a:ext cx="777407" cy="457267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4"/>
          <p:cNvCxnSpPr>
            <a:stCxn id="118" idx="6"/>
            <a:endCxn id="120" idx="2"/>
          </p:cNvCxnSpPr>
          <p:nvPr/>
        </p:nvCxnSpPr>
        <p:spPr>
          <a:xfrm flipH="1" rot="10800000">
            <a:off x="6229554" y="2166213"/>
            <a:ext cx="971100" cy="7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4"/>
          <p:cNvCxnSpPr>
            <a:stCxn id="120" idx="4"/>
            <a:endCxn id="121" idx="0"/>
          </p:cNvCxnSpPr>
          <p:nvPr/>
        </p:nvCxnSpPr>
        <p:spPr>
          <a:xfrm>
            <a:off x="7315098" y="2280654"/>
            <a:ext cx="114300" cy="9747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4"/>
          <p:cNvCxnSpPr>
            <a:stCxn id="119" idx="6"/>
          </p:cNvCxnSpPr>
          <p:nvPr/>
        </p:nvCxnSpPr>
        <p:spPr>
          <a:xfrm>
            <a:off x="6233320" y="3343180"/>
            <a:ext cx="1081800" cy="32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4"/>
          <p:cNvCxnSpPr>
            <a:stCxn id="117" idx="5"/>
            <a:endCxn id="119" idx="2"/>
          </p:cNvCxnSpPr>
          <p:nvPr/>
        </p:nvCxnSpPr>
        <p:spPr>
          <a:xfrm>
            <a:off x="5190069" y="2861942"/>
            <a:ext cx="814800" cy="481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4"/>
          <p:cNvCxnSpPr>
            <a:stCxn id="118" idx="5"/>
            <a:endCxn id="121" idx="1"/>
          </p:cNvCxnSpPr>
          <p:nvPr/>
        </p:nvCxnSpPr>
        <p:spPr>
          <a:xfrm>
            <a:off x="6196076" y="2321735"/>
            <a:ext cx="1152600" cy="967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4"/>
          <p:cNvSpPr txBox="1"/>
          <p:nvPr/>
        </p:nvSpPr>
        <p:spPr>
          <a:xfrm>
            <a:off x="5392757" y="2250853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5424802" y="3077895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7301357" y="2541752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6675050" y="2614678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6502458" y="3288924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6643328" y="1963914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2"/>
          <p:cNvSpPr txBox="1"/>
          <p:nvPr/>
        </p:nvSpPr>
        <p:spPr>
          <a:xfrm>
            <a:off x="611560" y="-27384"/>
            <a:ext cx="7992888" cy="72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BFS to compute distances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2"/>
          <p:cNvSpPr txBox="1"/>
          <p:nvPr/>
        </p:nvSpPr>
        <p:spPr>
          <a:xfrm>
            <a:off x="395536" y="620688"/>
            <a:ext cx="8640960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from </a:t>
            </a:r>
            <a:r>
              <a:rPr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visits vertices in increasing order of</a:t>
            </a:r>
            <a:endParaRPr/>
          </a:p>
        </p:txBody>
      </p:sp>
      <p:sp>
        <p:nvSpPr>
          <p:cNvPr id="702" name="Google Shape;702;p32"/>
          <p:cNvSpPr txBox="1"/>
          <p:nvPr>
            <p:ph idx="1" type="body"/>
          </p:nvPr>
        </p:nvSpPr>
        <p:spPr>
          <a:xfrm>
            <a:off x="457200" y="1196752"/>
            <a:ext cx="82296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BFS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G, </a:t>
            </a:r>
            <a:r>
              <a:rPr b="1" i="1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//BFS on graph 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at vertex </a:t>
            </a:r>
            <a:r>
              <a:rPr b="1" i="1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Create empty queue 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Create array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length 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n=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1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initialize to 0.</a:t>
            </a:r>
            <a:endParaRPr b="0" i="0" sz="16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Enqueue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	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visited[x]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1;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Q is not empty)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             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v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DeQueue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For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neighbor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visited[w]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0)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Enqueue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visited[w]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1;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4572000" y="620688"/>
            <a:ext cx="10081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distance.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32"/>
          <p:cNvSpPr/>
          <p:nvPr/>
        </p:nvSpPr>
        <p:spPr>
          <a:xfrm>
            <a:off x="2230760" y="3861048"/>
            <a:ext cx="2197224" cy="31318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distance(w)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∞)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2"/>
          <p:cNvSpPr/>
          <p:nvPr/>
        </p:nvSpPr>
        <p:spPr>
          <a:xfrm>
            <a:off x="2915816" y="4437112"/>
            <a:ext cx="3277344" cy="57606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distance(w)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distance(v)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Enqueue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2"/>
          <p:cNvSpPr/>
          <p:nvPr/>
        </p:nvSpPr>
        <p:spPr>
          <a:xfrm>
            <a:off x="611560" y="1772816"/>
            <a:ext cx="5112568" cy="31318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array 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length</a:t>
            </a: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n=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initialize to ∞.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2"/>
          <p:cNvSpPr/>
          <p:nvPr/>
        </p:nvSpPr>
        <p:spPr>
          <a:xfrm>
            <a:off x="539552" y="6314554"/>
            <a:ext cx="7848872" cy="354806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essentially a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time complexity is still 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2051720" y="2132856"/>
            <a:ext cx="1584176" cy="24117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distance(x)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0;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4248944" y="2492896"/>
            <a:ext cx="4787552" cy="1164704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We don’t need visited array because unvisited nodes have distance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∞.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So a distance array suffices!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3"/>
          <p:cNvSpPr txBox="1"/>
          <p:nvPr/>
        </p:nvSpPr>
        <p:spPr>
          <a:xfrm>
            <a:off x="611560" y="-27384"/>
            <a:ext cx="7992888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 First Search - Another Traversal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3"/>
          <p:cNvSpPr/>
          <p:nvPr/>
        </p:nvSpPr>
        <p:spPr>
          <a:xfrm>
            <a:off x="1373932" y="1145921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16" name="Google Shape;716;p33"/>
          <p:cNvSpPr/>
          <p:nvPr/>
        </p:nvSpPr>
        <p:spPr>
          <a:xfrm>
            <a:off x="3246140" y="1938009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17" name="Google Shape;717;p33"/>
          <p:cNvSpPr/>
          <p:nvPr/>
        </p:nvSpPr>
        <p:spPr>
          <a:xfrm>
            <a:off x="2265802" y="1649977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18" name="Google Shape;718;p33"/>
          <p:cNvSpPr/>
          <p:nvPr/>
        </p:nvSpPr>
        <p:spPr>
          <a:xfrm>
            <a:off x="2763109" y="127140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3"/>
          <p:cNvSpPr/>
          <p:nvPr/>
        </p:nvSpPr>
        <p:spPr>
          <a:xfrm>
            <a:off x="1259632" y="1938009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20" name="Google Shape;720;p33"/>
          <p:cNvSpPr/>
          <p:nvPr/>
        </p:nvSpPr>
        <p:spPr>
          <a:xfrm>
            <a:off x="3678188" y="88399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721" name="Google Shape;721;p33"/>
          <p:cNvCxnSpPr>
            <a:stCxn id="715" idx="5"/>
            <a:endCxn id="718" idx="2"/>
          </p:cNvCxnSpPr>
          <p:nvPr/>
        </p:nvCxnSpPr>
        <p:spPr>
          <a:xfrm>
            <a:off x="1569054" y="1341043"/>
            <a:ext cx="1194000" cy="4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2" name="Google Shape;722;p33"/>
          <p:cNvCxnSpPr>
            <a:stCxn id="716" idx="2"/>
            <a:endCxn id="719" idx="6"/>
          </p:cNvCxnSpPr>
          <p:nvPr/>
        </p:nvCxnSpPr>
        <p:spPr>
          <a:xfrm rot="10800000">
            <a:off x="1488140" y="2052309"/>
            <a:ext cx="17580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33"/>
          <p:cNvCxnSpPr>
            <a:stCxn id="715" idx="4"/>
            <a:endCxn id="719" idx="0"/>
          </p:cNvCxnSpPr>
          <p:nvPr/>
        </p:nvCxnSpPr>
        <p:spPr>
          <a:xfrm flipH="1">
            <a:off x="1373932" y="1374521"/>
            <a:ext cx="114300" cy="563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p33"/>
          <p:cNvCxnSpPr>
            <a:stCxn id="717" idx="2"/>
            <a:endCxn id="719" idx="6"/>
          </p:cNvCxnSpPr>
          <p:nvPr/>
        </p:nvCxnSpPr>
        <p:spPr>
          <a:xfrm flipH="1">
            <a:off x="1488202" y="1764277"/>
            <a:ext cx="777600" cy="288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5" name="Google Shape;725;p33"/>
          <p:cNvCxnSpPr>
            <a:stCxn id="718" idx="5"/>
            <a:endCxn id="716" idx="1"/>
          </p:cNvCxnSpPr>
          <p:nvPr/>
        </p:nvCxnSpPr>
        <p:spPr>
          <a:xfrm>
            <a:off x="2958231" y="1466528"/>
            <a:ext cx="3213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6" name="Google Shape;726;p33"/>
          <p:cNvSpPr/>
          <p:nvPr/>
        </p:nvSpPr>
        <p:spPr>
          <a:xfrm>
            <a:off x="2498309" y="76470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7" name="Google Shape;727;p33"/>
          <p:cNvCxnSpPr>
            <a:stCxn id="726" idx="4"/>
            <a:endCxn id="717" idx="0"/>
          </p:cNvCxnSpPr>
          <p:nvPr/>
        </p:nvCxnSpPr>
        <p:spPr>
          <a:xfrm flipH="1">
            <a:off x="2380109" y="993304"/>
            <a:ext cx="232500" cy="65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8" name="Google Shape;728;p33"/>
          <p:cNvSpPr/>
          <p:nvPr/>
        </p:nvSpPr>
        <p:spPr>
          <a:xfrm>
            <a:off x="4298509" y="149338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9" name="Google Shape;729;p33"/>
          <p:cNvCxnSpPr>
            <a:stCxn id="726" idx="6"/>
            <a:endCxn id="720" idx="2"/>
          </p:cNvCxnSpPr>
          <p:nvPr/>
        </p:nvCxnSpPr>
        <p:spPr>
          <a:xfrm>
            <a:off x="2726909" y="879004"/>
            <a:ext cx="951300" cy="119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33"/>
          <p:cNvCxnSpPr>
            <a:endCxn id="731" idx="2"/>
          </p:cNvCxnSpPr>
          <p:nvPr/>
        </p:nvCxnSpPr>
        <p:spPr>
          <a:xfrm>
            <a:off x="6012037" y="1083282"/>
            <a:ext cx="1160700" cy="86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2" name="Google Shape;732;p33"/>
          <p:cNvSpPr/>
          <p:nvPr/>
        </p:nvSpPr>
        <p:spPr>
          <a:xfrm>
            <a:off x="7871792" y="1790384"/>
            <a:ext cx="444624" cy="25831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3"/>
          <p:cNvSpPr/>
          <p:nvPr/>
        </p:nvSpPr>
        <p:spPr>
          <a:xfrm>
            <a:off x="6935687" y="1755462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3"/>
          <p:cNvSpPr/>
          <p:nvPr/>
        </p:nvSpPr>
        <p:spPr>
          <a:xfrm>
            <a:off x="7172737" y="1055382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734" name="Google Shape;734;p33"/>
          <p:cNvCxnSpPr>
            <a:endCxn id="733" idx="2"/>
          </p:cNvCxnSpPr>
          <p:nvPr/>
        </p:nvCxnSpPr>
        <p:spPr>
          <a:xfrm>
            <a:off x="5894987" y="1117596"/>
            <a:ext cx="1040700" cy="814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33"/>
          <p:cNvCxnSpPr/>
          <p:nvPr/>
        </p:nvCxnSpPr>
        <p:spPr>
          <a:xfrm>
            <a:off x="5764500" y="1158497"/>
            <a:ext cx="19060" cy="56348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33"/>
          <p:cNvCxnSpPr>
            <a:stCxn id="731" idx="5"/>
            <a:endCxn id="732" idx="1"/>
          </p:cNvCxnSpPr>
          <p:nvPr/>
        </p:nvCxnSpPr>
        <p:spPr>
          <a:xfrm>
            <a:off x="7367859" y="1250504"/>
            <a:ext cx="569100" cy="5778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33"/>
          <p:cNvCxnSpPr>
            <a:endCxn id="731" idx="3"/>
          </p:cNvCxnSpPr>
          <p:nvPr/>
        </p:nvCxnSpPr>
        <p:spPr>
          <a:xfrm flipH="1" rot="10800000">
            <a:off x="5864314" y="1250504"/>
            <a:ext cx="13419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33"/>
          <p:cNvCxnSpPr>
            <a:endCxn id="732" idx="2"/>
          </p:cNvCxnSpPr>
          <p:nvPr/>
        </p:nvCxnSpPr>
        <p:spPr>
          <a:xfrm>
            <a:off x="5894792" y="1117642"/>
            <a:ext cx="1977000" cy="801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p33"/>
          <p:cNvSpPr/>
          <p:nvPr/>
        </p:nvSpPr>
        <p:spPr>
          <a:xfrm>
            <a:off x="5550735" y="821961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3"/>
          <p:cNvSpPr/>
          <p:nvPr/>
        </p:nvSpPr>
        <p:spPr>
          <a:xfrm>
            <a:off x="5550735" y="1753896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p33"/>
          <p:cNvCxnSpPr/>
          <p:nvPr/>
        </p:nvCxnSpPr>
        <p:spPr>
          <a:xfrm flipH="1">
            <a:off x="3474740" y="1607685"/>
            <a:ext cx="823769" cy="444624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33"/>
          <p:cNvCxnSpPr/>
          <p:nvPr/>
        </p:nvCxnSpPr>
        <p:spPr>
          <a:xfrm rot="10800000">
            <a:off x="2498309" y="620687"/>
            <a:ext cx="1294180" cy="144018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3" name="Google Shape;743;p33"/>
          <p:cNvCxnSpPr/>
          <p:nvPr/>
        </p:nvCxnSpPr>
        <p:spPr>
          <a:xfrm flipH="1" rot="10800000">
            <a:off x="2265802" y="620689"/>
            <a:ext cx="228601" cy="98699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4" name="Google Shape;744;p33"/>
          <p:cNvCxnSpPr/>
          <p:nvPr/>
        </p:nvCxnSpPr>
        <p:spPr>
          <a:xfrm flipH="1" rot="10800000">
            <a:off x="1488232" y="1607685"/>
            <a:ext cx="777571" cy="330324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45" name="Google Shape;745;p33"/>
          <p:cNvGraphicFramePr/>
          <p:nvPr/>
        </p:nvGraphicFramePr>
        <p:xfrm>
          <a:off x="728069" y="5805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6" name="Google Shape;746;p33"/>
          <p:cNvGraphicFramePr/>
          <p:nvPr/>
        </p:nvGraphicFramePr>
        <p:xfrm>
          <a:off x="728069" y="5805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7" name="Google Shape;747;p33"/>
          <p:cNvGraphicFramePr/>
          <p:nvPr/>
        </p:nvGraphicFramePr>
        <p:xfrm>
          <a:off x="728069" y="5805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48" name="Google Shape;748;p33"/>
          <p:cNvCxnSpPr/>
          <p:nvPr/>
        </p:nvCxnSpPr>
        <p:spPr>
          <a:xfrm rot="10800000">
            <a:off x="2991709" y="1260221"/>
            <a:ext cx="483032" cy="61835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49" name="Google Shape;749;p33"/>
          <p:cNvGraphicFramePr/>
          <p:nvPr/>
        </p:nvGraphicFramePr>
        <p:xfrm>
          <a:off x="728069" y="5805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  <a:gridCol w="596925"/>
              </a:tblGrid>
              <a:tr h="4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9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50" name="Google Shape;750;p33"/>
          <p:cNvCxnSpPr/>
          <p:nvPr/>
        </p:nvCxnSpPr>
        <p:spPr>
          <a:xfrm flipH="1" rot="10800000">
            <a:off x="3474740" y="1425882"/>
            <a:ext cx="737221" cy="45269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33"/>
          <p:cNvCxnSpPr/>
          <p:nvPr/>
        </p:nvCxnSpPr>
        <p:spPr>
          <a:xfrm flipH="1" rot="10800000">
            <a:off x="1488232" y="1878577"/>
            <a:ext cx="1872208" cy="5322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33"/>
          <p:cNvCxnSpPr/>
          <p:nvPr/>
        </p:nvCxnSpPr>
        <p:spPr>
          <a:xfrm flipH="1">
            <a:off x="1475656" y="1466528"/>
            <a:ext cx="93398" cy="469092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3" name="Google Shape;753;p33"/>
          <p:cNvSpPr txBox="1"/>
          <p:nvPr/>
        </p:nvSpPr>
        <p:spPr>
          <a:xfrm>
            <a:off x="971600" y="3068960"/>
            <a:ext cx="7200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going as “deep” into the graph as possible. This is done by an unvisited neighbour and visiting it, if it hasn’t been visited.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all neighbours of the current vertex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been visited, the control goes to the vertex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called the procedure on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 array needed to avoid looping!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naturally Recursive procedure due to backtracking.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2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3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4"/>
          <p:cNvSpPr txBox="1"/>
          <p:nvPr/>
        </p:nvSpPr>
        <p:spPr>
          <a:xfrm>
            <a:off x="611560" y="44625"/>
            <a:ext cx="7992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 First Search - Another Traversal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34"/>
          <p:cNvSpPr/>
          <p:nvPr/>
        </p:nvSpPr>
        <p:spPr>
          <a:xfrm>
            <a:off x="3147015" y="1400200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5019223" y="219228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61" name="Google Shape;761;p34"/>
          <p:cNvSpPr/>
          <p:nvPr/>
        </p:nvSpPr>
        <p:spPr>
          <a:xfrm>
            <a:off x="4038885" y="190425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4536192" y="152568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3032715" y="219228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5451271" y="113827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765" name="Google Shape;765;p34"/>
          <p:cNvCxnSpPr/>
          <p:nvPr/>
        </p:nvCxnSpPr>
        <p:spPr>
          <a:xfrm flipH="1" rot="10800000">
            <a:off x="3375615" y="1169407"/>
            <a:ext cx="878272" cy="345093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6" name="Google Shape;766;p34"/>
          <p:cNvCxnSpPr>
            <a:stCxn id="760" idx="2"/>
            <a:endCxn id="763" idx="6"/>
          </p:cNvCxnSpPr>
          <p:nvPr/>
        </p:nvCxnSpPr>
        <p:spPr>
          <a:xfrm rot="10800000">
            <a:off x="3261223" y="2306588"/>
            <a:ext cx="17580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7" name="Google Shape;767;p34"/>
          <p:cNvCxnSpPr>
            <a:stCxn id="759" idx="4"/>
            <a:endCxn id="763" idx="0"/>
          </p:cNvCxnSpPr>
          <p:nvPr/>
        </p:nvCxnSpPr>
        <p:spPr>
          <a:xfrm flipH="1">
            <a:off x="3147015" y="1628800"/>
            <a:ext cx="114300" cy="563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8" name="Google Shape;768;p34"/>
          <p:cNvCxnSpPr>
            <a:stCxn id="761" idx="2"/>
            <a:endCxn id="763" idx="6"/>
          </p:cNvCxnSpPr>
          <p:nvPr/>
        </p:nvCxnSpPr>
        <p:spPr>
          <a:xfrm flipH="1">
            <a:off x="3261285" y="2018556"/>
            <a:ext cx="777600" cy="288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34"/>
          <p:cNvCxnSpPr>
            <a:stCxn id="762" idx="5"/>
            <a:endCxn id="760" idx="1"/>
          </p:cNvCxnSpPr>
          <p:nvPr/>
        </p:nvCxnSpPr>
        <p:spPr>
          <a:xfrm>
            <a:off x="4731314" y="1720807"/>
            <a:ext cx="3213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0" name="Google Shape;770;p34"/>
          <p:cNvSpPr/>
          <p:nvPr/>
        </p:nvSpPr>
        <p:spPr>
          <a:xfrm>
            <a:off x="4271392" y="101898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6071592" y="174766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34"/>
          <p:cNvCxnSpPr>
            <a:stCxn id="770" idx="6"/>
            <a:endCxn id="764" idx="2"/>
          </p:cNvCxnSpPr>
          <p:nvPr/>
        </p:nvCxnSpPr>
        <p:spPr>
          <a:xfrm>
            <a:off x="4499992" y="1133283"/>
            <a:ext cx="951300" cy="119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34"/>
          <p:cNvCxnSpPr/>
          <p:nvPr/>
        </p:nvCxnSpPr>
        <p:spPr>
          <a:xfrm flipH="1">
            <a:off x="5247823" y="1861964"/>
            <a:ext cx="823769" cy="444624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4" name="Google Shape;774;p34"/>
          <p:cNvCxnSpPr/>
          <p:nvPr/>
        </p:nvCxnSpPr>
        <p:spPr>
          <a:xfrm rot="10800000">
            <a:off x="4271392" y="874966"/>
            <a:ext cx="1294180" cy="144018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5" name="Google Shape;775;p34"/>
          <p:cNvCxnSpPr/>
          <p:nvPr/>
        </p:nvCxnSpPr>
        <p:spPr>
          <a:xfrm flipH="1" rot="10800000">
            <a:off x="3375615" y="874968"/>
            <a:ext cx="891871" cy="46698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6" name="Google Shape;776;p34"/>
          <p:cNvCxnSpPr/>
          <p:nvPr/>
        </p:nvCxnSpPr>
        <p:spPr>
          <a:xfrm flipH="1" rot="10800000">
            <a:off x="3261315" y="1861964"/>
            <a:ext cx="777571" cy="330324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p34"/>
          <p:cNvCxnSpPr/>
          <p:nvPr/>
        </p:nvCxnSpPr>
        <p:spPr>
          <a:xfrm rot="10800000">
            <a:off x="4764792" y="1514500"/>
            <a:ext cx="483032" cy="61835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p34"/>
          <p:cNvCxnSpPr/>
          <p:nvPr/>
        </p:nvCxnSpPr>
        <p:spPr>
          <a:xfrm flipH="1" rot="10800000">
            <a:off x="5247823" y="1680161"/>
            <a:ext cx="737221" cy="45269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34"/>
          <p:cNvCxnSpPr/>
          <p:nvPr/>
        </p:nvCxnSpPr>
        <p:spPr>
          <a:xfrm flipH="1" rot="10800000">
            <a:off x="3261315" y="2132856"/>
            <a:ext cx="1872208" cy="5322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34"/>
          <p:cNvCxnSpPr/>
          <p:nvPr/>
        </p:nvCxnSpPr>
        <p:spPr>
          <a:xfrm flipH="1">
            <a:off x="3248739" y="1720807"/>
            <a:ext cx="93398" cy="469092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1" name="Google Shape;781;p34"/>
          <p:cNvSpPr/>
          <p:nvPr/>
        </p:nvSpPr>
        <p:spPr>
          <a:xfrm>
            <a:off x="611561" y="980728"/>
            <a:ext cx="2535454" cy="288032"/>
          </a:xfrm>
          <a:prstGeom prst="wedgeRectCallout">
            <a:avLst>
              <a:gd fmla="val 46874" name="adj1"/>
              <a:gd fmla="val 114369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compute property at 1</a:t>
            </a: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763961" y="2636912"/>
            <a:ext cx="2535454" cy="288032"/>
          </a:xfrm>
          <a:prstGeom prst="wedgeRectCallout">
            <a:avLst>
              <a:gd fmla="val 39459" name="adj1"/>
              <a:gd fmla="val -117054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property at 3.</a:t>
            </a: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4932040" y="620688"/>
            <a:ext cx="2535454" cy="288032"/>
          </a:xfrm>
          <a:prstGeom prst="wedgeRectCallout">
            <a:avLst>
              <a:gd fmla="val -65701" name="adj1"/>
              <a:gd fmla="val 111402" name="adj2"/>
            </a:avLst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property at 7.</a:t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539552" y="3212976"/>
            <a:ext cx="8208912" cy="504056"/>
          </a:xfrm>
          <a:prstGeom prst="rect">
            <a:avLst/>
          </a:prstGeom>
          <a:solidFill>
            <a:srgbClr val="92CCD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properties at 3 and 7 to compute property at 1. This is essentially done using recursion!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is naturally recursive and therefore is a suitable choice in this case.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4"/>
          <p:cNvSpPr txBox="1"/>
          <p:nvPr/>
        </p:nvSpPr>
        <p:spPr>
          <a:xfrm>
            <a:off x="899592" y="4050938"/>
            <a:ext cx="72008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recursive properties: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(or depth) of a node in a tree.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DFN numbering.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subtree.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Reachability.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 and many more.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5"/>
          <p:cNvCxnSpPr>
            <a:stCxn id="139" idx="3"/>
          </p:cNvCxnSpPr>
          <p:nvPr/>
        </p:nvCxnSpPr>
        <p:spPr>
          <a:xfrm flipH="1" rot="10800000">
            <a:off x="3844259" y="4129234"/>
            <a:ext cx="1372800" cy="915300"/>
          </a:xfrm>
          <a:prstGeom prst="curvedConnector3">
            <a:avLst>
              <a:gd fmla="val 6991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446856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573498" y="342053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79505" y="288032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83271" y="398259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779349" y="2805769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5893649" y="4009161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 flipH="1" rot="10800000">
            <a:off x="3802098" y="3034369"/>
            <a:ext cx="777407" cy="457267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5"/>
          <p:cNvCxnSpPr>
            <a:stCxn id="142" idx="6"/>
            <a:endCxn id="144" idx="2"/>
          </p:cNvCxnSpPr>
          <p:nvPr/>
        </p:nvCxnSpPr>
        <p:spPr>
          <a:xfrm flipH="1" rot="10800000">
            <a:off x="4808105" y="2919928"/>
            <a:ext cx="971100" cy="7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5"/>
          <p:cNvCxnSpPr>
            <a:stCxn id="144" idx="4"/>
            <a:endCxn id="145" idx="0"/>
          </p:cNvCxnSpPr>
          <p:nvPr/>
        </p:nvCxnSpPr>
        <p:spPr>
          <a:xfrm>
            <a:off x="5893649" y="3034369"/>
            <a:ext cx="114300" cy="974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5"/>
          <p:cNvCxnSpPr>
            <a:stCxn id="143" idx="6"/>
          </p:cNvCxnSpPr>
          <p:nvPr/>
        </p:nvCxnSpPr>
        <p:spPr>
          <a:xfrm>
            <a:off x="4811871" y="4096895"/>
            <a:ext cx="1081800" cy="32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5"/>
          <p:cNvCxnSpPr>
            <a:stCxn id="141" idx="5"/>
            <a:endCxn id="143" idx="2"/>
          </p:cNvCxnSpPr>
          <p:nvPr/>
        </p:nvCxnSpPr>
        <p:spPr>
          <a:xfrm>
            <a:off x="3768620" y="3615657"/>
            <a:ext cx="814800" cy="481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5"/>
          <p:cNvCxnSpPr>
            <a:stCxn id="142" idx="5"/>
            <a:endCxn id="145" idx="1"/>
          </p:cNvCxnSpPr>
          <p:nvPr/>
        </p:nvCxnSpPr>
        <p:spPr>
          <a:xfrm>
            <a:off x="4774627" y="3075450"/>
            <a:ext cx="1152600" cy="967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3971308" y="3004568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121135" y="2643070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3844259" y="3819896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5879908" y="3295467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5253601" y="3368393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5424700" y="4211195"/>
            <a:ext cx="3451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cxnSp>
        <p:nvCxnSpPr>
          <p:cNvPr id="158" name="Google Shape;158;p15"/>
          <p:cNvCxnSpPr>
            <a:endCxn id="141" idx="0"/>
          </p:cNvCxnSpPr>
          <p:nvPr/>
        </p:nvCxnSpPr>
        <p:spPr>
          <a:xfrm>
            <a:off x="2336598" y="2642935"/>
            <a:ext cx="1351200" cy="7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p15"/>
          <p:cNvCxnSpPr>
            <a:endCxn id="142" idx="1"/>
          </p:cNvCxnSpPr>
          <p:nvPr/>
        </p:nvCxnSpPr>
        <p:spPr>
          <a:xfrm>
            <a:off x="2336583" y="2643206"/>
            <a:ext cx="2276400" cy="27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0" name="Google Shape;160;p15"/>
          <p:cNvSpPr txBox="1"/>
          <p:nvPr/>
        </p:nvSpPr>
        <p:spPr>
          <a:xfrm>
            <a:off x="1403648" y="2404121"/>
            <a:ext cx="933012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5"/>
          <p:cNvCxnSpPr/>
          <p:nvPr/>
        </p:nvCxnSpPr>
        <p:spPr>
          <a:xfrm rot="-5400000">
            <a:off x="3644898" y="4115703"/>
            <a:ext cx="937200" cy="622800"/>
          </a:xfrm>
          <a:prstGeom prst="curvedConnector3">
            <a:avLst>
              <a:gd fmla="val 2994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15"/>
          <p:cNvSpPr txBox="1"/>
          <p:nvPr/>
        </p:nvSpPr>
        <p:spPr>
          <a:xfrm>
            <a:off x="3116688" y="4859868"/>
            <a:ext cx="727571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6513124" y="2034789"/>
            <a:ext cx="945131" cy="58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/>
          </a:p>
        </p:txBody>
      </p:sp>
      <p:cxnSp>
        <p:nvCxnSpPr>
          <p:cNvPr id="163" name="Google Shape;163;p15"/>
          <p:cNvCxnSpPr>
            <a:stCxn id="162" idx="1"/>
          </p:cNvCxnSpPr>
          <p:nvPr/>
        </p:nvCxnSpPr>
        <p:spPr>
          <a:xfrm flipH="1">
            <a:off x="6026224" y="2327177"/>
            <a:ext cx="486900" cy="104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" name="Google Shape;164;p15"/>
          <p:cNvCxnSpPr>
            <a:stCxn id="162" idx="1"/>
          </p:cNvCxnSpPr>
          <p:nvPr/>
        </p:nvCxnSpPr>
        <p:spPr>
          <a:xfrm flipH="1">
            <a:off x="5352724" y="2327177"/>
            <a:ext cx="1160400" cy="43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5" name="Google Shape;165;p15"/>
          <p:cNvSpPr txBox="1"/>
          <p:nvPr/>
        </p:nvSpPr>
        <p:spPr>
          <a:xfrm>
            <a:off x="596153" y="1052736"/>
            <a:ext cx="80648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defined as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(V, 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set of vertices and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set of edges. Edges may or may not have weights.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755576" y="5517232"/>
            <a:ext cx="7776864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49" l="-704" r="0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251520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Classifications of graphs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899592" y="204622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905599" y="150601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1909365" y="260828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047256" y="226429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6"/>
          <p:cNvCxnSpPr/>
          <p:nvPr/>
        </p:nvCxnSpPr>
        <p:spPr>
          <a:xfrm flipH="1" rot="10800000">
            <a:off x="1128192" y="1660059"/>
            <a:ext cx="777407" cy="457267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6"/>
          <p:cNvCxnSpPr>
            <a:endCxn id="174" idx="0"/>
          </p:cNvCxnSpPr>
          <p:nvPr/>
        </p:nvCxnSpPr>
        <p:spPr>
          <a:xfrm>
            <a:off x="2023665" y="1734685"/>
            <a:ext cx="0" cy="873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6"/>
          <p:cNvCxnSpPr>
            <a:stCxn id="174" idx="6"/>
            <a:endCxn id="175" idx="3"/>
          </p:cNvCxnSpPr>
          <p:nvPr/>
        </p:nvCxnSpPr>
        <p:spPr>
          <a:xfrm flipH="1" rot="10800000">
            <a:off x="2137965" y="2459485"/>
            <a:ext cx="942900" cy="2631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6"/>
          <p:cNvCxnSpPr>
            <a:stCxn id="172" idx="5"/>
            <a:endCxn id="174" idx="2"/>
          </p:cNvCxnSpPr>
          <p:nvPr/>
        </p:nvCxnSpPr>
        <p:spPr>
          <a:xfrm>
            <a:off x="1094714" y="2241347"/>
            <a:ext cx="814800" cy="481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6"/>
          <p:cNvCxnSpPr>
            <a:stCxn id="173" idx="5"/>
            <a:endCxn id="175" idx="1"/>
          </p:cNvCxnSpPr>
          <p:nvPr/>
        </p:nvCxnSpPr>
        <p:spPr>
          <a:xfrm>
            <a:off x="2100721" y="1701140"/>
            <a:ext cx="980100" cy="59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6"/>
          <p:cNvSpPr/>
          <p:nvPr/>
        </p:nvSpPr>
        <p:spPr>
          <a:xfrm>
            <a:off x="5580112" y="195298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6586119" y="141277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6589885" y="251504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7727776" y="217105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16"/>
          <p:cNvCxnSpPr/>
          <p:nvPr/>
        </p:nvCxnSpPr>
        <p:spPr>
          <a:xfrm flipH="1" rot="10800000">
            <a:off x="5808712" y="1566817"/>
            <a:ext cx="777407" cy="457267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6" name="Google Shape;186;p16"/>
          <p:cNvCxnSpPr>
            <a:endCxn id="183" idx="0"/>
          </p:cNvCxnSpPr>
          <p:nvPr/>
        </p:nvCxnSpPr>
        <p:spPr>
          <a:xfrm>
            <a:off x="6704185" y="1641443"/>
            <a:ext cx="0" cy="873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87" name="Google Shape;187;p16"/>
          <p:cNvCxnSpPr>
            <a:stCxn id="183" idx="6"/>
            <a:endCxn id="184" idx="3"/>
          </p:cNvCxnSpPr>
          <p:nvPr/>
        </p:nvCxnSpPr>
        <p:spPr>
          <a:xfrm flipH="1" rot="10800000">
            <a:off x="6818485" y="2366243"/>
            <a:ext cx="942900" cy="2631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88" name="Google Shape;188;p16"/>
          <p:cNvCxnSpPr>
            <a:stCxn id="181" idx="5"/>
            <a:endCxn id="183" idx="2"/>
          </p:cNvCxnSpPr>
          <p:nvPr/>
        </p:nvCxnSpPr>
        <p:spPr>
          <a:xfrm>
            <a:off x="5775234" y="2148105"/>
            <a:ext cx="814800" cy="481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" name="Google Shape;189;p16"/>
          <p:cNvCxnSpPr>
            <a:stCxn id="182" idx="5"/>
            <a:endCxn id="184" idx="1"/>
          </p:cNvCxnSpPr>
          <p:nvPr/>
        </p:nvCxnSpPr>
        <p:spPr>
          <a:xfrm>
            <a:off x="6781241" y="1607898"/>
            <a:ext cx="980100" cy="59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0" name="Google Shape;190;p16"/>
          <p:cNvSpPr txBox="1"/>
          <p:nvPr/>
        </p:nvSpPr>
        <p:spPr>
          <a:xfrm>
            <a:off x="5821288" y="980728"/>
            <a:ext cx="1919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Graph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1115616" y="1043444"/>
            <a:ext cx="1919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Undirected Graph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6014578" y="3356992"/>
            <a:ext cx="20207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{A, B, C, D}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(A, B), (A,C),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(B,D), (C,B), (D, C)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1166292" y="3437384"/>
            <a:ext cx="20207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{A, B, C, D}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(A, B), (A,C),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(B,D), (B,C), (C, D)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899592" y="4797152"/>
            <a:ext cx="77048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set. Therefore, in an undirected graph, we write only one of (A,C) and (C, A) since they are the same edge. This is not the case for a directed graph.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827584" y="5587612"/>
            <a:ext cx="77048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edge sets cannot tell you whether the graph is directed or undirected. Rather, knowing about the graph tells you how to interpret the edge set.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251520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Terminologies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467544" y="836712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 walk from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sequence of vertices &lt;x,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y&gt; such that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 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ϵ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y)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ϵ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0 to k-1, (v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ϵ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629073" y="2466440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 path is a walk &lt;x,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y&gt;  where no vertex gets repeated.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44223" y="3284984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 cycle is a walk &lt;x,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y&gt; where no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vertex gets repeated and y=x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899592" y="5158620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905599" y="461841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909365" y="5720680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047256" y="5376691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7"/>
          <p:cNvCxnSpPr/>
          <p:nvPr/>
        </p:nvCxnSpPr>
        <p:spPr>
          <a:xfrm flipH="1" rot="10800000">
            <a:off x="1128192" y="4772454"/>
            <a:ext cx="777407" cy="457267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7"/>
          <p:cNvCxnSpPr>
            <a:endCxn id="206" idx="0"/>
          </p:cNvCxnSpPr>
          <p:nvPr/>
        </p:nvCxnSpPr>
        <p:spPr>
          <a:xfrm>
            <a:off x="2023665" y="4847080"/>
            <a:ext cx="0" cy="873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7"/>
          <p:cNvCxnSpPr>
            <a:stCxn id="206" idx="6"/>
            <a:endCxn id="207" idx="3"/>
          </p:cNvCxnSpPr>
          <p:nvPr/>
        </p:nvCxnSpPr>
        <p:spPr>
          <a:xfrm flipH="1" rot="10800000">
            <a:off x="2137965" y="5571880"/>
            <a:ext cx="942900" cy="2631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17"/>
          <p:cNvCxnSpPr>
            <a:stCxn id="204" idx="5"/>
            <a:endCxn id="206" idx="2"/>
          </p:cNvCxnSpPr>
          <p:nvPr/>
        </p:nvCxnSpPr>
        <p:spPr>
          <a:xfrm>
            <a:off x="1094714" y="5353742"/>
            <a:ext cx="814800" cy="481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7"/>
          <p:cNvCxnSpPr>
            <a:stCxn id="205" idx="5"/>
            <a:endCxn id="207" idx="1"/>
          </p:cNvCxnSpPr>
          <p:nvPr/>
        </p:nvCxnSpPr>
        <p:spPr>
          <a:xfrm>
            <a:off x="2100721" y="4813535"/>
            <a:ext cx="980100" cy="59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7"/>
          <p:cNvSpPr txBox="1"/>
          <p:nvPr/>
        </p:nvSpPr>
        <p:spPr>
          <a:xfrm>
            <a:off x="3923928" y="4149080"/>
            <a:ext cx="492920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&lt;A, B, C, D, B, A, C&gt; is a walk.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&lt;A, B, D&gt; is a path.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&lt;A, B, D, C, A&gt; is a cycle.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&lt;B, C, D, A&gt; is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walk. Why?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539552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Representations of Graphs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539552" y="940078"/>
            <a:ext cx="7992888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there are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vertices in the graph. This gives us the vertex set {1, …, n}. Now we need to store the edge set. Here are two ways of doing this.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 representation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store an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size 2D array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matrix, essentially).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 iff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 edge between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graph.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the representation is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List representation</a:t>
            </a:r>
            <a:endParaRPr b="1" i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store a linked list for every vertex.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linked list for vertex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the neighbours of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graph.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the representation is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 + m)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number of edges in the graph.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look at examples of these now.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539552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Representations of Graphs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3203848" y="152093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4209855" y="98072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4213621" y="2082995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5351512" y="173900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9"/>
          <p:cNvCxnSpPr/>
          <p:nvPr/>
        </p:nvCxnSpPr>
        <p:spPr>
          <a:xfrm flipH="1" rot="10800000">
            <a:off x="3432448" y="1134769"/>
            <a:ext cx="777407" cy="457267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19"/>
          <p:cNvCxnSpPr>
            <a:endCxn id="227" idx="0"/>
          </p:cNvCxnSpPr>
          <p:nvPr/>
        </p:nvCxnSpPr>
        <p:spPr>
          <a:xfrm>
            <a:off x="4327921" y="1209395"/>
            <a:ext cx="0" cy="873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9"/>
          <p:cNvCxnSpPr>
            <a:stCxn id="227" idx="6"/>
            <a:endCxn id="228" idx="3"/>
          </p:cNvCxnSpPr>
          <p:nvPr/>
        </p:nvCxnSpPr>
        <p:spPr>
          <a:xfrm flipH="1" rot="10800000">
            <a:off x="4442221" y="1934195"/>
            <a:ext cx="942900" cy="2631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19"/>
          <p:cNvCxnSpPr>
            <a:stCxn id="225" idx="5"/>
            <a:endCxn id="227" idx="2"/>
          </p:cNvCxnSpPr>
          <p:nvPr/>
        </p:nvCxnSpPr>
        <p:spPr>
          <a:xfrm>
            <a:off x="3398970" y="1716057"/>
            <a:ext cx="814800" cy="481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9"/>
          <p:cNvCxnSpPr>
            <a:stCxn id="226" idx="5"/>
            <a:endCxn id="228" idx="1"/>
          </p:cNvCxnSpPr>
          <p:nvPr/>
        </p:nvCxnSpPr>
        <p:spPr>
          <a:xfrm>
            <a:off x="4404977" y="1175850"/>
            <a:ext cx="980100" cy="59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9"/>
          <p:cNvSpPr txBox="1"/>
          <p:nvPr/>
        </p:nvSpPr>
        <p:spPr>
          <a:xfrm>
            <a:off x="6372200" y="1443843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4, m = 5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899593" y="3284984"/>
            <a:ext cx="3744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matrix:</a:t>
            </a:r>
            <a:endParaRPr/>
          </a:p>
        </p:txBody>
      </p:sp>
      <p:graphicFrame>
        <p:nvGraphicFramePr>
          <p:cNvPr id="236" name="Google Shape;236;p19"/>
          <p:cNvGraphicFramePr/>
          <p:nvPr/>
        </p:nvGraphicFramePr>
        <p:xfrm>
          <a:off x="467544" y="37693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713550"/>
                <a:gridCol w="713550"/>
                <a:gridCol w="713550"/>
                <a:gridCol w="713550"/>
                <a:gridCol w="713550"/>
              </a:tblGrid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19"/>
          <p:cNvSpPr txBox="1"/>
          <p:nvPr/>
        </p:nvSpPr>
        <p:spPr>
          <a:xfrm>
            <a:off x="5148064" y="3284984"/>
            <a:ext cx="3744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list:</a:t>
            </a:r>
            <a:endParaRPr/>
          </a:p>
        </p:txBody>
      </p:sp>
      <p:graphicFrame>
        <p:nvGraphicFramePr>
          <p:cNvPr id="238" name="Google Shape;238;p19"/>
          <p:cNvGraphicFramePr/>
          <p:nvPr/>
        </p:nvGraphicFramePr>
        <p:xfrm>
          <a:off x="5283813" y="3861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{3D39BA84-D4D5-4482-9A07-CEADEF58771B}</a:tableStyleId>
              </a:tblPr>
              <a:tblGrid>
                <a:gridCol w="305525"/>
                <a:gridCol w="328750"/>
                <a:gridCol w="317125"/>
                <a:gridCol w="317125"/>
                <a:gridCol w="317125"/>
                <a:gridCol w="317125"/>
                <a:gridCol w="317125"/>
                <a:gridCol w="317125"/>
                <a:gridCol w="317125"/>
              </a:tblGrid>
              <a:tr h="31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9" name="Google Shape;239;p19"/>
          <p:cNvCxnSpPr/>
          <p:nvPr/>
        </p:nvCxnSpPr>
        <p:spPr>
          <a:xfrm>
            <a:off x="5513221" y="4083175"/>
            <a:ext cx="4023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0" name="Google Shape;240;p19"/>
          <p:cNvCxnSpPr/>
          <p:nvPr/>
        </p:nvCxnSpPr>
        <p:spPr>
          <a:xfrm>
            <a:off x="6203585" y="408317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6806216" y="408317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5483505" y="4803255"/>
            <a:ext cx="4743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6173869" y="480325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4" name="Google Shape;244;p19"/>
          <p:cNvCxnSpPr/>
          <p:nvPr/>
        </p:nvCxnSpPr>
        <p:spPr>
          <a:xfrm>
            <a:off x="6758317" y="480325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5" name="Google Shape;245;p19"/>
          <p:cNvCxnSpPr/>
          <p:nvPr/>
        </p:nvCxnSpPr>
        <p:spPr>
          <a:xfrm>
            <a:off x="5534367" y="552333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6" name="Google Shape;246;p19"/>
          <p:cNvCxnSpPr/>
          <p:nvPr/>
        </p:nvCxnSpPr>
        <p:spPr>
          <a:xfrm>
            <a:off x="6203585" y="552333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7" name="Google Shape;247;p19"/>
          <p:cNvCxnSpPr/>
          <p:nvPr/>
        </p:nvCxnSpPr>
        <p:spPr>
          <a:xfrm>
            <a:off x="6792192" y="552333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19"/>
          <p:cNvCxnSpPr/>
          <p:nvPr/>
        </p:nvCxnSpPr>
        <p:spPr>
          <a:xfrm>
            <a:off x="7427721" y="552333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19"/>
          <p:cNvCxnSpPr/>
          <p:nvPr/>
        </p:nvCxnSpPr>
        <p:spPr>
          <a:xfrm>
            <a:off x="5534367" y="6243415"/>
            <a:ext cx="4531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6173869" y="624341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1" name="Google Shape;251;p19"/>
          <p:cNvCxnSpPr/>
          <p:nvPr/>
        </p:nvCxnSpPr>
        <p:spPr>
          <a:xfrm>
            <a:off x="6785458" y="624341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2" name="Google Shape;252;p19"/>
          <p:cNvCxnSpPr/>
          <p:nvPr/>
        </p:nvCxnSpPr>
        <p:spPr>
          <a:xfrm>
            <a:off x="7426085" y="4803255"/>
            <a:ext cx="43204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539552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Implementations of Graph Data Structures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539552" y="908720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matrix: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2339752" y="908720"/>
            <a:ext cx="5976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matrix. A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 j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weight of edge from node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node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539552" y="1296585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list:</a:t>
            </a: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1979712" y="1296585"/>
            <a:ext cx="5976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539552" y="5085184"/>
            <a:ext cx="8424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also other implementations of Adjacency Lists.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linked lists is a basic implementation, but it requires careful manipulation of pointers and good knowledge of the workings linked lists and structures.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ctrTitle"/>
          </p:nvPr>
        </p:nvSpPr>
        <p:spPr>
          <a:xfrm>
            <a:off x="611560" y="116633"/>
            <a:ext cx="7992888" cy="72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Traversal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979712" y="1340768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69" name="Google Shape;269;p21"/>
          <p:cNvCxnSpPr>
            <a:endCxn id="270" idx="2"/>
          </p:cNvCxnSpPr>
          <p:nvPr/>
        </p:nvCxnSpPr>
        <p:spPr>
          <a:xfrm>
            <a:off x="2208189" y="1494153"/>
            <a:ext cx="1160700" cy="86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1"/>
          <p:cNvSpPr/>
          <p:nvPr/>
        </p:nvSpPr>
        <p:spPr>
          <a:xfrm>
            <a:off x="3851920" y="213285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2871582" y="184482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3368889" y="146625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1865412" y="2132856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83968" y="1078843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275" name="Google Shape;275;p21"/>
          <p:cNvCxnSpPr>
            <a:stCxn id="268" idx="5"/>
            <a:endCxn id="272" idx="2"/>
          </p:cNvCxnSpPr>
          <p:nvPr/>
        </p:nvCxnSpPr>
        <p:spPr>
          <a:xfrm>
            <a:off x="2174834" y="1535890"/>
            <a:ext cx="696600" cy="423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21"/>
          <p:cNvCxnSpPr>
            <a:stCxn id="271" idx="2"/>
            <a:endCxn id="273" idx="6"/>
          </p:cNvCxnSpPr>
          <p:nvPr/>
        </p:nvCxnSpPr>
        <p:spPr>
          <a:xfrm rot="10800000">
            <a:off x="2093920" y="2247156"/>
            <a:ext cx="17580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1"/>
          <p:cNvCxnSpPr>
            <a:stCxn id="271" idx="0"/>
            <a:endCxn id="274" idx="4"/>
          </p:cNvCxnSpPr>
          <p:nvPr/>
        </p:nvCxnSpPr>
        <p:spPr>
          <a:xfrm flipH="1" rot="10800000">
            <a:off x="3966220" y="1307556"/>
            <a:ext cx="432000" cy="825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1"/>
          <p:cNvCxnSpPr>
            <a:stCxn id="268" idx="4"/>
            <a:endCxn id="273" idx="0"/>
          </p:cNvCxnSpPr>
          <p:nvPr/>
        </p:nvCxnSpPr>
        <p:spPr>
          <a:xfrm flipH="1">
            <a:off x="1979712" y="1569368"/>
            <a:ext cx="114300" cy="563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21"/>
          <p:cNvCxnSpPr>
            <a:stCxn id="272" idx="2"/>
            <a:endCxn id="273" idx="6"/>
          </p:cNvCxnSpPr>
          <p:nvPr/>
        </p:nvCxnSpPr>
        <p:spPr>
          <a:xfrm flipH="1">
            <a:off x="2093982" y="1959124"/>
            <a:ext cx="777600" cy="288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21"/>
          <p:cNvCxnSpPr>
            <a:stCxn id="270" idx="5"/>
            <a:endCxn id="271" idx="1"/>
          </p:cNvCxnSpPr>
          <p:nvPr/>
        </p:nvCxnSpPr>
        <p:spPr>
          <a:xfrm>
            <a:off x="3564011" y="1661375"/>
            <a:ext cx="3213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21"/>
          <p:cNvSpPr/>
          <p:nvPr/>
        </p:nvSpPr>
        <p:spPr>
          <a:xfrm>
            <a:off x="5567536" y="1386669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21"/>
          <p:cNvCxnSpPr>
            <a:endCxn id="283" idx="2"/>
          </p:cNvCxnSpPr>
          <p:nvPr/>
        </p:nvCxnSpPr>
        <p:spPr>
          <a:xfrm>
            <a:off x="5796013" y="1540054"/>
            <a:ext cx="1160700" cy="86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1"/>
          <p:cNvSpPr/>
          <p:nvPr/>
        </p:nvSpPr>
        <p:spPr>
          <a:xfrm>
            <a:off x="7655768" y="2247156"/>
            <a:ext cx="444624" cy="25831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6719663" y="2212234"/>
            <a:ext cx="465650" cy="352669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6956713" y="1512154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5453236" y="2178757"/>
            <a:ext cx="228600" cy="2286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21"/>
          <p:cNvCxnSpPr>
            <a:stCxn id="281" idx="5"/>
            <a:endCxn id="285" idx="2"/>
          </p:cNvCxnSpPr>
          <p:nvPr/>
        </p:nvCxnSpPr>
        <p:spPr>
          <a:xfrm>
            <a:off x="5762658" y="1581791"/>
            <a:ext cx="957000" cy="806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21"/>
          <p:cNvCxnSpPr>
            <a:stCxn id="281" idx="4"/>
            <a:endCxn id="286" idx="0"/>
          </p:cNvCxnSpPr>
          <p:nvPr/>
        </p:nvCxnSpPr>
        <p:spPr>
          <a:xfrm flipH="1">
            <a:off x="5567536" y="1615269"/>
            <a:ext cx="114300" cy="563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21"/>
          <p:cNvCxnSpPr>
            <a:stCxn id="283" idx="5"/>
            <a:endCxn id="284" idx="1"/>
          </p:cNvCxnSpPr>
          <p:nvPr/>
        </p:nvCxnSpPr>
        <p:spPr>
          <a:xfrm>
            <a:off x="7151836" y="1707276"/>
            <a:ext cx="569100" cy="5778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21"/>
          <p:cNvCxnSpPr>
            <a:stCxn id="286" idx="7"/>
            <a:endCxn id="283" idx="3"/>
          </p:cNvCxnSpPr>
          <p:nvPr/>
        </p:nvCxnSpPr>
        <p:spPr>
          <a:xfrm flipH="1" rot="10800000">
            <a:off x="5648358" y="1707335"/>
            <a:ext cx="1341900" cy="504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21"/>
          <p:cNvCxnSpPr>
            <a:stCxn id="281" idx="5"/>
            <a:endCxn id="284" idx="2"/>
          </p:cNvCxnSpPr>
          <p:nvPr/>
        </p:nvCxnSpPr>
        <p:spPr>
          <a:xfrm>
            <a:off x="5762658" y="1581791"/>
            <a:ext cx="1893000" cy="794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21"/>
          <p:cNvSpPr txBox="1"/>
          <p:nvPr/>
        </p:nvSpPr>
        <p:spPr>
          <a:xfrm>
            <a:off x="467544" y="2996952"/>
            <a:ext cx="2404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path between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2788600" y="2996952"/>
            <a:ext cx="1063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and 4?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3885398" y="2996952"/>
            <a:ext cx="627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2693076" y="2996952"/>
            <a:ext cx="1230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and 11?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765084" y="2996952"/>
            <a:ext cx="1230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and 8?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3851920" y="2996952"/>
            <a:ext cx="627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323528" y="2987660"/>
            <a:ext cx="7636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vertex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said to be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reachable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vertex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there exists a path from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323528" y="3419708"/>
            <a:ext cx="6650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Given a vertex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can we visit all vertices reachable from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323528" y="3933056"/>
            <a:ext cx="5307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Traversal at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Visit all vertices reachable from 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perform graph traversal?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251520" y="266328"/>
            <a:ext cx="2848662" cy="926812"/>
          </a:xfrm>
          <a:prstGeom prst="wedgeEllipseCallout">
            <a:avLst>
              <a:gd fmla="val 16456" name="adj1"/>
              <a:gd fmla="val 62500" name="adj2"/>
            </a:avLst>
          </a:prstGeom>
          <a:solidFill>
            <a:srgbClr val="DAEE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set of vertices reachable from 1?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