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00A1-ED83-492D-9895-E8495885D758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F366-3FBE-4186-9E1C-CC5FFFBF0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0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00A1-ED83-492D-9895-E8495885D758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F366-3FBE-4186-9E1C-CC5FFFBF0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31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00A1-ED83-492D-9895-E8495885D758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F366-3FBE-4186-9E1C-CC5FFFBF0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859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Алгоритмизация и программирование. Язык C+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+,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89988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4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D096B-1878-41FC-86D7-006FE367CA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043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Алгоритмизация и программирование. Язык C+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+,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89988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4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D096B-1878-41FC-86D7-006FE367CA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043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Алгоритмизация и программирование. Язык C+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+,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89988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4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D096B-1878-41FC-86D7-006FE367CA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043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Алгоритмизация и программирование. Язык C+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+,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89988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4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D096B-1878-41FC-86D7-006FE367CA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043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Алгоритмизация и программирование. Язык C+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+,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89988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4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D096B-1878-41FC-86D7-006FE367CA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043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Алгоритмизация и программирование. Язык C+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+,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89988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4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D096B-1878-41FC-86D7-006FE367CA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043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Алгоритмизация и программирование. Язык C+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+,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89988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4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D096B-1878-41FC-86D7-006FE367CA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0436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Алгоритмизация и программирование. Язык C+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+,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89988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4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D096B-1878-41FC-86D7-006FE367CA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04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00A1-ED83-492D-9895-E8495885D758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F366-3FBE-4186-9E1C-CC5FFFBF0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250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Алгоритмизация и программирование. Язык C+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+,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89988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4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D096B-1878-41FC-86D7-006FE367CA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043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Алгоритмизация и программирование. Язык C+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+,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89988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4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D096B-1878-41FC-86D7-006FE367CA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0436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Алгоритмизация и программирование. Язык C+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+,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89988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4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D096B-1878-41FC-86D7-006FE367CA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0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Алгоритмизация и программирование. Язык C+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+,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89988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4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D096B-1878-41FC-86D7-006FE367CA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04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00A1-ED83-492D-9895-E8495885D758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F366-3FBE-4186-9E1C-CC5FFFBF0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60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00A1-ED83-492D-9895-E8495885D758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F366-3FBE-4186-9E1C-CC5FFFBF0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33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00A1-ED83-492D-9895-E8495885D758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F366-3FBE-4186-9E1C-CC5FFFBF0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2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00A1-ED83-492D-9895-E8495885D758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F366-3FBE-4186-9E1C-CC5FFFBF0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76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00A1-ED83-492D-9895-E8495885D758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F366-3FBE-4186-9E1C-CC5FFFBF0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76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00A1-ED83-492D-9895-E8495885D758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F366-3FBE-4186-9E1C-CC5FFFBF0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25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00A1-ED83-492D-9895-E8495885D758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F366-3FBE-4186-9E1C-CC5FFFBF0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48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300A1-ED83-492D-9895-E8495885D758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BF366-3FBE-4186-9E1C-CC5FFFBF0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83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0038" y="1760538"/>
            <a:ext cx="8653462" cy="14874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6000" smtClean="0">
                <a:solidFill>
                  <a:srgbClr val="CECEEF"/>
                </a:solidFill>
              </a:rPr>
              <a:t>Алгоритмизация и программирование. Язык C++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0300" y="4387850"/>
            <a:ext cx="7634288" cy="1381125"/>
          </a:xfrm>
        </p:spPr>
        <p:txBody>
          <a:bodyPr/>
          <a:lstStyle/>
          <a:p>
            <a:pPr marL="1257300" indent="-1257300" algn="l" eaLnBrk="1" hangingPunct="1">
              <a:lnSpc>
                <a:spcPct val="90000"/>
              </a:lnSpc>
              <a:defRPr/>
            </a:pPr>
            <a:r>
              <a:rPr lang="ru-RU" smtClean="0">
                <a:solidFill>
                  <a:srgbClr val="000000"/>
                </a:solidFill>
              </a:rPr>
              <a:t>§ 40</a:t>
            </a:r>
            <a:r>
              <a:rPr lang="en-US" smtClean="0">
                <a:solidFill>
                  <a:srgbClr val="000000"/>
                </a:solidFill>
              </a:rPr>
              <a:t>.</a:t>
            </a:r>
            <a:r>
              <a:rPr lang="ru-RU" smtClean="0">
                <a:solidFill>
                  <a:srgbClr val="000000"/>
                </a:solidFill>
              </a:rPr>
              <a:t> Динамические массивы</a:t>
            </a:r>
          </a:p>
        </p:txBody>
      </p:sp>
      <p:sp>
        <p:nvSpPr>
          <p:cNvPr id="3379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5898FFF-B934-440D-A386-5D38AD240C17}" type="slidenum">
              <a:rPr lang="ru-RU" altLang="ru-RU" smtClean="0"/>
              <a:pPr eaLnBrk="1" hangingPunct="1"/>
              <a:t>1</a:t>
            </a:fld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21559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 smtClean="0"/>
              <a:t>Динамические матрицы</a:t>
            </a:r>
            <a:endParaRPr lang="ru-RU" altLang="ru-RU" b="0" smtClean="0"/>
          </a:p>
        </p:txBody>
      </p:sp>
      <p:sp>
        <p:nvSpPr>
          <p:cNvPr id="4301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C2054E-1706-4764-A9ED-906B9F51C416}" type="slidenum">
              <a:rPr lang="ru-RU" altLang="ru-RU" smtClean="0"/>
              <a:pPr eaLnBrk="1" hangingPunct="1"/>
              <a:t>10</a:t>
            </a:fld>
            <a:endParaRPr lang="ru-RU" altLang="ru-RU" smtClean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/>
        </p:nvGraphicFramePr>
        <p:xfrm>
          <a:off x="395288" y="820738"/>
          <a:ext cx="4816474" cy="841374"/>
        </p:xfrm>
        <a:graphic>
          <a:graphicData uri="http://schemas.openxmlformats.org/drawingml/2006/table">
            <a:tbl>
              <a:tblPr/>
              <a:tblGrid>
                <a:gridCol w="481648"/>
                <a:gridCol w="722471"/>
                <a:gridCol w="722471"/>
                <a:gridCol w="722471"/>
                <a:gridCol w="722471"/>
                <a:gridCol w="722471"/>
                <a:gridCol w="722471"/>
              </a:tblGrid>
              <a:tr h="420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6" marR="6858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0</a:t>
                      </a:r>
                      <a:endParaRPr kumimoji="0" lang="ru-R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6" marR="68586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6" marR="68586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2</a:t>
                      </a:r>
                      <a:endParaRPr kumimoji="0" lang="ru-R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6" marR="68586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Courier New" pitchFamily="49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6" marR="68586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itchFamily="49" charset="0"/>
                          <a:ea typeface="+mn-ea"/>
                          <a:cs typeface="Times New Roman" pitchFamily="18" charset="0"/>
                        </a:rPr>
                        <a:t>N-2</a:t>
                      </a:r>
                      <a:endParaRPr kumimoji="0" lang="ru-RU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Courier New" pitchFamily="49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6" marR="68586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itchFamily="49" charset="0"/>
                          <a:ea typeface="+mn-ea"/>
                          <a:cs typeface="Times New Roman" pitchFamily="18" charset="0"/>
                        </a:rPr>
                        <a:t>N-1</a:t>
                      </a:r>
                      <a:endParaRPr kumimoji="0" lang="ru-RU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Courier New" pitchFamily="49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6" marR="68586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Times New Roman" pitchFamily="18" charset="0"/>
                        </a:rPr>
                        <a:t>A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6" marR="68586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86" marR="68586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6" marR="68586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86" marR="68586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86" marR="68586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86" marR="68586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86" marR="68586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sp>
        <p:nvSpPr>
          <p:cNvPr id="18" name="Скругленная прямоугольная выноска 17"/>
          <p:cNvSpPr/>
          <p:nvPr/>
        </p:nvSpPr>
        <p:spPr>
          <a:xfrm>
            <a:off x="5784850" y="923925"/>
            <a:ext cx="2114550" cy="766763"/>
          </a:xfrm>
          <a:prstGeom prst="wedgeRoundRectCallout">
            <a:avLst>
              <a:gd name="adj1" fmla="val -75962"/>
              <a:gd name="adj2" fmla="val 11881"/>
              <a:gd name="adj3" fmla="val 16667"/>
            </a:avLst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90488" algn="ctr" eaLnBrk="0" hangingPunct="0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массив указателей</a:t>
            </a:r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/>
        </p:nvGraphicFramePr>
        <p:xfrm>
          <a:off x="1255713" y="2309813"/>
          <a:ext cx="1844675" cy="358775"/>
        </p:xfrm>
        <a:graphic>
          <a:graphicData uri="http://schemas.openxmlformats.org/drawingml/2006/table">
            <a:tbl>
              <a:tblPr/>
              <a:tblGrid>
                <a:gridCol w="368935"/>
                <a:gridCol w="368935"/>
                <a:gridCol w="368935"/>
                <a:gridCol w="368935"/>
                <a:gridCol w="368935"/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93" marR="68593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93" marR="68593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93" marR="68593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93" marR="68593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93" marR="68593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sp>
        <p:nvSpPr>
          <p:cNvPr id="22" name="Полилиния 21"/>
          <p:cNvSpPr>
            <a:spLocks noChangeArrowheads="1"/>
          </p:cNvSpPr>
          <p:nvPr/>
        </p:nvSpPr>
        <p:spPr bwMode="auto">
          <a:xfrm>
            <a:off x="1141413" y="1489075"/>
            <a:ext cx="322262" cy="828675"/>
          </a:xfrm>
          <a:custGeom>
            <a:avLst/>
            <a:gdLst>
              <a:gd name="T0" fmla="*/ 70656 w 322521"/>
              <a:gd name="T1" fmla="*/ 0 h 829340"/>
              <a:gd name="T2" fmla="*/ 303822 w 322521"/>
              <a:gd name="T3" fmla="*/ 826684 h 829340"/>
              <a:gd name="T4" fmla="*/ 0 60000 65536"/>
              <a:gd name="T5" fmla="*/ 0 60000 65536"/>
              <a:gd name="T6" fmla="*/ 0 w 322521"/>
              <a:gd name="T7" fmla="*/ 0 h 829340"/>
              <a:gd name="T8" fmla="*/ 322521 w 322521"/>
              <a:gd name="T9" fmla="*/ 829340 h 8293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2521" h="829340">
                <a:moveTo>
                  <a:pt x="70884" y="0"/>
                </a:moveTo>
                <a:cubicBezTo>
                  <a:pt x="0" y="435935"/>
                  <a:pt x="322521" y="318977"/>
                  <a:pt x="304800" y="829340"/>
                </a:cubicBezTo>
              </a:path>
            </a:pathLst>
          </a:custGeom>
          <a:noFill/>
          <a:ln w="12700" algn="ctr">
            <a:solidFill>
              <a:srgbClr val="FF0000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" name="Полилиния 22"/>
          <p:cNvSpPr>
            <a:spLocks noChangeArrowheads="1"/>
          </p:cNvSpPr>
          <p:nvPr/>
        </p:nvSpPr>
        <p:spPr bwMode="auto">
          <a:xfrm>
            <a:off x="1917700" y="1489075"/>
            <a:ext cx="1165225" cy="1636713"/>
          </a:xfrm>
          <a:custGeom>
            <a:avLst/>
            <a:gdLst>
              <a:gd name="T0" fmla="*/ 9732373 w 322521"/>
              <a:gd name="T1" fmla="*/ 0 h 829340"/>
              <a:gd name="T2" fmla="*/ 187748525 w 322521"/>
              <a:gd name="T3" fmla="*/ 24838063 h 829340"/>
              <a:gd name="T4" fmla="*/ 0 60000 65536"/>
              <a:gd name="T5" fmla="*/ 0 60000 65536"/>
              <a:gd name="T6" fmla="*/ 0 w 322521"/>
              <a:gd name="T7" fmla="*/ 0 h 829340"/>
              <a:gd name="T8" fmla="*/ 322521 w 322521"/>
              <a:gd name="T9" fmla="*/ 829340 h 8293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2521" h="829340">
                <a:moveTo>
                  <a:pt x="15800" y="0"/>
                </a:moveTo>
                <a:cubicBezTo>
                  <a:pt x="0" y="737514"/>
                  <a:pt x="322521" y="318977"/>
                  <a:pt x="304800" y="829340"/>
                </a:cubicBezTo>
              </a:path>
            </a:pathLst>
          </a:custGeom>
          <a:noFill/>
          <a:ln w="12700" algn="ctr">
            <a:solidFill>
              <a:srgbClr val="FF0000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" name="Полилиния 23"/>
          <p:cNvSpPr>
            <a:spLocks noChangeArrowheads="1"/>
          </p:cNvSpPr>
          <p:nvPr/>
        </p:nvSpPr>
        <p:spPr bwMode="auto">
          <a:xfrm>
            <a:off x="2668588" y="1489075"/>
            <a:ext cx="2009775" cy="817563"/>
          </a:xfrm>
          <a:custGeom>
            <a:avLst/>
            <a:gdLst>
              <a:gd name="T0" fmla="*/ 0 w 306721"/>
              <a:gd name="T1" fmla="*/ 0 h 829340"/>
              <a:gd name="T2" fmla="*/ 2147483647 w 306721"/>
              <a:gd name="T3" fmla="*/ 773184 h 829340"/>
              <a:gd name="T4" fmla="*/ 0 60000 65536"/>
              <a:gd name="T5" fmla="*/ 0 60000 65536"/>
              <a:gd name="T6" fmla="*/ 0 w 306721"/>
              <a:gd name="T7" fmla="*/ 0 h 829340"/>
              <a:gd name="T8" fmla="*/ 306721 w 306721"/>
              <a:gd name="T9" fmla="*/ 829340 h 8293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6721" h="829340">
                <a:moveTo>
                  <a:pt x="0" y="0"/>
                </a:moveTo>
                <a:cubicBezTo>
                  <a:pt x="965" y="586724"/>
                  <a:pt x="306721" y="318977"/>
                  <a:pt x="289000" y="829340"/>
                </a:cubicBezTo>
              </a:path>
            </a:pathLst>
          </a:custGeom>
          <a:noFill/>
          <a:ln w="12700" algn="ctr">
            <a:solidFill>
              <a:srgbClr val="FF0000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2" name="Группа 39"/>
          <p:cNvGrpSpPr>
            <a:grpSpLocks/>
          </p:cNvGrpSpPr>
          <p:nvPr/>
        </p:nvGrpSpPr>
        <p:grpSpPr bwMode="auto">
          <a:xfrm>
            <a:off x="1249363" y="2679700"/>
            <a:ext cx="1833562" cy="582613"/>
            <a:chOff x="1249325" y="2679399"/>
            <a:chExt cx="1834119" cy="582870"/>
          </a:xfrm>
        </p:grpSpPr>
        <p:sp>
          <p:nvSpPr>
            <p:cNvPr id="43096" name="Левая фигурная скобка 24"/>
            <p:cNvSpPr>
              <a:spLocks/>
            </p:cNvSpPr>
            <p:nvPr/>
          </p:nvSpPr>
          <p:spPr bwMode="auto">
            <a:xfrm rot="-5400000">
              <a:off x="2068034" y="1860690"/>
              <a:ext cx="196702" cy="1834119"/>
            </a:xfrm>
            <a:prstGeom prst="leftBrace">
              <a:avLst>
                <a:gd name="adj1" fmla="val 94539"/>
                <a:gd name="adj2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3097" name="Прямоугольник 27"/>
            <p:cNvSpPr>
              <a:spLocks noChangeArrowheads="1"/>
            </p:cNvSpPr>
            <p:nvPr/>
          </p:nvSpPr>
          <p:spPr bwMode="auto">
            <a:xfrm>
              <a:off x="1998609" y="2862159"/>
              <a:ext cx="33855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ru-RU" sz="2000" b="1">
                  <a:solidFill>
                    <a:srgbClr val="7F7F7F"/>
                  </a:solidFill>
                  <a:latin typeface="Courier New" pitchFamily="49" charset="0"/>
                  <a:cs typeface="Times New Roman" pitchFamily="18" charset="0"/>
                </a:rPr>
                <a:t>M</a:t>
              </a:r>
              <a:endParaRPr lang="ru-RU" altLang="ru-RU" sz="2000" b="1">
                <a:solidFill>
                  <a:srgbClr val="7F7F7F"/>
                </a:solidFill>
                <a:latin typeface="Courier New" pitchFamily="49" charset="0"/>
                <a:cs typeface="Times New Roman" pitchFamily="18" charset="0"/>
              </a:endParaRPr>
            </a:p>
          </p:txBody>
        </p:sp>
      </p:grpSp>
      <p:grpSp>
        <p:nvGrpSpPr>
          <p:cNvPr id="3" name="Группа 38"/>
          <p:cNvGrpSpPr>
            <a:grpSpLocks/>
          </p:cNvGrpSpPr>
          <p:nvPr/>
        </p:nvGrpSpPr>
        <p:grpSpPr bwMode="auto">
          <a:xfrm>
            <a:off x="2822575" y="3487738"/>
            <a:ext cx="1835150" cy="582612"/>
            <a:chOff x="3110023" y="2679400"/>
            <a:chExt cx="1834119" cy="582869"/>
          </a:xfrm>
        </p:grpSpPr>
        <p:sp>
          <p:nvSpPr>
            <p:cNvPr id="43094" name="Левая фигурная скобка 25"/>
            <p:cNvSpPr>
              <a:spLocks/>
            </p:cNvSpPr>
            <p:nvPr/>
          </p:nvSpPr>
          <p:spPr bwMode="auto">
            <a:xfrm rot="-5400000">
              <a:off x="3928732" y="1860691"/>
              <a:ext cx="196702" cy="1834119"/>
            </a:xfrm>
            <a:prstGeom prst="leftBrace">
              <a:avLst>
                <a:gd name="adj1" fmla="val 94539"/>
                <a:gd name="adj2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3095" name="Прямоугольник 28"/>
            <p:cNvSpPr>
              <a:spLocks noChangeArrowheads="1"/>
            </p:cNvSpPr>
            <p:nvPr/>
          </p:nvSpPr>
          <p:spPr bwMode="auto">
            <a:xfrm>
              <a:off x="3869939" y="2862159"/>
              <a:ext cx="33855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ru-RU" sz="2000" b="1">
                  <a:solidFill>
                    <a:srgbClr val="7F7F7F"/>
                  </a:solidFill>
                  <a:latin typeface="Courier New" pitchFamily="49" charset="0"/>
                  <a:cs typeface="Times New Roman" pitchFamily="18" charset="0"/>
                </a:rPr>
                <a:t>M</a:t>
              </a:r>
              <a:endParaRPr lang="ru-RU" altLang="ru-RU" sz="2000" b="1">
                <a:solidFill>
                  <a:srgbClr val="7F7F7F"/>
                </a:solidFill>
                <a:latin typeface="Courier New" pitchFamily="49" charset="0"/>
                <a:cs typeface="Times New Roman" pitchFamily="18" charset="0"/>
              </a:endParaRPr>
            </a:p>
          </p:txBody>
        </p:sp>
      </p:grp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2819400" y="3138488"/>
          <a:ext cx="1844675" cy="358775"/>
        </p:xfrm>
        <a:graphic>
          <a:graphicData uri="http://schemas.openxmlformats.org/drawingml/2006/table">
            <a:tbl>
              <a:tblPr/>
              <a:tblGrid>
                <a:gridCol w="368935"/>
                <a:gridCol w="368935"/>
                <a:gridCol w="368935"/>
                <a:gridCol w="368935"/>
                <a:gridCol w="368935"/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93" marR="68593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93" marR="68593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93" marR="68593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93" marR="68593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93" marR="68593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4371975" y="2309813"/>
          <a:ext cx="1844675" cy="358775"/>
        </p:xfrm>
        <a:graphic>
          <a:graphicData uri="http://schemas.openxmlformats.org/drawingml/2006/table">
            <a:tbl>
              <a:tblPr/>
              <a:tblGrid>
                <a:gridCol w="368935"/>
                <a:gridCol w="368935"/>
                <a:gridCol w="368935"/>
                <a:gridCol w="368935"/>
                <a:gridCol w="368935"/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93" marR="68593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93" marR="68593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93" marR="68593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93" marR="68593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93" marR="68593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grpSp>
        <p:nvGrpSpPr>
          <p:cNvPr id="4" name="Группа 46"/>
          <p:cNvGrpSpPr>
            <a:grpSpLocks/>
          </p:cNvGrpSpPr>
          <p:nvPr/>
        </p:nvGrpSpPr>
        <p:grpSpPr bwMode="auto">
          <a:xfrm>
            <a:off x="4364038" y="2679700"/>
            <a:ext cx="1835150" cy="582613"/>
            <a:chOff x="1249325" y="2679399"/>
            <a:chExt cx="1834119" cy="582870"/>
          </a:xfrm>
        </p:grpSpPr>
        <p:sp>
          <p:nvSpPr>
            <p:cNvPr id="43092" name="Левая фигурная скобка 47"/>
            <p:cNvSpPr>
              <a:spLocks/>
            </p:cNvSpPr>
            <p:nvPr/>
          </p:nvSpPr>
          <p:spPr bwMode="auto">
            <a:xfrm rot="-5400000">
              <a:off x="2068034" y="1860690"/>
              <a:ext cx="196702" cy="1834119"/>
            </a:xfrm>
            <a:prstGeom prst="leftBrace">
              <a:avLst>
                <a:gd name="adj1" fmla="val 94539"/>
                <a:gd name="adj2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3093" name="Прямоугольник 48"/>
            <p:cNvSpPr>
              <a:spLocks noChangeArrowheads="1"/>
            </p:cNvSpPr>
            <p:nvPr/>
          </p:nvSpPr>
          <p:spPr bwMode="auto">
            <a:xfrm>
              <a:off x="1998609" y="2862159"/>
              <a:ext cx="33855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ru-RU" sz="2000" b="1">
                  <a:solidFill>
                    <a:srgbClr val="7F7F7F"/>
                  </a:solidFill>
                  <a:latin typeface="Courier New" pitchFamily="49" charset="0"/>
                  <a:cs typeface="Times New Roman" pitchFamily="18" charset="0"/>
                </a:rPr>
                <a:t>M</a:t>
              </a:r>
              <a:endParaRPr lang="ru-RU" altLang="ru-RU" sz="2000" b="1">
                <a:solidFill>
                  <a:srgbClr val="7F7F7F"/>
                </a:solidFill>
                <a:latin typeface="Courier New" pitchFamily="49" charset="0"/>
                <a:cs typeface="Times New Roman" pitchFamily="18" charset="0"/>
              </a:endParaRP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511175" y="4062413"/>
            <a:ext cx="5805488" cy="663575"/>
            <a:chOff x="464" y="2126"/>
            <a:chExt cx="3658" cy="418"/>
          </a:xfrm>
        </p:grpSpPr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782" y="2189"/>
              <a:ext cx="3340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177800" indent="-177800" eaLnBrk="0" hangingPunct="0">
                <a:spcBef>
                  <a:spcPct val="50000"/>
                </a:spcBef>
                <a:defRPr/>
              </a:pPr>
              <a:r>
                <a:rPr lang="ru-RU" sz="2400" dirty="0"/>
                <a:t>  Строки могут быть разной длины!</a:t>
              </a:r>
            </a:p>
          </p:txBody>
        </p:sp>
        <p:sp>
          <p:nvSpPr>
            <p:cNvPr id="43091" name="Oval 33"/>
            <p:cNvSpPr>
              <a:spLocks noChangeArrowheads="1"/>
            </p:cNvSpPr>
            <p:nvPr/>
          </p:nvSpPr>
          <p:spPr bwMode="auto">
            <a:xfrm>
              <a:off x="464" y="212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78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 smtClean="0"/>
              <a:t>Динамические матрицы</a:t>
            </a:r>
            <a:endParaRPr lang="ru-RU" altLang="ru-RU" b="0" smtClean="0"/>
          </a:p>
        </p:txBody>
      </p:sp>
      <p:sp>
        <p:nvSpPr>
          <p:cNvPr id="4403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B75109-5BCD-433E-8721-032B10CF9F7B}" type="slidenum">
              <a:rPr lang="ru-RU" altLang="ru-RU" smtClean="0"/>
              <a:pPr eaLnBrk="1" hangingPunct="1"/>
              <a:t>11</a:t>
            </a:fld>
            <a:endParaRPr lang="ru-RU" altLang="ru-RU" smtClean="0"/>
          </a:p>
        </p:txBody>
      </p:sp>
      <p:sp>
        <p:nvSpPr>
          <p:cNvPr id="50" name="Rectangle 1"/>
          <p:cNvSpPr>
            <a:spLocks noChangeArrowheads="1"/>
          </p:cNvSpPr>
          <p:nvPr/>
        </p:nvSpPr>
        <p:spPr bwMode="auto">
          <a:xfrm>
            <a:off x="647700" y="1235075"/>
            <a:ext cx="7443788" cy="83185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for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r>
              <a:rPr lang="en-US" sz="2400" b="1" dirty="0">
                <a:latin typeface="Courier New"/>
                <a:ea typeface="Times New Roman"/>
              </a:rPr>
              <a:t>; 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&lt;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N; 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ourier New"/>
                <a:ea typeface="Times New Roman"/>
              </a:rPr>
              <a:t>++ 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A[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ourier New"/>
                <a:ea typeface="Times New Roman"/>
              </a:rPr>
              <a:t>]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new</a:t>
            </a:r>
            <a:r>
              <a:rPr lang="en-US" sz="2400" b="1" dirty="0">
                <a:latin typeface="Courier New"/>
                <a:ea typeface="Times New Roman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Times New Roman"/>
              </a:rPr>
              <a:t>in</a:t>
            </a:r>
            <a:r>
              <a:rPr lang="en-US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t</a:t>
            </a:r>
            <a:r>
              <a:rPr lang="en-US" sz="2400" b="1" dirty="0">
                <a:latin typeface="Courier New"/>
                <a:ea typeface="Times New Roman"/>
              </a:rPr>
              <a:t>[M];</a:t>
            </a:r>
            <a:endParaRPr lang="ru-RU" sz="2400" b="1" dirty="0">
              <a:latin typeface="Courier New"/>
              <a:ea typeface="Times New Roman"/>
            </a:endParaRPr>
          </a:p>
        </p:txBody>
      </p:sp>
      <p:sp>
        <p:nvSpPr>
          <p:cNvPr id="51" name="Прямоугольник 13"/>
          <p:cNvSpPr>
            <a:spLocks noChangeArrowheads="1"/>
          </p:cNvSpPr>
          <p:nvPr/>
        </p:nvSpPr>
        <p:spPr bwMode="auto">
          <a:xfrm>
            <a:off x="327025" y="793750"/>
            <a:ext cx="3238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Выделение памяти:</a:t>
            </a:r>
            <a:endParaRPr lang="ru-RU" altLang="ru-RU" b="1">
              <a:solidFill>
                <a:srgbClr val="333399"/>
              </a:solidFill>
            </a:endParaRPr>
          </a:p>
        </p:txBody>
      </p:sp>
      <p:sp>
        <p:nvSpPr>
          <p:cNvPr id="52" name="Rectangle 1"/>
          <p:cNvSpPr>
            <a:spLocks noChangeArrowheads="1"/>
          </p:cNvSpPr>
          <p:nvPr/>
        </p:nvSpPr>
        <p:spPr bwMode="auto">
          <a:xfrm>
            <a:off x="647700" y="2511425"/>
            <a:ext cx="4467225" cy="83185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for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r>
              <a:rPr lang="en-US" sz="2400" b="1" dirty="0">
                <a:latin typeface="Courier New"/>
                <a:ea typeface="Times New Roman"/>
              </a:rPr>
              <a:t>; 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&lt;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N; 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ourier New"/>
                <a:ea typeface="Times New Roman"/>
              </a:rPr>
              <a:t>++ 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delete</a:t>
            </a:r>
            <a:r>
              <a:rPr lang="en-US" sz="2400" b="1" dirty="0">
                <a:latin typeface="Courier New"/>
                <a:ea typeface="Times New Roman"/>
              </a:rPr>
              <a:t> [] A[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ourier New"/>
                <a:ea typeface="Times New Roman"/>
              </a:rPr>
              <a:t>];</a:t>
            </a:r>
            <a:endParaRPr lang="ru-RU" sz="2400" b="1" dirty="0">
              <a:latin typeface="Courier New"/>
              <a:ea typeface="Times New Roman"/>
            </a:endParaRPr>
          </a:p>
        </p:txBody>
      </p:sp>
      <p:sp>
        <p:nvSpPr>
          <p:cNvPr id="53" name="Прямоугольник 13"/>
          <p:cNvSpPr>
            <a:spLocks noChangeArrowheads="1"/>
          </p:cNvSpPr>
          <p:nvPr/>
        </p:nvSpPr>
        <p:spPr bwMode="auto">
          <a:xfrm>
            <a:off x="327025" y="2070100"/>
            <a:ext cx="3765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Освобождение памяти:</a:t>
            </a:r>
            <a:endParaRPr lang="ru-RU" altLang="ru-RU" b="1">
              <a:solidFill>
                <a:srgbClr val="333399"/>
              </a:solidFill>
            </a:endParaRPr>
          </a:p>
        </p:txBody>
      </p:sp>
      <p:sp>
        <p:nvSpPr>
          <p:cNvPr id="54" name="Rectangle 1"/>
          <p:cNvSpPr>
            <a:spLocks noChangeArrowheads="1"/>
          </p:cNvSpPr>
          <p:nvPr/>
        </p:nvSpPr>
        <p:spPr bwMode="auto">
          <a:xfrm>
            <a:off x="647700" y="3468688"/>
            <a:ext cx="4467225" cy="461962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delete</a:t>
            </a:r>
            <a:r>
              <a:rPr lang="en-US" sz="2400" b="1" dirty="0">
                <a:latin typeface="Courier New"/>
                <a:ea typeface="Times New Roman"/>
              </a:rPr>
              <a:t> [] A;</a:t>
            </a:r>
            <a:endParaRPr lang="ru-RU" sz="2400" b="1" dirty="0">
              <a:latin typeface="Courier New"/>
              <a:ea typeface="Times New Roman"/>
            </a:endParaRPr>
          </a:p>
        </p:txBody>
      </p:sp>
      <p:sp>
        <p:nvSpPr>
          <p:cNvPr id="55" name="Скругленная прямоугольная выноска 54"/>
          <p:cNvSpPr/>
          <p:nvPr/>
        </p:nvSpPr>
        <p:spPr>
          <a:xfrm>
            <a:off x="5391150" y="2327275"/>
            <a:ext cx="2859088" cy="1082675"/>
          </a:xfrm>
          <a:prstGeom prst="wedgeRoundRectCallout">
            <a:avLst>
              <a:gd name="adj1" fmla="val -75962"/>
              <a:gd name="adj2" fmla="val 11881"/>
              <a:gd name="adj3" fmla="val 16667"/>
            </a:avLst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90488" algn="ctr" eaLnBrk="0" hangingPunct="0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освободить память для отдельных строк</a:t>
            </a:r>
          </a:p>
        </p:txBody>
      </p:sp>
      <p:sp>
        <p:nvSpPr>
          <p:cNvPr id="56" name="Скругленная прямоугольная выноска 55"/>
          <p:cNvSpPr/>
          <p:nvPr/>
        </p:nvSpPr>
        <p:spPr>
          <a:xfrm>
            <a:off x="3605213" y="3922713"/>
            <a:ext cx="3200400" cy="755650"/>
          </a:xfrm>
          <a:prstGeom prst="wedgeRoundRectCallout">
            <a:avLst>
              <a:gd name="adj1" fmla="val -78564"/>
              <a:gd name="adj2" fmla="val -64708"/>
              <a:gd name="adj3" fmla="val 16667"/>
            </a:avLst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90488" algn="ctr" eaLnBrk="0" hangingPunct="0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освободить массив указателей</a:t>
            </a:r>
          </a:p>
        </p:txBody>
      </p:sp>
    </p:spTree>
    <p:extLst>
      <p:ext uri="{BB962C8B-B14F-4D97-AF65-F5344CB8AC3E}">
        <p14:creationId xmlns:p14="http://schemas.microsoft.com/office/powerpoint/2010/main" val="111658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p" animBg="1"/>
      <p:bldP spid="51" grpId="0"/>
      <p:bldP spid="52" grpId="0" build="p" animBg="1"/>
      <p:bldP spid="53" grpId="0"/>
      <p:bldP spid="54" grpId="0" build="p" animBg="1"/>
      <p:bldP spid="55" grpId="0" animBg="1"/>
      <p:bldP spid="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 smtClean="0"/>
              <a:t>Динамические матрицы (</a:t>
            </a:r>
            <a:r>
              <a:rPr lang="en-US" altLang="ru-RU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ru-RU" altLang="ru-RU" smtClean="0"/>
              <a:t>)</a:t>
            </a:r>
            <a:endParaRPr lang="ru-RU" altLang="ru-RU" b="0" smtClean="0"/>
          </a:p>
        </p:txBody>
      </p:sp>
      <p:sp>
        <p:nvSpPr>
          <p:cNvPr id="4505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489BF2-387C-4F07-B825-51AD0E6DD914}" type="slidenum">
              <a:rPr lang="ru-RU" altLang="ru-RU" smtClean="0"/>
              <a:pPr eaLnBrk="1" hangingPunct="1"/>
              <a:t>12</a:t>
            </a:fld>
            <a:endParaRPr lang="ru-RU" altLang="ru-RU" smtClean="0"/>
          </a:p>
        </p:txBody>
      </p:sp>
      <p:sp>
        <p:nvSpPr>
          <p:cNvPr id="50" name="Rectangle 1"/>
          <p:cNvSpPr>
            <a:spLocks noChangeArrowheads="1"/>
          </p:cNvSpPr>
          <p:nvPr/>
        </p:nvSpPr>
        <p:spPr bwMode="auto">
          <a:xfrm>
            <a:off x="647700" y="1235075"/>
            <a:ext cx="5072063" cy="83185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typedef</a:t>
            </a: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 vector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&lt;</a:t>
            </a:r>
            <a:r>
              <a:rPr lang="en-US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&gt;</a:t>
            </a: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vint</a:t>
            </a: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;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vector</a:t>
            </a:r>
            <a:r>
              <a:rPr lang="en-US" sz="2400" b="1" dirty="0">
                <a:latin typeface="Courier New"/>
                <a:ea typeface="Times New Roman"/>
              </a:rPr>
              <a:t> &lt;</a:t>
            </a:r>
            <a:r>
              <a:rPr lang="en-US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vint</a:t>
            </a:r>
            <a:r>
              <a:rPr lang="en-US" sz="2400" b="1" dirty="0">
                <a:latin typeface="Courier New"/>
                <a:ea typeface="Times New Roman"/>
              </a:rPr>
              <a:t>&gt; A;</a:t>
            </a:r>
            <a:endParaRPr lang="ru-RU" sz="2400" b="1" dirty="0">
              <a:latin typeface="Courier New"/>
              <a:ea typeface="Times New Roman"/>
            </a:endParaRPr>
          </a:p>
        </p:txBody>
      </p:sp>
      <p:sp>
        <p:nvSpPr>
          <p:cNvPr id="51" name="Прямоугольник 13"/>
          <p:cNvSpPr>
            <a:spLocks noChangeArrowheads="1"/>
          </p:cNvSpPr>
          <p:nvPr/>
        </p:nvSpPr>
        <p:spPr bwMode="auto">
          <a:xfrm>
            <a:off x="327025" y="793750"/>
            <a:ext cx="2211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Объявление:</a:t>
            </a:r>
            <a:endParaRPr lang="ru-RU" altLang="ru-RU" b="1">
              <a:solidFill>
                <a:srgbClr val="333399"/>
              </a:solidFill>
            </a:endParaRPr>
          </a:p>
        </p:txBody>
      </p:sp>
      <p:sp>
        <p:nvSpPr>
          <p:cNvPr id="52" name="Rectangle 1"/>
          <p:cNvSpPr>
            <a:spLocks noChangeArrowheads="1"/>
          </p:cNvSpPr>
          <p:nvPr/>
        </p:nvSpPr>
        <p:spPr bwMode="auto">
          <a:xfrm>
            <a:off x="647700" y="2543175"/>
            <a:ext cx="4467225" cy="46196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ru-RU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A.resize</a:t>
            </a:r>
            <a:r>
              <a:rPr lang="ru-RU" sz="2400" b="1" dirty="0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( N );</a:t>
            </a:r>
            <a:endParaRPr lang="ru-RU" sz="2400" b="1" dirty="0">
              <a:latin typeface="Courier New"/>
              <a:ea typeface="Times New Roman"/>
            </a:endParaRPr>
          </a:p>
        </p:txBody>
      </p:sp>
      <p:sp>
        <p:nvSpPr>
          <p:cNvPr id="53" name="Прямоугольник 13"/>
          <p:cNvSpPr>
            <a:spLocks noChangeArrowheads="1"/>
          </p:cNvSpPr>
          <p:nvPr/>
        </p:nvSpPr>
        <p:spPr bwMode="auto">
          <a:xfrm>
            <a:off x="327025" y="2101850"/>
            <a:ext cx="5451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Изменение размера (число строк):</a:t>
            </a:r>
            <a:endParaRPr lang="ru-RU" altLang="ru-RU" b="1">
              <a:solidFill>
                <a:srgbClr val="333399"/>
              </a:solidFill>
            </a:endParaRPr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4103688" y="1677988"/>
            <a:ext cx="3200400" cy="430212"/>
          </a:xfrm>
          <a:prstGeom prst="wedgeRoundRectCallout">
            <a:avLst>
              <a:gd name="adj1" fmla="val -64277"/>
              <a:gd name="adj2" fmla="val 4680"/>
              <a:gd name="adj3" fmla="val 16667"/>
            </a:avLst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90488" algn="ctr" eaLnBrk="0" hangingPunct="0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вектор из векторов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47700" y="3457575"/>
            <a:ext cx="4467225" cy="83185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for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&lt;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N;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++ 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 A[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].resize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 M );</a:t>
            </a:r>
            <a:endParaRPr lang="ru-RU" sz="2400" b="1" dirty="0">
              <a:latin typeface="Courier New"/>
              <a:ea typeface="Times New Roman"/>
            </a:endParaRPr>
          </a:p>
        </p:txBody>
      </p:sp>
      <p:sp>
        <p:nvSpPr>
          <p:cNvPr id="13" name="Прямоугольник 13"/>
          <p:cNvSpPr>
            <a:spLocks noChangeArrowheads="1"/>
          </p:cNvSpPr>
          <p:nvPr/>
        </p:nvSpPr>
        <p:spPr bwMode="auto">
          <a:xfrm>
            <a:off x="327025" y="3016250"/>
            <a:ext cx="4127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Установка размера строк:</a:t>
            </a:r>
            <a:endParaRPr lang="ru-RU" altLang="ru-RU" b="1">
              <a:solidFill>
                <a:srgbClr val="333399"/>
              </a:solidFill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5318125" y="3308350"/>
            <a:ext cx="3560763" cy="930275"/>
            <a:chOff x="464" y="2126"/>
            <a:chExt cx="2244" cy="586"/>
          </a:xfrm>
        </p:grpSpPr>
        <p:sp>
          <p:nvSpPr>
            <p:cNvPr id="15" name="Text Box 32"/>
            <p:cNvSpPr txBox="1">
              <a:spLocks noChangeArrowheads="1"/>
            </p:cNvSpPr>
            <p:nvPr/>
          </p:nvSpPr>
          <p:spPr bwMode="auto">
            <a:xfrm>
              <a:off x="782" y="2189"/>
              <a:ext cx="1926" cy="523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177800" indent="-177800" eaLnBrk="0" hangingPunct="0">
                <a:spcBef>
                  <a:spcPct val="50000"/>
                </a:spcBef>
                <a:defRPr/>
              </a:pPr>
              <a:r>
                <a:rPr lang="ru-RU" sz="2400" dirty="0"/>
                <a:t>  Строки могут быть разной длины!</a:t>
              </a:r>
            </a:p>
          </p:txBody>
        </p:sp>
        <p:sp>
          <p:nvSpPr>
            <p:cNvPr id="45071" name="Oval 33"/>
            <p:cNvSpPr>
              <a:spLocks noChangeArrowheads="1"/>
            </p:cNvSpPr>
            <p:nvPr/>
          </p:nvSpPr>
          <p:spPr bwMode="auto">
            <a:xfrm>
              <a:off x="464" y="212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</a:p>
          </p:txBody>
        </p:sp>
      </p:grp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647700" y="4808538"/>
            <a:ext cx="4806950" cy="120015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for</a:t>
            </a:r>
            <a:r>
              <a:rPr lang="en-US" sz="2400" b="1" dirty="0">
                <a:solidFill>
                  <a:srgbClr val="0000CC"/>
                </a:solidFill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r>
              <a:rPr lang="en-US" sz="2400" b="1" dirty="0">
                <a:latin typeface="Courier New"/>
                <a:ea typeface="Times New Roman"/>
              </a:rPr>
              <a:t>; 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&lt;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N; 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ourier New"/>
                <a:ea typeface="Times New Roman"/>
              </a:rPr>
              <a:t>++ 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</a:t>
            </a: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for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j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r>
              <a:rPr lang="en-US" sz="2400" b="1" dirty="0">
                <a:latin typeface="Courier New"/>
                <a:ea typeface="Times New Roman"/>
              </a:rPr>
              <a:t>; j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&lt;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M; j++ 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  A</a:t>
            </a:r>
            <a:r>
              <a:rPr lang="ru-RU" sz="2400" b="1" dirty="0">
                <a:latin typeface="Courier New"/>
                <a:ea typeface="Times New Roman"/>
              </a:rPr>
              <a:t>[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ru-RU" sz="2400" b="1" dirty="0">
                <a:latin typeface="Courier New"/>
                <a:ea typeface="Times New Roman"/>
              </a:rPr>
              <a:t>][</a:t>
            </a:r>
            <a:r>
              <a:rPr lang="en-US" sz="2400" b="1" dirty="0">
                <a:latin typeface="Courier New"/>
                <a:ea typeface="Times New Roman"/>
              </a:rPr>
              <a:t>j</a:t>
            </a:r>
            <a:r>
              <a:rPr lang="ru-RU" sz="2400" b="1" dirty="0">
                <a:latin typeface="Courier New"/>
                <a:ea typeface="Times New Roman"/>
              </a:rPr>
              <a:t>]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=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+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j</a:t>
            </a:r>
            <a:r>
              <a:rPr lang="ru-RU" sz="2400" b="1" dirty="0">
                <a:latin typeface="Courier New"/>
                <a:ea typeface="Times New Roman"/>
              </a:rPr>
              <a:t>;</a:t>
            </a:r>
          </a:p>
        </p:txBody>
      </p:sp>
      <p:sp>
        <p:nvSpPr>
          <p:cNvPr id="18" name="Прямоугольник 13"/>
          <p:cNvSpPr>
            <a:spLocks noChangeArrowheads="1"/>
          </p:cNvSpPr>
          <p:nvPr/>
        </p:nvSpPr>
        <p:spPr bwMode="auto">
          <a:xfrm>
            <a:off x="327025" y="4322763"/>
            <a:ext cx="2665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Использование:</a:t>
            </a:r>
            <a:endParaRPr lang="ru-RU" altLang="ru-RU" b="1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3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p" animBg="1"/>
      <p:bldP spid="51" grpId="0"/>
      <p:bldP spid="52" grpId="0" build="p" animBg="1"/>
      <p:bldP spid="53" grpId="0"/>
      <p:bldP spid="11" grpId="0" animBg="1"/>
      <p:bldP spid="12" grpId="0" build="p" animBg="1"/>
      <p:bldP spid="13" grpId="0"/>
      <p:bldP spid="17" grpId="0" build="p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 smtClean="0"/>
              <a:t>Расширение массива</a:t>
            </a:r>
          </a:p>
        </p:txBody>
      </p:sp>
      <p:sp>
        <p:nvSpPr>
          <p:cNvPr id="4608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B3BE87A-46AF-445F-B49A-50C6C6DBC1C4}" type="slidenum">
              <a:rPr lang="ru-RU" altLang="ru-RU" smtClean="0"/>
              <a:pPr eaLnBrk="1" hangingPunct="1"/>
              <a:t>13</a:t>
            </a:fld>
            <a:endParaRPr lang="ru-RU" altLang="ru-RU" smtClean="0"/>
          </a:p>
        </p:txBody>
      </p:sp>
      <p:sp>
        <p:nvSpPr>
          <p:cNvPr id="46084" name="Прямоугольник 3"/>
          <p:cNvSpPr>
            <a:spLocks noChangeArrowheads="1"/>
          </p:cNvSpPr>
          <p:nvPr/>
        </p:nvSpPr>
        <p:spPr bwMode="auto">
          <a:xfrm>
            <a:off x="392113" y="815975"/>
            <a:ext cx="84661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400" i="1"/>
              <a:t>Задача</a:t>
            </a:r>
            <a:r>
              <a:rPr lang="ru-RU" altLang="ru-RU" sz="2400"/>
              <a:t>. С клавиатуры вводятся натуральные числа, ввод заканчивается числом </a:t>
            </a:r>
            <a:r>
              <a:rPr lang="ru-RU" altLang="ru-RU" sz="2400" b="1">
                <a:solidFill>
                  <a:srgbClr val="333399"/>
                </a:solidFill>
              </a:rPr>
              <a:t>0</a:t>
            </a:r>
            <a:r>
              <a:rPr lang="ru-RU" altLang="ru-RU" sz="2400"/>
              <a:t>. Нужно вывести на экран эти числа в порядке возрастания.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61988" y="2058988"/>
            <a:ext cx="5214937" cy="663575"/>
            <a:chOff x="464" y="2126"/>
            <a:chExt cx="3286" cy="418"/>
          </a:xfrm>
        </p:grpSpPr>
        <p:sp>
          <p:nvSpPr>
            <p:cNvPr id="6" name="Text Box 32"/>
            <p:cNvSpPr txBox="1">
              <a:spLocks noChangeArrowheads="1"/>
            </p:cNvSpPr>
            <p:nvPr/>
          </p:nvSpPr>
          <p:spPr bwMode="auto">
            <a:xfrm>
              <a:off x="782" y="2189"/>
              <a:ext cx="2968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177800" indent="-177800" eaLnBrk="0" hangingPunct="0">
                <a:spcBef>
                  <a:spcPct val="50000"/>
                </a:spcBef>
                <a:defRPr/>
              </a:pPr>
              <a:r>
                <a:rPr lang="ru-RU" sz="2400" dirty="0"/>
                <a:t>  Какой размер массива нужен?</a:t>
              </a:r>
            </a:p>
          </p:txBody>
        </p:sp>
        <p:sp>
          <p:nvSpPr>
            <p:cNvPr id="46090" name="Oval 33"/>
            <p:cNvSpPr>
              <a:spLocks noChangeArrowheads="1"/>
            </p:cNvSpPr>
            <p:nvPr/>
          </p:nvSpPr>
          <p:spPr bwMode="auto">
            <a:xfrm>
              <a:off x="464" y="212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49158" name="Прямоугольник 7"/>
          <p:cNvSpPr>
            <a:spLocks noChangeArrowheads="1"/>
          </p:cNvSpPr>
          <p:nvPr/>
        </p:nvSpPr>
        <p:spPr bwMode="auto">
          <a:xfrm>
            <a:off x="327025" y="2776538"/>
            <a:ext cx="23320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Ввод данных:</a:t>
            </a:r>
            <a:endParaRPr lang="ru-RU" altLang="ru-RU" b="1">
              <a:solidFill>
                <a:srgbClr val="333399"/>
              </a:solidFill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90550" y="3248025"/>
            <a:ext cx="3556000" cy="230822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 err="1">
                <a:latin typeface="Courier New"/>
                <a:ea typeface="Times New Roman"/>
              </a:rPr>
              <a:t>cin</a:t>
            </a:r>
            <a:r>
              <a:rPr lang="en-US" sz="2400" b="1" dirty="0">
                <a:latin typeface="Courier New"/>
                <a:ea typeface="Times New Roman"/>
              </a:rPr>
              <a:t> &gt;&gt; x;</a:t>
            </a: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while</a:t>
            </a:r>
            <a:r>
              <a:rPr lang="en-US" sz="2400" b="1" dirty="0">
                <a:latin typeface="+mn-lt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x !=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r>
              <a:rPr lang="en-US" sz="2400" b="1" dirty="0">
                <a:latin typeface="Courier New"/>
                <a:ea typeface="Times New Roman"/>
              </a:rPr>
              <a:t> ) </a:t>
            </a: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{</a:t>
            </a: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</a:t>
            </a:r>
            <a:r>
              <a:rPr lang="en-US" sz="2400" b="1" dirty="0" err="1">
                <a:latin typeface="Courier New"/>
                <a:ea typeface="Times New Roman"/>
              </a:rPr>
              <a:t>A.push_back</a:t>
            </a:r>
            <a:r>
              <a:rPr lang="en-US" sz="2400" b="1" dirty="0">
                <a:latin typeface="Courier New"/>
                <a:ea typeface="Times New Roman"/>
              </a:rPr>
              <a:t>(x);    </a:t>
            </a: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</a:t>
            </a:r>
            <a:r>
              <a:rPr lang="en-US" sz="2400" b="1" dirty="0" err="1">
                <a:latin typeface="Courier New"/>
                <a:ea typeface="Times New Roman"/>
              </a:rPr>
              <a:t>cin</a:t>
            </a:r>
            <a:r>
              <a:rPr lang="en-US" sz="2400" b="1" dirty="0">
                <a:latin typeface="Courier New"/>
                <a:ea typeface="Times New Roman"/>
              </a:rPr>
              <a:t> &gt;&gt; x;</a:t>
            </a: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}</a:t>
            </a:r>
            <a:endParaRPr lang="ru-RU" sz="2400" b="1" dirty="0">
              <a:latin typeface="Courier New"/>
              <a:ea typeface="Times New Roman"/>
            </a:endParaRPr>
          </a:p>
        </p:txBody>
      </p:sp>
      <p:sp>
        <p:nvSpPr>
          <p:cNvPr id="17" name="Скругленная прямоугольная выноска 16"/>
          <p:cNvSpPr/>
          <p:nvPr/>
        </p:nvSpPr>
        <p:spPr>
          <a:xfrm>
            <a:off x="4306888" y="4027488"/>
            <a:ext cx="2894012" cy="757237"/>
          </a:xfrm>
          <a:prstGeom prst="wedgeRoundRectCallout">
            <a:avLst>
              <a:gd name="adj1" fmla="val -68228"/>
              <a:gd name="adj2" fmla="val 23160"/>
              <a:gd name="adj3" fmla="val 16667"/>
            </a:avLst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90488" algn="ctr" eaLnBrk="0" hangingPunct="0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автоматическое расширение</a:t>
            </a:r>
          </a:p>
        </p:txBody>
      </p:sp>
    </p:spTree>
    <p:extLst>
      <p:ext uri="{BB962C8B-B14F-4D97-AF65-F5344CB8AC3E}">
        <p14:creationId xmlns:p14="http://schemas.microsoft.com/office/powerpoint/2010/main" val="190962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/>
      <p:bldP spid="9" grpId="0" build="p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 bwMode="auto">
          <a:xfrm>
            <a:off x="647700" y="4467225"/>
            <a:ext cx="7038975" cy="819150"/>
          </a:xfrm>
          <a:prstGeom prst="rect">
            <a:avLst/>
          </a:prstGeom>
          <a:solidFill>
            <a:srgbClr val="66FF66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4819" name="Заголовок 4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 smtClean="0"/>
              <a:t>Чем плох обычный массив?</a:t>
            </a:r>
          </a:p>
        </p:txBody>
      </p:sp>
      <p:sp>
        <p:nvSpPr>
          <p:cNvPr id="3482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257035-8F43-4F35-93E1-234D41D15D55}" type="slidenum">
              <a:rPr lang="ru-RU" altLang="ru-RU" smtClean="0"/>
              <a:pPr eaLnBrk="1" hangingPunct="1"/>
              <a:t>2</a:t>
            </a:fld>
            <a:endParaRPr lang="ru-RU" altLang="ru-RU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19100" y="866775"/>
            <a:ext cx="3790950" cy="83026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const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N</a:t>
            </a:r>
            <a:r>
              <a:rPr lang="en-US" sz="2400" b="1" dirty="0">
                <a:ea typeface="Calibri" pitchFamily="34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2400" b="1" dirty="0">
                <a:latin typeface="+mn-lt"/>
                <a:ea typeface="Calibri" pitchFamily="34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100</a:t>
            </a:r>
            <a:r>
              <a:rPr lang="en-US" sz="24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indent="90488" eaLnBrk="0" hangingPunct="0">
              <a:defRPr/>
            </a:pP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A[N];</a:t>
            </a:r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4568825" y="903288"/>
            <a:ext cx="2238375" cy="755650"/>
          </a:xfrm>
          <a:prstGeom prst="wedgeRoundRectCallout">
            <a:avLst>
              <a:gd name="adj1" fmla="val -77048"/>
              <a:gd name="adj2" fmla="val -2834"/>
              <a:gd name="adj3" fmla="val 16667"/>
            </a:avLst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90488" algn="ctr" eaLnBrk="0" hangingPunct="0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статический массив</a:t>
            </a:r>
          </a:p>
        </p:txBody>
      </p:sp>
      <p:sp>
        <p:nvSpPr>
          <p:cNvPr id="44039" name="Прямоугольник 7"/>
          <p:cNvSpPr>
            <a:spLocks noChangeArrowheads="1"/>
          </p:cNvSpPr>
          <p:nvPr/>
        </p:nvSpPr>
        <p:spPr bwMode="auto">
          <a:xfrm>
            <a:off x="628650" y="1704975"/>
            <a:ext cx="63912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0975" indent="-1809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ru-RU" altLang="ru-RU" sz="2400"/>
              <a:t>память выделяется при трансляции</a:t>
            </a:r>
            <a:endParaRPr lang="en-US" altLang="ru-RU" sz="2400"/>
          </a:p>
          <a:p>
            <a:pPr eaLnBrk="1" hangingPunct="1">
              <a:buFont typeface="Arial" charset="0"/>
              <a:buChar char="•"/>
            </a:pPr>
            <a:r>
              <a:rPr lang="ru-RU" altLang="ru-RU" sz="2400"/>
              <a:t>нужно заранее знать размер</a:t>
            </a:r>
          </a:p>
          <a:p>
            <a:pPr eaLnBrk="1" hangingPunct="1">
              <a:buFont typeface="Arial" charset="0"/>
              <a:buChar char="•"/>
            </a:pPr>
            <a:r>
              <a:rPr lang="ru-RU" altLang="ru-RU" sz="2400"/>
              <a:t>изменить размер нельзя</a:t>
            </a:r>
          </a:p>
        </p:txBody>
      </p:sp>
      <p:sp>
        <p:nvSpPr>
          <p:cNvPr id="44040" name="Прямоугольник 8"/>
          <p:cNvSpPr>
            <a:spLocks noChangeArrowheads="1"/>
          </p:cNvSpPr>
          <p:nvPr/>
        </p:nvSpPr>
        <p:spPr bwMode="auto">
          <a:xfrm>
            <a:off x="392113" y="2892425"/>
            <a:ext cx="8466137" cy="1200150"/>
          </a:xfrm>
          <a:prstGeom prst="rect">
            <a:avLst/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61950" indent="-361950">
              <a:defRPr/>
            </a:pPr>
            <a:r>
              <a:rPr lang="ru-RU" sz="2400" i="1" dirty="0"/>
              <a:t>Задача</a:t>
            </a:r>
            <a:r>
              <a:rPr lang="ru-RU" sz="2400" dirty="0"/>
              <a:t>. В файле записаны фамилии (сколько – неизвестно!)</a:t>
            </a:r>
            <a:r>
              <a:rPr lang="en-US" sz="2400" dirty="0"/>
              <a:t>.</a:t>
            </a:r>
            <a:r>
              <a:rPr lang="ru-RU" sz="2400" dirty="0"/>
              <a:t> Вывести их в другой файл в алфавитном порядке.</a:t>
            </a:r>
          </a:p>
        </p:txBody>
      </p:sp>
      <p:sp>
        <p:nvSpPr>
          <p:cNvPr id="44041" name="Прямоугольник 9"/>
          <p:cNvSpPr>
            <a:spLocks noChangeArrowheads="1"/>
          </p:cNvSpPr>
          <p:nvPr/>
        </p:nvSpPr>
        <p:spPr bwMode="auto">
          <a:xfrm>
            <a:off x="628650" y="4057650"/>
            <a:ext cx="72294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0975" indent="-1809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ru-RU" altLang="ru-RU" sz="2400"/>
              <a:t>выделить заранее большой блок (с запасом)</a:t>
            </a:r>
          </a:p>
          <a:p>
            <a:pPr eaLnBrk="1" hangingPunct="1">
              <a:buFont typeface="Arial" charset="0"/>
              <a:buChar char="•"/>
            </a:pPr>
            <a:r>
              <a:rPr lang="ru-RU" altLang="ru-RU" sz="2400"/>
              <a:t>выделять память во время работы программы (</a:t>
            </a:r>
            <a:r>
              <a:rPr lang="ru-RU" altLang="ru-RU" sz="2400" b="1"/>
              <a:t>динамически</a:t>
            </a:r>
            <a:r>
              <a:rPr lang="ru-RU" altLang="ru-RU" sz="2400"/>
              <a:t>!)</a:t>
            </a:r>
            <a:endParaRPr lang="en-US" altLang="ru-RU" sz="2400"/>
          </a:p>
        </p:txBody>
      </p:sp>
    </p:spTree>
    <p:extLst>
      <p:ext uri="{BB962C8B-B14F-4D97-AF65-F5344CB8AC3E}">
        <p14:creationId xmlns:p14="http://schemas.microsoft.com/office/powerpoint/2010/main" val="121002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0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0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4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40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7" grpId="0" animBg="1"/>
      <p:bldP spid="44039" grpId="0" build="p"/>
      <p:bldP spid="44040" grpId="0" animBg="1"/>
      <p:bldP spid="4404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 smtClean="0"/>
              <a:t>Динамические структуры данных</a:t>
            </a:r>
          </a:p>
        </p:txBody>
      </p:sp>
      <p:sp>
        <p:nvSpPr>
          <p:cNvPr id="3584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B08874-AD90-41F1-873C-7BFD6AEEFB14}" type="slidenum">
              <a:rPr lang="ru-RU" altLang="ru-RU" smtClean="0"/>
              <a:pPr eaLnBrk="1" hangingPunct="1"/>
              <a:t>3</a:t>
            </a:fld>
            <a:endParaRPr lang="ru-RU" altLang="ru-RU" smtClean="0"/>
          </a:p>
        </p:txBody>
      </p:sp>
      <p:sp>
        <p:nvSpPr>
          <p:cNvPr id="45060" name="Прямоугольник 3"/>
          <p:cNvSpPr>
            <a:spLocks noChangeArrowheads="1"/>
          </p:cNvSpPr>
          <p:nvPr/>
        </p:nvSpPr>
        <p:spPr bwMode="auto">
          <a:xfrm>
            <a:off x="495300" y="1181100"/>
            <a:ext cx="63912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0975" indent="-1809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ru-RU" altLang="ru-RU" sz="2400"/>
              <a:t>создавать новые объекты в памяти</a:t>
            </a:r>
          </a:p>
          <a:p>
            <a:pPr eaLnBrk="1" hangingPunct="1">
              <a:buFont typeface="Arial" charset="0"/>
              <a:buChar char="•"/>
            </a:pPr>
            <a:r>
              <a:rPr lang="ru-RU" altLang="ru-RU" sz="2400"/>
              <a:t>изменять их размер</a:t>
            </a:r>
          </a:p>
          <a:p>
            <a:pPr eaLnBrk="1" hangingPunct="1">
              <a:buFont typeface="Arial" charset="0"/>
              <a:buChar char="•"/>
            </a:pPr>
            <a:r>
              <a:rPr lang="ru-RU" altLang="ru-RU" sz="2400"/>
              <a:t>удалять из памяти, когда не нужны</a:t>
            </a:r>
          </a:p>
        </p:txBody>
      </p:sp>
      <p:sp>
        <p:nvSpPr>
          <p:cNvPr id="45061" name="Прямоугольник 4"/>
          <p:cNvSpPr>
            <a:spLocks noChangeArrowheads="1"/>
          </p:cNvSpPr>
          <p:nvPr/>
        </p:nvSpPr>
        <p:spPr bwMode="auto">
          <a:xfrm>
            <a:off x="327025" y="809625"/>
            <a:ext cx="22463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400">
                <a:solidFill>
                  <a:srgbClr val="000000"/>
                </a:solidFill>
              </a:rPr>
              <a:t>… </a:t>
            </a:r>
            <a:r>
              <a:rPr lang="ru-RU" altLang="ru-RU" sz="2400" b="1">
                <a:solidFill>
                  <a:srgbClr val="333399"/>
                </a:solidFill>
              </a:rPr>
              <a:t>позволяют</a:t>
            </a:r>
            <a:endParaRPr lang="ru-RU" altLang="ru-RU" b="1">
              <a:solidFill>
                <a:srgbClr val="333399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2447925"/>
            <a:ext cx="8372475" cy="1200150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61950" indent="-361950">
              <a:defRPr/>
            </a:pPr>
            <a:r>
              <a:rPr lang="ru-RU" sz="2400" i="1" dirty="0"/>
              <a:t>Задача. </a:t>
            </a:r>
            <a:r>
              <a:rPr lang="ru-RU" sz="2400" dirty="0"/>
              <a:t>Ввести с клавиатуры целое значение </a:t>
            </a:r>
            <a:r>
              <a:rPr lang="ru-RU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400" dirty="0"/>
              <a:t>, затем – </a:t>
            </a:r>
            <a:r>
              <a:rPr lang="ru-RU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400" dirty="0"/>
              <a:t> целых чисел, и вывести на экран эти числа в порядке возрастания. </a:t>
            </a:r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600075" y="3781425"/>
            <a:ext cx="7334250" cy="120015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algn="just" eaLnBrk="0" hangingPunct="0">
              <a:defRPr/>
            </a:pP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прочитать данные из файла в массив</a:t>
            </a:r>
            <a:endParaRPr lang="ru-RU" sz="2400" dirty="0">
              <a:solidFill>
                <a:srgbClr val="008000"/>
              </a:solidFill>
              <a:ea typeface="Times New Roman" pitchFamily="18" charset="0"/>
              <a:cs typeface="Courier New" pitchFamily="49" charset="0"/>
            </a:endParaRPr>
          </a:p>
          <a:p>
            <a:pPr indent="90488" algn="just" eaLnBrk="0" hangingPunct="0">
              <a:defRPr/>
            </a:pP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отсортировать их по возрастанию</a:t>
            </a:r>
            <a:endParaRPr lang="ru-RU" sz="2400" dirty="0">
              <a:solidFill>
                <a:srgbClr val="008000"/>
              </a:solidFill>
              <a:ea typeface="Times New Roman" pitchFamily="18" charset="0"/>
              <a:cs typeface="Courier New" pitchFamily="49" charset="0"/>
            </a:endParaRPr>
          </a:p>
          <a:p>
            <a:pPr indent="90488" algn="just" eaLnBrk="0" hangingPunct="0">
              <a:defRPr/>
            </a:pP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вывести массив на экран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lang="ru-RU" sz="2400" dirty="0">
              <a:solidFill>
                <a:srgbClr val="008000"/>
              </a:solidFill>
              <a:ea typeface="Times New Roman" pitchFamily="18" charset="0"/>
              <a:cs typeface="Courier New" pitchFamily="49" charset="0"/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938213" y="5316538"/>
            <a:ext cx="3519487" cy="663575"/>
            <a:chOff x="464" y="2126"/>
            <a:chExt cx="2218" cy="418"/>
          </a:xfrm>
        </p:grpSpPr>
        <p:sp>
          <p:nvSpPr>
            <p:cNvPr id="9" name="Text Box 32"/>
            <p:cNvSpPr txBox="1">
              <a:spLocks noChangeArrowheads="1"/>
            </p:cNvSpPr>
            <p:nvPr/>
          </p:nvSpPr>
          <p:spPr bwMode="auto">
            <a:xfrm>
              <a:off x="782" y="2189"/>
              <a:ext cx="1900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177800" indent="-177800" eaLnBrk="0" hangingPunct="0">
                <a:spcBef>
                  <a:spcPct val="50000"/>
                </a:spcBef>
                <a:defRPr/>
              </a:pPr>
              <a:r>
                <a:rPr lang="ru-RU" sz="2400" dirty="0"/>
                <a:t>  В чём проблема?</a:t>
              </a:r>
            </a:p>
          </p:txBody>
        </p:sp>
        <p:sp>
          <p:nvSpPr>
            <p:cNvPr id="35850" name="Oval 33"/>
            <p:cNvSpPr>
              <a:spLocks noChangeArrowheads="1"/>
            </p:cNvSpPr>
            <p:nvPr/>
          </p:nvSpPr>
          <p:spPr bwMode="auto">
            <a:xfrm>
              <a:off x="464" y="212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69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uild="p"/>
      <p:bldP spid="45061" grpId="0"/>
      <p:bldP spid="6" grpId="0" animBg="1"/>
      <p:bldP spid="563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 smtClean="0"/>
              <a:t>Динамические массивы</a:t>
            </a:r>
            <a:endParaRPr lang="ru-RU" altLang="ru-RU" b="0" smtClean="0"/>
          </a:p>
        </p:txBody>
      </p:sp>
      <p:sp>
        <p:nvSpPr>
          <p:cNvPr id="3686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171A2A-8FA7-4374-883D-47304563F750}" type="slidenum">
              <a:rPr lang="ru-RU" altLang="ru-RU" smtClean="0"/>
              <a:pPr eaLnBrk="1" hangingPunct="1"/>
              <a:t>4</a:t>
            </a:fld>
            <a:endParaRPr lang="ru-RU" altLang="ru-RU" smtClean="0"/>
          </a:p>
        </p:txBody>
      </p:sp>
      <p:sp>
        <p:nvSpPr>
          <p:cNvPr id="46084" name="Прямоугольник 3"/>
          <p:cNvSpPr>
            <a:spLocks noChangeArrowheads="1"/>
          </p:cNvSpPr>
          <p:nvPr/>
        </p:nvSpPr>
        <p:spPr bwMode="auto">
          <a:xfrm>
            <a:off x="327025" y="809625"/>
            <a:ext cx="22113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Объявление:</a:t>
            </a:r>
            <a:endParaRPr lang="ru-RU" altLang="ru-RU" b="1">
              <a:solidFill>
                <a:srgbClr val="333399"/>
              </a:solidFill>
            </a:endParaRPr>
          </a:p>
        </p:txBody>
      </p:sp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647700" y="1247775"/>
            <a:ext cx="1851025" cy="46196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int</a:t>
            </a:r>
            <a:r>
              <a:rPr lang="en-US" sz="2400" b="1" dirty="0">
                <a:latin typeface="Courier New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*</a:t>
            </a:r>
            <a:r>
              <a:rPr lang="en-US" sz="2400" b="1" dirty="0">
                <a:latin typeface="Courier New"/>
                <a:ea typeface="Times New Roman"/>
              </a:rPr>
              <a:t>A</a:t>
            </a:r>
            <a:r>
              <a:rPr lang="ru-RU" sz="2400" b="1" dirty="0">
                <a:latin typeface="Courier New"/>
                <a:ea typeface="Times New Roman"/>
              </a:rPr>
              <a:t>;</a:t>
            </a:r>
          </a:p>
        </p:txBody>
      </p:sp>
      <p:sp>
        <p:nvSpPr>
          <p:cNvPr id="46087" name="Прямоугольник 6"/>
          <p:cNvSpPr>
            <a:spLocks noChangeArrowheads="1"/>
          </p:cNvSpPr>
          <p:nvPr/>
        </p:nvSpPr>
        <p:spPr bwMode="auto">
          <a:xfrm>
            <a:off x="327025" y="1817688"/>
            <a:ext cx="32400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Выделение памяти:</a:t>
            </a:r>
            <a:endParaRPr lang="ru-RU" altLang="ru-RU" b="1">
              <a:solidFill>
                <a:srgbClr val="333399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47700" y="2312988"/>
            <a:ext cx="3211513" cy="461962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A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new</a:t>
            </a:r>
            <a:r>
              <a:rPr lang="en-US" sz="2400" b="1" dirty="0">
                <a:latin typeface="Courier New"/>
                <a:ea typeface="Times New Roman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int</a:t>
            </a:r>
            <a:r>
              <a:rPr lang="en-US" sz="2400" b="1" dirty="0">
                <a:latin typeface="Courier New"/>
                <a:ea typeface="Times New Roman"/>
              </a:rPr>
              <a:t>[N];</a:t>
            </a:r>
            <a:endParaRPr lang="ru-RU" sz="2400" b="1" dirty="0">
              <a:latin typeface="Courier New"/>
              <a:ea typeface="Times New Roman"/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744788" y="1106488"/>
            <a:ext cx="4443412" cy="663575"/>
            <a:chOff x="464" y="2126"/>
            <a:chExt cx="2800" cy="418"/>
          </a:xfrm>
        </p:grpSpPr>
        <p:sp>
          <p:nvSpPr>
            <p:cNvPr id="19" name="Text Box 32"/>
            <p:cNvSpPr txBox="1">
              <a:spLocks noChangeArrowheads="1"/>
            </p:cNvSpPr>
            <p:nvPr/>
          </p:nvSpPr>
          <p:spPr bwMode="auto">
            <a:xfrm>
              <a:off x="782" y="2189"/>
              <a:ext cx="2482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177800" indent="-177800" eaLnBrk="0" hangingPunct="0">
                <a:spcBef>
                  <a:spcPct val="50000"/>
                </a:spcBef>
                <a:defRPr/>
              </a:pPr>
              <a:r>
                <a:rPr lang="ru-RU" sz="2400" dirty="0"/>
                <a:t>  Память не выделяется!</a:t>
              </a:r>
            </a:p>
          </p:txBody>
        </p:sp>
        <p:sp>
          <p:nvSpPr>
            <p:cNvPr id="36875" name="Oval 33"/>
            <p:cNvSpPr>
              <a:spLocks noChangeArrowheads="1"/>
            </p:cNvSpPr>
            <p:nvPr/>
          </p:nvSpPr>
          <p:spPr bwMode="auto">
            <a:xfrm>
              <a:off x="464" y="212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</a:p>
          </p:txBody>
        </p:sp>
      </p:grpSp>
      <p:sp>
        <p:nvSpPr>
          <p:cNvPr id="21" name="Скругленная прямоугольная выноска 20"/>
          <p:cNvSpPr/>
          <p:nvPr/>
        </p:nvSpPr>
        <p:spPr>
          <a:xfrm>
            <a:off x="2573338" y="3079750"/>
            <a:ext cx="2009775" cy="755650"/>
          </a:xfrm>
          <a:prstGeom prst="wedgeRoundRectCallout">
            <a:avLst>
              <a:gd name="adj1" fmla="val -36202"/>
              <a:gd name="adj2" fmla="val -104720"/>
              <a:gd name="adj3" fmla="val 16667"/>
            </a:avLst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90488" algn="ctr" eaLnBrk="0" hangingPunct="0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количество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199753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/>
      <p:bldP spid="61441" grpId="0" animBg="1"/>
      <p:bldP spid="46087" grpId="0"/>
      <p:bldP spid="8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 smtClean="0"/>
              <a:t>Динамические массивы</a:t>
            </a:r>
            <a:endParaRPr lang="ru-RU" altLang="ru-RU" b="0" smtClean="0"/>
          </a:p>
        </p:txBody>
      </p:sp>
      <p:sp>
        <p:nvSpPr>
          <p:cNvPr id="3789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32E9880-B2A4-4DF7-BDC7-DD4B5B0465A4}" type="slidenum">
              <a:rPr lang="ru-RU" altLang="ru-RU" smtClean="0"/>
              <a:pPr eaLnBrk="1" hangingPunct="1"/>
              <a:t>5</a:t>
            </a:fld>
            <a:endParaRPr lang="ru-RU" altLang="ru-RU" smtClean="0"/>
          </a:p>
        </p:txBody>
      </p:sp>
      <p:sp>
        <p:nvSpPr>
          <p:cNvPr id="46092" name="Прямоугольник 13"/>
          <p:cNvSpPr>
            <a:spLocks noChangeArrowheads="1"/>
          </p:cNvSpPr>
          <p:nvPr/>
        </p:nvSpPr>
        <p:spPr bwMode="auto">
          <a:xfrm>
            <a:off x="327025" y="793750"/>
            <a:ext cx="4035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Использование массива:</a:t>
            </a:r>
            <a:endParaRPr lang="ru-RU" altLang="ru-RU" b="1">
              <a:solidFill>
                <a:srgbClr val="333399"/>
              </a:solidFill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647700" y="1235075"/>
            <a:ext cx="6840538" cy="304800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for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r>
              <a:rPr lang="en-US" sz="2400" b="1" dirty="0">
                <a:latin typeface="Courier New"/>
                <a:ea typeface="Times New Roman"/>
              </a:rPr>
              <a:t>; 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&lt;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N; 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ourier New"/>
                <a:ea typeface="Times New Roman"/>
              </a:rPr>
              <a:t>++ ) 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ru-RU" sz="2400" b="1" dirty="0">
                <a:latin typeface="Courier New"/>
                <a:ea typeface="Times New Roman"/>
              </a:rPr>
              <a:t>  </a:t>
            </a:r>
            <a:r>
              <a:rPr lang="en-US" sz="2400" b="1" dirty="0" err="1">
                <a:latin typeface="Courier New"/>
                <a:ea typeface="Times New Roman"/>
              </a:rPr>
              <a:t>cin</a:t>
            </a:r>
            <a:r>
              <a:rPr lang="en-US" sz="2400" b="1" dirty="0">
                <a:latin typeface="Courier New"/>
                <a:ea typeface="Times New Roman"/>
              </a:rPr>
              <a:t> &gt;&gt; A[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ourier New"/>
                <a:ea typeface="Times New Roman"/>
              </a:rPr>
              <a:t>];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ru-RU" sz="2400" b="1" dirty="0">
                <a:latin typeface="Courier New"/>
                <a:ea typeface="Times New Roman"/>
              </a:rPr>
              <a:t>...</a:t>
            </a: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for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r>
              <a:rPr lang="en-US" sz="2400" b="1" dirty="0">
                <a:latin typeface="Courier New"/>
                <a:ea typeface="Times New Roman"/>
              </a:rPr>
              <a:t>; 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&lt;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N; 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ourier New"/>
                <a:ea typeface="Times New Roman"/>
              </a:rPr>
              <a:t>++ ) 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{    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A[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ourier New"/>
                <a:ea typeface="Times New Roman"/>
              </a:rPr>
              <a:t>]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ourier New"/>
                <a:ea typeface="Times New Roman"/>
              </a:rPr>
              <a:t>;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</a:t>
            </a:r>
            <a:r>
              <a:rPr lang="en-US" sz="2400" b="1" dirty="0" err="1">
                <a:latin typeface="Courier New"/>
                <a:ea typeface="Times New Roman"/>
              </a:rPr>
              <a:t>cout</a:t>
            </a:r>
            <a:r>
              <a:rPr lang="en-US" sz="2400" b="1" dirty="0">
                <a:latin typeface="Courier New"/>
                <a:ea typeface="Times New Roman"/>
              </a:rPr>
              <a:t> &lt;&lt; A[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ourier New"/>
                <a:ea typeface="Times New Roman"/>
              </a:rPr>
              <a:t>] &lt;&lt; 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" "</a:t>
            </a:r>
            <a:r>
              <a:rPr lang="en-US" sz="2400" b="1" dirty="0">
                <a:latin typeface="Courier New"/>
                <a:ea typeface="Times New Roman"/>
              </a:rPr>
              <a:t>;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}</a:t>
            </a:r>
            <a:endParaRPr lang="ru-RU" sz="2400" b="1" dirty="0">
              <a:latin typeface="Courier New"/>
              <a:ea typeface="Times New Roman"/>
            </a:endParaRPr>
          </a:p>
        </p:txBody>
      </p:sp>
      <p:sp>
        <p:nvSpPr>
          <p:cNvPr id="20" name="Прямоугольник 13"/>
          <p:cNvSpPr>
            <a:spLocks noChangeArrowheads="1"/>
          </p:cNvSpPr>
          <p:nvPr/>
        </p:nvSpPr>
        <p:spPr bwMode="auto">
          <a:xfrm>
            <a:off x="327025" y="4291013"/>
            <a:ext cx="3765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Освобождение памяти:</a:t>
            </a:r>
            <a:endParaRPr lang="ru-RU" altLang="ru-RU" b="1">
              <a:solidFill>
                <a:srgbClr val="333399"/>
              </a:solidFill>
            </a:endParaRP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647700" y="4733925"/>
            <a:ext cx="3275013" cy="46196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delete</a:t>
            </a:r>
            <a:r>
              <a:rPr lang="en-US" sz="2400" b="1" dirty="0">
                <a:latin typeface="Courier New"/>
                <a:ea typeface="Times New Roman"/>
              </a:rPr>
              <a:t> [] A;</a:t>
            </a:r>
            <a:endParaRPr lang="ru-RU" sz="2400" b="1" dirty="0">
              <a:latin typeface="Courier New"/>
              <a:ea typeface="Times New Roman"/>
            </a:endParaRPr>
          </a:p>
        </p:txBody>
      </p:sp>
      <p:sp>
        <p:nvSpPr>
          <p:cNvPr id="22" name="Скругленная прямоугольная выноска 21"/>
          <p:cNvSpPr/>
          <p:nvPr/>
        </p:nvSpPr>
        <p:spPr>
          <a:xfrm>
            <a:off x="1989138" y="5557838"/>
            <a:ext cx="2009775" cy="755650"/>
          </a:xfrm>
          <a:prstGeom prst="wedgeRoundRectCallout">
            <a:avLst>
              <a:gd name="adj1" fmla="val -36202"/>
              <a:gd name="adj2" fmla="val -104720"/>
              <a:gd name="adj3" fmla="val 16667"/>
            </a:avLst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90488" algn="ctr" eaLnBrk="0" hangingPunct="0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удаление массива</a:t>
            </a:r>
          </a:p>
        </p:txBody>
      </p:sp>
    </p:spTree>
    <p:extLst>
      <p:ext uri="{BB962C8B-B14F-4D97-AF65-F5344CB8AC3E}">
        <p14:creationId xmlns:p14="http://schemas.microsoft.com/office/powerpoint/2010/main" val="391320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2" grpId="0"/>
      <p:bldP spid="16" grpId="0" build="p" animBg="1"/>
      <p:bldP spid="20" grpId="0"/>
      <p:bldP spid="21" grpId="0" build="p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 smtClean="0"/>
              <a:t>Тип </a:t>
            </a:r>
            <a:r>
              <a:rPr lang="en-US" altLang="ru-RU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altLang="ru-RU" smtClean="0"/>
              <a:t> </a:t>
            </a:r>
            <a:r>
              <a:rPr lang="en-US" altLang="ru-RU" b="0" smtClean="0"/>
              <a:t>(</a:t>
            </a:r>
            <a:r>
              <a:rPr lang="ru-RU" altLang="ru-RU" b="0" smtClean="0"/>
              <a:t>библиотека </a:t>
            </a:r>
            <a:r>
              <a:rPr lang="en-US" altLang="ru-RU" b="0" smtClean="0"/>
              <a:t>STL)</a:t>
            </a:r>
            <a:endParaRPr lang="ru-RU" altLang="ru-RU" b="0" smtClean="0"/>
          </a:p>
        </p:txBody>
      </p:sp>
      <p:sp>
        <p:nvSpPr>
          <p:cNvPr id="3891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30F8BEB-193F-415C-9820-9BB3B7093CCC}" type="slidenum">
              <a:rPr lang="ru-RU" altLang="ru-RU" smtClean="0"/>
              <a:pPr eaLnBrk="1" hangingPunct="1"/>
              <a:t>6</a:t>
            </a:fld>
            <a:endParaRPr lang="ru-RU" altLang="ru-RU" smtClean="0"/>
          </a:p>
        </p:txBody>
      </p:sp>
      <p:sp>
        <p:nvSpPr>
          <p:cNvPr id="46092" name="Прямоугольник 13"/>
          <p:cNvSpPr>
            <a:spLocks noChangeArrowheads="1"/>
          </p:cNvSpPr>
          <p:nvPr/>
        </p:nvSpPr>
        <p:spPr bwMode="auto">
          <a:xfrm>
            <a:off x="327025" y="2079625"/>
            <a:ext cx="3425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Заголовочный файл:</a:t>
            </a:r>
            <a:endParaRPr lang="ru-RU" altLang="ru-RU" b="1">
              <a:solidFill>
                <a:srgbClr val="333399"/>
              </a:solidFill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647700" y="2522538"/>
            <a:ext cx="3594100" cy="461962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#</a:t>
            </a:r>
            <a:r>
              <a:rPr 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include</a:t>
            </a:r>
            <a:r>
              <a:rPr lang="ru-RU" sz="2400" b="1" dirty="0">
                <a:latin typeface="Courier New"/>
                <a:ea typeface="Times New Roman"/>
              </a:rPr>
              <a:t> </a:t>
            </a:r>
            <a:r>
              <a:rPr lang="ru-RU" sz="2400" b="1" dirty="0">
                <a:solidFill>
                  <a:srgbClr val="C00000"/>
                </a:solidFill>
                <a:latin typeface="Courier New"/>
                <a:ea typeface="Times New Roman"/>
              </a:rPr>
              <a:t>&lt;</a:t>
            </a:r>
            <a:r>
              <a:rPr lang="ru-RU" sz="2400" b="1" dirty="0" err="1">
                <a:solidFill>
                  <a:srgbClr val="C00000"/>
                </a:solidFill>
                <a:latin typeface="Courier New"/>
                <a:ea typeface="Times New Roman"/>
              </a:rPr>
              <a:t>vector</a:t>
            </a:r>
            <a:r>
              <a:rPr lang="ru-RU" sz="2400" b="1" dirty="0">
                <a:solidFill>
                  <a:srgbClr val="C00000"/>
                </a:solidFill>
                <a:latin typeface="Courier New"/>
                <a:ea typeface="Times New Roman"/>
              </a:rPr>
              <a:t>&gt;</a:t>
            </a:r>
            <a:endParaRPr lang="ru-RU" sz="2400" b="1" dirty="0">
              <a:latin typeface="Courier New"/>
              <a:ea typeface="Times New Roman"/>
            </a:endParaRPr>
          </a:p>
        </p:txBody>
      </p:sp>
      <p:sp>
        <p:nvSpPr>
          <p:cNvPr id="20" name="Прямоугольник 13"/>
          <p:cNvSpPr>
            <a:spLocks noChangeArrowheads="1"/>
          </p:cNvSpPr>
          <p:nvPr/>
        </p:nvSpPr>
        <p:spPr bwMode="auto">
          <a:xfrm>
            <a:off x="327025" y="3025775"/>
            <a:ext cx="2211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Объявление:</a:t>
            </a:r>
            <a:endParaRPr lang="ru-RU" altLang="ru-RU" b="1">
              <a:solidFill>
                <a:srgbClr val="333399"/>
              </a:solidFill>
            </a:endParaRP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647700" y="3489325"/>
            <a:ext cx="3275013" cy="46196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vector</a:t>
            </a:r>
            <a:r>
              <a:rPr lang="en-US" sz="2400" b="1" dirty="0">
                <a:latin typeface="Courier New"/>
                <a:ea typeface="Times New Roman"/>
              </a:rPr>
              <a:t> &lt;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Times New Roman"/>
              </a:rPr>
              <a:t>int</a:t>
            </a:r>
            <a:r>
              <a:rPr lang="en-US" sz="2400" b="1" dirty="0">
                <a:latin typeface="Courier New"/>
                <a:ea typeface="Times New Roman"/>
              </a:rPr>
              <a:t>&gt; A;</a:t>
            </a:r>
            <a:endParaRPr lang="ru-RU" sz="2400" b="1" dirty="0">
              <a:latin typeface="Courier New"/>
              <a:ea typeface="Times New Roman"/>
            </a:endParaRPr>
          </a:p>
        </p:txBody>
      </p:sp>
      <p:sp>
        <p:nvSpPr>
          <p:cNvPr id="22" name="Скругленная прямоугольная выноска 21"/>
          <p:cNvSpPr/>
          <p:nvPr/>
        </p:nvSpPr>
        <p:spPr>
          <a:xfrm>
            <a:off x="4370388" y="3238500"/>
            <a:ext cx="2435225" cy="757238"/>
          </a:xfrm>
          <a:prstGeom prst="wedgeRoundRectCallout">
            <a:avLst>
              <a:gd name="adj1" fmla="val -81171"/>
              <a:gd name="adj2" fmla="val 12020"/>
              <a:gd name="adj3" fmla="val 16667"/>
            </a:avLst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90488" algn="ctr" eaLnBrk="0" hangingPunct="0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пустой массив</a:t>
            </a:r>
            <a:r>
              <a:rPr lang="en-US" sz="24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 </a:t>
            </a:r>
            <a:r>
              <a:rPr lang="ru-RU" sz="24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типа</a:t>
            </a:r>
            <a:r>
              <a:rPr lang="en-US" sz="24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ru-RU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022350" y="1362075"/>
            <a:ext cx="7099300" cy="663575"/>
            <a:chOff x="464" y="2126"/>
            <a:chExt cx="4475" cy="418"/>
          </a:xfrm>
        </p:grpSpPr>
        <p:sp>
          <p:nvSpPr>
            <p:cNvPr id="10" name="Text Box 32"/>
            <p:cNvSpPr txBox="1">
              <a:spLocks noChangeArrowheads="1"/>
            </p:cNvSpPr>
            <p:nvPr/>
          </p:nvSpPr>
          <p:spPr bwMode="auto">
            <a:xfrm>
              <a:off x="782" y="2189"/>
              <a:ext cx="4157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177800" indent="-177800" eaLnBrk="0" hangingPunct="0">
                <a:spcBef>
                  <a:spcPct val="50000"/>
                </a:spcBef>
                <a:defRPr/>
              </a:pPr>
              <a:r>
                <a:rPr lang="ru-RU" sz="2400" dirty="0"/>
                <a:t>  Вектор – это массив переменного размера!</a:t>
              </a:r>
            </a:p>
          </p:txBody>
        </p:sp>
        <p:sp>
          <p:nvSpPr>
            <p:cNvPr id="38928" name="Oval 33"/>
            <p:cNvSpPr>
              <a:spLocks noChangeArrowheads="1"/>
            </p:cNvSpPr>
            <p:nvPr/>
          </p:nvSpPr>
          <p:spPr bwMode="auto">
            <a:xfrm>
              <a:off x="464" y="212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</a:p>
          </p:txBody>
        </p:sp>
      </p:grpSp>
      <p:sp>
        <p:nvSpPr>
          <p:cNvPr id="12" name="Прямоугольник 13"/>
          <p:cNvSpPr>
            <a:spLocks noChangeArrowheads="1"/>
          </p:cNvSpPr>
          <p:nvPr/>
        </p:nvSpPr>
        <p:spPr bwMode="auto">
          <a:xfrm>
            <a:off x="327025" y="3983038"/>
            <a:ext cx="1395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Размер:</a:t>
            </a:r>
            <a:endParaRPr lang="ru-RU" altLang="ru-RU" b="1">
              <a:solidFill>
                <a:srgbClr val="333399"/>
              </a:solidFill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47700" y="4446588"/>
            <a:ext cx="3541713" cy="461962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 err="1">
                <a:latin typeface="Courier New"/>
                <a:ea typeface="Times New Roman"/>
              </a:rPr>
              <a:t>cout</a:t>
            </a:r>
            <a:r>
              <a:rPr lang="ru-RU" sz="2400" b="1" dirty="0">
                <a:latin typeface="Courier New"/>
                <a:ea typeface="Times New Roman"/>
              </a:rPr>
              <a:t> &lt;&lt; </a:t>
            </a:r>
            <a:r>
              <a:rPr lang="en-US" sz="2400" b="1" dirty="0">
                <a:latin typeface="Courier New"/>
                <a:ea typeface="Times New Roman"/>
              </a:rPr>
              <a:t>A</a:t>
            </a:r>
            <a:r>
              <a:rPr lang="ru-RU" sz="2400" b="1" dirty="0">
                <a:latin typeface="Courier New"/>
                <a:ea typeface="Times New Roman"/>
              </a:rPr>
              <a:t>.</a:t>
            </a:r>
            <a:r>
              <a:rPr lang="en-US" sz="2400" b="1" dirty="0">
                <a:latin typeface="Courier New"/>
                <a:ea typeface="Times New Roman"/>
              </a:rPr>
              <a:t>size</a:t>
            </a:r>
            <a:r>
              <a:rPr lang="ru-RU" sz="2400" b="1" dirty="0">
                <a:latin typeface="Courier New"/>
                <a:ea typeface="Times New Roman"/>
              </a:rPr>
              <a:t>();</a:t>
            </a:r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327025" y="4929188"/>
            <a:ext cx="5881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Заполнение (добавление в конец):</a:t>
            </a:r>
            <a:endParaRPr lang="ru-RU" altLang="ru-RU" b="1">
              <a:solidFill>
                <a:srgbClr val="333399"/>
              </a:solidFill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647700" y="5392738"/>
            <a:ext cx="4764088" cy="83185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for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r>
              <a:rPr lang="en-US" sz="2400" b="1" dirty="0">
                <a:latin typeface="Courier New"/>
                <a:ea typeface="Times New Roman"/>
              </a:rPr>
              <a:t>; 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&lt;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N; 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ourier New"/>
                <a:ea typeface="Times New Roman"/>
              </a:rPr>
              <a:t>++ 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ru-RU" sz="2400" b="1" dirty="0">
                <a:latin typeface="Courier New"/>
                <a:ea typeface="Times New Roman"/>
              </a:rPr>
              <a:t>  </a:t>
            </a:r>
            <a:r>
              <a:rPr lang="en-US" sz="2400" b="1" dirty="0">
                <a:latin typeface="Courier New"/>
                <a:ea typeface="Times New Roman"/>
              </a:rPr>
              <a:t>A</a:t>
            </a:r>
            <a:r>
              <a:rPr lang="ru-RU" sz="2400" b="1" dirty="0">
                <a:latin typeface="Courier New"/>
                <a:ea typeface="Times New Roman"/>
              </a:rPr>
              <a:t>.</a:t>
            </a:r>
            <a:r>
              <a:rPr lang="en-US" sz="2400" b="1" dirty="0">
                <a:latin typeface="Courier New"/>
                <a:ea typeface="Times New Roman"/>
              </a:rPr>
              <a:t>push</a:t>
            </a:r>
            <a:r>
              <a:rPr lang="ru-RU" sz="2400" b="1" dirty="0">
                <a:latin typeface="Courier New"/>
                <a:ea typeface="Times New Roman"/>
              </a:rPr>
              <a:t>_</a:t>
            </a:r>
            <a:r>
              <a:rPr lang="en-US" sz="2400" b="1" dirty="0">
                <a:latin typeface="Courier New"/>
                <a:ea typeface="Times New Roman"/>
              </a:rPr>
              <a:t>back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( 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+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1 );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398463" y="808038"/>
            <a:ext cx="5876925" cy="5540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STL</a:t>
            </a:r>
            <a:r>
              <a:rPr lang="ru-RU" sz="30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 = </a:t>
            </a:r>
            <a:r>
              <a:rPr lang="en-US" sz="3000" i="1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Standard Template Library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057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2" grpId="0"/>
      <p:bldP spid="16" grpId="0" build="p" animBg="1"/>
      <p:bldP spid="20" grpId="0"/>
      <p:bldP spid="21" grpId="0" build="p" animBg="1"/>
      <p:bldP spid="22" grpId="0" animBg="1"/>
      <p:bldP spid="12" grpId="0"/>
      <p:bldP spid="13" grpId="0" build="p" animBg="1"/>
      <p:bldP spid="14" grpId="0"/>
      <p:bldP spid="1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 smtClean="0"/>
              <a:t>Тип </a:t>
            </a:r>
            <a:r>
              <a:rPr lang="en-US" altLang="ru-RU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altLang="ru-RU" smtClean="0"/>
              <a:t> </a:t>
            </a:r>
            <a:r>
              <a:rPr lang="en-US" altLang="ru-RU" b="0" smtClean="0"/>
              <a:t>(</a:t>
            </a:r>
            <a:r>
              <a:rPr lang="ru-RU" altLang="ru-RU" b="0" smtClean="0"/>
              <a:t>библиотека </a:t>
            </a:r>
            <a:r>
              <a:rPr lang="en-US" altLang="ru-RU" b="0" smtClean="0"/>
              <a:t>STL)</a:t>
            </a:r>
            <a:endParaRPr lang="ru-RU" altLang="ru-RU" b="0" smtClean="0"/>
          </a:p>
        </p:txBody>
      </p:sp>
      <p:sp>
        <p:nvSpPr>
          <p:cNvPr id="3993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8E43AE-2474-4365-B2B7-744886A16CA8}" type="slidenum">
              <a:rPr lang="ru-RU" altLang="ru-RU" smtClean="0"/>
              <a:pPr eaLnBrk="1" hangingPunct="1"/>
              <a:t>7</a:t>
            </a:fld>
            <a:endParaRPr lang="ru-RU" altLang="ru-RU" smtClean="0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596900" y="2425700"/>
            <a:ext cx="5792788" cy="663575"/>
            <a:chOff x="464" y="2126"/>
            <a:chExt cx="3651" cy="418"/>
          </a:xfrm>
        </p:grpSpPr>
        <p:sp>
          <p:nvSpPr>
            <p:cNvPr id="10" name="Text Box 32"/>
            <p:cNvSpPr txBox="1">
              <a:spLocks noChangeArrowheads="1"/>
            </p:cNvSpPr>
            <p:nvPr/>
          </p:nvSpPr>
          <p:spPr bwMode="auto">
            <a:xfrm>
              <a:off x="782" y="2189"/>
              <a:ext cx="3333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177800" indent="-177800" eaLnBrk="0" hangingPunct="0">
                <a:spcBef>
                  <a:spcPct val="50000"/>
                </a:spcBef>
                <a:defRPr/>
              </a:pPr>
              <a:r>
                <a:rPr lang="ru-RU" sz="2400" dirty="0"/>
                <a:t>  Так же, как с обычным массивом!</a:t>
              </a:r>
            </a:p>
          </p:txBody>
        </p:sp>
        <p:sp>
          <p:nvSpPr>
            <p:cNvPr id="39944" name="Oval 33"/>
            <p:cNvSpPr>
              <a:spLocks noChangeArrowheads="1"/>
            </p:cNvSpPr>
            <p:nvPr/>
          </p:nvSpPr>
          <p:spPr bwMode="auto">
            <a:xfrm>
              <a:off x="464" y="212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</a:p>
          </p:txBody>
        </p:sp>
      </p:grpSp>
      <p:sp>
        <p:nvSpPr>
          <p:cNvPr id="17" name="Прямоугольник 13"/>
          <p:cNvSpPr>
            <a:spLocks noChangeArrowheads="1"/>
          </p:cNvSpPr>
          <p:nvPr/>
        </p:nvSpPr>
        <p:spPr bwMode="auto">
          <a:xfrm>
            <a:off x="369888" y="804863"/>
            <a:ext cx="2006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Обработка :</a:t>
            </a:r>
            <a:endParaRPr lang="ru-RU" altLang="ru-RU" b="1">
              <a:solidFill>
                <a:srgbClr val="333399"/>
              </a:solidFill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615950" y="1289050"/>
            <a:ext cx="5592763" cy="83026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for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r>
              <a:rPr lang="en-US" sz="2400" b="1" dirty="0">
                <a:latin typeface="Courier New"/>
                <a:ea typeface="Times New Roman"/>
              </a:rPr>
              <a:t>; 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&lt;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 err="1">
                <a:latin typeface="Courier New"/>
                <a:ea typeface="Times New Roman"/>
              </a:rPr>
              <a:t>A.size</a:t>
            </a:r>
            <a:r>
              <a:rPr lang="en-US" sz="2400" b="1" dirty="0">
                <a:latin typeface="Courier New"/>
                <a:ea typeface="Times New Roman"/>
              </a:rPr>
              <a:t>();</a:t>
            </a:r>
            <a:r>
              <a:rPr lang="ru-RU" sz="2400" b="1" dirty="0">
                <a:latin typeface="Courier New"/>
                <a:ea typeface="Times New Roman"/>
              </a:rPr>
              <a:t> 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ourier New"/>
                <a:ea typeface="Times New Roman"/>
              </a:rPr>
              <a:t>++ 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</a:t>
            </a:r>
            <a:r>
              <a:rPr lang="en-US" sz="2400" b="1" dirty="0" err="1">
                <a:latin typeface="Courier New"/>
                <a:ea typeface="Times New Roman"/>
              </a:rPr>
              <a:t>cout</a:t>
            </a:r>
            <a:r>
              <a:rPr lang="en-US" sz="2400" b="1" dirty="0">
                <a:latin typeface="Courier New"/>
                <a:ea typeface="Times New Roman"/>
              </a:rPr>
              <a:t> &lt;&lt; A[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ourier New"/>
                <a:ea typeface="Times New Roman"/>
              </a:rPr>
              <a:t>] &lt;&lt; 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" "</a:t>
            </a:r>
            <a:r>
              <a:rPr lang="en-US" sz="2400" b="1" dirty="0">
                <a:latin typeface="Courier New"/>
                <a:ea typeface="Times New Roman"/>
              </a:rPr>
              <a:t>;</a:t>
            </a:r>
            <a:endParaRPr lang="ru-RU" sz="2400" b="1" dirty="0">
              <a:latin typeface="Courier New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605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 smtClean="0"/>
              <a:t>Динамические матрицы</a:t>
            </a:r>
            <a:endParaRPr lang="ru-RU" altLang="ru-RU" b="0" smtClean="0"/>
          </a:p>
        </p:txBody>
      </p:sp>
      <p:sp>
        <p:nvSpPr>
          <p:cNvPr id="4096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7E1AE7-014D-4279-99D2-E9A2F7E7BDD6}" type="slidenum">
              <a:rPr lang="ru-RU" altLang="ru-RU" smtClean="0"/>
              <a:pPr eaLnBrk="1" hangingPunct="1"/>
              <a:t>8</a:t>
            </a:fld>
            <a:endParaRPr lang="ru-RU" altLang="ru-RU" smtClean="0"/>
          </a:p>
        </p:txBody>
      </p:sp>
      <p:sp>
        <p:nvSpPr>
          <p:cNvPr id="46092" name="Прямоугольник 13"/>
          <p:cNvSpPr>
            <a:spLocks noChangeArrowheads="1"/>
          </p:cNvSpPr>
          <p:nvPr/>
        </p:nvSpPr>
        <p:spPr bwMode="auto">
          <a:xfrm>
            <a:off x="327025" y="1665288"/>
            <a:ext cx="3629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Указатель на матрицу:</a:t>
            </a:r>
            <a:endParaRPr lang="ru-RU" altLang="ru-RU" b="1">
              <a:solidFill>
                <a:srgbClr val="333399"/>
              </a:solidFill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647700" y="2108200"/>
            <a:ext cx="3944938" cy="83026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typedef</a:t>
            </a: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int</a:t>
            </a: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*</a:t>
            </a:r>
            <a:r>
              <a:rPr lang="en-US" sz="2400" b="1" dirty="0" err="1">
                <a:latin typeface="Courier New"/>
                <a:ea typeface="Times New Roman"/>
              </a:rPr>
              <a:t>pInt</a:t>
            </a:r>
            <a:r>
              <a:rPr lang="ru-RU" sz="2400" b="1" dirty="0">
                <a:latin typeface="Courier New"/>
                <a:ea typeface="Times New Roman"/>
              </a:rPr>
              <a:t>;</a:t>
            </a: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pInt</a:t>
            </a:r>
            <a:r>
              <a:rPr lang="ru-RU" sz="2400" b="1" dirty="0">
                <a:latin typeface="Courier New"/>
                <a:ea typeface="Times New Roman"/>
              </a:rPr>
              <a:t> *</a:t>
            </a:r>
            <a:r>
              <a:rPr lang="en-US" sz="2400" b="1" dirty="0">
                <a:latin typeface="Courier New"/>
                <a:ea typeface="Times New Roman"/>
              </a:rPr>
              <a:t>A</a:t>
            </a:r>
            <a:r>
              <a:rPr lang="ru-RU" sz="2400" b="1" dirty="0">
                <a:latin typeface="Courier New"/>
                <a:ea typeface="Times New Roman"/>
              </a:rPr>
              <a:t>;</a:t>
            </a:r>
          </a:p>
        </p:txBody>
      </p:sp>
      <p:sp>
        <p:nvSpPr>
          <p:cNvPr id="20" name="Прямоугольник 13"/>
          <p:cNvSpPr>
            <a:spLocks noChangeArrowheads="1"/>
          </p:cNvSpPr>
          <p:nvPr/>
        </p:nvSpPr>
        <p:spPr bwMode="auto">
          <a:xfrm>
            <a:off x="327025" y="3228975"/>
            <a:ext cx="6870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Выделение памяти под массив указателей:</a:t>
            </a:r>
            <a:endParaRPr lang="ru-RU" altLang="ru-RU" b="1">
              <a:solidFill>
                <a:srgbClr val="333399"/>
              </a:solidFill>
            </a:endParaRP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647700" y="3713163"/>
            <a:ext cx="3924300" cy="461962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ru-RU" sz="2400" b="1" dirty="0"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ru-RU" sz="2400" b="1" dirty="0">
                <a:latin typeface="+mn-lt"/>
                <a:ea typeface="Calibri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ea typeface="Calibri"/>
                <a:cs typeface="Courier New" pitchFamily="49" charset="0"/>
              </a:rPr>
              <a:t>=</a:t>
            </a:r>
            <a:r>
              <a:rPr lang="ru-RU" sz="2400" b="1" dirty="0">
                <a:ea typeface="Calibri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new</a:t>
            </a:r>
            <a:r>
              <a:rPr lang="en-US" sz="2400" b="1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2400" b="1" dirty="0" err="1">
                <a:solidFill>
                  <a:srgbClr val="0000CC"/>
                </a:solidFill>
                <a:latin typeface="Courier New" pitchFamily="49" charset="0"/>
                <a:ea typeface="Calibri"/>
                <a:cs typeface="Courier New" pitchFamily="49" charset="0"/>
              </a:rPr>
              <a:t>pInt</a:t>
            </a:r>
            <a:r>
              <a:rPr lang="en-US" sz="2400" b="1" dirty="0">
                <a:latin typeface="Courier New" pitchFamily="49" charset="0"/>
                <a:ea typeface="Calibri"/>
                <a:cs typeface="Courier New" pitchFamily="49" charset="0"/>
              </a:rPr>
              <a:t>[</a:t>
            </a:r>
            <a:r>
              <a:rPr lang="ru-RU" sz="2400" b="1" dirty="0">
                <a:latin typeface="Courier New" pitchFamily="49" charset="0"/>
                <a:ea typeface="Calibri"/>
                <a:cs typeface="Courier New" pitchFamily="49" charset="0"/>
              </a:rPr>
              <a:t>N</a:t>
            </a:r>
            <a:r>
              <a:rPr lang="en-US" sz="2400" b="1" dirty="0">
                <a:latin typeface="Courier New" pitchFamily="49" charset="0"/>
                <a:ea typeface="Calibri"/>
                <a:cs typeface="Courier New" pitchFamily="49" charset="0"/>
              </a:rPr>
              <a:t>]</a:t>
            </a:r>
            <a:r>
              <a:rPr lang="ru-RU" sz="2400" b="1" dirty="0">
                <a:latin typeface="Courier New" pitchFamily="49" charset="0"/>
                <a:ea typeface="Calibri"/>
                <a:cs typeface="Courier New" pitchFamily="49" charset="0"/>
              </a:rPr>
              <a:t>;</a:t>
            </a:r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2860675" y="2698750"/>
            <a:ext cx="3848100" cy="430213"/>
          </a:xfrm>
          <a:prstGeom prst="wedgeRoundRectCallout">
            <a:avLst>
              <a:gd name="adj1" fmla="val -63621"/>
              <a:gd name="adj2" fmla="val -52880"/>
              <a:gd name="adj3" fmla="val 16667"/>
            </a:avLst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90488" algn="ctr" eaLnBrk="0" hangingPunct="0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указатель на указатель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31788" y="893763"/>
            <a:ext cx="6207125" cy="663575"/>
            <a:chOff x="464" y="2126"/>
            <a:chExt cx="3912" cy="418"/>
          </a:xfrm>
        </p:grpSpPr>
        <p:sp>
          <p:nvSpPr>
            <p:cNvPr id="10" name="Text Box 32"/>
            <p:cNvSpPr txBox="1">
              <a:spLocks noChangeArrowheads="1"/>
            </p:cNvSpPr>
            <p:nvPr/>
          </p:nvSpPr>
          <p:spPr bwMode="auto">
            <a:xfrm>
              <a:off x="782" y="2189"/>
              <a:ext cx="359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177800" indent="-177800" eaLnBrk="0" hangingPunct="0">
                <a:spcBef>
                  <a:spcPct val="50000"/>
                </a:spcBef>
                <a:defRPr/>
              </a:pPr>
              <a:r>
                <a:rPr lang="ru-RU" sz="2400" dirty="0"/>
                <a:t>  Матрица – это массив из массивов!</a:t>
              </a:r>
            </a:p>
          </p:txBody>
        </p:sp>
        <p:sp>
          <p:nvSpPr>
            <p:cNvPr id="40975" name="Oval 33"/>
            <p:cNvSpPr>
              <a:spLocks noChangeArrowheads="1"/>
            </p:cNvSpPr>
            <p:nvPr/>
          </p:nvSpPr>
          <p:spPr bwMode="auto">
            <a:xfrm>
              <a:off x="464" y="212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</a:p>
          </p:txBody>
        </p:sp>
      </p:grpSp>
      <p:sp>
        <p:nvSpPr>
          <p:cNvPr id="12" name="Прямоугольник 13"/>
          <p:cNvSpPr>
            <a:spLocks noChangeArrowheads="1"/>
          </p:cNvSpPr>
          <p:nvPr/>
        </p:nvSpPr>
        <p:spPr bwMode="auto">
          <a:xfrm>
            <a:off x="327025" y="4195763"/>
            <a:ext cx="6953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Выделение памяти под элементы матрицы:</a:t>
            </a:r>
            <a:endParaRPr lang="ru-RU" altLang="ru-RU" b="1">
              <a:solidFill>
                <a:srgbClr val="333399"/>
              </a:solidFill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47700" y="4679950"/>
            <a:ext cx="3913188" cy="46196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ru-RU" sz="2400" b="1" dirty="0">
                <a:latin typeface="Courier New" pitchFamily="49" charset="0"/>
                <a:ea typeface="Calibri"/>
                <a:cs typeface="Courier New" pitchFamily="49" charset="0"/>
              </a:rPr>
              <a:t>A[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Calibri"/>
                <a:cs typeface="Courier New" pitchFamily="49" charset="0"/>
              </a:rPr>
              <a:t>0</a:t>
            </a:r>
            <a:r>
              <a:rPr lang="ru-RU" sz="2400" b="1" dirty="0">
                <a:latin typeface="Courier New" pitchFamily="49" charset="0"/>
                <a:ea typeface="Calibri"/>
                <a:cs typeface="Courier New" pitchFamily="49" charset="0"/>
              </a:rPr>
              <a:t>]</a:t>
            </a:r>
            <a:r>
              <a:rPr lang="ru-RU" sz="2400" b="1" dirty="0">
                <a:latin typeface="+mn-lt"/>
                <a:ea typeface="Calibri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ea typeface="Calibri"/>
                <a:cs typeface="Courier New" pitchFamily="49" charset="0"/>
              </a:rPr>
              <a:t>=</a:t>
            </a:r>
            <a:r>
              <a:rPr lang="en-US" sz="2400" b="1" dirty="0">
                <a:latin typeface="+mn-lt"/>
                <a:ea typeface="Calibri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new </a:t>
            </a:r>
            <a:r>
              <a:rPr lang="ru-RU" sz="2400" b="1" dirty="0" err="1">
                <a:solidFill>
                  <a:srgbClr val="0000CC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ea typeface="Calibri"/>
                <a:cs typeface="Courier New" pitchFamily="49" charset="0"/>
              </a:rPr>
              <a:t>[M*N]</a:t>
            </a:r>
            <a:r>
              <a:rPr lang="ru-RU" sz="2400" b="1" dirty="0">
                <a:latin typeface="Courier New" pitchFamily="49" charset="0"/>
                <a:ea typeface="Calibri"/>
                <a:cs typeface="Courier New" pitchFamily="49" charset="0"/>
              </a:rPr>
              <a:t>;</a:t>
            </a:r>
          </a:p>
        </p:txBody>
      </p:sp>
      <p:sp>
        <p:nvSpPr>
          <p:cNvPr id="14" name="Скругленная прямоугольная выноска 13"/>
          <p:cNvSpPr/>
          <p:nvPr/>
        </p:nvSpPr>
        <p:spPr>
          <a:xfrm>
            <a:off x="2722563" y="5389563"/>
            <a:ext cx="2913062" cy="755650"/>
          </a:xfrm>
          <a:prstGeom prst="wedgeRoundRectCallout">
            <a:avLst>
              <a:gd name="adj1" fmla="val -17648"/>
              <a:gd name="adj2" fmla="val -98791"/>
              <a:gd name="adj3" fmla="val 16667"/>
            </a:avLst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90488" algn="ctr" eaLnBrk="0" hangingPunct="0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число элементов матрицы</a:t>
            </a:r>
          </a:p>
        </p:txBody>
      </p:sp>
      <p:sp>
        <p:nvSpPr>
          <p:cNvPr id="15" name="Скругленная прямоугольная выноска 14"/>
          <p:cNvSpPr/>
          <p:nvPr/>
        </p:nvSpPr>
        <p:spPr>
          <a:xfrm>
            <a:off x="4402138" y="1646238"/>
            <a:ext cx="3136900" cy="755650"/>
          </a:xfrm>
          <a:prstGeom prst="wedgeRoundRectCallout">
            <a:avLst>
              <a:gd name="adj1" fmla="val -58372"/>
              <a:gd name="adj2" fmla="val 43767"/>
              <a:gd name="adj3" fmla="val 16667"/>
            </a:avLst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90488" algn="ctr" eaLnBrk="0" hangingPunct="0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новый тип данных: указатель</a:t>
            </a:r>
          </a:p>
        </p:txBody>
      </p:sp>
    </p:spTree>
    <p:extLst>
      <p:ext uri="{BB962C8B-B14F-4D97-AF65-F5344CB8AC3E}">
        <p14:creationId xmlns:p14="http://schemas.microsoft.com/office/powerpoint/2010/main" val="291633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2" grpId="0"/>
      <p:bldP spid="16" grpId="0" build="p" animBg="1"/>
      <p:bldP spid="20" grpId="0"/>
      <p:bldP spid="21" grpId="0" build="p" animBg="1"/>
      <p:bldP spid="8" grpId="0" animBg="1"/>
      <p:bldP spid="12" grpId="0"/>
      <p:bldP spid="13" grpId="0" build="p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 smtClean="0"/>
              <a:t>Динамические матрицы</a:t>
            </a:r>
            <a:endParaRPr lang="ru-RU" altLang="ru-RU" b="0" smtClean="0"/>
          </a:p>
        </p:txBody>
      </p:sp>
      <p:sp>
        <p:nvSpPr>
          <p:cNvPr id="4198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73C0AAB-462D-476A-8E66-09B3ACA14655}" type="slidenum">
              <a:rPr lang="ru-RU" altLang="ru-RU" smtClean="0"/>
              <a:pPr eaLnBrk="1" hangingPunct="1"/>
              <a:t>9</a:t>
            </a:fld>
            <a:endParaRPr lang="ru-RU" altLang="ru-RU" smtClean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/>
        </p:nvGraphicFramePr>
        <p:xfrm>
          <a:off x="395288" y="820738"/>
          <a:ext cx="4816474" cy="841374"/>
        </p:xfrm>
        <a:graphic>
          <a:graphicData uri="http://schemas.openxmlformats.org/drawingml/2006/table">
            <a:tbl>
              <a:tblPr/>
              <a:tblGrid>
                <a:gridCol w="481648"/>
                <a:gridCol w="722471"/>
                <a:gridCol w="722471"/>
                <a:gridCol w="722471"/>
                <a:gridCol w="722471"/>
                <a:gridCol w="722471"/>
                <a:gridCol w="722471"/>
              </a:tblGrid>
              <a:tr h="420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6" marR="6858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0</a:t>
                      </a:r>
                      <a:endParaRPr kumimoji="0" lang="ru-R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6" marR="68586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6" marR="68586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2</a:t>
                      </a:r>
                      <a:endParaRPr kumimoji="0" lang="ru-R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6" marR="68586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Courier New" pitchFamily="49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6" marR="68586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itchFamily="49" charset="0"/>
                          <a:ea typeface="+mn-ea"/>
                          <a:cs typeface="Times New Roman" pitchFamily="18" charset="0"/>
                        </a:rPr>
                        <a:t>N-2</a:t>
                      </a:r>
                      <a:endParaRPr kumimoji="0" lang="ru-RU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Courier New" pitchFamily="49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6" marR="68586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itchFamily="49" charset="0"/>
                          <a:ea typeface="+mn-ea"/>
                          <a:cs typeface="Times New Roman" pitchFamily="18" charset="0"/>
                        </a:rPr>
                        <a:t>N-1</a:t>
                      </a:r>
                      <a:endParaRPr kumimoji="0" lang="ru-RU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Courier New" pitchFamily="49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6" marR="68586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Times New Roman" pitchFamily="18" charset="0"/>
                        </a:rPr>
                        <a:t>A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6" marR="68586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86" marR="68586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6" marR="68586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86" marR="68586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86" marR="68586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86" marR="68586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86" marR="68586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sp>
        <p:nvSpPr>
          <p:cNvPr id="18" name="Скругленная прямоугольная выноска 17"/>
          <p:cNvSpPr/>
          <p:nvPr/>
        </p:nvSpPr>
        <p:spPr>
          <a:xfrm>
            <a:off x="5784850" y="923925"/>
            <a:ext cx="2114550" cy="766763"/>
          </a:xfrm>
          <a:prstGeom prst="wedgeRoundRectCallout">
            <a:avLst>
              <a:gd name="adj1" fmla="val -75962"/>
              <a:gd name="adj2" fmla="val 11881"/>
              <a:gd name="adj3" fmla="val 16667"/>
            </a:avLst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90488" algn="ctr" eaLnBrk="0" hangingPunct="0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массив указателей</a:t>
            </a:r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/>
        </p:nvGraphicFramePr>
        <p:xfrm>
          <a:off x="1255713" y="2309813"/>
          <a:ext cx="7377120" cy="358775"/>
        </p:xfrm>
        <a:graphic>
          <a:graphicData uri="http://schemas.openxmlformats.org/drawingml/2006/table">
            <a:tbl>
              <a:tblPr/>
              <a:tblGrid>
                <a:gridCol w="368856"/>
                <a:gridCol w="368856"/>
                <a:gridCol w="368856"/>
                <a:gridCol w="368856"/>
                <a:gridCol w="368856"/>
                <a:gridCol w="368856"/>
                <a:gridCol w="368856"/>
                <a:gridCol w="368856"/>
                <a:gridCol w="368856"/>
                <a:gridCol w="368856"/>
                <a:gridCol w="368856"/>
                <a:gridCol w="368856"/>
                <a:gridCol w="368856"/>
                <a:gridCol w="368856"/>
                <a:gridCol w="368856"/>
                <a:gridCol w="368856"/>
                <a:gridCol w="368856"/>
                <a:gridCol w="368856"/>
                <a:gridCol w="368856"/>
                <a:gridCol w="368856"/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</a:tbl>
          </a:graphicData>
        </a:graphic>
      </p:graphicFrame>
      <p:sp>
        <p:nvSpPr>
          <p:cNvPr id="22" name="Полилиния 21"/>
          <p:cNvSpPr>
            <a:spLocks noChangeArrowheads="1"/>
          </p:cNvSpPr>
          <p:nvPr/>
        </p:nvSpPr>
        <p:spPr bwMode="auto">
          <a:xfrm>
            <a:off x="1141413" y="1489075"/>
            <a:ext cx="322262" cy="828675"/>
          </a:xfrm>
          <a:custGeom>
            <a:avLst/>
            <a:gdLst>
              <a:gd name="T0" fmla="*/ 70656 w 322521"/>
              <a:gd name="T1" fmla="*/ 0 h 829340"/>
              <a:gd name="T2" fmla="*/ 303822 w 322521"/>
              <a:gd name="T3" fmla="*/ 826684 h 829340"/>
              <a:gd name="T4" fmla="*/ 0 60000 65536"/>
              <a:gd name="T5" fmla="*/ 0 60000 65536"/>
              <a:gd name="T6" fmla="*/ 0 w 322521"/>
              <a:gd name="T7" fmla="*/ 0 h 829340"/>
              <a:gd name="T8" fmla="*/ 322521 w 322521"/>
              <a:gd name="T9" fmla="*/ 829340 h 8293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2521" h="829340">
                <a:moveTo>
                  <a:pt x="70884" y="0"/>
                </a:moveTo>
                <a:cubicBezTo>
                  <a:pt x="0" y="435935"/>
                  <a:pt x="322521" y="318977"/>
                  <a:pt x="304800" y="829340"/>
                </a:cubicBezTo>
              </a:path>
            </a:pathLst>
          </a:custGeom>
          <a:noFill/>
          <a:ln w="12700" algn="ctr">
            <a:solidFill>
              <a:srgbClr val="FF0000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" name="Полилиния 22"/>
          <p:cNvSpPr>
            <a:spLocks noChangeArrowheads="1"/>
          </p:cNvSpPr>
          <p:nvPr/>
        </p:nvSpPr>
        <p:spPr bwMode="auto">
          <a:xfrm>
            <a:off x="1917700" y="1489075"/>
            <a:ext cx="1431925" cy="817563"/>
          </a:xfrm>
          <a:custGeom>
            <a:avLst/>
            <a:gdLst>
              <a:gd name="T0" fmla="*/ 27254971 w 322521"/>
              <a:gd name="T1" fmla="*/ 0 h 829340"/>
              <a:gd name="T2" fmla="*/ 525779431 w 322521"/>
              <a:gd name="T3" fmla="*/ 773184 h 829340"/>
              <a:gd name="T4" fmla="*/ 0 60000 65536"/>
              <a:gd name="T5" fmla="*/ 0 60000 65536"/>
              <a:gd name="T6" fmla="*/ 0 w 322521"/>
              <a:gd name="T7" fmla="*/ 0 h 829340"/>
              <a:gd name="T8" fmla="*/ 322521 w 322521"/>
              <a:gd name="T9" fmla="*/ 829340 h 8293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2521" h="829340">
                <a:moveTo>
                  <a:pt x="15800" y="0"/>
                </a:moveTo>
                <a:cubicBezTo>
                  <a:pt x="0" y="737514"/>
                  <a:pt x="322521" y="318977"/>
                  <a:pt x="304800" y="829340"/>
                </a:cubicBezTo>
              </a:path>
            </a:pathLst>
          </a:custGeom>
          <a:noFill/>
          <a:ln w="12700" algn="ctr">
            <a:solidFill>
              <a:srgbClr val="FF0000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" name="Полилиния 23"/>
          <p:cNvSpPr>
            <a:spLocks noChangeArrowheads="1"/>
          </p:cNvSpPr>
          <p:nvPr/>
        </p:nvSpPr>
        <p:spPr bwMode="auto">
          <a:xfrm>
            <a:off x="2668588" y="1489075"/>
            <a:ext cx="2625725" cy="817563"/>
          </a:xfrm>
          <a:custGeom>
            <a:avLst/>
            <a:gdLst>
              <a:gd name="T0" fmla="*/ 0 w 306721"/>
              <a:gd name="T1" fmla="*/ 0 h 829340"/>
              <a:gd name="T2" fmla="*/ 2147483647 w 306721"/>
              <a:gd name="T3" fmla="*/ 773184 h 829340"/>
              <a:gd name="T4" fmla="*/ 0 60000 65536"/>
              <a:gd name="T5" fmla="*/ 0 60000 65536"/>
              <a:gd name="T6" fmla="*/ 0 w 306721"/>
              <a:gd name="T7" fmla="*/ 0 h 829340"/>
              <a:gd name="T8" fmla="*/ 306721 w 306721"/>
              <a:gd name="T9" fmla="*/ 829340 h 8293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6721" h="829340">
                <a:moveTo>
                  <a:pt x="0" y="0"/>
                </a:moveTo>
                <a:cubicBezTo>
                  <a:pt x="965" y="586724"/>
                  <a:pt x="306721" y="318977"/>
                  <a:pt x="289000" y="829340"/>
                </a:cubicBezTo>
              </a:path>
            </a:pathLst>
          </a:custGeom>
          <a:noFill/>
          <a:ln w="12700" algn="ctr">
            <a:solidFill>
              <a:srgbClr val="FF0000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2" name="Группа 38"/>
          <p:cNvGrpSpPr>
            <a:grpSpLocks/>
          </p:cNvGrpSpPr>
          <p:nvPr/>
        </p:nvGrpSpPr>
        <p:grpSpPr bwMode="auto">
          <a:xfrm>
            <a:off x="1249363" y="2679700"/>
            <a:ext cx="1833562" cy="582613"/>
            <a:chOff x="1249325" y="2679399"/>
            <a:chExt cx="1834119" cy="582870"/>
          </a:xfrm>
        </p:grpSpPr>
        <p:sp>
          <p:nvSpPr>
            <p:cNvPr id="42080" name="Левая фигурная скобка 24"/>
            <p:cNvSpPr>
              <a:spLocks/>
            </p:cNvSpPr>
            <p:nvPr/>
          </p:nvSpPr>
          <p:spPr bwMode="auto">
            <a:xfrm rot="-5400000">
              <a:off x="2068034" y="1860690"/>
              <a:ext cx="196702" cy="1834119"/>
            </a:xfrm>
            <a:prstGeom prst="leftBrace">
              <a:avLst>
                <a:gd name="adj1" fmla="val 94539"/>
                <a:gd name="adj2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2081" name="Прямоугольник 27"/>
            <p:cNvSpPr>
              <a:spLocks noChangeArrowheads="1"/>
            </p:cNvSpPr>
            <p:nvPr/>
          </p:nvSpPr>
          <p:spPr bwMode="auto">
            <a:xfrm>
              <a:off x="1998609" y="2862159"/>
              <a:ext cx="33855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ru-RU" sz="2000" b="1">
                  <a:solidFill>
                    <a:srgbClr val="7F7F7F"/>
                  </a:solidFill>
                  <a:latin typeface="Courier New" pitchFamily="49" charset="0"/>
                  <a:cs typeface="Times New Roman" pitchFamily="18" charset="0"/>
                </a:rPr>
                <a:t>M</a:t>
              </a:r>
              <a:endParaRPr lang="ru-RU" altLang="ru-RU" sz="2000" b="1">
                <a:solidFill>
                  <a:srgbClr val="7F7F7F"/>
                </a:solidFill>
                <a:latin typeface="Courier New" pitchFamily="49" charset="0"/>
                <a:cs typeface="Times New Roman" pitchFamily="18" charset="0"/>
              </a:endParaRPr>
            </a:p>
          </p:txBody>
        </p:sp>
      </p:grpSp>
      <p:grpSp>
        <p:nvGrpSpPr>
          <p:cNvPr id="3" name="Группа 39"/>
          <p:cNvGrpSpPr>
            <a:grpSpLocks/>
          </p:cNvGrpSpPr>
          <p:nvPr/>
        </p:nvGrpSpPr>
        <p:grpSpPr bwMode="auto">
          <a:xfrm>
            <a:off x="3109913" y="2679700"/>
            <a:ext cx="1833562" cy="582613"/>
            <a:chOff x="3110023" y="2679400"/>
            <a:chExt cx="1834119" cy="582869"/>
          </a:xfrm>
        </p:grpSpPr>
        <p:sp>
          <p:nvSpPr>
            <p:cNvPr id="42078" name="Левая фигурная скобка 25"/>
            <p:cNvSpPr>
              <a:spLocks/>
            </p:cNvSpPr>
            <p:nvPr/>
          </p:nvSpPr>
          <p:spPr bwMode="auto">
            <a:xfrm rot="-5400000">
              <a:off x="3928732" y="1860691"/>
              <a:ext cx="196702" cy="1834119"/>
            </a:xfrm>
            <a:prstGeom prst="leftBrace">
              <a:avLst>
                <a:gd name="adj1" fmla="val 94539"/>
                <a:gd name="adj2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2079" name="Прямоугольник 28"/>
            <p:cNvSpPr>
              <a:spLocks noChangeArrowheads="1"/>
            </p:cNvSpPr>
            <p:nvPr/>
          </p:nvSpPr>
          <p:spPr bwMode="auto">
            <a:xfrm>
              <a:off x="3869939" y="2862159"/>
              <a:ext cx="33855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ru-RU" sz="2000" b="1">
                  <a:solidFill>
                    <a:srgbClr val="7F7F7F"/>
                  </a:solidFill>
                  <a:latin typeface="Courier New" pitchFamily="49" charset="0"/>
                  <a:cs typeface="Times New Roman" pitchFamily="18" charset="0"/>
                </a:rPr>
                <a:t>M</a:t>
              </a:r>
              <a:endParaRPr lang="ru-RU" altLang="ru-RU" sz="2000" b="1">
                <a:solidFill>
                  <a:srgbClr val="7F7F7F"/>
                </a:solidFill>
                <a:latin typeface="Courier New" pitchFamily="49" charset="0"/>
                <a:cs typeface="Times New Roman" pitchFamily="18" charset="0"/>
              </a:endParaRPr>
            </a:p>
          </p:txBody>
        </p:sp>
      </p:grpSp>
      <p:grpSp>
        <p:nvGrpSpPr>
          <p:cNvPr id="4" name="Группа 40"/>
          <p:cNvGrpSpPr>
            <a:grpSpLocks/>
          </p:cNvGrpSpPr>
          <p:nvPr/>
        </p:nvGrpSpPr>
        <p:grpSpPr bwMode="auto">
          <a:xfrm>
            <a:off x="4949825" y="2679700"/>
            <a:ext cx="1833563" cy="582613"/>
            <a:chOff x="4949457" y="2679401"/>
            <a:chExt cx="1834119" cy="582868"/>
          </a:xfrm>
        </p:grpSpPr>
        <p:sp>
          <p:nvSpPr>
            <p:cNvPr id="42076" name="Левая фигурная скобка 26"/>
            <p:cNvSpPr>
              <a:spLocks/>
            </p:cNvSpPr>
            <p:nvPr/>
          </p:nvSpPr>
          <p:spPr bwMode="auto">
            <a:xfrm rot="-5400000">
              <a:off x="5768166" y="1860692"/>
              <a:ext cx="196702" cy="1834119"/>
            </a:xfrm>
            <a:prstGeom prst="leftBrace">
              <a:avLst>
                <a:gd name="adj1" fmla="val 94539"/>
                <a:gd name="adj2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2077" name="Прямоугольник 29"/>
            <p:cNvSpPr>
              <a:spLocks noChangeArrowheads="1"/>
            </p:cNvSpPr>
            <p:nvPr/>
          </p:nvSpPr>
          <p:spPr bwMode="auto">
            <a:xfrm>
              <a:off x="5709371" y="2862159"/>
              <a:ext cx="33855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ru-RU" sz="2000" b="1">
                  <a:solidFill>
                    <a:srgbClr val="7F7F7F"/>
                  </a:solidFill>
                  <a:latin typeface="Courier New" pitchFamily="49" charset="0"/>
                  <a:cs typeface="Times New Roman" pitchFamily="18" charset="0"/>
                </a:rPr>
                <a:t>M</a:t>
              </a:r>
              <a:endParaRPr lang="ru-RU" altLang="ru-RU" sz="2000" b="1">
                <a:solidFill>
                  <a:srgbClr val="7F7F7F"/>
                </a:solidFill>
                <a:latin typeface="Courier New" pitchFamily="49" charset="0"/>
                <a:cs typeface="Times New Roman" pitchFamily="18" charset="0"/>
              </a:endParaRPr>
            </a:p>
          </p:txBody>
        </p:sp>
      </p:grpSp>
      <p:grpSp>
        <p:nvGrpSpPr>
          <p:cNvPr id="5" name="Группа 41"/>
          <p:cNvGrpSpPr>
            <a:grpSpLocks/>
          </p:cNvGrpSpPr>
          <p:nvPr/>
        </p:nvGrpSpPr>
        <p:grpSpPr bwMode="auto">
          <a:xfrm>
            <a:off x="6799263" y="2679700"/>
            <a:ext cx="1835150" cy="582613"/>
            <a:chOff x="6799522" y="2679401"/>
            <a:chExt cx="1834119" cy="582868"/>
          </a:xfrm>
        </p:grpSpPr>
        <p:sp>
          <p:nvSpPr>
            <p:cNvPr id="42074" name="Левая фигурная скобка 30"/>
            <p:cNvSpPr>
              <a:spLocks/>
            </p:cNvSpPr>
            <p:nvPr/>
          </p:nvSpPr>
          <p:spPr bwMode="auto">
            <a:xfrm rot="-5400000">
              <a:off x="7618231" y="1860692"/>
              <a:ext cx="196702" cy="1834119"/>
            </a:xfrm>
            <a:prstGeom prst="leftBrace">
              <a:avLst>
                <a:gd name="adj1" fmla="val 94539"/>
                <a:gd name="adj2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2075" name="Прямоугольник 31"/>
            <p:cNvSpPr>
              <a:spLocks noChangeArrowheads="1"/>
            </p:cNvSpPr>
            <p:nvPr/>
          </p:nvSpPr>
          <p:spPr bwMode="auto">
            <a:xfrm>
              <a:off x="7559436" y="2862159"/>
              <a:ext cx="33855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ru-RU" sz="2000" b="1">
                  <a:solidFill>
                    <a:srgbClr val="7F7F7F"/>
                  </a:solidFill>
                  <a:latin typeface="Courier New" pitchFamily="49" charset="0"/>
                  <a:cs typeface="Times New Roman" pitchFamily="18" charset="0"/>
                </a:rPr>
                <a:t>M</a:t>
              </a:r>
              <a:endParaRPr lang="ru-RU" altLang="ru-RU" sz="2000" b="1">
                <a:solidFill>
                  <a:srgbClr val="7F7F7F"/>
                </a:solidFill>
                <a:latin typeface="Courier New" pitchFamily="49" charset="0"/>
                <a:cs typeface="Times New Roman" pitchFamily="18" charset="0"/>
              </a:endParaRPr>
            </a:p>
          </p:txBody>
        </p:sp>
      </p:grpSp>
      <p:sp>
        <p:nvSpPr>
          <p:cNvPr id="33" name="Rectangle 1"/>
          <p:cNvSpPr>
            <a:spLocks noChangeArrowheads="1"/>
          </p:cNvSpPr>
          <p:nvPr/>
        </p:nvSpPr>
        <p:spPr bwMode="auto">
          <a:xfrm>
            <a:off x="647700" y="3670300"/>
            <a:ext cx="4498975" cy="83185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for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1</a:t>
            </a:r>
            <a:r>
              <a:rPr lang="en-US" sz="2400" b="1" dirty="0">
                <a:latin typeface="Courier New"/>
                <a:ea typeface="Times New Roman"/>
              </a:rPr>
              <a:t>; 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&lt;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N; 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ourier New"/>
                <a:ea typeface="Times New Roman"/>
              </a:rPr>
              <a:t>++ 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A[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ourier New"/>
                <a:ea typeface="Times New Roman"/>
              </a:rPr>
              <a:t>]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A[i-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1</a:t>
            </a:r>
            <a:r>
              <a:rPr lang="en-US" sz="2400" b="1" dirty="0">
                <a:latin typeface="Courier New"/>
                <a:ea typeface="Times New Roman"/>
              </a:rPr>
              <a:t>]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+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M;</a:t>
            </a:r>
            <a:endParaRPr lang="ru-RU" sz="2400" b="1" dirty="0">
              <a:latin typeface="Courier New"/>
              <a:ea typeface="Times New Roman"/>
            </a:endParaRPr>
          </a:p>
        </p:txBody>
      </p:sp>
      <p:sp>
        <p:nvSpPr>
          <p:cNvPr id="34" name="Прямоугольник 13"/>
          <p:cNvSpPr>
            <a:spLocks noChangeArrowheads="1"/>
          </p:cNvSpPr>
          <p:nvPr/>
        </p:nvSpPr>
        <p:spPr bwMode="auto">
          <a:xfrm>
            <a:off x="327025" y="3228975"/>
            <a:ext cx="3992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Расстановка указателей:</a:t>
            </a:r>
            <a:endParaRPr lang="ru-RU" altLang="ru-RU" b="1">
              <a:solidFill>
                <a:srgbClr val="333399"/>
              </a:solidFill>
            </a:endParaRPr>
          </a:p>
        </p:txBody>
      </p:sp>
      <p:sp>
        <p:nvSpPr>
          <p:cNvPr id="35" name="Прямоугольник 13"/>
          <p:cNvSpPr>
            <a:spLocks noChangeArrowheads="1"/>
          </p:cNvSpPr>
          <p:nvPr/>
        </p:nvSpPr>
        <p:spPr bwMode="auto">
          <a:xfrm>
            <a:off x="327025" y="4503738"/>
            <a:ext cx="3167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Работа с матрицей:</a:t>
            </a:r>
            <a:endParaRPr lang="ru-RU" altLang="ru-RU" b="1">
              <a:solidFill>
                <a:srgbClr val="333399"/>
              </a:solidFill>
            </a:endParaRPr>
          </a:p>
        </p:txBody>
      </p:sp>
      <p:sp>
        <p:nvSpPr>
          <p:cNvPr id="36" name="Rectangle 1"/>
          <p:cNvSpPr>
            <a:spLocks noChangeArrowheads="1"/>
          </p:cNvSpPr>
          <p:nvPr/>
        </p:nvSpPr>
        <p:spPr bwMode="auto">
          <a:xfrm>
            <a:off x="647700" y="4957763"/>
            <a:ext cx="4646613" cy="120015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for</a:t>
            </a:r>
            <a:r>
              <a:rPr lang="en-US" sz="2400" b="1" dirty="0">
                <a:solidFill>
                  <a:srgbClr val="0000CC"/>
                </a:solidFill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r>
              <a:rPr lang="en-US" sz="2400" b="1" dirty="0">
                <a:latin typeface="Courier New"/>
                <a:ea typeface="Times New Roman"/>
              </a:rPr>
              <a:t>; 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&lt;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N; 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ourier New"/>
                <a:ea typeface="Times New Roman"/>
              </a:rPr>
              <a:t>++ 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</a:t>
            </a: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for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j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r>
              <a:rPr lang="en-US" sz="2400" b="1" dirty="0">
                <a:latin typeface="Courier New"/>
                <a:ea typeface="Times New Roman"/>
              </a:rPr>
              <a:t>; j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&lt;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M; j++ 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  A[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ourier New"/>
                <a:ea typeface="Times New Roman"/>
              </a:rPr>
              <a:t>][j]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+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j;</a:t>
            </a:r>
            <a:endParaRPr lang="ru-RU" sz="2400" b="1" dirty="0">
              <a:latin typeface="Courier New"/>
              <a:ea typeface="Times New Roman"/>
            </a:endParaRPr>
          </a:p>
        </p:txBody>
      </p:sp>
      <p:sp>
        <p:nvSpPr>
          <p:cNvPr id="37" name="Прямоугольник 13"/>
          <p:cNvSpPr>
            <a:spLocks noChangeArrowheads="1"/>
          </p:cNvSpPr>
          <p:nvPr/>
        </p:nvSpPr>
        <p:spPr bwMode="auto">
          <a:xfrm>
            <a:off x="5557838" y="4503738"/>
            <a:ext cx="1735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Удаление:</a:t>
            </a:r>
            <a:endParaRPr lang="ru-RU" altLang="ru-RU" b="1">
              <a:solidFill>
                <a:srgbClr val="333399"/>
              </a:solidFill>
            </a:endParaRPr>
          </a:p>
        </p:txBody>
      </p:sp>
      <p:sp>
        <p:nvSpPr>
          <p:cNvPr id="38" name="Rectangle 1"/>
          <p:cNvSpPr>
            <a:spLocks noChangeArrowheads="1"/>
          </p:cNvSpPr>
          <p:nvPr/>
        </p:nvSpPr>
        <p:spPr bwMode="auto">
          <a:xfrm>
            <a:off x="5591175" y="4957763"/>
            <a:ext cx="3382963" cy="830262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delete</a:t>
            </a:r>
            <a:r>
              <a:rPr lang="en-US" sz="2400" b="1" dirty="0">
                <a:latin typeface="Courier New"/>
                <a:ea typeface="Times New Roman"/>
              </a:rPr>
              <a:t> [] A[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r>
              <a:rPr lang="en-US" sz="2400" b="1" dirty="0">
                <a:latin typeface="Courier New"/>
                <a:ea typeface="Times New Roman"/>
              </a:rPr>
              <a:t>];</a:t>
            </a: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delete</a:t>
            </a:r>
            <a:r>
              <a:rPr lang="en-US" sz="2400" b="1" dirty="0">
                <a:latin typeface="Courier New"/>
                <a:ea typeface="Times New Roman"/>
              </a:rPr>
              <a:t> [] A;</a:t>
            </a:r>
          </a:p>
        </p:txBody>
      </p:sp>
    </p:spTree>
    <p:extLst>
      <p:ext uri="{BB962C8B-B14F-4D97-AF65-F5344CB8AC3E}">
        <p14:creationId xmlns:p14="http://schemas.microsoft.com/office/powerpoint/2010/main" val="125049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3" grpId="0" animBg="1"/>
      <p:bldP spid="24" grpId="0" animBg="1"/>
      <p:bldP spid="33" grpId="0" build="p" animBg="1"/>
      <p:bldP spid="34" grpId="0"/>
      <p:bldP spid="35" grpId="0"/>
      <p:bldP spid="36" grpId="0" build="p" animBg="1"/>
      <p:bldP spid="37" grpId="0"/>
      <p:bldP spid="38" grpId="0" build="p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758</Words>
  <Application>Microsoft Office PowerPoint</Application>
  <PresentationFormat>Экран (4:3)</PresentationFormat>
  <Paragraphs>163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Алгоритмизация и программирование. Язык C++</vt:lpstr>
      <vt:lpstr>Чем плох обычный массив?</vt:lpstr>
      <vt:lpstr>Динамические структуры данных</vt:lpstr>
      <vt:lpstr>Динамические массивы</vt:lpstr>
      <vt:lpstr>Динамические массивы</vt:lpstr>
      <vt:lpstr>Тип vector (библиотека STL)</vt:lpstr>
      <vt:lpstr>Тип vector (библиотека STL)</vt:lpstr>
      <vt:lpstr>Динамические матрицы</vt:lpstr>
      <vt:lpstr>Динамические матрицы</vt:lpstr>
      <vt:lpstr>Динамические матрицы</vt:lpstr>
      <vt:lpstr>Динамические матрицы</vt:lpstr>
      <vt:lpstr>Динамические матрицы (vector)</vt:lpstr>
      <vt:lpstr>Расширение массива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Алгоритмизация и программирование. Язык C++</dc:title>
  <dc:creator>aser1</dc:creator>
  <cp:lastModifiedBy>aser1</cp:lastModifiedBy>
  <cp:revision>1</cp:revision>
  <dcterms:created xsi:type="dcterms:W3CDTF">2020-04-24T05:50:52Z</dcterms:created>
  <dcterms:modified xsi:type="dcterms:W3CDTF">2020-04-24T05:55:22Z</dcterms:modified>
</cp:coreProperties>
</file>