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Proxima Nova Extrabold"/>
      <p:bold r:id="rId39"/>
    </p:embeddedFont>
    <p:embeddedFont>
      <p:font typeface="Proxima Nova Semibold"/>
      <p:regular r:id="rId40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CA5EEB-E0A8-49C0-AA18-777F22FC2A64}">
  <a:tblStyle styleId="{A2CA5EEB-E0A8-49C0-AA18-777F22FC2A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regular.fntdata"/><Relationship Id="rId20" Type="http://schemas.openxmlformats.org/officeDocument/2006/relationships/slide" Target="slides/slide14.xml"/><Relationship Id="rId42" Type="http://schemas.openxmlformats.org/officeDocument/2006/relationships/font" Target="fonts/ProximaNovaSemibold-boldItalic.fntdata"/><Relationship Id="rId41" Type="http://schemas.openxmlformats.org/officeDocument/2006/relationships/font" Target="fonts/ProximaNovaSemi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.fntdata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ProximaNovaExtrabold-bold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cce96e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7cce96e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cce96e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g77cce96e84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624c8a6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624c8a6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7cce96e8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7cce96e8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7cce96e8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7cce96e8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7cce96e8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7cce96e8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cce96e8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cce96e8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7cce96e84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7cce96e8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7cce96e8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7cce96e8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7cce96e8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7cce96e8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cce96e84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cce96e84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942f3e6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942f3e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7cce96e84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7cce96e84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7cce96e84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7cce96e84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7cce96e84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7cce96e84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7cce96e8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7cce96e8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ea8492b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ea8492b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cce96e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cce96e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cce96e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cce96e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cce96e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cce96e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9264eff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9264eff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9264eff1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9264eff1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cce96e8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cce96e8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624c8a6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624c8a6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433225" y="2540500"/>
            <a:ext cx="53913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059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List_of_Unicode_character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PZRI1IfStY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oracle.com/javase/tutorial/java/nutsandbolts/variabl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550875" y="293084"/>
            <a:ext cx="54270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Variables and Datatypes</a:t>
            </a:r>
            <a:endParaRPr sz="3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611475" y="88885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M1-D2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450300" y="16807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br>
              <a:rPr lang="en" sz="1400">
                <a:solidFill>
                  <a:srgbClr val="FFFFFF"/>
                </a:solidFill>
              </a:rPr>
            </a:br>
            <a:endParaRPr sz="1400"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649125" y="1668713"/>
            <a:ext cx="78459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IntelliJ Tour / Hello World</a:t>
            </a:r>
            <a:br>
              <a:rPr lang="en" sz="48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" sz="48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(Import Lecture Code)</a:t>
            </a:r>
            <a:endParaRPr sz="4800">
              <a:solidFill>
                <a:srgbClr val="434343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descr="tagline.png"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245800" y="2921450"/>
            <a:ext cx="1683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Your First Program - HelloWorld</a:t>
            </a:r>
            <a:endParaRPr/>
          </a:p>
        </p:txBody>
      </p:sp>
      <p:sp>
        <p:nvSpPr>
          <p:cNvPr id="169" name="Google Shape;169;p25"/>
          <p:cNvSpPr txBox="1"/>
          <p:nvPr>
            <p:ph idx="4294967295" type="body"/>
          </p:nvPr>
        </p:nvSpPr>
        <p:spPr>
          <a:xfrm>
            <a:off x="1004175" y="1745475"/>
            <a:ext cx="5997600" cy="25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chemeClr val="dk1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HelloWorld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Prints out Hello World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System.out.println(“Hello World”);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1028700" y="3610400"/>
            <a:ext cx="404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Shortcut/Tip:   Place your cursor inside the HelloWorld class and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psvm</a:t>
            </a:r>
            <a:r>
              <a:rPr lang="en"/>
              <a:t>   and then tab - This will create the main method for you.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14650" y="0"/>
            <a:ext cx="1377300" cy="16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Data Types</a:t>
            </a:r>
            <a:endParaRPr/>
          </a:p>
        </p:txBody>
      </p:sp>
      <p:graphicFrame>
        <p:nvGraphicFramePr>
          <p:cNvPr id="176" name="Google Shape;176;p26"/>
          <p:cNvGraphicFramePr/>
          <p:nvPr/>
        </p:nvGraphicFramePr>
        <p:xfrm>
          <a:off x="1680350" y="1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{A2CA5EEB-E0A8-49C0-AA18-777F22FC2A64}</a:tableStyleId>
              </a:tblPr>
              <a:tblGrid>
                <a:gridCol w="1149850"/>
                <a:gridCol w="1314775"/>
                <a:gridCol w="2964625"/>
                <a:gridCol w="1809750"/>
              </a:tblGrid>
              <a:tr h="2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Data Type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Size (Bytes)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Usage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Example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whole numbers 0-255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chemeClr val="accent6"/>
                          </a:highlight>
                        </a:rPr>
                        <a:t>char</a:t>
                      </a:r>
                      <a:endParaRPr b="1" sz="10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Unicode Characters codes</a:t>
                      </a:r>
                      <a:r>
                        <a:rPr lang="en" sz="1000"/>
                        <a:t>  - representing a single letter, number, or symbols.  Supports characters from most languages.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‘a’, ‘</a:t>
                      </a:r>
                      <a:r>
                        <a:rPr lang="en" sz="9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Ф’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chemeClr val="accent6"/>
                          </a:highlight>
                        </a:rPr>
                        <a:t>boolean</a:t>
                      </a:r>
                      <a:endParaRPr b="1" sz="10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 / false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true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whole numbers -32,768 to 32,767</a:t>
                      </a:r>
                      <a:endParaRPr sz="100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-27, 10822, 1</a:t>
                      </a:r>
                      <a:endParaRPr sz="9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chemeClr val="accent6"/>
                          </a:highlight>
                        </a:rPr>
                        <a:t>int</a:t>
                      </a:r>
                      <a:endParaRPr b="1" sz="10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 or negative whole numbers +/- 2,147,483,647)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12024, -500042, 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float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floating point numbers with a precision of 7 digit </a:t>
                      </a:r>
                      <a:endParaRPr sz="100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3.14</a:t>
                      </a:r>
                      <a:endParaRPr sz="9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chemeClr val="accent6"/>
                          </a:highlight>
                        </a:rPr>
                        <a:t>double</a:t>
                      </a:r>
                      <a:endParaRPr b="1" sz="10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double floating point numbers with a precision of 15 digits</a:t>
                      </a:r>
                      <a:endParaRPr sz="100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3.14159265358979</a:t>
                      </a:r>
                      <a:endParaRPr sz="9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chemeClr val="accent6"/>
                          </a:highlight>
                        </a:rPr>
                        <a:t>long</a:t>
                      </a:r>
                      <a:endParaRPr b="1" sz="10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really big whole numbers +/- 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9,223,372,036,854,775,807</a:t>
                      </a:r>
                      <a:endParaRPr sz="100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5267503443, 2, -26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and Double Precision (Decimal numbers)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15247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Significant Digit </a:t>
            </a:r>
            <a:r>
              <a:rPr lang="en" sz="1600"/>
              <a:t>- the point of precision when a decimal digit is “good enough” to solve the problem.  </a:t>
            </a:r>
            <a:r>
              <a:rPr b="1" i="1" lang="en" sz="1600"/>
              <a:t>(double can hold 8 bytes which is &gt; float which can hold 4 bytes )</a:t>
            </a:r>
            <a:endParaRPr b="1"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 u="sng"/>
              <a:t>Simple Explanation 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Modern 64bit computers can store 56 significant digits, but this is the number of digits in binary and not base-10 Arabic Numbers!  Decimals are also stored in scientific notation and float and double don’t understand recursive numbers (ones with repeating digits like 10 / 3 == 3.3333333333~.  This often causes rounding errors when doing math with floating point numbers.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Often we don’t care because the significant digit is small enough not to matter.  For example, if 10/3 then an answer of 3.33 may be “good enough”, but what if we care about absolute precision like in a currency or a scientific calculation?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A more detailed explanation can be seen in this short Video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Variable	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48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Created in 2 Parts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solidFill>
                  <a:srgbClr val="9900FF"/>
                </a:solidFill>
              </a:rPr>
              <a:t>Declaration</a:t>
            </a:r>
            <a:r>
              <a:rPr lang="en" sz="1500">
                <a:solidFill>
                  <a:srgbClr val="9900FF"/>
                </a:solidFill>
              </a:rPr>
              <a:t> </a:t>
            </a:r>
            <a:r>
              <a:rPr lang="en" sz="1500"/>
              <a:t>- defines the </a:t>
            </a:r>
            <a:r>
              <a:rPr b="1" lang="en" sz="1500">
                <a:solidFill>
                  <a:srgbClr val="980000"/>
                </a:solidFill>
              </a:rPr>
              <a:t>Data Type</a:t>
            </a:r>
            <a:r>
              <a:rPr lang="en" sz="1500"/>
              <a:t> and </a:t>
            </a:r>
            <a:r>
              <a:rPr b="1" lang="en" sz="1500">
                <a:solidFill>
                  <a:srgbClr val="FF00FF"/>
                </a:solidFill>
              </a:rPr>
              <a:t>Name</a:t>
            </a:r>
            <a:endParaRPr b="1" sz="1500">
              <a:solidFill>
                <a:srgbClr val="FF00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numberOfStudentsInClass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solidFill>
                  <a:srgbClr val="0000FF"/>
                </a:solidFill>
              </a:rPr>
              <a:t>Assignment </a:t>
            </a:r>
            <a:r>
              <a:rPr lang="en" sz="1500"/>
              <a:t>- sets a value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numberOfStudentsInClass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 19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89" name="Google Shape;189;p28"/>
          <p:cNvSpPr txBox="1"/>
          <p:nvPr/>
        </p:nvSpPr>
        <p:spPr>
          <a:xfrm>
            <a:off x="5106000" y="2058250"/>
            <a:ext cx="3726300" cy="2329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and Assignment can occur as 2 lines of code: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numberOfStudentsInClass;</a:t>
            </a:r>
            <a:endParaRPr b="1"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numberOfStudentsInClass = 19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 as a single line of code: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numberOfStudentsInClass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 19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60675" y="43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	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03850" y="1007300"/>
            <a:ext cx="81159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names are case sensitive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can be any length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can contain letters and numbers from the entire Unicode character set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can contain underscore and dollar sign, but no other punctuation characters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cannot begin with a number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cannot have any spaces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cannot be a reserved keyword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follow the camel-case convention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Camel case is a convention that requires that the first character in the name is lower-case and each subsequent word begins with an upper-case character.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542775" y="4630950"/>
            <a:ext cx="6480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Oracle Variable Naming Documentation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 Continued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37850" y="1152475"/>
            <a:ext cx="2736000" cy="3416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Bad Variable Names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name1, name2, name3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number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093700" y="1103950"/>
            <a:ext cx="4175100" cy="341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Good Variable Names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numberOfStudents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averageCostOfGasInDollars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checkingAccountBalance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secondsPerMinute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totalCostInCents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27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Data Type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847700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characters  “Hello world”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assigned with a literal string in double quotes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 name = “John Matrix”;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 name is capitalized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contain characters like new line, tab, and double quotes, which must identified with escape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\n → new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\t → tab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\” → double quote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name = “ \”Let off some steam!\”\n\t-John Matrix”;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		Prints as: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“Let off some steam!”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				- John Matrix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218500" y="13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703225"/>
            <a:ext cx="8520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Multiplicative : </a:t>
            </a:r>
            <a:r>
              <a:rPr lang="en"/>
              <a:t>* (multiplication), / (division), % (modulus - returns the remainder from division)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Additive:</a:t>
            </a:r>
            <a:r>
              <a:rPr lang="en"/>
              <a:t> + (addition), - (subtraction)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Assignment:</a:t>
            </a:r>
            <a:r>
              <a:rPr lang="en"/>
              <a:t> =  (assigns a value)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16" name="Google Shape;216;p32"/>
          <p:cNvSpPr txBox="1"/>
          <p:nvPr/>
        </p:nvSpPr>
        <p:spPr>
          <a:xfrm>
            <a:off x="311700" y="2571625"/>
            <a:ext cx="8427300" cy="2334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Order of Operation</a:t>
            </a:r>
            <a:endParaRPr b="1" sz="1600" u="sng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to order of operation of mathematics.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Parentheses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Multiplicative (multiplication, division, and modulus)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Addition (addition and subtraction)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Assignment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When unsure set Order of operation with parentheses</a:t>
            </a:r>
            <a:endParaRPr sz="1300"/>
          </a:p>
        </p:txBody>
      </p:sp>
      <p:sp>
        <p:nvSpPr>
          <p:cNvPr id="217" name="Google Shape;217;p32"/>
          <p:cNvSpPr txBox="1"/>
          <p:nvPr/>
        </p:nvSpPr>
        <p:spPr>
          <a:xfrm>
            <a:off x="5114775" y="3242200"/>
            <a:ext cx="3435600" cy="9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+ 2</a:t>
            </a:r>
            <a:r>
              <a:rPr lang="en"/>
              <a:t> * </a:t>
            </a:r>
            <a:r>
              <a:rPr lang="en"/>
              <a:t>2  results in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 + 2) * 2  results in 14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86700" y="771250"/>
            <a:ext cx="6764100" cy="4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 Problem:  </a:t>
            </a:r>
            <a:r>
              <a:rPr lang="en" sz="1700"/>
              <a:t>Data types are different sizes.  For example, a long type can hold a very large number, but int can only hold a number approximately 2.1billion in size.  If we have a long x that contains a 10, then we know it will fit in an int, but how do we use it as an int?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Solution: </a:t>
            </a:r>
            <a:r>
              <a:rPr b="1" i="1" lang="en" sz="1700"/>
              <a:t>Casting </a:t>
            </a:r>
            <a:r>
              <a:rPr lang="en" sz="1700"/>
              <a:t>allows us to tell Java to treat a variable as a different data type, provided they both hold the same type of data.  To </a:t>
            </a:r>
            <a:r>
              <a:rPr b="1" i="1" lang="en" sz="1700">
                <a:solidFill>
                  <a:srgbClr val="0000FF"/>
                </a:solidFill>
              </a:rPr>
              <a:t>cast</a:t>
            </a:r>
            <a:r>
              <a:rPr lang="en" sz="1700">
                <a:solidFill>
                  <a:srgbClr val="0000FF"/>
                </a:solidFill>
              </a:rPr>
              <a:t> </a:t>
            </a:r>
            <a:r>
              <a:rPr lang="en" sz="1700"/>
              <a:t>the type we want Java to treat the data as is added before it in parentheses.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long x = 10;  → 10 is an int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int y =  x;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float z = 10.0f (defaults to double so we have to add ‘f’ to tell compiler to treat like a float)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07345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 the Java platform</a:t>
            </a:r>
            <a:b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	</a:t>
            </a:r>
            <a: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a compiler?</a:t>
            </a:r>
            <a:b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	What is a virtual machine? )</a:t>
            </a:r>
            <a:b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	What is source code? byte code?</a:t>
            </a:r>
            <a:b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	What is a programming language?</a:t>
            </a:r>
            <a:endParaRPr sz="11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use an IDE to write, compile, and run a basic program</a:t>
            </a:r>
            <a:b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Declare variables and assign values</a:t>
            </a:r>
            <a:b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	Understand variable naming conventions and best practices</a:t>
            </a:r>
            <a:endParaRPr sz="11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Types</a:t>
            </a:r>
            <a:b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	</a:t>
            </a:r>
            <a: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Choose the appropriate primitive data type for a given problem</a:t>
            </a:r>
            <a:b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Understand the limitations of floating point precision</a:t>
            </a:r>
            <a:b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Type Conversion</a:t>
            </a:r>
            <a:b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Arithmetic Operators</a:t>
            </a:r>
            <a:b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Understand integer arithmetic (i.e. truncation)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 Casting</a:t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556700" y="1116900"/>
            <a:ext cx="8216700" cy="2909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Literal numbers in Java have a default data type.  All whole number literals default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, and all floating point numbers default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float x = 2.0;</a:t>
            </a:r>
            <a:r>
              <a:rPr lang="en"/>
              <a:t> will result in an error, since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2.0 </a:t>
            </a:r>
            <a:r>
              <a:rPr lang="en"/>
              <a:t>defaults to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shorthand casting available for literal numbers.  </a:t>
            </a:r>
            <a:r>
              <a:rPr lang="en">
                <a:solidFill>
                  <a:srgbClr val="FF00FF"/>
                </a:solidFill>
              </a:rPr>
              <a:t>L</a:t>
            </a:r>
            <a:r>
              <a:rPr lang="en"/>
              <a:t> tells Java you want the literal to be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"/>
              <a:t>and </a:t>
            </a:r>
            <a:r>
              <a:rPr lang="en">
                <a:solidFill>
                  <a:srgbClr val="9900FF"/>
                </a:solidFill>
              </a:rPr>
              <a:t>F</a:t>
            </a:r>
            <a:r>
              <a:rPr lang="en"/>
              <a:t> tells Java to treat the number as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= 2.0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/>
              <a:t>Widening (Don’t need casting)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609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smallerNum = 5;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biggerNum = smallerNum;</a:t>
            </a:r>
            <a:br>
              <a:rPr lang="en"/>
            </a:br>
            <a:br>
              <a:rPr lang="en"/>
            </a:br>
            <a:r>
              <a:rPr lang="en"/>
              <a:t>*** This is allowed because an int can fit into a long. No</a:t>
            </a:r>
            <a:br>
              <a:rPr lang="en"/>
            </a:br>
            <a:r>
              <a:rPr lang="en"/>
              <a:t>error message or warning will be given as it is OK.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850" y="308025"/>
            <a:ext cx="2214200" cy="2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/>
              <a:t>Narrowing (We need casting)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1152475"/>
            <a:ext cx="649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Narrowing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refers to passing a higher size data type like long to a lower size data type like int. It may lead to data loss. Casting is required for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narrowing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conversion.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 bigger = 98789737898390349790340982;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smaller = bigger; 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← This would give an error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Try this instead: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smaller = (int) bigger; 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← This would give a warning but is allowed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400" y="327425"/>
            <a:ext cx="2029200" cy="181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233275" y="45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Truncation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265500" y="1156600"/>
            <a:ext cx="43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7;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y = 3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z = x / y;</a:t>
            </a:r>
            <a:r>
              <a:rPr lang="en"/>
              <a:t> ⇒ </a:t>
            </a:r>
            <a:endParaRPr b="1" i="1"/>
          </a:p>
        </p:txBody>
      </p:sp>
      <p:sp>
        <p:nvSpPr>
          <p:cNvPr id="250" name="Google Shape;250;p37"/>
          <p:cNvSpPr txBox="1"/>
          <p:nvPr/>
        </p:nvSpPr>
        <p:spPr>
          <a:xfrm>
            <a:off x="4045800" y="1356450"/>
            <a:ext cx="2517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2"/>
                </a:solidFill>
              </a:rPr>
              <a:t>What is the answer?</a:t>
            </a:r>
            <a:endParaRPr b="1"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376350" y="2846200"/>
            <a:ext cx="85206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3.14;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r>
              <a:rPr lang="en" sz="18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 anInteger = pi;   </a:t>
            </a:r>
            <a:r>
              <a:rPr lang="en" sz="1800">
                <a:solidFill>
                  <a:srgbClr val="3F7F5F"/>
                </a:solidFill>
              </a:rPr>
              <a:t>← </a:t>
            </a:r>
            <a:r>
              <a:rPr b="1" i="1" lang="en" sz="1800"/>
              <a:t>This will cause a compiler error. Why?</a:t>
            </a:r>
            <a:endParaRPr b="1"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anInteger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lang="en" sz="1800">
                <a:solidFill>
                  <a:srgbClr val="3F7F5F"/>
                </a:solidFill>
              </a:rPr>
              <a:t>←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" sz="1800">
                <a:solidFill>
                  <a:schemeClr val="dk2"/>
                </a:solidFill>
              </a:rPr>
              <a:t>What is the answer?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Walk-Thru</a:t>
            </a:r>
            <a:br>
              <a:rPr lang="en"/>
            </a:br>
            <a:r>
              <a:rPr lang="en"/>
              <a:t>Test Execution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To Java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07345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 Oriented</a:t>
            </a:r>
            <a:endParaRPr sz="18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 derived from C/C++ programming language (Not C#) </a:t>
            </a:r>
            <a:endParaRPr sz="18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Portable</a:t>
            </a:r>
            <a:endParaRPr sz="18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Interpreted Language (Source Code → Byte Code → Interpreted by a </a:t>
            </a:r>
            <a:r>
              <a:rPr b="1" i="1"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 Virtual Machine (JVM)</a:t>
            </a: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 Runtime)</a:t>
            </a:r>
            <a:endParaRPr sz="18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 a standard library (or code base) that we can use to accelerate development</a:t>
            </a:r>
            <a:endParaRPr sz="18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Little History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7345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Developed at Sun Microsystems by James Gosling</a:t>
            </a:r>
            <a:endParaRPr sz="18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Originally called ‘Oak’</a:t>
            </a:r>
            <a:endParaRPr sz="18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 released in 1995</a:t>
            </a:r>
            <a:endParaRPr sz="18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Intended for consumer electronics</a:t>
            </a:r>
            <a:endParaRPr sz="18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Gained popularity as the growth of the web exploded</a:t>
            </a:r>
            <a:endParaRPr sz="18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Currently owned by </a:t>
            </a:r>
            <a:r>
              <a:rPr b="1" lang="en" sz="18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Oracle</a:t>
            </a:r>
            <a:endParaRPr b="1" sz="18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2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Relationship To Other Languages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99755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 / C++</a:t>
            </a:r>
            <a:endParaRPr b="1" sz="14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rgbClr val="3C404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Similar syntax</a:t>
            </a:r>
            <a:endParaRPr sz="14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 eliminated undesirable features</a:t>
            </a:r>
            <a:endParaRPr sz="14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4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rgbClr val="3C404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Originally developed by Netscape</a:t>
            </a:r>
            <a:endParaRPr sz="14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technical relationship whatsoever</a:t>
            </a:r>
            <a:endParaRPr sz="14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C#</a:t>
            </a:r>
            <a:endParaRPr b="1" sz="14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rgbClr val="3C404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Released by Microsoft with .NET platform in 2000</a:t>
            </a:r>
            <a:endParaRPr sz="14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Similar features and syntax</a:t>
            </a:r>
            <a:endParaRPr sz="14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 sz="11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900"/>
          </a:p>
        </p:txBody>
      </p:sp>
      <p:sp>
        <p:nvSpPr>
          <p:cNvPr id="93" name="Google Shape;93;p19"/>
          <p:cNvSpPr txBox="1"/>
          <p:nvPr/>
        </p:nvSpPr>
        <p:spPr>
          <a:xfrm>
            <a:off x="5802125" y="1968025"/>
            <a:ext cx="2791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Common Interview Question: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155CC"/>
                </a:solidFill>
              </a:rPr>
              <a:t>What is the relationship between Java and JavaScript?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Answer:</a:t>
            </a:r>
            <a:r>
              <a:rPr lang="en">
                <a:solidFill>
                  <a:srgbClr val="1155CC"/>
                </a:solidFill>
              </a:rPr>
              <a:t>  There is no relationship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2125"/>
            <a:ext cx="1482850" cy="1482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20"/>
          <p:cNvGrpSpPr/>
          <p:nvPr/>
        </p:nvGrpSpPr>
        <p:grpSpPr>
          <a:xfrm>
            <a:off x="3604670" y="992125"/>
            <a:ext cx="1614882" cy="1981419"/>
            <a:chOff x="3604670" y="1296925"/>
            <a:chExt cx="1614882" cy="1981419"/>
          </a:xfrm>
        </p:grpSpPr>
        <p:pic>
          <p:nvPicPr>
            <p:cNvPr id="100" name="Google Shape;10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04670" y="1735675"/>
              <a:ext cx="1359900" cy="135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0"/>
            <p:cNvSpPr txBox="1"/>
            <p:nvPr/>
          </p:nvSpPr>
          <p:spPr>
            <a:xfrm>
              <a:off x="3636850" y="1296925"/>
              <a:ext cx="14829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compiler</a:t>
              </a:r>
              <a:br>
                <a:rPr lang="en" sz="1800">
                  <a:solidFill>
                    <a:schemeClr val="dk2"/>
                  </a:solidFill>
                </a:rPr>
              </a:br>
              <a:r>
                <a:rPr lang="en" sz="1800">
                  <a:solidFill>
                    <a:schemeClr val="dk2"/>
                  </a:solidFill>
                </a:rPr>
                <a:t>(</a:t>
              </a:r>
              <a:r>
                <a:rPr i="1" lang="en" sz="1800">
                  <a:solidFill>
                    <a:schemeClr val="dk2"/>
                  </a:solidFill>
                </a:rPr>
                <a:t>javac</a:t>
              </a:r>
              <a:r>
                <a:rPr lang="en" sz="1800">
                  <a:solidFill>
                    <a:schemeClr val="dk2"/>
                  </a:solidFill>
                </a:rPr>
                <a:t>)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rot="8791937">
              <a:off x="4106075" y="2620183"/>
              <a:ext cx="1097554" cy="387679"/>
            </a:xfrm>
            <a:custGeom>
              <a:rect b="b" l="l" r="r" t="t"/>
              <a:pathLst>
                <a:path extrusionOk="0" h="38406" w="45169">
                  <a:moveTo>
                    <a:pt x="0" y="3979"/>
                  </a:moveTo>
                  <a:cubicBezTo>
                    <a:pt x="6899" y="3706"/>
                    <a:pt x="34154" y="-3398"/>
                    <a:pt x="41394" y="2340"/>
                  </a:cubicBezTo>
                  <a:cubicBezTo>
                    <a:pt x="48635" y="8078"/>
                    <a:pt x="43102" y="32395"/>
                    <a:pt x="43443" y="38406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</p:grpSp>
      <p:grpSp>
        <p:nvGrpSpPr>
          <p:cNvPr id="103" name="Google Shape;103;p20"/>
          <p:cNvGrpSpPr/>
          <p:nvPr/>
        </p:nvGrpSpPr>
        <p:grpSpPr>
          <a:xfrm>
            <a:off x="1614051" y="758038"/>
            <a:ext cx="1990624" cy="1991162"/>
            <a:chOff x="1614051" y="1062838"/>
            <a:chExt cx="1990624" cy="1991162"/>
          </a:xfrm>
        </p:grpSpPr>
        <p:pic>
          <p:nvPicPr>
            <p:cNvPr id="104" name="Google Shape;10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89900" y="1439225"/>
              <a:ext cx="1614775" cy="1614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0"/>
            <p:cNvSpPr txBox="1"/>
            <p:nvPr/>
          </p:nvSpPr>
          <p:spPr>
            <a:xfrm>
              <a:off x="2299650" y="2052600"/>
              <a:ext cx="10452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source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6" name="Google Shape;106;p20"/>
            <p:cNvSpPr txBox="1"/>
            <p:nvPr/>
          </p:nvSpPr>
          <p:spPr>
            <a:xfrm>
              <a:off x="2543050" y="1758150"/>
              <a:ext cx="806700" cy="2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.java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 rot="-2186537">
              <a:off x="1625420" y="1354803"/>
              <a:ext cx="1116654" cy="405828"/>
            </a:xfrm>
            <a:custGeom>
              <a:rect b="b" l="l" r="r" t="t"/>
              <a:pathLst>
                <a:path extrusionOk="0" h="38406" w="45169">
                  <a:moveTo>
                    <a:pt x="0" y="3979"/>
                  </a:moveTo>
                  <a:cubicBezTo>
                    <a:pt x="6899" y="3706"/>
                    <a:pt x="34154" y="-3398"/>
                    <a:pt x="41394" y="2340"/>
                  </a:cubicBezTo>
                  <a:cubicBezTo>
                    <a:pt x="48635" y="8078"/>
                    <a:pt x="43102" y="32395"/>
                    <a:pt x="43443" y="38406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108" name="Google Shape;108;p20"/>
          <p:cNvGrpSpPr/>
          <p:nvPr/>
        </p:nvGrpSpPr>
        <p:grpSpPr>
          <a:xfrm>
            <a:off x="5134125" y="1225350"/>
            <a:ext cx="2368050" cy="1614775"/>
            <a:chOff x="5134125" y="1530150"/>
            <a:chExt cx="2368050" cy="1614775"/>
          </a:xfrm>
        </p:grpSpPr>
        <p:pic>
          <p:nvPicPr>
            <p:cNvPr id="109" name="Google Shape;10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4125" y="1530150"/>
              <a:ext cx="1614775" cy="1614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20"/>
            <p:cNvSpPr txBox="1"/>
            <p:nvPr/>
          </p:nvSpPr>
          <p:spPr>
            <a:xfrm>
              <a:off x="5291475" y="2143525"/>
              <a:ext cx="12024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bytecode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11" name="Google Shape;111;p20"/>
            <p:cNvSpPr txBox="1"/>
            <p:nvPr/>
          </p:nvSpPr>
          <p:spPr>
            <a:xfrm>
              <a:off x="5611075" y="1925275"/>
              <a:ext cx="806700" cy="2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.class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112" name="Google Shape;112;p20"/>
            <p:cNvCxnSpPr/>
            <p:nvPr/>
          </p:nvCxnSpPr>
          <p:spPr>
            <a:xfrm>
              <a:off x="6979575" y="2288950"/>
              <a:ext cx="522600" cy="10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3" name="Google Shape;113;p20"/>
          <p:cNvSpPr/>
          <p:nvPr/>
        </p:nvSpPr>
        <p:spPr>
          <a:xfrm>
            <a:off x="7635325" y="1156775"/>
            <a:ext cx="1373100" cy="131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JVM</a:t>
            </a:r>
            <a:br>
              <a:rPr b="1" lang="en"/>
            </a:br>
            <a:r>
              <a:rPr b="1" lang="en" sz="1300"/>
              <a:t>(Java Virtual Machine)</a:t>
            </a:r>
            <a:endParaRPr b="1" sz="1300"/>
          </a:p>
        </p:txBody>
      </p:sp>
      <p:sp>
        <p:nvSpPr>
          <p:cNvPr id="114" name="Google Shape;114;p20"/>
          <p:cNvSpPr/>
          <p:nvPr/>
        </p:nvSpPr>
        <p:spPr>
          <a:xfrm>
            <a:off x="7635325" y="2474975"/>
            <a:ext cx="1373100" cy="1097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Operating</a:t>
            </a:r>
            <a:br>
              <a:rPr b="1" lang="en"/>
            </a:br>
            <a:r>
              <a:rPr b="1" lang="en"/>
              <a:t>System</a:t>
            </a:r>
            <a:endParaRPr b="1"/>
          </a:p>
        </p:txBody>
      </p:sp>
      <p:sp>
        <p:nvSpPr>
          <p:cNvPr id="115" name="Google Shape;115;p20"/>
          <p:cNvSpPr/>
          <p:nvPr/>
        </p:nvSpPr>
        <p:spPr>
          <a:xfrm>
            <a:off x="7635325" y="3623450"/>
            <a:ext cx="1373100" cy="976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4429" y="3274492"/>
            <a:ext cx="269925" cy="25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2225" y="3216950"/>
            <a:ext cx="355100" cy="3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85709" y="3267059"/>
            <a:ext cx="269925" cy="2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794550" y="2885800"/>
            <a:ext cx="1803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HelloWorld.java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918275" y="2885800"/>
            <a:ext cx="1990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HelloWorld.class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19275" y="3961650"/>
            <a:ext cx="43341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java</a:t>
            </a:r>
            <a:r>
              <a:rPr lang="en" sz="1800">
                <a:solidFill>
                  <a:schemeClr val="dk2"/>
                </a:solidFill>
              </a:rPr>
              <a:t> HelloWorld.class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22" name="Google Shape;122;p20"/>
          <p:cNvCxnSpPr>
            <a:stCxn id="114" idx="0"/>
            <a:endCxn id="114" idx="0"/>
          </p:cNvCxnSpPr>
          <p:nvPr/>
        </p:nvCxnSpPr>
        <p:spPr>
          <a:xfrm>
            <a:off x="8321875" y="2474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/>
          <p:nvPr/>
        </p:nvCxnSpPr>
        <p:spPr>
          <a:xfrm flipH="1" rot="10800000">
            <a:off x="3250025" y="2250400"/>
            <a:ext cx="4190700" cy="1967400"/>
          </a:xfrm>
          <a:prstGeom prst="curvedConnector3">
            <a:avLst>
              <a:gd fmla="val 85573" name="adj1"/>
            </a:avLst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0"/>
          <p:cNvCxnSpPr/>
          <p:nvPr/>
        </p:nvCxnSpPr>
        <p:spPr>
          <a:xfrm flipH="1" rot="10800000">
            <a:off x="3301275" y="3459725"/>
            <a:ext cx="2356500" cy="768300"/>
          </a:xfrm>
          <a:prstGeom prst="curvedConnector3">
            <a:avLst>
              <a:gd fmla="val 87394" name="adj1"/>
            </a:avLst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0"/>
          <p:cNvSpPr txBox="1"/>
          <p:nvPr/>
        </p:nvSpPr>
        <p:spPr>
          <a:xfrm>
            <a:off x="5974175" y="169025"/>
            <a:ext cx="2957400" cy="339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Common Interview Question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309400" y="629125"/>
            <a:ext cx="8289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JDK - Java Development Kit</a:t>
            </a:r>
            <a:br>
              <a:rPr lang="en" sz="2300">
                <a:solidFill>
                  <a:schemeClr val="dk2"/>
                </a:solidFill>
              </a:rPr>
            </a:br>
            <a:r>
              <a:rPr lang="en" sz="2300">
                <a:solidFill>
                  <a:schemeClr val="dk2"/>
                </a:solidFill>
              </a:rPr>
              <a:t>JRE - Java Runtime Environment</a:t>
            </a:r>
            <a:br>
              <a:rPr lang="en" sz="2300">
                <a:solidFill>
                  <a:schemeClr val="dk2"/>
                </a:solidFill>
              </a:rPr>
            </a:br>
            <a:r>
              <a:rPr lang="en" sz="2300">
                <a:solidFill>
                  <a:schemeClr val="dk2"/>
                </a:solidFill>
              </a:rPr>
              <a:t>JVM - Java Virtual Machine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5043100" y="1489775"/>
            <a:ext cx="3555300" cy="3340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1016700" y="2571750"/>
            <a:ext cx="3555300" cy="2258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6313600" y="1475050"/>
            <a:ext cx="850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CC4125"/>
                </a:solidFill>
              </a:rPr>
              <a:t>JDK</a:t>
            </a:r>
            <a:endParaRPr b="1" sz="2300">
              <a:solidFill>
                <a:srgbClr val="CC4125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193425" y="2570075"/>
            <a:ext cx="850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0000"/>
                </a:solidFill>
              </a:rPr>
              <a:t>JRE</a:t>
            </a:r>
            <a:endParaRPr b="1" sz="2300">
              <a:solidFill>
                <a:srgbClr val="FF0000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098375" y="3129125"/>
            <a:ext cx="32991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execution of Java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contain libraries and tools for development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5293450" y="2094275"/>
            <a:ext cx="3084000" cy="21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development libraries and tools (like javac compiler)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developers</a:t>
            </a:r>
            <a:br>
              <a:rPr lang="en"/>
            </a:br>
            <a:r>
              <a:rPr lang="en"/>
              <a:t>Contains JRE and JVM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411950" y="3190475"/>
            <a:ext cx="2847000" cy="15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620975" y="3610675"/>
            <a:ext cx="1260300" cy="9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JVM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5606625" y="3293075"/>
            <a:ext cx="850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3095050" y="3743825"/>
            <a:ext cx="1260300" cy="9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JVM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JDK (Java Development Kit)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181775" y="1120600"/>
            <a:ext cx="457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 Runtime Environment (JRE)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Allows execution of Java applications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Installed by default on most 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Contains the JVM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Does not contain libraries and tools for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Used by home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 Development Kit (JDK)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Includes development library and tools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Includes the javac compiler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Includes the JRE and JVM for dev use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Used only by developers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4928475" y="1299550"/>
            <a:ext cx="4074600" cy="139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Version Check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terminal:  </a:t>
            </a:r>
            <a:r>
              <a:rPr b="1" lang="en"/>
              <a:t>java  -version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609" y="2097475"/>
            <a:ext cx="3839365" cy="4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4951988" y="2891825"/>
            <a:ext cx="4074600" cy="139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JDK Version Check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terminal:  </a:t>
            </a:r>
            <a:r>
              <a:rPr b="1" lang="en"/>
              <a:t>javac  -version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575" y="3651500"/>
            <a:ext cx="2691235" cy="4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Down Lecture Code and Exercise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GitBash, navigate to yourname-student-code directory. </a:t>
            </a:r>
            <a:r>
              <a:rPr b="1" i="1" lang="en"/>
              <a:t>Make sure you cd into it, then look for the (main) next to the path.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the following commands: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-A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“your comment goes here”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pull upstream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