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Proxima Nova"/>
      <p:regular r:id="rId32"/>
      <p:bold r:id="rId33"/>
      <p:italic r:id="rId34"/>
      <p:boldItalic r:id="rId35"/>
    </p:embeddedFont>
    <p:embeddedFont>
      <p:font typeface="Roboto"/>
      <p:regular r:id="rId36"/>
      <p:bold r:id="rId37"/>
      <p:italic r:id="rId38"/>
      <p:boldItalic r:id="rId39"/>
    </p:embeddedFont>
    <p:embeddedFont>
      <p:font typeface="Proxima Nova Semibold"/>
      <p:regular r:id="rId40"/>
      <p:bold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8142C0-6A1E-437F-B3E8-542CDBAF72AC}">
  <a:tblStyle styleId="{048142C0-6A1E-437F-B3E8-542CDBAF72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Semibold-regular.fntdata"/><Relationship Id="rId20" Type="http://schemas.openxmlformats.org/officeDocument/2006/relationships/slide" Target="slides/slide14.xml"/><Relationship Id="rId42" Type="http://schemas.openxmlformats.org/officeDocument/2006/relationships/font" Target="fonts/ProximaNovaSemibold-boldItalic.fntdata"/><Relationship Id="rId41" Type="http://schemas.openxmlformats.org/officeDocument/2006/relationships/font" Target="fonts/ProximaNovaSemibold-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bold.fntdata"/><Relationship Id="rId10" Type="http://schemas.openxmlformats.org/officeDocument/2006/relationships/slide" Target="slides/slide4.xml"/><Relationship Id="rId32" Type="http://schemas.openxmlformats.org/officeDocument/2006/relationships/font" Target="fonts/ProximaNova-regular.fntdata"/><Relationship Id="rId13" Type="http://schemas.openxmlformats.org/officeDocument/2006/relationships/slide" Target="slides/slide7.xml"/><Relationship Id="rId35" Type="http://schemas.openxmlformats.org/officeDocument/2006/relationships/font" Target="fonts/ProximaNova-boldItalic.fntdata"/><Relationship Id="rId12" Type="http://schemas.openxmlformats.org/officeDocument/2006/relationships/slide" Target="slides/slide6.xml"/><Relationship Id="rId34" Type="http://schemas.openxmlformats.org/officeDocument/2006/relationships/font" Target="fonts/ProximaNova-italic.fntdata"/><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77cce96e8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77cce96e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e64d958618_3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e64d958618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a388adc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a388adc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e64d958618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e64d958618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64d958618_3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64d958618_3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64d958618_3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64d958618_3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e64d958618_3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e64d958618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e64d958618_3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e64d958618_3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e64ba5eae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e64ba5eae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64ba5eae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e64ba5eae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e64ba5eae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e64ba5eae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e64d95861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64d95861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e64d958618_3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e64d958618_3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64d958618_3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e64d958618_3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e64d958618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e64d958618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e64d958618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e64d958618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e64d958618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e64d958618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e64d958618_3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e64d958618_3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e64d95861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e64d95861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e64d958618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e64d958618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e64d958618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e64d958618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e64d958618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e64d958618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e64d958618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e64d958618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64d958618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64d958618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64d958618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e64d958618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5"/>
            <a:ext cx="8229600" cy="8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noAutofit/>
          </a:bodyPr>
          <a:lstStyle>
            <a:lvl1pPr indent="-342900" lvl="0" marL="457200" rtl="0" algn="l">
              <a:spcBef>
                <a:spcPts val="640"/>
              </a:spcBef>
              <a:spcAft>
                <a:spcPts val="0"/>
              </a:spcAft>
              <a:buClr>
                <a:schemeClr val="dk1"/>
              </a:buClr>
              <a:buSzPts val="1800"/>
              <a:buFont typeface="Arial"/>
              <a:buChar char="•"/>
              <a:defRPr sz="3200">
                <a:solidFill>
                  <a:schemeClr val="dk1"/>
                </a:solidFill>
                <a:latin typeface="Calibri"/>
                <a:ea typeface="Calibri"/>
                <a:cs typeface="Calibri"/>
                <a:sym typeface="Calibri"/>
              </a:defRPr>
            </a:lvl1pPr>
            <a:lvl2pPr indent="-317500" lvl="1" marL="914400" rtl="0" algn="l">
              <a:spcBef>
                <a:spcPts val="1600"/>
              </a:spcBef>
              <a:spcAft>
                <a:spcPts val="0"/>
              </a:spcAft>
              <a:buClr>
                <a:schemeClr val="dk1"/>
              </a:buClr>
              <a:buSzPts val="1400"/>
              <a:buFont typeface="Arial"/>
              <a:buChar char="–"/>
              <a:defRPr sz="2800">
                <a:solidFill>
                  <a:schemeClr val="dk1"/>
                </a:solidFill>
                <a:latin typeface="Calibri"/>
                <a:ea typeface="Calibri"/>
                <a:cs typeface="Calibri"/>
                <a:sym typeface="Calibri"/>
              </a:defRPr>
            </a:lvl2pPr>
            <a:lvl3pPr indent="-317500" lvl="2" marL="1371600" rtl="0" algn="l">
              <a:spcBef>
                <a:spcPts val="1600"/>
              </a:spcBef>
              <a:spcAft>
                <a:spcPts val="0"/>
              </a:spcAft>
              <a:buClr>
                <a:schemeClr val="dk1"/>
              </a:buClr>
              <a:buSzPts val="1400"/>
              <a:buFont typeface="Arial"/>
              <a:buChar char="•"/>
              <a:defRPr sz="2400">
                <a:solidFill>
                  <a:schemeClr val="dk1"/>
                </a:solidFill>
                <a:latin typeface="Calibri"/>
                <a:ea typeface="Calibri"/>
                <a:cs typeface="Calibri"/>
                <a:sym typeface="Calibri"/>
              </a:defRPr>
            </a:lvl3pPr>
            <a:lvl4pPr indent="-317500" lvl="3" marL="1828800" rtl="0" algn="l">
              <a:spcBef>
                <a:spcPts val="1600"/>
              </a:spcBef>
              <a:spcAft>
                <a:spcPts val="0"/>
              </a:spcAft>
              <a:buClr>
                <a:schemeClr val="dk1"/>
              </a:buClr>
              <a:buSzPts val="1400"/>
              <a:buFont typeface="Arial"/>
              <a:buChar char="–"/>
              <a:defRPr sz="2000">
                <a:solidFill>
                  <a:schemeClr val="dk1"/>
                </a:solidFill>
                <a:latin typeface="Calibri"/>
                <a:ea typeface="Calibri"/>
                <a:cs typeface="Calibri"/>
                <a:sym typeface="Calibri"/>
              </a:defRPr>
            </a:lvl4pPr>
            <a:lvl5pPr indent="-317500" lvl="4" marL="2286000" rtl="0" algn="l">
              <a:spcBef>
                <a:spcPts val="1600"/>
              </a:spcBef>
              <a:spcAft>
                <a:spcPts val="0"/>
              </a:spcAft>
              <a:buClr>
                <a:schemeClr val="dk1"/>
              </a:buClr>
              <a:buSzPts val="1400"/>
              <a:buFont typeface="Arial"/>
              <a:buChar char="»"/>
              <a:defRPr sz="2000">
                <a:solidFill>
                  <a:schemeClr val="dk1"/>
                </a:solidFill>
                <a:latin typeface="Calibri"/>
                <a:ea typeface="Calibri"/>
                <a:cs typeface="Calibri"/>
                <a:sym typeface="Calibri"/>
              </a:defRPr>
            </a:lvl5pPr>
            <a:lvl6pPr indent="-317500" lvl="5" marL="2743200" rtl="0" algn="l">
              <a:spcBef>
                <a:spcPts val="1600"/>
              </a:spcBef>
              <a:spcAft>
                <a:spcPts val="0"/>
              </a:spcAft>
              <a:buClr>
                <a:schemeClr val="dk1"/>
              </a:buClr>
              <a:buSzPts val="1400"/>
              <a:buFont typeface="Arial"/>
              <a:buChar char="•"/>
              <a:defRPr sz="2000">
                <a:solidFill>
                  <a:schemeClr val="dk1"/>
                </a:solidFill>
                <a:latin typeface="Calibri"/>
                <a:ea typeface="Calibri"/>
                <a:cs typeface="Calibri"/>
                <a:sym typeface="Calibri"/>
              </a:defRPr>
            </a:lvl6pPr>
            <a:lvl7pPr indent="-317500" lvl="6" marL="3200400" rtl="0" algn="l">
              <a:spcBef>
                <a:spcPts val="1600"/>
              </a:spcBef>
              <a:spcAft>
                <a:spcPts val="0"/>
              </a:spcAft>
              <a:buClr>
                <a:schemeClr val="dk1"/>
              </a:buClr>
              <a:buSzPts val="1400"/>
              <a:buFont typeface="Arial"/>
              <a:buChar char="•"/>
              <a:defRPr sz="2000">
                <a:solidFill>
                  <a:schemeClr val="dk1"/>
                </a:solidFill>
                <a:latin typeface="Calibri"/>
                <a:ea typeface="Calibri"/>
                <a:cs typeface="Calibri"/>
                <a:sym typeface="Calibri"/>
              </a:defRPr>
            </a:lvl7pPr>
            <a:lvl8pPr indent="-317500" lvl="7" marL="3657600" rtl="0" algn="l">
              <a:spcBef>
                <a:spcPts val="1600"/>
              </a:spcBef>
              <a:spcAft>
                <a:spcPts val="0"/>
              </a:spcAft>
              <a:buClr>
                <a:schemeClr val="dk1"/>
              </a:buClr>
              <a:buSzPts val="1400"/>
              <a:buFont typeface="Arial"/>
              <a:buChar char="•"/>
              <a:defRPr sz="2000">
                <a:solidFill>
                  <a:schemeClr val="dk1"/>
                </a:solidFill>
                <a:latin typeface="Calibri"/>
                <a:ea typeface="Calibri"/>
                <a:cs typeface="Calibri"/>
                <a:sym typeface="Calibri"/>
              </a:defRPr>
            </a:lvl8pPr>
            <a:lvl9pPr indent="-317500" lvl="8" marL="4114800" rtl="0" algn="l">
              <a:spcBef>
                <a:spcPts val="1600"/>
              </a:spcBef>
              <a:spcAft>
                <a:spcPts val="1600"/>
              </a:spcAft>
              <a:buClr>
                <a:schemeClr val="dk1"/>
              </a:buClr>
              <a:buSzPts val="1400"/>
              <a:buFont typeface="Arial"/>
              <a:buChar char="•"/>
              <a:defRPr sz="2000">
                <a:solidFill>
                  <a:schemeClr val="dk1"/>
                </a:solidFill>
                <a:latin typeface="Calibri"/>
                <a:ea typeface="Calibri"/>
                <a:cs typeface="Calibri"/>
                <a:sym typeface="Calibri"/>
              </a:defRPr>
            </a:lvl9pPr>
          </a:lstStyle>
          <a:p/>
        </p:txBody>
      </p:sp>
      <p:sp>
        <p:nvSpPr>
          <p:cNvPr id="53" name="Google Shape;53;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ashboard.tehelevator.com/te-explanations/conditionals/if.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dashboard.tehelevator.com/te-explanations/conditionals/elseif.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 name="Shape 57"/>
        <p:cNvGrpSpPr/>
        <p:nvPr/>
      </p:nvGrpSpPr>
      <p:grpSpPr>
        <a:xfrm>
          <a:off x="0" y="0"/>
          <a:ext cx="0" cy="0"/>
          <a:chOff x="0" y="0"/>
          <a:chExt cx="0" cy="0"/>
        </a:xfrm>
      </p:grpSpPr>
      <p:sp>
        <p:nvSpPr>
          <p:cNvPr id="58" name="Google Shape;58;p14"/>
          <p:cNvSpPr txBox="1"/>
          <p:nvPr/>
        </p:nvSpPr>
        <p:spPr>
          <a:xfrm>
            <a:off x="550875" y="293075"/>
            <a:ext cx="67332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Expressions, Statements</a:t>
            </a:r>
            <a:br>
              <a:rPr lang="en" sz="3200">
                <a:solidFill>
                  <a:srgbClr val="FFFFFF"/>
                </a:solidFill>
                <a:latin typeface="Proxima Nova Semibold"/>
                <a:ea typeface="Proxima Nova Semibold"/>
                <a:cs typeface="Proxima Nova Semibold"/>
                <a:sym typeface="Proxima Nova Semibold"/>
              </a:rPr>
            </a:br>
            <a:r>
              <a:rPr lang="en" sz="3200">
                <a:solidFill>
                  <a:srgbClr val="FFFFFF"/>
                </a:solidFill>
                <a:latin typeface="Proxima Nova Semibold"/>
                <a:ea typeface="Proxima Nova Semibold"/>
                <a:cs typeface="Proxima Nova Semibold"/>
                <a:sym typeface="Proxima Nova Semibold"/>
              </a:rPr>
              <a:t>Blocks &amp; Logical Branching</a:t>
            </a:r>
            <a:endParaRPr sz="3200">
              <a:solidFill>
                <a:srgbClr val="FFFFFF"/>
              </a:solidFill>
              <a:latin typeface="Proxima Nova Semibold"/>
              <a:ea typeface="Proxima Nova Semibold"/>
              <a:cs typeface="Proxima Nova Semibold"/>
              <a:sym typeface="Proxima Nova Semibold"/>
            </a:endParaRPr>
          </a:p>
        </p:txBody>
      </p:sp>
      <p:sp>
        <p:nvSpPr>
          <p:cNvPr id="59" name="Google Shape;59;p14"/>
          <p:cNvSpPr txBox="1"/>
          <p:nvPr/>
        </p:nvSpPr>
        <p:spPr>
          <a:xfrm>
            <a:off x="553100" y="1313775"/>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M1-D3</a:t>
            </a:r>
            <a:endParaRPr sz="1800">
              <a:solidFill>
                <a:srgbClr val="434343"/>
              </a:solidFill>
              <a:latin typeface="Proxima Nova"/>
              <a:ea typeface="Proxima Nova"/>
              <a:cs typeface="Proxima Nova"/>
              <a:sym typeface="Proxima Nova"/>
            </a:endParaRPr>
          </a:p>
        </p:txBody>
      </p:sp>
      <p:sp>
        <p:nvSpPr>
          <p:cNvPr id="60" name="Google Shape;60;p14"/>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t/>
            </a:r>
            <a:endParaRPr sz="1400">
              <a:solidFill>
                <a:srgbClr val="FFFFFF"/>
              </a:solidFill>
            </a:endParaRPr>
          </a:p>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Logical Operator Truth Table</a:t>
            </a:r>
            <a:endParaRPr b="1" sz="3000">
              <a:latin typeface="Roboto"/>
              <a:ea typeface="Roboto"/>
              <a:cs typeface="Roboto"/>
              <a:sym typeface="Roboto"/>
            </a:endParaRPr>
          </a:p>
        </p:txBody>
      </p:sp>
      <p:graphicFrame>
        <p:nvGraphicFramePr>
          <p:cNvPr id="120" name="Google Shape;120;p23"/>
          <p:cNvGraphicFramePr/>
          <p:nvPr/>
        </p:nvGraphicFramePr>
        <p:xfrm>
          <a:off x="626100" y="1658800"/>
          <a:ext cx="3000000" cy="3000000"/>
        </p:xfrm>
        <a:graphic>
          <a:graphicData uri="http://schemas.openxmlformats.org/drawingml/2006/table">
            <a:tbl>
              <a:tblPr>
                <a:noFill/>
                <a:tableStyleId>{048142C0-6A1E-437F-B3E8-542CDBAF72AC}</a:tableStyleId>
              </a:tblPr>
              <a:tblGrid>
                <a:gridCol w="1315300"/>
                <a:gridCol w="1315300"/>
                <a:gridCol w="1315300"/>
                <a:gridCol w="1315300"/>
                <a:gridCol w="1315300"/>
                <a:gridCol w="1315300"/>
              </a:tblGrid>
              <a:tr h="381000">
                <a:tc>
                  <a:txBody>
                    <a:bodyPr/>
                    <a:lstStyle/>
                    <a:p>
                      <a:pPr indent="0" lvl="0" marL="0" rtl="0" algn="ctr">
                        <a:spcBef>
                          <a:spcPts val="0"/>
                        </a:spcBef>
                        <a:spcAft>
                          <a:spcPts val="0"/>
                        </a:spcAft>
                        <a:buNone/>
                      </a:pPr>
                      <a:r>
                        <a:rPr b="1" lang="en" sz="2000"/>
                        <a:t>a =</a:t>
                      </a:r>
                      <a:endParaRPr b="1" sz="2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2000"/>
                        <a:t>b =</a:t>
                      </a:r>
                      <a:endParaRPr b="1" sz="2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2000"/>
                        <a:t>!a</a:t>
                      </a:r>
                      <a:endParaRPr b="1" sz="2000"/>
                    </a:p>
                  </a:txBody>
                  <a:tcPr marT="91425" marB="91425" marR="91425" marL="91425">
                    <a:lnL cap="flat" cmpd="sng" w="19050">
                      <a:solidFill>
                        <a:srgbClr val="000000"/>
                      </a:solidFill>
                      <a:prstDash val="solid"/>
                      <a:round/>
                      <a:headEnd len="sm" w="sm" type="none"/>
                      <a:tailEnd len="sm" w="sm" type="none"/>
                    </a:lnL>
                    <a:solidFill>
                      <a:srgbClr val="EFEFEF"/>
                    </a:solidFill>
                  </a:tcPr>
                </a:tc>
                <a:tc>
                  <a:txBody>
                    <a:bodyPr/>
                    <a:lstStyle/>
                    <a:p>
                      <a:pPr indent="0" lvl="0" marL="0" rtl="0" algn="ctr">
                        <a:spcBef>
                          <a:spcPts val="0"/>
                        </a:spcBef>
                        <a:spcAft>
                          <a:spcPts val="0"/>
                        </a:spcAft>
                        <a:buNone/>
                      </a:pPr>
                      <a:r>
                        <a:rPr b="1" lang="en" sz="2000"/>
                        <a:t>a &amp;&amp; b</a:t>
                      </a:r>
                      <a:endParaRPr b="1" sz="2000"/>
                    </a:p>
                  </a:txBody>
                  <a:tcPr marT="91425" marB="91425" marR="91425" marL="91425">
                    <a:solidFill>
                      <a:srgbClr val="EFEFEF"/>
                    </a:solidFill>
                  </a:tcPr>
                </a:tc>
                <a:tc>
                  <a:txBody>
                    <a:bodyPr/>
                    <a:lstStyle/>
                    <a:p>
                      <a:pPr indent="0" lvl="0" marL="0" rtl="0" algn="ctr">
                        <a:spcBef>
                          <a:spcPts val="0"/>
                        </a:spcBef>
                        <a:spcAft>
                          <a:spcPts val="0"/>
                        </a:spcAft>
                        <a:buNone/>
                      </a:pPr>
                      <a:r>
                        <a:rPr b="1" lang="en" sz="2000"/>
                        <a:t>a || b</a:t>
                      </a:r>
                      <a:endParaRPr b="1" sz="2000"/>
                    </a:p>
                  </a:txBody>
                  <a:tcPr marT="91425" marB="91425" marR="91425" marL="91425">
                    <a:solidFill>
                      <a:srgbClr val="EFEFEF"/>
                    </a:solidFill>
                  </a:tcPr>
                </a:tc>
                <a:tc>
                  <a:txBody>
                    <a:bodyPr/>
                    <a:lstStyle/>
                    <a:p>
                      <a:pPr indent="0" lvl="0" marL="0" rtl="0" algn="ctr">
                        <a:spcBef>
                          <a:spcPts val="0"/>
                        </a:spcBef>
                        <a:spcAft>
                          <a:spcPts val="0"/>
                        </a:spcAft>
                        <a:buNone/>
                      </a:pPr>
                      <a:r>
                        <a:rPr b="1" lang="en" sz="2000"/>
                        <a:t>a ^ b</a:t>
                      </a:r>
                      <a:endParaRPr b="1" sz="2000"/>
                    </a:p>
                  </a:txBody>
                  <a:tcPr marT="91425" marB="91425" marR="91425" marL="91425">
                    <a:solidFill>
                      <a:srgbClr val="EFEFEF"/>
                    </a:solidFill>
                  </a:tcPr>
                </a:tc>
              </a:tr>
              <a:tr h="381000">
                <a:tc>
                  <a:txBody>
                    <a:bodyPr/>
                    <a:lstStyle/>
                    <a:p>
                      <a:pPr indent="0" lvl="0" marL="0" rtl="0" algn="ctr">
                        <a:spcBef>
                          <a:spcPts val="0"/>
                        </a:spcBef>
                        <a:spcAft>
                          <a:spcPts val="0"/>
                        </a:spcAft>
                        <a:buNone/>
                      </a:pPr>
                      <a:r>
                        <a:rPr lang="en" sz="2000">
                          <a:solidFill>
                            <a:srgbClr val="38761D"/>
                          </a:solidFill>
                        </a:rPr>
                        <a:t>true</a:t>
                      </a:r>
                      <a:endParaRPr sz="2000">
                        <a:solidFill>
                          <a:srgbClr val="38761D"/>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Clr>
                          <a:schemeClr val="dk1"/>
                        </a:buClr>
                        <a:buSzPts val="1100"/>
                        <a:buFont typeface="Arial"/>
                        <a:buNone/>
                      </a:pPr>
                      <a:r>
                        <a:rPr lang="en" sz="2000">
                          <a:solidFill>
                            <a:srgbClr val="38761D"/>
                          </a:solidFill>
                        </a:rPr>
                        <a:t>true</a:t>
                      </a:r>
                      <a:endParaRPr sz="2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2000"/>
                        <a:t>false</a:t>
                      </a:r>
                      <a:endParaRPr sz="2000"/>
                    </a:p>
                  </a:txBody>
                  <a:tcPr marT="91425" marB="91425" marR="91425" marL="91425">
                    <a:lnL cap="flat" cmpd="sng" w="19050">
                      <a:solidFill>
                        <a:srgbClr val="000000"/>
                      </a:solidFill>
                      <a:prstDash val="solid"/>
                      <a:round/>
                      <a:headEnd len="sm" w="sm" type="none"/>
                      <a:tailEnd len="sm" w="sm" type="none"/>
                    </a:lnL>
                    <a:solidFill>
                      <a:schemeClr val="lt1"/>
                    </a:solidFill>
                  </a:tcPr>
                </a:tc>
                <a:tc>
                  <a:txBody>
                    <a:bodyPr/>
                    <a:lstStyle/>
                    <a:p>
                      <a:pPr indent="0" lvl="0" marL="0" rtl="0" algn="ctr">
                        <a:spcBef>
                          <a:spcPts val="0"/>
                        </a:spcBef>
                        <a:spcAft>
                          <a:spcPts val="0"/>
                        </a:spcAft>
                        <a:buClr>
                          <a:schemeClr val="dk1"/>
                        </a:buClr>
                        <a:buSzPts val="1100"/>
                        <a:buFont typeface="Arial"/>
                        <a:buNone/>
                      </a:pPr>
                      <a:r>
                        <a:rPr lang="en" sz="2000"/>
                        <a:t>true</a:t>
                      </a:r>
                      <a:endParaRPr sz="2000"/>
                    </a:p>
                  </a:txBody>
                  <a:tcPr marT="91425" marB="91425" marR="91425" marL="91425">
                    <a:solidFill>
                      <a:schemeClr val="lt1"/>
                    </a:solidFill>
                  </a:tcPr>
                </a:tc>
                <a:tc>
                  <a:txBody>
                    <a:bodyPr/>
                    <a:lstStyle/>
                    <a:p>
                      <a:pPr indent="0" lvl="0" marL="0" rtl="0" algn="ctr">
                        <a:spcBef>
                          <a:spcPts val="0"/>
                        </a:spcBef>
                        <a:spcAft>
                          <a:spcPts val="0"/>
                        </a:spcAft>
                        <a:buClr>
                          <a:schemeClr val="dk1"/>
                        </a:buClr>
                        <a:buSzPts val="1100"/>
                        <a:buFont typeface="Arial"/>
                        <a:buNone/>
                      </a:pPr>
                      <a:r>
                        <a:rPr lang="en" sz="2000"/>
                        <a:t>true</a:t>
                      </a:r>
                      <a:endParaRPr sz="2000"/>
                    </a:p>
                  </a:txBody>
                  <a:tcPr marT="91425" marB="91425" marR="91425" marL="91425">
                    <a:solidFill>
                      <a:schemeClr val="lt1"/>
                    </a:solidFill>
                  </a:tcPr>
                </a:tc>
                <a:tc>
                  <a:txBody>
                    <a:bodyPr/>
                    <a:lstStyle/>
                    <a:p>
                      <a:pPr indent="0" lvl="0" marL="0" rtl="0" algn="ctr">
                        <a:spcBef>
                          <a:spcPts val="0"/>
                        </a:spcBef>
                        <a:spcAft>
                          <a:spcPts val="0"/>
                        </a:spcAft>
                        <a:buClr>
                          <a:schemeClr val="dk1"/>
                        </a:buClr>
                        <a:buSzPts val="1100"/>
                        <a:buFont typeface="Arial"/>
                        <a:buNone/>
                      </a:pPr>
                      <a:r>
                        <a:rPr lang="en" sz="2000"/>
                        <a:t>false</a:t>
                      </a:r>
                      <a:endParaRPr sz="2000"/>
                    </a:p>
                  </a:txBody>
                  <a:tcPr marT="91425" marB="91425" marR="91425" marL="91425">
                    <a:solidFill>
                      <a:schemeClr val="lt1"/>
                    </a:solidFill>
                  </a:tcPr>
                </a:tc>
              </a:tr>
              <a:tr h="381000">
                <a:tc>
                  <a:txBody>
                    <a:bodyPr/>
                    <a:lstStyle/>
                    <a:p>
                      <a:pPr indent="0" lvl="0" marL="0" rtl="0" algn="ctr">
                        <a:spcBef>
                          <a:spcPts val="0"/>
                        </a:spcBef>
                        <a:spcAft>
                          <a:spcPts val="0"/>
                        </a:spcAft>
                        <a:buClr>
                          <a:schemeClr val="dk1"/>
                        </a:buClr>
                        <a:buSzPts val="1100"/>
                        <a:buFont typeface="Arial"/>
                        <a:buNone/>
                      </a:pPr>
                      <a:r>
                        <a:rPr lang="en" sz="2000">
                          <a:solidFill>
                            <a:srgbClr val="38761D"/>
                          </a:solidFill>
                        </a:rPr>
                        <a:t>true</a:t>
                      </a:r>
                      <a:endParaRPr sz="2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2000">
                          <a:solidFill>
                            <a:srgbClr val="980000"/>
                          </a:solidFill>
                        </a:rPr>
                        <a:t>false</a:t>
                      </a:r>
                      <a:endParaRPr sz="2000">
                        <a:solidFill>
                          <a:srgbClr val="980000"/>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sz="2000"/>
                        <a:t>false</a:t>
                      </a:r>
                      <a:endParaRPr sz="2000"/>
                    </a:p>
                  </a:txBody>
                  <a:tcPr marT="91425" marB="91425" marR="91425" marL="91425">
                    <a:lnL cap="flat" cmpd="sng" w="19050">
                      <a:solidFill>
                        <a:srgbClr val="000000"/>
                      </a:solidFill>
                      <a:prstDash val="solid"/>
                      <a:round/>
                      <a:headEnd len="sm" w="sm" type="none"/>
                      <a:tailEnd len="sm" w="sm" type="none"/>
                    </a:lnL>
                    <a:solidFill>
                      <a:schemeClr val="lt1"/>
                    </a:solidFill>
                  </a:tcPr>
                </a:tc>
                <a:tc>
                  <a:txBody>
                    <a:bodyPr/>
                    <a:lstStyle/>
                    <a:p>
                      <a:pPr indent="0" lvl="0" marL="0" rtl="0" algn="ctr">
                        <a:spcBef>
                          <a:spcPts val="0"/>
                        </a:spcBef>
                        <a:spcAft>
                          <a:spcPts val="0"/>
                        </a:spcAft>
                        <a:buClr>
                          <a:schemeClr val="dk1"/>
                        </a:buClr>
                        <a:buSzPts val="1100"/>
                        <a:buFont typeface="Arial"/>
                        <a:buNone/>
                      </a:pPr>
                      <a:r>
                        <a:rPr lang="en" sz="2000"/>
                        <a:t>false</a:t>
                      </a:r>
                      <a:endParaRPr sz="2000"/>
                    </a:p>
                  </a:txBody>
                  <a:tcPr marT="91425" marB="91425" marR="91425" marL="91425">
                    <a:solidFill>
                      <a:schemeClr val="lt1"/>
                    </a:solidFill>
                  </a:tcPr>
                </a:tc>
                <a:tc>
                  <a:txBody>
                    <a:bodyPr/>
                    <a:lstStyle/>
                    <a:p>
                      <a:pPr indent="0" lvl="0" marL="0" rtl="0" algn="ctr">
                        <a:spcBef>
                          <a:spcPts val="0"/>
                        </a:spcBef>
                        <a:spcAft>
                          <a:spcPts val="0"/>
                        </a:spcAft>
                        <a:buClr>
                          <a:schemeClr val="dk1"/>
                        </a:buClr>
                        <a:buSzPts val="1100"/>
                        <a:buFont typeface="Arial"/>
                        <a:buNone/>
                      </a:pPr>
                      <a:r>
                        <a:rPr lang="en" sz="2000"/>
                        <a:t>true</a:t>
                      </a:r>
                      <a:endParaRPr sz="2000"/>
                    </a:p>
                  </a:txBody>
                  <a:tcPr marT="91425" marB="91425" marR="91425" marL="91425">
                    <a:solidFill>
                      <a:schemeClr val="lt1"/>
                    </a:solidFill>
                  </a:tcPr>
                </a:tc>
                <a:tc>
                  <a:txBody>
                    <a:bodyPr/>
                    <a:lstStyle/>
                    <a:p>
                      <a:pPr indent="0" lvl="0" marL="0" rtl="0" algn="ctr">
                        <a:spcBef>
                          <a:spcPts val="0"/>
                        </a:spcBef>
                        <a:spcAft>
                          <a:spcPts val="0"/>
                        </a:spcAft>
                        <a:buClr>
                          <a:schemeClr val="dk1"/>
                        </a:buClr>
                        <a:buSzPts val="1100"/>
                        <a:buFont typeface="Arial"/>
                        <a:buNone/>
                      </a:pPr>
                      <a:r>
                        <a:rPr lang="en" sz="2000"/>
                        <a:t>true</a:t>
                      </a:r>
                      <a:endParaRPr sz="2000"/>
                    </a:p>
                  </a:txBody>
                  <a:tcPr marT="91425" marB="91425" marR="91425" marL="91425">
                    <a:solidFill>
                      <a:schemeClr val="lt1"/>
                    </a:solidFill>
                  </a:tcPr>
                </a:tc>
              </a:tr>
              <a:tr h="381000">
                <a:tc>
                  <a:txBody>
                    <a:bodyPr/>
                    <a:lstStyle/>
                    <a:p>
                      <a:pPr indent="0" lvl="0" marL="0" rtl="0" algn="ctr">
                        <a:spcBef>
                          <a:spcPts val="0"/>
                        </a:spcBef>
                        <a:spcAft>
                          <a:spcPts val="0"/>
                        </a:spcAft>
                        <a:buClr>
                          <a:schemeClr val="dk1"/>
                        </a:buClr>
                        <a:buSzPts val="1100"/>
                        <a:buFont typeface="Arial"/>
                        <a:buNone/>
                      </a:pPr>
                      <a:r>
                        <a:rPr lang="en" sz="2000">
                          <a:solidFill>
                            <a:srgbClr val="980000"/>
                          </a:solidFill>
                        </a:rPr>
                        <a:t>false</a:t>
                      </a:r>
                      <a:endParaRPr sz="2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sz="2000">
                          <a:solidFill>
                            <a:srgbClr val="38761D"/>
                          </a:solidFill>
                        </a:rPr>
                        <a:t>true</a:t>
                      </a:r>
                      <a:endParaRPr sz="2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Clr>
                          <a:schemeClr val="dk1"/>
                        </a:buClr>
                        <a:buSzPts val="1100"/>
                        <a:buFont typeface="Arial"/>
                        <a:buNone/>
                      </a:pPr>
                      <a:r>
                        <a:rPr lang="en" sz="2000"/>
                        <a:t>true</a:t>
                      </a:r>
                      <a:endParaRPr sz="2000"/>
                    </a:p>
                  </a:txBody>
                  <a:tcPr marT="91425" marB="91425" marR="91425" marL="91425">
                    <a:lnL cap="flat" cmpd="sng" w="19050">
                      <a:solidFill>
                        <a:srgbClr val="000000"/>
                      </a:solidFill>
                      <a:prstDash val="solid"/>
                      <a:round/>
                      <a:headEnd len="sm" w="sm" type="none"/>
                      <a:tailEnd len="sm" w="sm" type="none"/>
                    </a:lnL>
                    <a:solidFill>
                      <a:schemeClr val="lt1"/>
                    </a:solidFill>
                  </a:tcPr>
                </a:tc>
                <a:tc>
                  <a:txBody>
                    <a:bodyPr/>
                    <a:lstStyle/>
                    <a:p>
                      <a:pPr indent="0" lvl="0" marL="0" rtl="0" algn="ctr">
                        <a:spcBef>
                          <a:spcPts val="0"/>
                        </a:spcBef>
                        <a:spcAft>
                          <a:spcPts val="0"/>
                        </a:spcAft>
                        <a:buClr>
                          <a:schemeClr val="dk1"/>
                        </a:buClr>
                        <a:buSzPts val="1100"/>
                        <a:buFont typeface="Arial"/>
                        <a:buNone/>
                      </a:pPr>
                      <a:r>
                        <a:rPr lang="en" sz="2000"/>
                        <a:t>false</a:t>
                      </a:r>
                      <a:endParaRPr sz="2000"/>
                    </a:p>
                  </a:txBody>
                  <a:tcPr marT="91425" marB="91425" marR="91425" marL="91425">
                    <a:solidFill>
                      <a:schemeClr val="lt1"/>
                    </a:solidFill>
                  </a:tcPr>
                </a:tc>
                <a:tc>
                  <a:txBody>
                    <a:bodyPr/>
                    <a:lstStyle/>
                    <a:p>
                      <a:pPr indent="0" lvl="0" marL="0" rtl="0" algn="ctr">
                        <a:spcBef>
                          <a:spcPts val="0"/>
                        </a:spcBef>
                        <a:spcAft>
                          <a:spcPts val="0"/>
                        </a:spcAft>
                        <a:buClr>
                          <a:schemeClr val="dk1"/>
                        </a:buClr>
                        <a:buSzPts val="1100"/>
                        <a:buFont typeface="Arial"/>
                        <a:buNone/>
                      </a:pPr>
                      <a:r>
                        <a:rPr lang="en" sz="2000"/>
                        <a:t>true</a:t>
                      </a:r>
                      <a:endParaRPr sz="2000"/>
                    </a:p>
                  </a:txBody>
                  <a:tcPr marT="91425" marB="91425" marR="91425" marL="91425">
                    <a:solidFill>
                      <a:schemeClr val="lt1"/>
                    </a:solidFill>
                  </a:tcPr>
                </a:tc>
                <a:tc>
                  <a:txBody>
                    <a:bodyPr/>
                    <a:lstStyle/>
                    <a:p>
                      <a:pPr indent="0" lvl="0" marL="0" rtl="0" algn="ctr">
                        <a:spcBef>
                          <a:spcPts val="0"/>
                        </a:spcBef>
                        <a:spcAft>
                          <a:spcPts val="0"/>
                        </a:spcAft>
                        <a:buClr>
                          <a:schemeClr val="dk1"/>
                        </a:buClr>
                        <a:buSzPts val="1100"/>
                        <a:buFont typeface="Arial"/>
                        <a:buNone/>
                      </a:pPr>
                      <a:r>
                        <a:rPr lang="en" sz="2000"/>
                        <a:t>true</a:t>
                      </a:r>
                      <a:endParaRPr sz="2000"/>
                    </a:p>
                  </a:txBody>
                  <a:tcPr marT="91425" marB="91425" marR="91425" marL="91425">
                    <a:solidFill>
                      <a:schemeClr val="lt1"/>
                    </a:solidFill>
                  </a:tcPr>
                </a:tc>
              </a:tr>
              <a:tr h="381000">
                <a:tc>
                  <a:txBody>
                    <a:bodyPr/>
                    <a:lstStyle/>
                    <a:p>
                      <a:pPr indent="0" lvl="0" marL="0" rtl="0" algn="ctr">
                        <a:spcBef>
                          <a:spcPts val="0"/>
                        </a:spcBef>
                        <a:spcAft>
                          <a:spcPts val="0"/>
                        </a:spcAft>
                        <a:buClr>
                          <a:schemeClr val="dk1"/>
                        </a:buClr>
                        <a:buSzPts val="1100"/>
                        <a:buFont typeface="Arial"/>
                        <a:buNone/>
                      </a:pPr>
                      <a:r>
                        <a:rPr lang="en" sz="2000">
                          <a:solidFill>
                            <a:srgbClr val="980000"/>
                          </a:solidFill>
                        </a:rPr>
                        <a:t>false</a:t>
                      </a:r>
                      <a:endParaRPr sz="2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sz="2000">
                          <a:solidFill>
                            <a:srgbClr val="980000"/>
                          </a:solidFill>
                        </a:rPr>
                        <a:t>false</a:t>
                      </a:r>
                      <a:endParaRPr sz="2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sz="2000"/>
                        <a:t>true</a:t>
                      </a:r>
                      <a:endParaRPr sz="2000"/>
                    </a:p>
                  </a:txBody>
                  <a:tcPr marT="91425" marB="91425" marR="91425" marL="91425">
                    <a:lnL cap="flat" cmpd="sng" w="19050">
                      <a:solidFill>
                        <a:srgbClr val="000000"/>
                      </a:solidFill>
                      <a:prstDash val="solid"/>
                      <a:round/>
                      <a:headEnd len="sm" w="sm" type="none"/>
                      <a:tailEnd len="sm" w="sm" type="none"/>
                    </a:lnL>
                    <a:solidFill>
                      <a:schemeClr val="lt1"/>
                    </a:solidFill>
                  </a:tcPr>
                </a:tc>
                <a:tc>
                  <a:txBody>
                    <a:bodyPr/>
                    <a:lstStyle/>
                    <a:p>
                      <a:pPr indent="0" lvl="0" marL="0" rtl="0" algn="ctr">
                        <a:spcBef>
                          <a:spcPts val="0"/>
                        </a:spcBef>
                        <a:spcAft>
                          <a:spcPts val="0"/>
                        </a:spcAft>
                        <a:buClr>
                          <a:schemeClr val="dk1"/>
                        </a:buClr>
                        <a:buSzPts val="1100"/>
                        <a:buFont typeface="Arial"/>
                        <a:buNone/>
                      </a:pPr>
                      <a:r>
                        <a:rPr lang="en" sz="2000"/>
                        <a:t>false</a:t>
                      </a:r>
                      <a:endParaRPr sz="2000"/>
                    </a:p>
                  </a:txBody>
                  <a:tcPr marT="91425" marB="91425" marR="91425" marL="91425">
                    <a:solidFill>
                      <a:schemeClr val="lt1"/>
                    </a:solidFill>
                  </a:tcPr>
                </a:tc>
                <a:tc>
                  <a:txBody>
                    <a:bodyPr/>
                    <a:lstStyle/>
                    <a:p>
                      <a:pPr indent="0" lvl="0" marL="0" rtl="0" algn="ctr">
                        <a:spcBef>
                          <a:spcPts val="0"/>
                        </a:spcBef>
                        <a:spcAft>
                          <a:spcPts val="0"/>
                        </a:spcAft>
                        <a:buClr>
                          <a:schemeClr val="dk1"/>
                        </a:buClr>
                        <a:buSzPts val="1100"/>
                        <a:buFont typeface="Arial"/>
                        <a:buNone/>
                      </a:pPr>
                      <a:r>
                        <a:rPr lang="en" sz="2000"/>
                        <a:t>false</a:t>
                      </a:r>
                      <a:endParaRPr sz="2000"/>
                    </a:p>
                  </a:txBody>
                  <a:tcPr marT="91425" marB="91425" marR="91425" marL="91425">
                    <a:solidFill>
                      <a:schemeClr val="lt1"/>
                    </a:solidFill>
                  </a:tcPr>
                </a:tc>
                <a:tc>
                  <a:txBody>
                    <a:bodyPr/>
                    <a:lstStyle/>
                    <a:p>
                      <a:pPr indent="0" lvl="0" marL="0" rtl="0" algn="ctr">
                        <a:spcBef>
                          <a:spcPts val="0"/>
                        </a:spcBef>
                        <a:spcAft>
                          <a:spcPts val="0"/>
                        </a:spcAft>
                        <a:buClr>
                          <a:schemeClr val="dk1"/>
                        </a:buClr>
                        <a:buSzPts val="1100"/>
                        <a:buFont typeface="Arial"/>
                        <a:buNone/>
                      </a:pPr>
                      <a:r>
                        <a:rPr lang="en" sz="2000"/>
                        <a:t>false</a:t>
                      </a:r>
                      <a:endParaRPr sz="2000"/>
                    </a:p>
                  </a:txBody>
                  <a:tcPr marT="91425" marB="91425" marR="91425" marL="91425">
                    <a:solidFill>
                      <a:schemeClr val="lt1"/>
                    </a:solidFill>
                  </a:tcPr>
                </a:tc>
              </a:tr>
            </a:tbl>
          </a:graphicData>
        </a:graphic>
      </p:graphicFrame>
      <p:sp>
        <p:nvSpPr>
          <p:cNvPr id="121" name="Google Shape;121;p23"/>
          <p:cNvSpPr txBox="1"/>
          <p:nvPr/>
        </p:nvSpPr>
        <p:spPr>
          <a:xfrm>
            <a:off x="3384800" y="1334800"/>
            <a:ext cx="101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NOT</a:t>
            </a:r>
            <a:endParaRPr/>
          </a:p>
        </p:txBody>
      </p:sp>
      <p:sp>
        <p:nvSpPr>
          <p:cNvPr id="122" name="Google Shape;122;p23"/>
          <p:cNvSpPr txBox="1"/>
          <p:nvPr/>
        </p:nvSpPr>
        <p:spPr>
          <a:xfrm>
            <a:off x="4709775" y="1334800"/>
            <a:ext cx="101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AND</a:t>
            </a:r>
            <a:endParaRPr/>
          </a:p>
        </p:txBody>
      </p:sp>
      <p:sp>
        <p:nvSpPr>
          <p:cNvPr id="123" name="Google Shape;123;p23"/>
          <p:cNvSpPr txBox="1"/>
          <p:nvPr/>
        </p:nvSpPr>
        <p:spPr>
          <a:xfrm>
            <a:off x="6034750" y="1334800"/>
            <a:ext cx="101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OR</a:t>
            </a:r>
            <a:endParaRPr/>
          </a:p>
        </p:txBody>
      </p:sp>
      <p:sp>
        <p:nvSpPr>
          <p:cNvPr id="124" name="Google Shape;124;p23"/>
          <p:cNvSpPr txBox="1"/>
          <p:nvPr/>
        </p:nvSpPr>
        <p:spPr>
          <a:xfrm>
            <a:off x="7359725" y="1334800"/>
            <a:ext cx="101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XOR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Logical Operator Truth Table</a:t>
            </a:r>
            <a:endParaRPr b="1" sz="3000">
              <a:latin typeface="Roboto"/>
              <a:ea typeface="Roboto"/>
              <a:cs typeface="Roboto"/>
              <a:sym typeface="Roboto"/>
            </a:endParaRPr>
          </a:p>
        </p:txBody>
      </p:sp>
      <p:graphicFrame>
        <p:nvGraphicFramePr>
          <p:cNvPr id="130" name="Google Shape;130;p24"/>
          <p:cNvGraphicFramePr/>
          <p:nvPr/>
        </p:nvGraphicFramePr>
        <p:xfrm>
          <a:off x="626100" y="1658800"/>
          <a:ext cx="3000000" cy="3000000"/>
        </p:xfrm>
        <a:graphic>
          <a:graphicData uri="http://schemas.openxmlformats.org/drawingml/2006/table">
            <a:tbl>
              <a:tblPr>
                <a:noFill/>
                <a:tableStyleId>{048142C0-6A1E-437F-B3E8-542CDBAF72AC}</a:tableStyleId>
              </a:tblPr>
              <a:tblGrid>
                <a:gridCol w="1315300"/>
                <a:gridCol w="1315300"/>
                <a:gridCol w="1315300"/>
                <a:gridCol w="1315300"/>
                <a:gridCol w="1315300"/>
                <a:gridCol w="1315300"/>
              </a:tblGrid>
              <a:tr h="381000">
                <a:tc>
                  <a:txBody>
                    <a:bodyPr/>
                    <a:lstStyle/>
                    <a:p>
                      <a:pPr indent="0" lvl="0" marL="0" rtl="0" algn="ctr">
                        <a:spcBef>
                          <a:spcPts val="0"/>
                        </a:spcBef>
                        <a:spcAft>
                          <a:spcPts val="0"/>
                        </a:spcAft>
                        <a:buNone/>
                      </a:pPr>
                      <a:r>
                        <a:rPr b="1" lang="en" sz="2000"/>
                        <a:t>a =</a:t>
                      </a:r>
                      <a:endParaRPr b="1" sz="2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2000"/>
                        <a:t>b =</a:t>
                      </a:r>
                      <a:endParaRPr b="1" sz="2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2000"/>
                        <a:t>!a</a:t>
                      </a:r>
                      <a:endParaRPr b="1" sz="2000"/>
                    </a:p>
                  </a:txBody>
                  <a:tcPr marT="91425" marB="91425" marR="91425" marL="91425">
                    <a:lnL cap="flat" cmpd="sng" w="19050">
                      <a:solidFill>
                        <a:srgbClr val="000000"/>
                      </a:solidFill>
                      <a:prstDash val="solid"/>
                      <a:round/>
                      <a:headEnd len="sm" w="sm" type="none"/>
                      <a:tailEnd len="sm" w="sm" type="none"/>
                    </a:lnL>
                    <a:solidFill>
                      <a:srgbClr val="EFEFEF"/>
                    </a:solidFill>
                  </a:tcPr>
                </a:tc>
                <a:tc>
                  <a:txBody>
                    <a:bodyPr/>
                    <a:lstStyle/>
                    <a:p>
                      <a:pPr indent="0" lvl="0" marL="0" rtl="0" algn="ctr">
                        <a:spcBef>
                          <a:spcPts val="0"/>
                        </a:spcBef>
                        <a:spcAft>
                          <a:spcPts val="0"/>
                        </a:spcAft>
                        <a:buNone/>
                      </a:pPr>
                      <a:r>
                        <a:rPr b="1" lang="en" sz="2000"/>
                        <a:t>a &amp;&amp; b</a:t>
                      </a:r>
                      <a:endParaRPr b="1" sz="2000"/>
                    </a:p>
                  </a:txBody>
                  <a:tcPr marT="91425" marB="91425" marR="91425" marL="91425">
                    <a:solidFill>
                      <a:srgbClr val="EFEFEF"/>
                    </a:solidFill>
                  </a:tcPr>
                </a:tc>
                <a:tc>
                  <a:txBody>
                    <a:bodyPr/>
                    <a:lstStyle/>
                    <a:p>
                      <a:pPr indent="0" lvl="0" marL="0" rtl="0" algn="ctr">
                        <a:spcBef>
                          <a:spcPts val="0"/>
                        </a:spcBef>
                        <a:spcAft>
                          <a:spcPts val="0"/>
                        </a:spcAft>
                        <a:buNone/>
                      </a:pPr>
                      <a:r>
                        <a:rPr b="1" lang="en" sz="2000"/>
                        <a:t>a || b</a:t>
                      </a:r>
                      <a:endParaRPr b="1" sz="2000"/>
                    </a:p>
                  </a:txBody>
                  <a:tcPr marT="91425" marB="91425" marR="91425" marL="91425">
                    <a:solidFill>
                      <a:srgbClr val="EFEFEF"/>
                    </a:solidFill>
                  </a:tcPr>
                </a:tc>
                <a:tc>
                  <a:txBody>
                    <a:bodyPr/>
                    <a:lstStyle/>
                    <a:p>
                      <a:pPr indent="0" lvl="0" marL="0" rtl="0" algn="ctr">
                        <a:spcBef>
                          <a:spcPts val="0"/>
                        </a:spcBef>
                        <a:spcAft>
                          <a:spcPts val="0"/>
                        </a:spcAft>
                        <a:buNone/>
                      </a:pPr>
                      <a:r>
                        <a:rPr b="1" lang="en" sz="2000"/>
                        <a:t>a ^ b</a:t>
                      </a:r>
                      <a:endParaRPr b="1" sz="2000"/>
                    </a:p>
                  </a:txBody>
                  <a:tcPr marT="91425" marB="91425" marR="91425" marL="91425">
                    <a:solidFill>
                      <a:srgbClr val="EFEFEF"/>
                    </a:solidFill>
                  </a:tcPr>
                </a:tc>
              </a:tr>
              <a:tr h="381000">
                <a:tc>
                  <a:txBody>
                    <a:bodyPr/>
                    <a:lstStyle/>
                    <a:p>
                      <a:pPr indent="0" lvl="0" marL="0" rtl="0" algn="ctr">
                        <a:spcBef>
                          <a:spcPts val="0"/>
                        </a:spcBef>
                        <a:spcAft>
                          <a:spcPts val="0"/>
                        </a:spcAft>
                        <a:buNone/>
                      </a:pPr>
                      <a:r>
                        <a:rPr lang="en" sz="2000">
                          <a:solidFill>
                            <a:srgbClr val="38761D"/>
                          </a:solidFill>
                        </a:rPr>
                        <a:t>true</a:t>
                      </a:r>
                      <a:endParaRPr sz="2000">
                        <a:solidFill>
                          <a:srgbClr val="38761D"/>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Clr>
                          <a:schemeClr val="dk1"/>
                        </a:buClr>
                        <a:buSzPts val="1100"/>
                        <a:buFont typeface="Arial"/>
                        <a:buNone/>
                      </a:pPr>
                      <a:r>
                        <a:rPr lang="en" sz="2000">
                          <a:solidFill>
                            <a:srgbClr val="38761D"/>
                          </a:solidFill>
                        </a:rPr>
                        <a:t>true</a:t>
                      </a:r>
                      <a:endParaRPr sz="2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2000">
                          <a:solidFill>
                            <a:srgbClr val="980000"/>
                          </a:solidFill>
                        </a:rPr>
                        <a:t>false</a:t>
                      </a:r>
                      <a:endParaRPr sz="2000"/>
                    </a:p>
                  </a:txBody>
                  <a:tcPr marT="91425" marB="91425" marR="91425" marL="91425">
                    <a:lnL cap="flat" cmpd="sng" w="19050">
                      <a:solidFill>
                        <a:srgbClr val="000000"/>
                      </a:solidFill>
                      <a:prstDash val="solid"/>
                      <a:round/>
                      <a:headEnd len="sm" w="sm" type="none"/>
                      <a:tailEnd len="sm" w="sm" type="none"/>
                    </a:lnL>
                    <a:solidFill>
                      <a:srgbClr val="F4CCCC"/>
                    </a:solidFill>
                  </a:tcPr>
                </a:tc>
                <a:tc>
                  <a:txBody>
                    <a:bodyPr/>
                    <a:lstStyle/>
                    <a:p>
                      <a:pPr indent="0" lvl="0" marL="0" rtl="0" algn="ctr">
                        <a:spcBef>
                          <a:spcPts val="0"/>
                        </a:spcBef>
                        <a:spcAft>
                          <a:spcPts val="0"/>
                        </a:spcAft>
                        <a:buClr>
                          <a:schemeClr val="dk1"/>
                        </a:buClr>
                        <a:buSzPts val="1100"/>
                        <a:buFont typeface="Arial"/>
                        <a:buNone/>
                      </a:pPr>
                      <a:r>
                        <a:rPr lang="en" sz="2000">
                          <a:solidFill>
                            <a:srgbClr val="38761D"/>
                          </a:solidFill>
                        </a:rPr>
                        <a:t>true</a:t>
                      </a:r>
                      <a:endParaRPr sz="2000"/>
                    </a:p>
                  </a:txBody>
                  <a:tcPr marT="91425" marB="91425" marR="91425" marL="91425">
                    <a:solidFill>
                      <a:srgbClr val="D9EAD3"/>
                    </a:solidFill>
                  </a:tcPr>
                </a:tc>
                <a:tc>
                  <a:txBody>
                    <a:bodyPr/>
                    <a:lstStyle/>
                    <a:p>
                      <a:pPr indent="0" lvl="0" marL="0" rtl="0" algn="ctr">
                        <a:spcBef>
                          <a:spcPts val="0"/>
                        </a:spcBef>
                        <a:spcAft>
                          <a:spcPts val="0"/>
                        </a:spcAft>
                        <a:buClr>
                          <a:schemeClr val="dk1"/>
                        </a:buClr>
                        <a:buSzPts val="1100"/>
                        <a:buFont typeface="Arial"/>
                        <a:buNone/>
                      </a:pPr>
                      <a:r>
                        <a:rPr lang="en" sz="2000">
                          <a:solidFill>
                            <a:srgbClr val="38761D"/>
                          </a:solidFill>
                        </a:rPr>
                        <a:t>true</a:t>
                      </a:r>
                      <a:endParaRPr sz="2000"/>
                    </a:p>
                  </a:txBody>
                  <a:tcPr marT="91425" marB="91425" marR="91425" marL="91425">
                    <a:solidFill>
                      <a:srgbClr val="D9EAD3"/>
                    </a:solidFill>
                  </a:tcPr>
                </a:tc>
                <a:tc>
                  <a:txBody>
                    <a:bodyPr/>
                    <a:lstStyle/>
                    <a:p>
                      <a:pPr indent="0" lvl="0" marL="0" rtl="0" algn="ctr">
                        <a:spcBef>
                          <a:spcPts val="0"/>
                        </a:spcBef>
                        <a:spcAft>
                          <a:spcPts val="0"/>
                        </a:spcAft>
                        <a:buClr>
                          <a:schemeClr val="dk1"/>
                        </a:buClr>
                        <a:buSzPts val="1100"/>
                        <a:buFont typeface="Arial"/>
                        <a:buNone/>
                      </a:pPr>
                      <a:r>
                        <a:rPr lang="en" sz="2000">
                          <a:solidFill>
                            <a:srgbClr val="980000"/>
                          </a:solidFill>
                        </a:rPr>
                        <a:t>false</a:t>
                      </a:r>
                      <a:endParaRPr sz="2000"/>
                    </a:p>
                  </a:txBody>
                  <a:tcPr marT="91425" marB="91425" marR="91425" marL="91425">
                    <a:solidFill>
                      <a:srgbClr val="F4CCCC"/>
                    </a:solidFill>
                  </a:tcPr>
                </a:tc>
              </a:tr>
              <a:tr h="381000">
                <a:tc>
                  <a:txBody>
                    <a:bodyPr/>
                    <a:lstStyle/>
                    <a:p>
                      <a:pPr indent="0" lvl="0" marL="0" rtl="0" algn="ctr">
                        <a:spcBef>
                          <a:spcPts val="0"/>
                        </a:spcBef>
                        <a:spcAft>
                          <a:spcPts val="0"/>
                        </a:spcAft>
                        <a:buClr>
                          <a:schemeClr val="dk1"/>
                        </a:buClr>
                        <a:buSzPts val="1100"/>
                        <a:buFont typeface="Arial"/>
                        <a:buNone/>
                      </a:pPr>
                      <a:r>
                        <a:rPr lang="en" sz="2000">
                          <a:solidFill>
                            <a:srgbClr val="38761D"/>
                          </a:solidFill>
                        </a:rPr>
                        <a:t>true</a:t>
                      </a:r>
                      <a:endParaRPr sz="2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2000">
                          <a:solidFill>
                            <a:srgbClr val="980000"/>
                          </a:solidFill>
                        </a:rPr>
                        <a:t>false</a:t>
                      </a:r>
                      <a:endParaRPr sz="2000">
                        <a:solidFill>
                          <a:srgbClr val="980000"/>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sz="2000">
                          <a:solidFill>
                            <a:srgbClr val="980000"/>
                          </a:solidFill>
                        </a:rPr>
                        <a:t>false</a:t>
                      </a:r>
                      <a:endParaRPr sz="2000"/>
                    </a:p>
                  </a:txBody>
                  <a:tcPr marT="91425" marB="91425" marR="91425" marL="91425">
                    <a:lnL cap="flat" cmpd="sng" w="19050">
                      <a:solidFill>
                        <a:srgbClr val="000000"/>
                      </a:solidFill>
                      <a:prstDash val="solid"/>
                      <a:round/>
                      <a:headEnd len="sm" w="sm" type="none"/>
                      <a:tailEnd len="sm" w="sm" type="none"/>
                    </a:lnL>
                    <a:solidFill>
                      <a:srgbClr val="F4CCCC"/>
                    </a:solidFill>
                  </a:tcPr>
                </a:tc>
                <a:tc>
                  <a:txBody>
                    <a:bodyPr/>
                    <a:lstStyle/>
                    <a:p>
                      <a:pPr indent="0" lvl="0" marL="0" rtl="0" algn="ctr">
                        <a:spcBef>
                          <a:spcPts val="0"/>
                        </a:spcBef>
                        <a:spcAft>
                          <a:spcPts val="0"/>
                        </a:spcAft>
                        <a:buClr>
                          <a:schemeClr val="dk1"/>
                        </a:buClr>
                        <a:buSzPts val="1100"/>
                        <a:buFont typeface="Arial"/>
                        <a:buNone/>
                      </a:pPr>
                      <a:r>
                        <a:rPr lang="en" sz="2000">
                          <a:solidFill>
                            <a:srgbClr val="980000"/>
                          </a:solidFill>
                        </a:rPr>
                        <a:t>false</a:t>
                      </a:r>
                      <a:endParaRPr sz="2000"/>
                    </a:p>
                  </a:txBody>
                  <a:tcPr marT="91425" marB="91425" marR="91425" marL="91425">
                    <a:solidFill>
                      <a:srgbClr val="F4CCCC"/>
                    </a:solidFill>
                  </a:tcPr>
                </a:tc>
                <a:tc>
                  <a:txBody>
                    <a:bodyPr/>
                    <a:lstStyle/>
                    <a:p>
                      <a:pPr indent="0" lvl="0" marL="0" rtl="0" algn="ctr">
                        <a:spcBef>
                          <a:spcPts val="0"/>
                        </a:spcBef>
                        <a:spcAft>
                          <a:spcPts val="0"/>
                        </a:spcAft>
                        <a:buClr>
                          <a:schemeClr val="dk1"/>
                        </a:buClr>
                        <a:buSzPts val="1100"/>
                        <a:buFont typeface="Arial"/>
                        <a:buNone/>
                      </a:pPr>
                      <a:r>
                        <a:rPr lang="en" sz="2000">
                          <a:solidFill>
                            <a:srgbClr val="38761D"/>
                          </a:solidFill>
                        </a:rPr>
                        <a:t>true</a:t>
                      </a:r>
                      <a:endParaRPr sz="2000"/>
                    </a:p>
                  </a:txBody>
                  <a:tcPr marT="91425" marB="91425" marR="91425" marL="91425">
                    <a:solidFill>
                      <a:srgbClr val="D9EAD3"/>
                    </a:solidFill>
                  </a:tcPr>
                </a:tc>
                <a:tc>
                  <a:txBody>
                    <a:bodyPr/>
                    <a:lstStyle/>
                    <a:p>
                      <a:pPr indent="0" lvl="0" marL="0" rtl="0" algn="ctr">
                        <a:spcBef>
                          <a:spcPts val="0"/>
                        </a:spcBef>
                        <a:spcAft>
                          <a:spcPts val="0"/>
                        </a:spcAft>
                        <a:buClr>
                          <a:schemeClr val="dk1"/>
                        </a:buClr>
                        <a:buSzPts val="1100"/>
                        <a:buFont typeface="Arial"/>
                        <a:buNone/>
                      </a:pPr>
                      <a:r>
                        <a:rPr lang="en" sz="2000">
                          <a:solidFill>
                            <a:srgbClr val="38761D"/>
                          </a:solidFill>
                        </a:rPr>
                        <a:t>true</a:t>
                      </a:r>
                      <a:endParaRPr sz="2000"/>
                    </a:p>
                  </a:txBody>
                  <a:tcPr marT="91425" marB="91425" marR="91425" marL="91425">
                    <a:solidFill>
                      <a:srgbClr val="D9EAD3"/>
                    </a:solidFill>
                  </a:tcPr>
                </a:tc>
              </a:tr>
              <a:tr h="381000">
                <a:tc>
                  <a:txBody>
                    <a:bodyPr/>
                    <a:lstStyle/>
                    <a:p>
                      <a:pPr indent="0" lvl="0" marL="0" rtl="0" algn="ctr">
                        <a:spcBef>
                          <a:spcPts val="0"/>
                        </a:spcBef>
                        <a:spcAft>
                          <a:spcPts val="0"/>
                        </a:spcAft>
                        <a:buClr>
                          <a:schemeClr val="dk1"/>
                        </a:buClr>
                        <a:buSzPts val="1100"/>
                        <a:buFont typeface="Arial"/>
                        <a:buNone/>
                      </a:pPr>
                      <a:r>
                        <a:rPr lang="en" sz="2000">
                          <a:solidFill>
                            <a:srgbClr val="980000"/>
                          </a:solidFill>
                        </a:rPr>
                        <a:t>false</a:t>
                      </a:r>
                      <a:endParaRPr sz="2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sz="2000">
                          <a:solidFill>
                            <a:srgbClr val="38761D"/>
                          </a:solidFill>
                        </a:rPr>
                        <a:t>true</a:t>
                      </a:r>
                      <a:endParaRPr sz="2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Clr>
                          <a:schemeClr val="dk1"/>
                        </a:buClr>
                        <a:buSzPts val="1100"/>
                        <a:buFont typeface="Arial"/>
                        <a:buNone/>
                      </a:pPr>
                      <a:r>
                        <a:rPr lang="en" sz="2000">
                          <a:solidFill>
                            <a:srgbClr val="38761D"/>
                          </a:solidFill>
                        </a:rPr>
                        <a:t>true</a:t>
                      </a:r>
                      <a:endParaRPr sz="2000"/>
                    </a:p>
                  </a:txBody>
                  <a:tcPr marT="91425" marB="91425" marR="91425" marL="91425">
                    <a:lnL cap="flat" cmpd="sng" w="19050">
                      <a:solidFill>
                        <a:srgbClr val="000000"/>
                      </a:solidFill>
                      <a:prstDash val="solid"/>
                      <a:round/>
                      <a:headEnd len="sm" w="sm" type="none"/>
                      <a:tailEnd len="sm" w="sm" type="none"/>
                    </a:lnL>
                    <a:solidFill>
                      <a:srgbClr val="D9EAD3"/>
                    </a:solidFill>
                  </a:tcPr>
                </a:tc>
                <a:tc>
                  <a:txBody>
                    <a:bodyPr/>
                    <a:lstStyle/>
                    <a:p>
                      <a:pPr indent="0" lvl="0" marL="0" rtl="0" algn="ctr">
                        <a:spcBef>
                          <a:spcPts val="0"/>
                        </a:spcBef>
                        <a:spcAft>
                          <a:spcPts val="0"/>
                        </a:spcAft>
                        <a:buClr>
                          <a:schemeClr val="dk1"/>
                        </a:buClr>
                        <a:buSzPts val="1100"/>
                        <a:buFont typeface="Arial"/>
                        <a:buNone/>
                      </a:pPr>
                      <a:r>
                        <a:rPr lang="en" sz="2000">
                          <a:solidFill>
                            <a:srgbClr val="980000"/>
                          </a:solidFill>
                        </a:rPr>
                        <a:t>false</a:t>
                      </a:r>
                      <a:endParaRPr sz="2000"/>
                    </a:p>
                  </a:txBody>
                  <a:tcPr marT="91425" marB="91425" marR="91425" marL="91425">
                    <a:solidFill>
                      <a:srgbClr val="F4CCCC"/>
                    </a:solidFill>
                  </a:tcPr>
                </a:tc>
                <a:tc>
                  <a:txBody>
                    <a:bodyPr/>
                    <a:lstStyle/>
                    <a:p>
                      <a:pPr indent="0" lvl="0" marL="0" rtl="0" algn="ctr">
                        <a:spcBef>
                          <a:spcPts val="0"/>
                        </a:spcBef>
                        <a:spcAft>
                          <a:spcPts val="0"/>
                        </a:spcAft>
                        <a:buClr>
                          <a:schemeClr val="dk1"/>
                        </a:buClr>
                        <a:buSzPts val="1100"/>
                        <a:buFont typeface="Arial"/>
                        <a:buNone/>
                      </a:pPr>
                      <a:r>
                        <a:rPr lang="en" sz="2000">
                          <a:solidFill>
                            <a:srgbClr val="38761D"/>
                          </a:solidFill>
                        </a:rPr>
                        <a:t>true</a:t>
                      </a:r>
                      <a:endParaRPr sz="2000"/>
                    </a:p>
                  </a:txBody>
                  <a:tcPr marT="91425" marB="91425" marR="91425" marL="91425">
                    <a:solidFill>
                      <a:srgbClr val="D9EAD3"/>
                    </a:solidFill>
                  </a:tcPr>
                </a:tc>
                <a:tc>
                  <a:txBody>
                    <a:bodyPr/>
                    <a:lstStyle/>
                    <a:p>
                      <a:pPr indent="0" lvl="0" marL="0" rtl="0" algn="ctr">
                        <a:spcBef>
                          <a:spcPts val="0"/>
                        </a:spcBef>
                        <a:spcAft>
                          <a:spcPts val="0"/>
                        </a:spcAft>
                        <a:buClr>
                          <a:schemeClr val="dk1"/>
                        </a:buClr>
                        <a:buSzPts val="1100"/>
                        <a:buFont typeface="Arial"/>
                        <a:buNone/>
                      </a:pPr>
                      <a:r>
                        <a:rPr lang="en" sz="2000">
                          <a:solidFill>
                            <a:srgbClr val="38761D"/>
                          </a:solidFill>
                        </a:rPr>
                        <a:t>true</a:t>
                      </a:r>
                      <a:endParaRPr sz="2000"/>
                    </a:p>
                  </a:txBody>
                  <a:tcPr marT="91425" marB="91425" marR="91425" marL="91425">
                    <a:solidFill>
                      <a:srgbClr val="D9EAD3"/>
                    </a:solidFill>
                  </a:tcPr>
                </a:tc>
              </a:tr>
              <a:tr h="381000">
                <a:tc>
                  <a:txBody>
                    <a:bodyPr/>
                    <a:lstStyle/>
                    <a:p>
                      <a:pPr indent="0" lvl="0" marL="0" rtl="0" algn="ctr">
                        <a:spcBef>
                          <a:spcPts val="0"/>
                        </a:spcBef>
                        <a:spcAft>
                          <a:spcPts val="0"/>
                        </a:spcAft>
                        <a:buClr>
                          <a:schemeClr val="dk1"/>
                        </a:buClr>
                        <a:buSzPts val="1100"/>
                        <a:buFont typeface="Arial"/>
                        <a:buNone/>
                      </a:pPr>
                      <a:r>
                        <a:rPr lang="en" sz="2000">
                          <a:solidFill>
                            <a:srgbClr val="980000"/>
                          </a:solidFill>
                        </a:rPr>
                        <a:t>false</a:t>
                      </a:r>
                      <a:endParaRPr sz="2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sz="2000">
                          <a:solidFill>
                            <a:srgbClr val="980000"/>
                          </a:solidFill>
                        </a:rPr>
                        <a:t>false</a:t>
                      </a:r>
                      <a:endParaRPr sz="2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sz="2000">
                          <a:solidFill>
                            <a:srgbClr val="38761D"/>
                          </a:solidFill>
                        </a:rPr>
                        <a:t>true</a:t>
                      </a:r>
                      <a:endParaRPr sz="2000"/>
                    </a:p>
                  </a:txBody>
                  <a:tcPr marT="91425" marB="91425" marR="91425" marL="91425">
                    <a:lnL cap="flat" cmpd="sng" w="19050">
                      <a:solidFill>
                        <a:srgbClr val="000000"/>
                      </a:solidFill>
                      <a:prstDash val="solid"/>
                      <a:round/>
                      <a:headEnd len="sm" w="sm" type="none"/>
                      <a:tailEnd len="sm" w="sm" type="none"/>
                    </a:lnL>
                    <a:solidFill>
                      <a:srgbClr val="D9EAD3"/>
                    </a:solidFill>
                  </a:tcPr>
                </a:tc>
                <a:tc>
                  <a:txBody>
                    <a:bodyPr/>
                    <a:lstStyle/>
                    <a:p>
                      <a:pPr indent="0" lvl="0" marL="0" rtl="0" algn="ctr">
                        <a:spcBef>
                          <a:spcPts val="0"/>
                        </a:spcBef>
                        <a:spcAft>
                          <a:spcPts val="0"/>
                        </a:spcAft>
                        <a:buClr>
                          <a:schemeClr val="dk1"/>
                        </a:buClr>
                        <a:buSzPts val="1100"/>
                        <a:buFont typeface="Arial"/>
                        <a:buNone/>
                      </a:pPr>
                      <a:r>
                        <a:rPr lang="en" sz="2000">
                          <a:solidFill>
                            <a:srgbClr val="980000"/>
                          </a:solidFill>
                        </a:rPr>
                        <a:t>false</a:t>
                      </a:r>
                      <a:endParaRPr sz="2000"/>
                    </a:p>
                  </a:txBody>
                  <a:tcPr marT="91425" marB="91425" marR="91425" marL="91425">
                    <a:solidFill>
                      <a:srgbClr val="F4CCCC"/>
                    </a:solidFill>
                  </a:tcPr>
                </a:tc>
                <a:tc>
                  <a:txBody>
                    <a:bodyPr/>
                    <a:lstStyle/>
                    <a:p>
                      <a:pPr indent="0" lvl="0" marL="0" rtl="0" algn="ctr">
                        <a:spcBef>
                          <a:spcPts val="0"/>
                        </a:spcBef>
                        <a:spcAft>
                          <a:spcPts val="0"/>
                        </a:spcAft>
                        <a:buClr>
                          <a:schemeClr val="dk1"/>
                        </a:buClr>
                        <a:buSzPts val="1100"/>
                        <a:buFont typeface="Arial"/>
                        <a:buNone/>
                      </a:pPr>
                      <a:r>
                        <a:rPr lang="en" sz="2000">
                          <a:solidFill>
                            <a:srgbClr val="980000"/>
                          </a:solidFill>
                        </a:rPr>
                        <a:t>false</a:t>
                      </a:r>
                      <a:endParaRPr sz="2000"/>
                    </a:p>
                  </a:txBody>
                  <a:tcPr marT="91425" marB="91425" marR="91425" marL="91425">
                    <a:solidFill>
                      <a:srgbClr val="F4CCCC"/>
                    </a:solidFill>
                  </a:tcPr>
                </a:tc>
                <a:tc>
                  <a:txBody>
                    <a:bodyPr/>
                    <a:lstStyle/>
                    <a:p>
                      <a:pPr indent="0" lvl="0" marL="0" rtl="0" algn="ctr">
                        <a:spcBef>
                          <a:spcPts val="0"/>
                        </a:spcBef>
                        <a:spcAft>
                          <a:spcPts val="0"/>
                        </a:spcAft>
                        <a:buClr>
                          <a:schemeClr val="dk1"/>
                        </a:buClr>
                        <a:buSzPts val="1100"/>
                        <a:buFont typeface="Arial"/>
                        <a:buNone/>
                      </a:pPr>
                      <a:r>
                        <a:rPr lang="en" sz="2000">
                          <a:solidFill>
                            <a:srgbClr val="980000"/>
                          </a:solidFill>
                        </a:rPr>
                        <a:t>false</a:t>
                      </a:r>
                      <a:endParaRPr sz="2000"/>
                    </a:p>
                  </a:txBody>
                  <a:tcPr marT="91425" marB="91425" marR="91425" marL="91425">
                    <a:solidFill>
                      <a:srgbClr val="F4CCCC"/>
                    </a:solidFill>
                  </a:tcPr>
                </a:tc>
              </a:tr>
            </a:tbl>
          </a:graphicData>
        </a:graphic>
      </p:graphicFrame>
      <p:sp>
        <p:nvSpPr>
          <p:cNvPr id="131" name="Google Shape;131;p24"/>
          <p:cNvSpPr txBox="1"/>
          <p:nvPr/>
        </p:nvSpPr>
        <p:spPr>
          <a:xfrm>
            <a:off x="3384800" y="1334800"/>
            <a:ext cx="101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NOT</a:t>
            </a:r>
            <a:endParaRPr/>
          </a:p>
        </p:txBody>
      </p:sp>
      <p:sp>
        <p:nvSpPr>
          <p:cNvPr id="132" name="Google Shape;132;p24"/>
          <p:cNvSpPr txBox="1"/>
          <p:nvPr/>
        </p:nvSpPr>
        <p:spPr>
          <a:xfrm>
            <a:off x="4709775" y="1334800"/>
            <a:ext cx="101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AND</a:t>
            </a:r>
            <a:endParaRPr/>
          </a:p>
        </p:txBody>
      </p:sp>
      <p:sp>
        <p:nvSpPr>
          <p:cNvPr id="133" name="Google Shape;133;p24"/>
          <p:cNvSpPr txBox="1"/>
          <p:nvPr/>
        </p:nvSpPr>
        <p:spPr>
          <a:xfrm>
            <a:off x="6034750" y="1334800"/>
            <a:ext cx="101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OR</a:t>
            </a:r>
            <a:endParaRPr/>
          </a:p>
        </p:txBody>
      </p:sp>
      <p:sp>
        <p:nvSpPr>
          <p:cNvPr id="134" name="Google Shape;134;p24"/>
          <p:cNvSpPr txBox="1"/>
          <p:nvPr/>
        </p:nvSpPr>
        <p:spPr>
          <a:xfrm>
            <a:off x="7359725" y="1334800"/>
            <a:ext cx="101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XOR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286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Conditional Statements and Blocks</a:t>
            </a:r>
            <a:endParaRPr b="1" sz="3000">
              <a:latin typeface="Roboto"/>
              <a:ea typeface="Roboto"/>
              <a:cs typeface="Roboto"/>
              <a:sym typeface="Roboto"/>
            </a:endParaRPr>
          </a:p>
        </p:txBody>
      </p:sp>
      <p:sp>
        <p:nvSpPr>
          <p:cNvPr id="140" name="Google Shape;140;p25"/>
          <p:cNvSpPr txBox="1"/>
          <p:nvPr>
            <p:ph idx="1" type="body"/>
          </p:nvPr>
        </p:nvSpPr>
        <p:spPr>
          <a:xfrm>
            <a:off x="311700" y="1014000"/>
            <a:ext cx="8520600" cy="397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 </a:t>
            </a:r>
            <a:r>
              <a:rPr i="1" lang="en"/>
              <a:t>conditional </a:t>
            </a:r>
            <a:r>
              <a:rPr lang="en"/>
              <a:t>statement uses a </a:t>
            </a:r>
            <a:r>
              <a:rPr i="1" lang="en"/>
              <a:t>Boolean Expression</a:t>
            </a:r>
            <a:r>
              <a:rPr lang="en"/>
              <a:t> to determine whether or not a block of code should run.</a:t>
            </a:r>
            <a:endParaRPr/>
          </a:p>
        </p:txBody>
      </p:sp>
      <p:pic>
        <p:nvPicPr>
          <p:cNvPr descr="Conditional If-Else Block" id="141" name="Google Shape;141;p25"/>
          <p:cNvPicPr preferRelativeResize="0"/>
          <p:nvPr/>
        </p:nvPicPr>
        <p:blipFill>
          <a:blip r:embed="rId3">
            <a:alphaModFix/>
          </a:blip>
          <a:stretch>
            <a:fillRect/>
          </a:stretch>
        </p:blipFill>
        <p:spPr>
          <a:xfrm>
            <a:off x="3285138" y="1612300"/>
            <a:ext cx="2573725" cy="3305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267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if statement</a:t>
            </a:r>
            <a:endParaRPr b="1" sz="3000">
              <a:latin typeface="Roboto"/>
              <a:ea typeface="Roboto"/>
              <a:cs typeface="Roboto"/>
              <a:sym typeface="Roboto"/>
            </a:endParaRPr>
          </a:p>
        </p:txBody>
      </p:sp>
      <p:sp>
        <p:nvSpPr>
          <p:cNvPr id="147" name="Google Shape;147;p26"/>
          <p:cNvSpPr txBox="1"/>
          <p:nvPr>
            <p:ph idx="1" type="body"/>
          </p:nvPr>
        </p:nvSpPr>
        <p:spPr>
          <a:xfrm>
            <a:off x="311700" y="1152475"/>
            <a:ext cx="3587700" cy="338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Natural language</a:t>
            </a:r>
            <a:endParaRPr u="sng"/>
          </a:p>
          <a:p>
            <a:pPr indent="0" lvl="0" marL="0" rtl="0" algn="l">
              <a:spcBef>
                <a:spcPts val="1600"/>
              </a:spcBef>
              <a:spcAft>
                <a:spcPts val="0"/>
              </a:spcAft>
              <a:buNone/>
            </a:pPr>
            <a:r>
              <a:rPr i="1" lang="en" sz="1600"/>
              <a:t>On the way home, if we out of bread, then go to the store.</a:t>
            </a:r>
            <a:endParaRPr i="1" sz="1600"/>
          </a:p>
          <a:p>
            <a:pPr indent="0" lvl="0" marL="0" rtl="0" algn="l">
              <a:spcBef>
                <a:spcPts val="1600"/>
              </a:spcBef>
              <a:spcAft>
                <a:spcPts val="0"/>
              </a:spcAft>
              <a:buNone/>
            </a:pPr>
            <a:r>
              <a:rPr lang="en" u="sng"/>
              <a:t>Code</a:t>
            </a:r>
            <a:endParaRPr u="sng"/>
          </a:p>
          <a:p>
            <a:pPr indent="0" lvl="0" marL="0" rtl="0" algn="l">
              <a:spcBef>
                <a:spcPts val="1600"/>
              </a:spcBef>
              <a:spcAft>
                <a:spcPts val="0"/>
              </a:spcAft>
              <a:buNone/>
            </a:pPr>
            <a:r>
              <a:rPr lang="en" sz="1400">
                <a:latin typeface="Courier New"/>
                <a:ea typeface="Courier New"/>
                <a:cs typeface="Courier New"/>
                <a:sym typeface="Courier New"/>
              </a:rPr>
              <a:t>if (isOutOfBread) {</a:t>
            </a:r>
            <a:br>
              <a:rPr lang="en" sz="1400">
                <a:latin typeface="Courier New"/>
                <a:ea typeface="Courier New"/>
                <a:cs typeface="Courier New"/>
                <a:sym typeface="Courier New"/>
              </a:rPr>
            </a:br>
            <a:r>
              <a:rPr lang="en" sz="1400">
                <a:latin typeface="Courier New"/>
                <a:ea typeface="Courier New"/>
                <a:cs typeface="Courier New"/>
                <a:sym typeface="Courier New"/>
              </a:rPr>
              <a:t>	goToStore();</a:t>
            </a:r>
            <a:br>
              <a:rPr lang="en" sz="1400">
                <a:latin typeface="Courier New"/>
                <a:ea typeface="Courier New"/>
                <a:cs typeface="Courier New"/>
                <a:sym typeface="Courier New"/>
              </a:rPr>
            </a:b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1600"/>
              </a:spcBef>
              <a:spcAft>
                <a:spcPts val="1600"/>
              </a:spcAft>
              <a:buNone/>
            </a:pPr>
            <a:r>
              <a:rPr lang="en" sz="1400">
                <a:latin typeface="Courier New"/>
                <a:ea typeface="Courier New"/>
                <a:cs typeface="Courier New"/>
                <a:sym typeface="Courier New"/>
              </a:rPr>
              <a:t>goHome();</a:t>
            </a:r>
            <a:endParaRPr sz="1400">
              <a:latin typeface="Courier New"/>
              <a:ea typeface="Courier New"/>
              <a:cs typeface="Courier New"/>
              <a:sym typeface="Courier New"/>
            </a:endParaRPr>
          </a:p>
        </p:txBody>
      </p:sp>
      <p:pic>
        <p:nvPicPr>
          <p:cNvPr id="148" name="Google Shape;148;p26"/>
          <p:cNvPicPr preferRelativeResize="0"/>
          <p:nvPr/>
        </p:nvPicPr>
        <p:blipFill>
          <a:blip r:embed="rId3">
            <a:alphaModFix/>
          </a:blip>
          <a:stretch>
            <a:fillRect/>
          </a:stretch>
        </p:blipFill>
        <p:spPr>
          <a:xfrm>
            <a:off x="3899400" y="1017725"/>
            <a:ext cx="4939800" cy="18954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296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if Syntax</a:t>
            </a:r>
            <a:endParaRPr b="1" sz="3000">
              <a:latin typeface="Roboto"/>
              <a:ea typeface="Roboto"/>
              <a:cs typeface="Roboto"/>
              <a:sym typeface="Roboto"/>
            </a:endParaRPr>
          </a:p>
        </p:txBody>
      </p:sp>
      <p:sp>
        <p:nvSpPr>
          <p:cNvPr id="154" name="Google Shape;154;p2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CFE2F3"/>
                </a:highlight>
                <a:latin typeface="Courier New"/>
                <a:ea typeface="Courier New"/>
                <a:cs typeface="Courier New"/>
                <a:sym typeface="Courier New"/>
              </a:rPr>
              <a:t>if ( </a:t>
            </a:r>
            <a:r>
              <a:rPr i="1" lang="en">
                <a:solidFill>
                  <a:srgbClr val="000000"/>
                </a:solidFill>
                <a:highlight>
                  <a:srgbClr val="CFE2F3"/>
                </a:highlight>
                <a:latin typeface="Courier New"/>
                <a:ea typeface="Courier New"/>
                <a:cs typeface="Courier New"/>
                <a:sym typeface="Courier New"/>
              </a:rPr>
              <a:t>boolean condition</a:t>
            </a:r>
            <a:r>
              <a:rPr lang="en">
                <a:solidFill>
                  <a:srgbClr val="000000"/>
                </a:solidFill>
                <a:highlight>
                  <a:srgbClr val="CFE2F3"/>
                </a:highlight>
                <a:latin typeface="Courier New"/>
                <a:ea typeface="Courier New"/>
                <a:cs typeface="Courier New"/>
                <a:sym typeface="Courier New"/>
              </a:rPr>
              <a:t> )</a:t>
            </a:r>
            <a:r>
              <a:rPr lang="en">
                <a:latin typeface="Courier New"/>
                <a:ea typeface="Courier New"/>
                <a:cs typeface="Courier New"/>
                <a:sym typeface="Courier New"/>
              </a:rPr>
              <a:t> </a:t>
            </a:r>
            <a:r>
              <a:rPr lang="en">
                <a:solidFill>
                  <a:srgbClr val="000000"/>
                </a:solidFill>
                <a:highlight>
                  <a:srgbClr val="D9EAD3"/>
                </a:highlight>
                <a:latin typeface="Courier New"/>
                <a:ea typeface="Courier New"/>
                <a:cs typeface="Courier New"/>
                <a:sym typeface="Courier New"/>
              </a:rPr>
              <a:t>{</a:t>
            </a:r>
            <a:br>
              <a:rPr lang="en">
                <a:solidFill>
                  <a:srgbClr val="000000"/>
                </a:solidFill>
                <a:highlight>
                  <a:srgbClr val="D9EAD3"/>
                </a:highlight>
                <a:latin typeface="Courier New"/>
                <a:ea typeface="Courier New"/>
                <a:cs typeface="Courier New"/>
                <a:sym typeface="Courier New"/>
              </a:rPr>
            </a:br>
            <a:r>
              <a:rPr lang="en">
                <a:solidFill>
                  <a:srgbClr val="000000"/>
                </a:solidFill>
                <a:highlight>
                  <a:srgbClr val="D9EAD3"/>
                </a:highlight>
                <a:latin typeface="Courier New"/>
                <a:ea typeface="Courier New"/>
                <a:cs typeface="Courier New"/>
                <a:sym typeface="Courier New"/>
              </a:rPr>
              <a:t>     </a:t>
            </a:r>
            <a:r>
              <a:rPr i="1" lang="en">
                <a:solidFill>
                  <a:srgbClr val="000000"/>
                </a:solidFill>
                <a:highlight>
                  <a:srgbClr val="D9EAD3"/>
                </a:highlight>
                <a:latin typeface="Courier New"/>
                <a:ea typeface="Courier New"/>
                <a:cs typeface="Courier New"/>
                <a:sym typeface="Courier New"/>
              </a:rPr>
              <a:t>code to run when true</a:t>
            </a:r>
            <a:br>
              <a:rPr lang="en">
                <a:solidFill>
                  <a:srgbClr val="000000"/>
                </a:solidFill>
                <a:highlight>
                  <a:srgbClr val="D9EAD3"/>
                </a:highlight>
                <a:latin typeface="Courier New"/>
                <a:ea typeface="Courier New"/>
                <a:cs typeface="Courier New"/>
                <a:sym typeface="Courier New"/>
              </a:rPr>
            </a:br>
            <a:r>
              <a:rPr lang="en">
                <a:solidFill>
                  <a:srgbClr val="000000"/>
                </a:solidFill>
                <a:highlight>
                  <a:srgbClr val="D9EAD3"/>
                </a:highlight>
                <a:latin typeface="Courier New"/>
                <a:ea typeface="Courier New"/>
                <a:cs typeface="Courier New"/>
                <a:sym typeface="Courier New"/>
              </a:rPr>
              <a:t>}</a:t>
            </a:r>
            <a:endParaRPr>
              <a:solidFill>
                <a:srgbClr val="000000"/>
              </a:solidFill>
              <a:highlight>
                <a:srgbClr val="D9EAD3"/>
              </a:highlight>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int x = 6;</a:t>
            </a:r>
            <a:endParaRPr>
              <a:latin typeface="Courier New"/>
              <a:ea typeface="Courier New"/>
              <a:cs typeface="Courier New"/>
              <a:sym typeface="Courier New"/>
            </a:endParaRPr>
          </a:p>
          <a:p>
            <a:pPr indent="0" lvl="0" marL="0" rtl="0" algn="l">
              <a:spcBef>
                <a:spcPts val="1600"/>
              </a:spcBef>
              <a:spcAft>
                <a:spcPts val="1600"/>
              </a:spcAft>
              <a:buNone/>
            </a:pPr>
            <a:r>
              <a:rPr lang="en" sz="1400">
                <a:highlight>
                  <a:srgbClr val="C9DAF8"/>
                </a:highlight>
                <a:latin typeface="Courier New"/>
                <a:ea typeface="Courier New"/>
                <a:cs typeface="Courier New"/>
                <a:sym typeface="Courier New"/>
              </a:rPr>
              <a:t>if (x % 2 == 0)</a:t>
            </a:r>
            <a:r>
              <a:rPr lang="en" sz="1400">
                <a:latin typeface="Courier New"/>
                <a:ea typeface="Courier New"/>
                <a:cs typeface="Courier New"/>
                <a:sym typeface="Courier New"/>
              </a:rPr>
              <a:t> </a:t>
            </a:r>
            <a:r>
              <a:rPr lang="en" sz="1400">
                <a:highlight>
                  <a:srgbClr val="D9EAD3"/>
                </a:highlight>
                <a:latin typeface="Courier New"/>
                <a:ea typeface="Courier New"/>
                <a:cs typeface="Courier New"/>
                <a:sym typeface="Courier New"/>
              </a:rPr>
              <a:t>{</a:t>
            </a:r>
            <a:br>
              <a:rPr lang="en" sz="1400">
                <a:highlight>
                  <a:srgbClr val="D9EAD3"/>
                </a:highlight>
                <a:latin typeface="Courier New"/>
                <a:ea typeface="Courier New"/>
                <a:cs typeface="Courier New"/>
                <a:sym typeface="Courier New"/>
              </a:rPr>
            </a:br>
            <a:r>
              <a:rPr lang="en" sz="1400">
                <a:highlight>
                  <a:srgbClr val="D9EAD3"/>
                </a:highlight>
                <a:latin typeface="Courier New"/>
                <a:ea typeface="Courier New"/>
                <a:cs typeface="Courier New"/>
                <a:sym typeface="Courier New"/>
              </a:rPr>
              <a:t>	System.out.println(“even”);</a:t>
            </a:r>
            <a:br>
              <a:rPr lang="en" sz="1400">
                <a:highlight>
                  <a:srgbClr val="D9EAD3"/>
                </a:highlight>
                <a:latin typeface="Courier New"/>
                <a:ea typeface="Courier New"/>
                <a:cs typeface="Courier New"/>
                <a:sym typeface="Courier New"/>
              </a:rPr>
            </a:br>
            <a:r>
              <a:rPr lang="en" sz="1400">
                <a:highlight>
                  <a:srgbClr val="D9EAD3"/>
                </a:highlight>
                <a:latin typeface="Courier New"/>
                <a:ea typeface="Courier New"/>
                <a:cs typeface="Courier New"/>
                <a:sym typeface="Courier New"/>
              </a:rPr>
              <a:t>}</a:t>
            </a:r>
            <a:endParaRPr sz="1400">
              <a:highlight>
                <a:srgbClr val="D9EAD3"/>
              </a:highlight>
              <a:latin typeface="Courier New"/>
              <a:ea typeface="Courier New"/>
              <a:cs typeface="Courier New"/>
              <a:sym typeface="Courier New"/>
            </a:endParaRPr>
          </a:p>
        </p:txBody>
      </p:sp>
      <p:sp>
        <p:nvSpPr>
          <p:cNvPr id="155" name="Google Shape;155;p27"/>
          <p:cNvSpPr txBox="1"/>
          <p:nvPr/>
        </p:nvSpPr>
        <p:spPr>
          <a:xfrm>
            <a:off x="4811875" y="1134575"/>
            <a:ext cx="3963600" cy="16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highlight>
                  <a:srgbClr val="CFE2F3"/>
                </a:highlight>
              </a:rPr>
              <a:t>IF Statement</a:t>
            </a:r>
            <a:r>
              <a:rPr lang="en"/>
              <a:t> and </a:t>
            </a:r>
            <a:r>
              <a:rPr lang="en">
                <a:highlight>
                  <a:srgbClr val="D9EAD3"/>
                </a:highlight>
              </a:rPr>
              <a:t>block of code to run when true</a:t>
            </a:r>
            <a:r>
              <a:rPr lang="en"/>
              <a:t> are required.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must be 1 and only 1 if statement and block.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3065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IF… ELSE Syntax</a:t>
            </a:r>
            <a:endParaRPr b="1" sz="3000">
              <a:latin typeface="Roboto"/>
              <a:ea typeface="Roboto"/>
              <a:cs typeface="Roboto"/>
              <a:sym typeface="Roboto"/>
            </a:endParaRPr>
          </a:p>
        </p:txBody>
      </p:sp>
      <p:sp>
        <p:nvSpPr>
          <p:cNvPr id="161" name="Google Shape;161;p28"/>
          <p:cNvSpPr txBox="1"/>
          <p:nvPr>
            <p:ph idx="1" type="body"/>
          </p:nvPr>
        </p:nvSpPr>
        <p:spPr>
          <a:xfrm>
            <a:off x="311700" y="1152475"/>
            <a:ext cx="8520600" cy="75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block following the if condition is run when the if condition is true.  An else statement and block can be added to set code that will be run when the condition is false.  </a:t>
            </a:r>
            <a:endParaRPr sz="1600"/>
          </a:p>
        </p:txBody>
      </p:sp>
      <p:sp>
        <p:nvSpPr>
          <p:cNvPr id="162" name="Google Shape;162;p28"/>
          <p:cNvSpPr txBox="1"/>
          <p:nvPr/>
        </p:nvSpPr>
        <p:spPr>
          <a:xfrm>
            <a:off x="405575" y="1908775"/>
            <a:ext cx="43878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highlight>
                  <a:srgbClr val="D9EAD3"/>
                </a:highlight>
                <a:latin typeface="Courier New"/>
                <a:ea typeface="Courier New"/>
                <a:cs typeface="Courier New"/>
                <a:sym typeface="Courier New"/>
              </a:rPr>
              <a:t>if ( </a:t>
            </a:r>
            <a:r>
              <a:rPr i="1" lang="en" sz="1300">
                <a:solidFill>
                  <a:schemeClr val="dk1"/>
                </a:solidFill>
                <a:highlight>
                  <a:srgbClr val="D9EAD3"/>
                </a:highlight>
                <a:latin typeface="Courier New"/>
                <a:ea typeface="Courier New"/>
                <a:cs typeface="Courier New"/>
                <a:sym typeface="Courier New"/>
              </a:rPr>
              <a:t>boolean condition</a:t>
            </a:r>
            <a:r>
              <a:rPr lang="en" sz="1300">
                <a:solidFill>
                  <a:schemeClr val="dk1"/>
                </a:solidFill>
                <a:highlight>
                  <a:srgbClr val="D9EAD3"/>
                </a:highlight>
                <a:latin typeface="Courier New"/>
                <a:ea typeface="Courier New"/>
                <a:cs typeface="Courier New"/>
                <a:sym typeface="Courier New"/>
              </a:rPr>
              <a:t> )</a:t>
            </a:r>
            <a:r>
              <a:rPr lang="en" sz="1300">
                <a:solidFill>
                  <a:schemeClr val="dk2"/>
                </a:solidFill>
                <a:latin typeface="Courier New"/>
                <a:ea typeface="Courier New"/>
                <a:cs typeface="Courier New"/>
                <a:sym typeface="Courier New"/>
              </a:rPr>
              <a:t> </a:t>
            </a:r>
            <a:r>
              <a:rPr lang="en" sz="1300">
                <a:solidFill>
                  <a:schemeClr val="dk1"/>
                </a:solidFill>
                <a:highlight>
                  <a:srgbClr val="CFE2F3"/>
                </a:highlight>
                <a:latin typeface="Courier New"/>
                <a:ea typeface="Courier New"/>
                <a:cs typeface="Courier New"/>
                <a:sym typeface="Courier New"/>
              </a:rPr>
              <a:t>{</a:t>
            </a:r>
            <a:br>
              <a:rPr lang="en" sz="1300">
                <a:solidFill>
                  <a:schemeClr val="dk1"/>
                </a:solidFill>
                <a:highlight>
                  <a:srgbClr val="CFE2F3"/>
                </a:highlight>
                <a:latin typeface="Courier New"/>
                <a:ea typeface="Courier New"/>
                <a:cs typeface="Courier New"/>
                <a:sym typeface="Courier New"/>
              </a:rPr>
            </a:br>
            <a:r>
              <a:rPr lang="en" sz="1300">
                <a:solidFill>
                  <a:schemeClr val="dk1"/>
                </a:solidFill>
                <a:highlight>
                  <a:srgbClr val="CFE2F3"/>
                </a:highlight>
                <a:latin typeface="Courier New"/>
                <a:ea typeface="Courier New"/>
                <a:cs typeface="Courier New"/>
                <a:sym typeface="Courier New"/>
              </a:rPr>
              <a:t>     </a:t>
            </a:r>
            <a:r>
              <a:rPr i="1" lang="en" sz="1300">
                <a:solidFill>
                  <a:schemeClr val="dk1"/>
                </a:solidFill>
                <a:highlight>
                  <a:srgbClr val="CFE2F3"/>
                </a:highlight>
                <a:latin typeface="Courier New"/>
                <a:ea typeface="Courier New"/>
                <a:cs typeface="Courier New"/>
                <a:sym typeface="Courier New"/>
              </a:rPr>
              <a:t>code to run when true</a:t>
            </a:r>
            <a:br>
              <a:rPr lang="en" sz="1300">
                <a:solidFill>
                  <a:schemeClr val="dk1"/>
                </a:solidFill>
                <a:highlight>
                  <a:srgbClr val="CFE2F3"/>
                </a:highlight>
                <a:latin typeface="Courier New"/>
                <a:ea typeface="Courier New"/>
                <a:cs typeface="Courier New"/>
                <a:sym typeface="Courier New"/>
              </a:rPr>
            </a:br>
            <a:r>
              <a:rPr lang="en" sz="1300">
                <a:solidFill>
                  <a:schemeClr val="dk1"/>
                </a:solidFill>
                <a:highlight>
                  <a:srgbClr val="CFE2F3"/>
                </a:highlight>
                <a:latin typeface="Courier New"/>
                <a:ea typeface="Courier New"/>
                <a:cs typeface="Courier New"/>
                <a:sym typeface="Courier New"/>
              </a:rPr>
              <a:t>}</a:t>
            </a:r>
            <a:r>
              <a:rPr lang="en" sz="1300">
                <a:solidFill>
                  <a:schemeClr val="dk1"/>
                </a:solidFill>
                <a:highlight>
                  <a:srgbClr val="F4CCCC"/>
                </a:highlight>
                <a:latin typeface="Courier New"/>
                <a:ea typeface="Courier New"/>
                <a:cs typeface="Courier New"/>
                <a:sym typeface="Courier New"/>
              </a:rPr>
              <a:t> else {</a:t>
            </a:r>
            <a:br>
              <a:rPr lang="en" sz="1300">
                <a:solidFill>
                  <a:schemeClr val="dk1"/>
                </a:solidFill>
                <a:highlight>
                  <a:srgbClr val="F4CCCC"/>
                </a:highlight>
                <a:latin typeface="Courier New"/>
                <a:ea typeface="Courier New"/>
                <a:cs typeface="Courier New"/>
                <a:sym typeface="Courier New"/>
              </a:rPr>
            </a:br>
            <a:r>
              <a:rPr lang="en" sz="1300">
                <a:solidFill>
                  <a:schemeClr val="dk1"/>
                </a:solidFill>
                <a:highlight>
                  <a:srgbClr val="F4CCCC"/>
                </a:highlight>
                <a:latin typeface="Courier New"/>
                <a:ea typeface="Courier New"/>
                <a:cs typeface="Courier New"/>
                <a:sym typeface="Courier New"/>
              </a:rPr>
              <a:t>	code to run when false</a:t>
            </a:r>
            <a:br>
              <a:rPr lang="en" sz="1300">
                <a:solidFill>
                  <a:schemeClr val="dk1"/>
                </a:solidFill>
                <a:highlight>
                  <a:srgbClr val="F4CCCC"/>
                </a:highlight>
                <a:latin typeface="Courier New"/>
                <a:ea typeface="Courier New"/>
                <a:cs typeface="Courier New"/>
                <a:sym typeface="Courier New"/>
              </a:rPr>
            </a:br>
            <a:r>
              <a:rPr lang="en" sz="1300">
                <a:solidFill>
                  <a:schemeClr val="dk1"/>
                </a:solidFill>
                <a:highlight>
                  <a:srgbClr val="F4CCCC"/>
                </a:highlight>
                <a:latin typeface="Courier New"/>
                <a:ea typeface="Courier New"/>
                <a:cs typeface="Courier New"/>
                <a:sym typeface="Courier New"/>
              </a:rPr>
              <a:t>}</a:t>
            </a:r>
            <a:endParaRPr sz="1300">
              <a:solidFill>
                <a:schemeClr val="dk1"/>
              </a:solidFill>
              <a:highlight>
                <a:srgbClr val="F4CCCC"/>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sz="1300">
                <a:solidFill>
                  <a:schemeClr val="dk2"/>
                </a:solidFill>
                <a:latin typeface="Courier New"/>
                <a:ea typeface="Courier New"/>
                <a:cs typeface="Courier New"/>
                <a:sym typeface="Courier New"/>
              </a:rPr>
              <a:t>int x = 6;</a:t>
            </a:r>
            <a:endParaRPr sz="800">
              <a:solidFill>
                <a:schemeClr val="dk1"/>
              </a:solidFill>
              <a:highlight>
                <a:srgbClr val="F4CCCC"/>
              </a:highlight>
              <a:latin typeface="Courier New"/>
              <a:ea typeface="Courier New"/>
              <a:cs typeface="Courier New"/>
              <a:sym typeface="Courier New"/>
            </a:endParaRPr>
          </a:p>
          <a:p>
            <a:pPr indent="0" lvl="0" marL="0" rtl="0" algn="l">
              <a:lnSpc>
                <a:spcPct val="115000"/>
              </a:lnSpc>
              <a:spcBef>
                <a:spcPts val="1600"/>
              </a:spcBef>
              <a:spcAft>
                <a:spcPts val="1600"/>
              </a:spcAft>
              <a:buNone/>
            </a:pPr>
            <a:r>
              <a:rPr lang="en" sz="1200">
                <a:solidFill>
                  <a:schemeClr val="dk2"/>
                </a:solidFill>
                <a:highlight>
                  <a:srgbClr val="D9EAD3"/>
                </a:highlight>
                <a:latin typeface="Courier New"/>
                <a:ea typeface="Courier New"/>
                <a:cs typeface="Courier New"/>
                <a:sym typeface="Courier New"/>
              </a:rPr>
              <a:t>if (x % 2 == 0)</a:t>
            </a:r>
            <a:r>
              <a:rPr lang="en" sz="1200">
                <a:solidFill>
                  <a:schemeClr val="dk2"/>
                </a:solidFill>
                <a:latin typeface="Courier New"/>
                <a:ea typeface="Courier New"/>
                <a:cs typeface="Courier New"/>
                <a:sym typeface="Courier New"/>
              </a:rPr>
              <a:t> </a:t>
            </a:r>
            <a:r>
              <a:rPr lang="en" sz="1200">
                <a:solidFill>
                  <a:schemeClr val="dk2"/>
                </a:solidFill>
                <a:highlight>
                  <a:srgbClr val="CFE2F3"/>
                </a:highlight>
                <a:latin typeface="Courier New"/>
                <a:ea typeface="Courier New"/>
                <a:cs typeface="Courier New"/>
                <a:sym typeface="Courier New"/>
              </a:rPr>
              <a:t>{</a:t>
            </a:r>
            <a:br>
              <a:rPr lang="en" sz="1200">
                <a:solidFill>
                  <a:schemeClr val="dk2"/>
                </a:solidFill>
                <a:highlight>
                  <a:srgbClr val="CFE2F3"/>
                </a:highlight>
                <a:latin typeface="Courier New"/>
                <a:ea typeface="Courier New"/>
                <a:cs typeface="Courier New"/>
                <a:sym typeface="Courier New"/>
              </a:rPr>
            </a:br>
            <a:r>
              <a:rPr lang="en" sz="1200">
                <a:solidFill>
                  <a:schemeClr val="dk2"/>
                </a:solidFill>
                <a:highlight>
                  <a:srgbClr val="CFE2F3"/>
                </a:highlight>
                <a:latin typeface="Courier New"/>
                <a:ea typeface="Courier New"/>
                <a:cs typeface="Courier New"/>
                <a:sym typeface="Courier New"/>
              </a:rPr>
              <a:t>	System.out.println(“even”);</a:t>
            </a:r>
            <a:br>
              <a:rPr lang="en" sz="1200">
                <a:solidFill>
                  <a:schemeClr val="dk2"/>
                </a:solidFill>
                <a:highlight>
                  <a:srgbClr val="CFE2F3"/>
                </a:highlight>
                <a:latin typeface="Courier New"/>
                <a:ea typeface="Courier New"/>
                <a:cs typeface="Courier New"/>
                <a:sym typeface="Courier New"/>
              </a:rPr>
            </a:br>
            <a:r>
              <a:rPr lang="en" sz="1200">
                <a:solidFill>
                  <a:schemeClr val="dk2"/>
                </a:solidFill>
                <a:highlight>
                  <a:srgbClr val="CFE2F3"/>
                </a:highlight>
                <a:latin typeface="Courier New"/>
                <a:ea typeface="Courier New"/>
                <a:cs typeface="Courier New"/>
                <a:sym typeface="Courier New"/>
              </a:rPr>
              <a:t>}</a:t>
            </a:r>
            <a:r>
              <a:rPr lang="en" sz="1200">
                <a:solidFill>
                  <a:schemeClr val="dk2"/>
                </a:solidFill>
                <a:highlight>
                  <a:srgbClr val="F4CCCC"/>
                </a:highlight>
                <a:latin typeface="Courier New"/>
                <a:ea typeface="Courier New"/>
                <a:cs typeface="Courier New"/>
                <a:sym typeface="Courier New"/>
              </a:rPr>
              <a:t> else {</a:t>
            </a:r>
            <a:br>
              <a:rPr lang="en" sz="1200">
                <a:solidFill>
                  <a:schemeClr val="dk2"/>
                </a:solidFill>
                <a:highlight>
                  <a:srgbClr val="F4CCCC"/>
                </a:highlight>
                <a:latin typeface="Courier New"/>
                <a:ea typeface="Courier New"/>
                <a:cs typeface="Courier New"/>
                <a:sym typeface="Courier New"/>
              </a:rPr>
            </a:br>
            <a:r>
              <a:rPr lang="en" sz="1200">
                <a:solidFill>
                  <a:schemeClr val="dk2"/>
                </a:solidFill>
                <a:highlight>
                  <a:srgbClr val="F4CCCC"/>
                </a:highlight>
                <a:latin typeface="Courier New"/>
                <a:ea typeface="Courier New"/>
                <a:cs typeface="Courier New"/>
                <a:sym typeface="Courier New"/>
              </a:rPr>
              <a:t>    System.out.println(“not even”);</a:t>
            </a:r>
            <a:br>
              <a:rPr lang="en" sz="1200">
                <a:solidFill>
                  <a:schemeClr val="dk2"/>
                </a:solidFill>
                <a:highlight>
                  <a:srgbClr val="F4CCCC"/>
                </a:highlight>
                <a:latin typeface="Courier New"/>
                <a:ea typeface="Courier New"/>
                <a:cs typeface="Courier New"/>
                <a:sym typeface="Courier New"/>
              </a:rPr>
            </a:br>
            <a:r>
              <a:rPr lang="en" sz="1200">
                <a:solidFill>
                  <a:schemeClr val="dk2"/>
                </a:solidFill>
                <a:highlight>
                  <a:srgbClr val="F4CCCC"/>
                </a:highlight>
                <a:latin typeface="Courier New"/>
                <a:ea typeface="Courier New"/>
                <a:cs typeface="Courier New"/>
                <a:sym typeface="Courier New"/>
              </a:rPr>
              <a:t>}</a:t>
            </a:r>
            <a:endParaRPr sz="1200">
              <a:solidFill>
                <a:schemeClr val="dk2"/>
              </a:solidFill>
              <a:highlight>
                <a:srgbClr val="F4CCCC"/>
              </a:highlight>
              <a:latin typeface="Courier New"/>
              <a:ea typeface="Courier New"/>
              <a:cs typeface="Courier New"/>
              <a:sym typeface="Courier New"/>
            </a:endParaRPr>
          </a:p>
        </p:txBody>
      </p:sp>
      <p:sp>
        <p:nvSpPr>
          <p:cNvPr id="163" name="Google Shape;163;p28"/>
          <p:cNvSpPr txBox="1"/>
          <p:nvPr/>
        </p:nvSpPr>
        <p:spPr>
          <a:xfrm>
            <a:off x="4738150" y="1954950"/>
            <a:ext cx="38439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 </a:t>
            </a:r>
            <a:r>
              <a:rPr b="1" i="1" lang="en"/>
              <a:t>else </a:t>
            </a:r>
            <a:r>
              <a:rPr lang="en"/>
              <a:t>is optional, but if it is added, there can only be 1. </a:t>
            </a:r>
            <a:endParaRPr/>
          </a:p>
        </p:txBody>
      </p:sp>
      <p:sp>
        <p:nvSpPr>
          <p:cNvPr id="164" name="Google Shape;164;p28"/>
          <p:cNvSpPr txBox="1"/>
          <p:nvPr/>
        </p:nvSpPr>
        <p:spPr>
          <a:xfrm>
            <a:off x="6950400" y="4001300"/>
            <a:ext cx="1714500" cy="4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Visual Explanation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1592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IF...ELSE IF </a:t>
            </a:r>
            <a:endParaRPr b="1" sz="3000"/>
          </a:p>
        </p:txBody>
      </p:sp>
      <p:sp>
        <p:nvSpPr>
          <p:cNvPr id="170" name="Google Shape;170;p29"/>
          <p:cNvSpPr txBox="1"/>
          <p:nvPr>
            <p:ph idx="1" type="body"/>
          </p:nvPr>
        </p:nvSpPr>
        <p:spPr>
          <a:xfrm>
            <a:off x="311700" y="865700"/>
            <a:ext cx="8520600" cy="8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Multiple boolean conditions can be chained together using ELSE IF.  The IF and ELSE IF statements are mutually exclusive, so only the code block for the </a:t>
            </a:r>
            <a:r>
              <a:rPr i="1" lang="en" sz="1400"/>
              <a:t>first</a:t>
            </a:r>
            <a:r>
              <a:rPr lang="en" sz="1400"/>
              <a:t> true condition will be executed, so the ORDER OF THE ELSE IF statements matter.</a:t>
            </a:r>
            <a:endParaRPr sz="1400"/>
          </a:p>
          <a:p>
            <a:pPr indent="0" lvl="0" marL="0" rtl="0" algn="l">
              <a:spcBef>
                <a:spcPts val="1600"/>
              </a:spcBef>
              <a:spcAft>
                <a:spcPts val="1600"/>
              </a:spcAft>
              <a:buNone/>
            </a:pPr>
            <a:r>
              <a:t/>
            </a:r>
            <a:endParaRPr sz="1400"/>
          </a:p>
        </p:txBody>
      </p:sp>
      <p:sp>
        <p:nvSpPr>
          <p:cNvPr id="171" name="Google Shape;171;p29"/>
          <p:cNvSpPr txBox="1"/>
          <p:nvPr/>
        </p:nvSpPr>
        <p:spPr>
          <a:xfrm>
            <a:off x="479550" y="1966450"/>
            <a:ext cx="2544000" cy="20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highlight>
                  <a:srgbClr val="CFE2F3"/>
                </a:highlight>
                <a:latin typeface="Courier New"/>
                <a:ea typeface="Courier New"/>
                <a:cs typeface="Courier New"/>
                <a:sym typeface="Courier New"/>
              </a:rPr>
              <a:t>if ( x &lt; 10 )</a:t>
            </a:r>
            <a:r>
              <a:rPr lang="en" sz="1300">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x = x + 1;</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lang="en" sz="1300">
                <a:highlight>
                  <a:srgbClr val="FCE5CD"/>
                </a:highlight>
                <a:latin typeface="Courier New"/>
                <a:ea typeface="Courier New"/>
                <a:cs typeface="Courier New"/>
                <a:sym typeface="Courier New"/>
              </a:rPr>
              <a:t>else if ( x &lt; 20 )</a:t>
            </a:r>
            <a:r>
              <a:rPr lang="en" sz="1300">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x = x + 2;</a:t>
            </a:r>
            <a:br>
              <a:rPr lang="en" sz="1300">
                <a:latin typeface="Courier New"/>
                <a:ea typeface="Courier New"/>
                <a:cs typeface="Courier New"/>
                <a:sym typeface="Courier New"/>
              </a:rPr>
            </a:br>
            <a:r>
              <a:rPr lang="en" sz="1300">
                <a:latin typeface="Courier New"/>
                <a:ea typeface="Courier New"/>
                <a:cs typeface="Courier New"/>
                <a:sym typeface="Courier New"/>
              </a:rPr>
              <a:t>} </a:t>
            </a:r>
            <a:r>
              <a:rPr lang="en" sz="1300">
                <a:highlight>
                  <a:srgbClr val="FCE5CD"/>
                </a:highlight>
                <a:latin typeface="Courier New"/>
                <a:ea typeface="Courier New"/>
                <a:cs typeface="Courier New"/>
                <a:sym typeface="Courier New"/>
              </a:rPr>
              <a:t>else if (x &lt; 30 )</a:t>
            </a:r>
            <a:r>
              <a:rPr lang="en" sz="1300">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x = x + 3;</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lang="en" sz="1300">
                <a:highlight>
                  <a:srgbClr val="F4CCCC"/>
                </a:highlight>
                <a:latin typeface="Courier New"/>
                <a:ea typeface="Courier New"/>
                <a:cs typeface="Courier New"/>
                <a:sym typeface="Courier New"/>
              </a:rPr>
              <a:t>else {</a:t>
            </a:r>
            <a:endParaRPr sz="1300">
              <a:highlight>
                <a:srgbClr val="F4CCCC"/>
              </a:highlight>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x = x - 1;</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a:t>
            </a:r>
            <a:endParaRPr sz="1300">
              <a:latin typeface="Courier New"/>
              <a:ea typeface="Courier New"/>
              <a:cs typeface="Courier New"/>
              <a:sym typeface="Courier New"/>
            </a:endParaRPr>
          </a:p>
        </p:txBody>
      </p:sp>
      <p:sp>
        <p:nvSpPr>
          <p:cNvPr id="172" name="Google Shape;172;p29"/>
          <p:cNvSpPr txBox="1"/>
          <p:nvPr/>
        </p:nvSpPr>
        <p:spPr>
          <a:xfrm>
            <a:off x="3695850" y="1851238"/>
            <a:ext cx="4525800" cy="2249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1 </a:t>
            </a:r>
            <a:r>
              <a:rPr lang="en">
                <a:highlight>
                  <a:srgbClr val="CFE2F3"/>
                </a:highlight>
              </a:rPr>
              <a:t>if ()</a:t>
            </a:r>
            <a:r>
              <a:rPr lang="en"/>
              <a:t> is required</a:t>
            </a:r>
            <a:endParaRPr/>
          </a:p>
          <a:p>
            <a:pPr indent="-317500" lvl="0" marL="457200" rtl="0" algn="l">
              <a:spcBef>
                <a:spcPts val="0"/>
              </a:spcBef>
              <a:spcAft>
                <a:spcPts val="0"/>
              </a:spcAft>
              <a:buSzPts val="1400"/>
              <a:buChar char="●"/>
            </a:pPr>
            <a:r>
              <a:rPr lang="en">
                <a:highlight>
                  <a:srgbClr val="FCE5CD"/>
                </a:highlight>
              </a:rPr>
              <a:t>else if ()</a:t>
            </a:r>
            <a:r>
              <a:rPr lang="en"/>
              <a:t> is optional.  There can be as many as needed.  So there can be 0...n else if () statements.</a:t>
            </a:r>
            <a:endParaRPr/>
          </a:p>
          <a:p>
            <a:pPr indent="-317500" lvl="0" marL="457200" rtl="0" algn="l">
              <a:spcBef>
                <a:spcPts val="0"/>
              </a:spcBef>
              <a:spcAft>
                <a:spcPts val="0"/>
              </a:spcAft>
              <a:buSzPts val="1400"/>
              <a:buChar char="●"/>
            </a:pPr>
            <a:r>
              <a:rPr lang="en">
                <a:highlight>
                  <a:srgbClr val="F4CCCC"/>
                </a:highlight>
              </a:rPr>
              <a:t>else</a:t>
            </a:r>
            <a:r>
              <a:rPr lang="en"/>
              <a:t> is optional.  But if used there can be only 1.  So there can be 0...1 else blocks.</a:t>
            </a:r>
            <a:endParaRPr/>
          </a:p>
        </p:txBody>
      </p:sp>
      <p:sp>
        <p:nvSpPr>
          <p:cNvPr id="173" name="Google Shape;173;p29"/>
          <p:cNvSpPr txBox="1"/>
          <p:nvPr/>
        </p:nvSpPr>
        <p:spPr>
          <a:xfrm>
            <a:off x="6194525" y="4194875"/>
            <a:ext cx="1659300" cy="4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Visual Explanation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try a couple…</a:t>
            </a:r>
            <a:endParaRPr/>
          </a:p>
        </p:txBody>
      </p:sp>
      <p:sp>
        <p:nvSpPr>
          <p:cNvPr id="179" name="Google Shape;17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Both"/>
            </a:pPr>
            <a:r>
              <a:rPr lang="en"/>
              <a:t> If weather is nice, I will wash the car.</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rabicParenBoth"/>
            </a:pPr>
            <a:r>
              <a:rPr lang="en"/>
              <a:t>My </a:t>
            </a:r>
            <a:r>
              <a:rPr lang="en"/>
              <a:t>initial</a:t>
            </a:r>
            <a:r>
              <a:rPr lang="en"/>
              <a:t> pay rate is 3.50 per hour.  </a:t>
            </a:r>
            <a:br>
              <a:rPr lang="en"/>
            </a:br>
            <a:r>
              <a:rPr lang="en"/>
              <a:t>My current number of hours worked is 41.</a:t>
            </a:r>
            <a:endParaRPr/>
          </a:p>
          <a:p>
            <a:pPr indent="457200" lvl="0" marL="0" rtl="0" algn="l">
              <a:spcBef>
                <a:spcPts val="1600"/>
              </a:spcBef>
              <a:spcAft>
                <a:spcPts val="0"/>
              </a:spcAft>
              <a:buNone/>
            </a:pPr>
            <a:r>
              <a:rPr lang="en"/>
              <a:t>If I work more than 40 hours, I get paid time and a half for every hour &gt; 40. </a:t>
            </a:r>
            <a:br>
              <a:rPr lang="en"/>
            </a:br>
            <a:r>
              <a:rPr lang="en"/>
              <a:t>	If I work less than 40 hours I get paid normal hourly rate.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try a couple…</a:t>
            </a:r>
            <a:endParaRPr/>
          </a:p>
        </p:txBody>
      </p:sp>
      <p:sp>
        <p:nvSpPr>
          <p:cNvPr id="185" name="Google Shape;18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3. Joe is scared of dogs and bees. Joe is in trouble if he is around either.  If he is not around either, he is ok.</a:t>
            </a:r>
            <a:br>
              <a:rPr lang="en"/>
            </a:br>
            <a:br>
              <a:rPr lang="en"/>
            </a:br>
            <a:br>
              <a:rPr lang="en"/>
            </a:br>
            <a:br>
              <a:rPr lang="en"/>
            </a:br>
            <a:br>
              <a:rPr lang="en"/>
            </a:b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try a couple..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1" name="Google Shape;191;p32"/>
          <p:cNvSpPr txBox="1"/>
          <p:nvPr>
            <p:ph idx="1" type="body"/>
          </p:nvPr>
        </p:nvSpPr>
        <p:spPr>
          <a:xfrm>
            <a:off x="311700" y="22681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800 to 850:  Interest rate will be 3%</a:t>
            </a:r>
            <a:endParaRPr sz="1200">
              <a:solidFill>
                <a:srgbClr val="202124"/>
              </a:solidFill>
              <a:highlight>
                <a:srgbClr val="FFFFFF"/>
              </a:highlight>
              <a:latin typeface="Roboto"/>
              <a:ea typeface="Roboto"/>
              <a:cs typeface="Roboto"/>
              <a:sym typeface="Roboto"/>
            </a:endParaRPr>
          </a:p>
          <a:p>
            <a:pPr indent="-304800" lvl="0" marL="457200" rtl="0" algn="l">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740 to 799:  </a:t>
            </a:r>
            <a:r>
              <a:rPr lang="en" sz="1200">
                <a:solidFill>
                  <a:srgbClr val="202124"/>
                </a:solidFill>
                <a:highlight>
                  <a:srgbClr val="FFFFFF"/>
                </a:highlight>
                <a:latin typeface="Roboto"/>
                <a:ea typeface="Roboto"/>
                <a:cs typeface="Roboto"/>
                <a:sym typeface="Roboto"/>
              </a:rPr>
              <a:t>Interest rate will be 4%</a:t>
            </a:r>
            <a:endParaRPr sz="1200">
              <a:solidFill>
                <a:srgbClr val="202124"/>
              </a:solidFill>
              <a:highlight>
                <a:srgbClr val="FFFFFF"/>
              </a:highlight>
              <a:latin typeface="Roboto"/>
              <a:ea typeface="Roboto"/>
              <a:cs typeface="Roboto"/>
              <a:sym typeface="Roboto"/>
            </a:endParaRPr>
          </a:p>
          <a:p>
            <a:pPr indent="-304800" lvl="0" marL="457200" rtl="0" algn="l">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670 to 739:  </a:t>
            </a:r>
            <a:r>
              <a:rPr lang="en" sz="1200">
                <a:solidFill>
                  <a:srgbClr val="202124"/>
                </a:solidFill>
                <a:highlight>
                  <a:srgbClr val="FFFFFF"/>
                </a:highlight>
                <a:latin typeface="Roboto"/>
                <a:ea typeface="Roboto"/>
                <a:cs typeface="Roboto"/>
                <a:sym typeface="Roboto"/>
              </a:rPr>
              <a:t>Interest rate will be 5%</a:t>
            </a:r>
            <a:endParaRPr sz="1200">
              <a:solidFill>
                <a:srgbClr val="202124"/>
              </a:solidFill>
              <a:highlight>
                <a:srgbClr val="FFFFFF"/>
              </a:highlight>
              <a:latin typeface="Roboto"/>
              <a:ea typeface="Roboto"/>
              <a:cs typeface="Roboto"/>
              <a:sym typeface="Roboto"/>
            </a:endParaRPr>
          </a:p>
          <a:p>
            <a:pPr indent="-304800" lvl="0" marL="457200" rtl="0" algn="l">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300 to 669:  </a:t>
            </a:r>
            <a:r>
              <a:rPr lang="en" sz="1200">
                <a:solidFill>
                  <a:srgbClr val="202124"/>
                </a:solidFill>
                <a:highlight>
                  <a:srgbClr val="FFFFFF"/>
                </a:highlight>
                <a:latin typeface="Roboto"/>
                <a:ea typeface="Roboto"/>
                <a:cs typeface="Roboto"/>
                <a:sym typeface="Roboto"/>
              </a:rPr>
              <a:t>Interest rate will be 6%</a:t>
            </a:r>
            <a:endParaRPr sz="1200">
              <a:solidFill>
                <a:srgbClr val="202124"/>
              </a:solidFill>
              <a:highlight>
                <a:srgbClr val="FFFFFF"/>
              </a:highlight>
              <a:latin typeface="Roboto"/>
              <a:ea typeface="Roboto"/>
              <a:cs typeface="Roboto"/>
              <a:sym typeface="Roboto"/>
            </a:endParaRPr>
          </a:p>
          <a:p>
            <a:pPr indent="-304800" lvl="0" marL="457200" rtl="0" algn="l">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0-300: Interest rate = 150%</a:t>
            </a:r>
            <a:endParaRPr sz="1200">
              <a:solidFill>
                <a:srgbClr val="202124"/>
              </a:solidFill>
              <a:highlight>
                <a:srgbClr val="FFFFFF"/>
              </a:highlight>
              <a:latin typeface="Roboto"/>
              <a:ea typeface="Roboto"/>
              <a:cs typeface="Roboto"/>
              <a:sym typeface="Roboto"/>
            </a:endParaRPr>
          </a:p>
          <a:p>
            <a:pPr indent="-304800" lvl="0" marL="457200" rtl="0" algn="l">
              <a:spcBef>
                <a:spcPts val="0"/>
              </a:spcBef>
              <a:spcAft>
                <a:spcPts val="0"/>
              </a:spcAft>
              <a:buClr>
                <a:srgbClr val="202124"/>
              </a:buClr>
              <a:buSzPts val="1200"/>
              <a:buFont typeface="Roboto"/>
              <a:buChar char="●"/>
            </a:pPr>
            <a:r>
              <a:t/>
            </a:r>
            <a:endParaRPr sz="1200">
              <a:solidFill>
                <a:srgbClr val="202124"/>
              </a:solidFill>
              <a:highlight>
                <a:srgbClr val="FFFFFF"/>
              </a:highlight>
              <a:latin typeface="Roboto"/>
              <a:ea typeface="Roboto"/>
              <a:cs typeface="Roboto"/>
              <a:sym typeface="Roboto"/>
            </a:endParaRPr>
          </a:p>
          <a:p>
            <a:pPr indent="0" lvl="0" marL="0" rtl="0" algn="l">
              <a:spcBef>
                <a:spcPts val="300"/>
              </a:spcBef>
              <a:spcAft>
                <a:spcPts val="0"/>
              </a:spcAft>
              <a:buNone/>
            </a:pPr>
            <a:r>
              <a:t/>
            </a:r>
            <a:endParaRPr/>
          </a:p>
          <a:p>
            <a:pPr indent="0" lvl="0" marL="0" rtl="0" algn="l">
              <a:spcBef>
                <a:spcPts val="1600"/>
              </a:spcBef>
              <a:spcAft>
                <a:spcPts val="0"/>
              </a:spcAft>
              <a:buNone/>
            </a:pPr>
            <a:br>
              <a:rPr lang="en"/>
            </a:br>
            <a:endParaRPr/>
          </a:p>
          <a:p>
            <a:pPr indent="0" lvl="0" marL="0" rtl="0" algn="l">
              <a:spcBef>
                <a:spcPts val="1600"/>
              </a:spcBef>
              <a:spcAft>
                <a:spcPts val="1600"/>
              </a:spcAft>
              <a:buNone/>
            </a:pPr>
            <a:r>
              <a:t/>
            </a:r>
            <a:endParaRPr/>
          </a:p>
        </p:txBody>
      </p:sp>
      <p:sp>
        <p:nvSpPr>
          <p:cNvPr id="192" name="Google Shape;192;p32"/>
          <p:cNvSpPr txBox="1"/>
          <p:nvPr/>
        </p:nvSpPr>
        <p:spPr>
          <a:xfrm>
            <a:off x="472750" y="1380425"/>
            <a:ext cx="631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5. Calculate a user’s interest rate based on their credit score…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276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Today’s Objectives</a:t>
            </a:r>
            <a:endParaRPr b="1" sz="3000">
              <a:latin typeface="Roboto"/>
              <a:ea typeface="Roboto"/>
              <a:cs typeface="Roboto"/>
              <a:sym typeface="Roboto"/>
            </a:endParaRPr>
          </a:p>
        </p:txBody>
      </p:sp>
      <p:sp>
        <p:nvSpPr>
          <p:cNvPr id="66" name="Google Shape;66;p15"/>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Expression, Statements, and Blocks</a:t>
            </a:r>
            <a:endParaRPr sz="2400"/>
          </a:p>
          <a:p>
            <a:pPr indent="-381000" lvl="0" marL="457200" rtl="0" algn="l">
              <a:spcBef>
                <a:spcPts val="0"/>
              </a:spcBef>
              <a:spcAft>
                <a:spcPts val="0"/>
              </a:spcAft>
              <a:buSzPts val="2400"/>
              <a:buAutoNum type="arabicPeriod"/>
            </a:pPr>
            <a:r>
              <a:rPr lang="en" sz="2400"/>
              <a:t>Introduction to Methods</a:t>
            </a:r>
            <a:endParaRPr sz="2400"/>
          </a:p>
          <a:p>
            <a:pPr indent="-381000" lvl="0" marL="457200" rtl="0" algn="l">
              <a:spcBef>
                <a:spcPts val="0"/>
              </a:spcBef>
              <a:spcAft>
                <a:spcPts val="0"/>
              </a:spcAft>
              <a:buSzPts val="2400"/>
              <a:buAutoNum type="arabicPeriod"/>
            </a:pPr>
            <a:r>
              <a:rPr lang="en" sz="2400"/>
              <a:t>Boolean Expressions</a:t>
            </a:r>
            <a:endParaRPr sz="2400"/>
          </a:p>
          <a:p>
            <a:pPr indent="-355600" lvl="1" marL="914400" rtl="0" algn="l">
              <a:spcBef>
                <a:spcPts val="0"/>
              </a:spcBef>
              <a:spcAft>
                <a:spcPts val="0"/>
              </a:spcAft>
              <a:buSzPts val="2000"/>
              <a:buAutoNum type="alphaLcPeriod"/>
            </a:pPr>
            <a:r>
              <a:rPr lang="en" sz="2000"/>
              <a:t>Comparison Operators</a:t>
            </a:r>
            <a:endParaRPr sz="2000"/>
          </a:p>
          <a:p>
            <a:pPr indent="-355600" lvl="1" marL="914400" rtl="0" algn="l">
              <a:spcBef>
                <a:spcPts val="0"/>
              </a:spcBef>
              <a:spcAft>
                <a:spcPts val="0"/>
              </a:spcAft>
              <a:buSzPts val="2000"/>
              <a:buAutoNum type="alphaLcPeriod"/>
            </a:pPr>
            <a:r>
              <a:rPr lang="en" sz="2000"/>
              <a:t>Logical Operators</a:t>
            </a:r>
            <a:endParaRPr sz="2000"/>
          </a:p>
          <a:p>
            <a:pPr indent="-381000" lvl="0" marL="457200" rtl="0" algn="l">
              <a:spcBef>
                <a:spcPts val="0"/>
              </a:spcBef>
              <a:spcAft>
                <a:spcPts val="0"/>
              </a:spcAft>
              <a:buSzPts val="2400"/>
              <a:buAutoNum type="arabicPeriod"/>
            </a:pPr>
            <a:r>
              <a:rPr lang="en" sz="2400"/>
              <a:t>Conditional Statements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try a couple..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8" name="Google Shape;198;p33"/>
          <p:cNvSpPr txBox="1"/>
          <p:nvPr/>
        </p:nvSpPr>
        <p:spPr>
          <a:xfrm>
            <a:off x="472750" y="1380425"/>
            <a:ext cx="6315900" cy="289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rPr>
              <a:t>5</a:t>
            </a:r>
            <a:r>
              <a:rPr lang="en" sz="1800">
                <a:solidFill>
                  <a:schemeClr val="dk2"/>
                </a:solidFill>
              </a:rPr>
              <a:t>. Loan approval - We can approve the loan IF</a:t>
            </a:r>
            <a:br>
              <a:rPr lang="en" sz="1800">
                <a:solidFill>
                  <a:schemeClr val="dk2"/>
                </a:solidFill>
              </a:rPr>
            </a:br>
            <a:r>
              <a:rPr lang="en" sz="1800">
                <a:solidFill>
                  <a:schemeClr val="dk2"/>
                </a:solidFill>
              </a:rPr>
              <a:t>   time at residence is greater than 12 months AND status of employment is ‘employed’ and salary is greater than 35,000</a:t>
            </a:r>
            <a:br>
              <a:rPr lang="en" sz="1800">
                <a:solidFill>
                  <a:schemeClr val="dk2"/>
                </a:solidFill>
              </a:rPr>
            </a:br>
            <a:br>
              <a:rPr lang="en" sz="1800">
                <a:solidFill>
                  <a:schemeClr val="dk2"/>
                </a:solidFill>
              </a:rPr>
            </a:br>
            <a:r>
              <a:rPr lang="en" sz="1800">
                <a:solidFill>
                  <a:schemeClr val="dk2"/>
                </a:solidFill>
              </a:rPr>
              <a:t>OR If employed and time at residence is greater than 3 months but less than 12 months and salary is at least 75,000</a:t>
            </a:r>
            <a:endParaRPr sz="1800">
              <a:solidFill>
                <a:schemeClr val="dk2"/>
              </a:solidFill>
            </a:endParaRPr>
          </a:p>
          <a:p>
            <a:pPr indent="0" lvl="0" marL="0" rtl="0" algn="l">
              <a:lnSpc>
                <a:spcPct val="115000"/>
              </a:lnSpc>
              <a:spcBef>
                <a:spcPts val="1600"/>
              </a:spcBef>
              <a:spcAft>
                <a:spcPts val="1600"/>
              </a:spcAft>
              <a:buClr>
                <a:schemeClr val="dk1"/>
              </a:buClr>
              <a:buSzPts val="1100"/>
              <a:buFont typeface="Arial"/>
              <a:buNone/>
            </a:pPr>
            <a:r>
              <a:rPr lang="en" sz="1800">
                <a:solidFill>
                  <a:schemeClr val="dk2"/>
                </a:solidFill>
              </a:rPr>
              <a:t>Outside of these conditions, decline the loan</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164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Ternary Operator</a:t>
            </a:r>
            <a:endParaRPr b="1" sz="3000">
              <a:latin typeface="Roboto"/>
              <a:ea typeface="Roboto"/>
              <a:cs typeface="Roboto"/>
              <a:sym typeface="Roboto"/>
            </a:endParaRPr>
          </a:p>
        </p:txBody>
      </p:sp>
      <p:sp>
        <p:nvSpPr>
          <p:cNvPr id="204" name="Google Shape;204;p34"/>
          <p:cNvSpPr txBox="1"/>
          <p:nvPr>
            <p:ph idx="1" type="body"/>
          </p:nvPr>
        </p:nvSpPr>
        <p:spPr>
          <a:xfrm>
            <a:off x="311700" y="842598"/>
            <a:ext cx="8520600" cy="68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If an if… else condition is determining which of 2 values to set, then it can </a:t>
            </a:r>
            <a:r>
              <a:rPr i="1" lang="en" sz="1500"/>
              <a:t>optionally</a:t>
            </a:r>
            <a:r>
              <a:rPr lang="en" sz="1500"/>
              <a:t> shortened using the ternary operator.</a:t>
            </a:r>
            <a:r>
              <a:rPr lang="en"/>
              <a:t>  </a:t>
            </a:r>
            <a:endParaRPr/>
          </a:p>
        </p:txBody>
      </p:sp>
      <p:sp>
        <p:nvSpPr>
          <p:cNvPr id="205" name="Google Shape;205;p34"/>
          <p:cNvSpPr txBox="1"/>
          <p:nvPr/>
        </p:nvSpPr>
        <p:spPr>
          <a:xfrm>
            <a:off x="414900" y="2120800"/>
            <a:ext cx="3678000" cy="16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Original if statement:</a:t>
            </a:r>
            <a:r>
              <a:rPr b="1" lang="en" sz="1200">
                <a:solidFill>
                  <a:srgbClr val="0000FF"/>
                </a:solidFill>
                <a:latin typeface="Courier New"/>
                <a:ea typeface="Courier New"/>
                <a:cs typeface="Courier New"/>
                <a:sym typeface="Courier New"/>
              </a:rPr>
              <a:t> </a:t>
            </a:r>
            <a:endParaRPr b="1" sz="12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FF"/>
                </a:solidFill>
                <a:latin typeface="Courier New"/>
                <a:ea typeface="Courier New"/>
                <a:cs typeface="Courier New"/>
                <a:sym typeface="Courier New"/>
              </a:rPr>
              <a:t>String message = “”</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if (</a:t>
            </a:r>
            <a:r>
              <a:rPr lang="en" sz="1200">
                <a:solidFill>
                  <a:srgbClr val="9900FF"/>
                </a:solidFill>
                <a:latin typeface="Courier New"/>
                <a:ea typeface="Courier New"/>
                <a:cs typeface="Courier New"/>
                <a:sym typeface="Courier New"/>
              </a:rPr>
              <a:t>studentsInClass &gt; 10</a:t>
            </a: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r>
              <a:rPr lang="en" sz="1200">
                <a:solidFill>
                  <a:srgbClr val="0000FF"/>
                </a:solidFill>
                <a:latin typeface="Courier New"/>
                <a:ea typeface="Courier New"/>
                <a:cs typeface="Courier New"/>
                <a:sym typeface="Courier New"/>
              </a:rPr>
              <a:t>message </a:t>
            </a:r>
            <a:r>
              <a:rPr lang="en" sz="1200">
                <a:latin typeface="Courier New"/>
                <a:ea typeface="Courier New"/>
                <a:cs typeface="Courier New"/>
                <a:sym typeface="Courier New"/>
              </a:rPr>
              <a:t>= </a:t>
            </a:r>
            <a:r>
              <a:rPr lang="en" sz="1200">
                <a:solidFill>
                  <a:srgbClr val="38761D"/>
                </a:solidFill>
                <a:latin typeface="Courier New"/>
                <a:ea typeface="Courier New"/>
                <a:cs typeface="Courier New"/>
                <a:sym typeface="Courier New"/>
              </a:rPr>
              <a:t>“Enough Students”</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else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r>
              <a:rPr lang="en" sz="1200">
                <a:solidFill>
                  <a:srgbClr val="0000FF"/>
                </a:solidFill>
                <a:latin typeface="Courier New"/>
                <a:ea typeface="Courier New"/>
                <a:cs typeface="Courier New"/>
                <a:sym typeface="Courier New"/>
              </a:rPr>
              <a:t>message </a:t>
            </a:r>
            <a:r>
              <a:rPr lang="en" sz="1200">
                <a:latin typeface="Courier New"/>
                <a:ea typeface="Courier New"/>
                <a:cs typeface="Courier New"/>
                <a:sym typeface="Courier New"/>
              </a:rPr>
              <a:t>= </a:t>
            </a:r>
            <a:r>
              <a:rPr lang="en" sz="1200">
                <a:solidFill>
                  <a:srgbClr val="980000"/>
                </a:solidFill>
                <a:latin typeface="Courier New"/>
                <a:ea typeface="Courier New"/>
                <a:cs typeface="Courier New"/>
                <a:sym typeface="Courier New"/>
              </a:rPr>
              <a:t>“Not Enough students”</a:t>
            </a:r>
            <a:r>
              <a:rPr lang="en" sz="1200">
                <a:latin typeface="Courier New"/>
                <a:ea typeface="Courier New"/>
                <a:cs typeface="Courier New"/>
                <a:sym typeface="Courier New"/>
              </a:rPr>
              <a:t>;</a:t>
            </a:r>
            <a:br>
              <a:rPr lang="en" sz="1200">
                <a:latin typeface="Courier New"/>
                <a:ea typeface="Courier New"/>
                <a:cs typeface="Courier New"/>
                <a:sym typeface="Courier New"/>
              </a:rPr>
            </a:b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206" name="Google Shape;206;p34"/>
          <p:cNvSpPr txBox="1"/>
          <p:nvPr/>
        </p:nvSpPr>
        <p:spPr>
          <a:xfrm>
            <a:off x="4175850" y="2259150"/>
            <a:ext cx="4332300" cy="3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4"/>
          <p:cNvSpPr txBox="1"/>
          <p:nvPr/>
        </p:nvSpPr>
        <p:spPr>
          <a:xfrm>
            <a:off x="2175625" y="1595475"/>
            <a:ext cx="4903800" cy="3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variable</a:t>
            </a:r>
            <a:r>
              <a:rPr lang="en"/>
              <a:t> </a:t>
            </a:r>
            <a:r>
              <a:rPr b="1" lang="en" sz="1600"/>
              <a:t>= </a:t>
            </a:r>
            <a:r>
              <a:rPr lang="en"/>
              <a:t> </a:t>
            </a:r>
            <a:r>
              <a:rPr lang="en">
                <a:solidFill>
                  <a:srgbClr val="9900FF"/>
                </a:solidFill>
              </a:rPr>
              <a:t>boolean condition</a:t>
            </a:r>
            <a:r>
              <a:rPr lang="en"/>
              <a:t> </a:t>
            </a:r>
            <a:r>
              <a:rPr b="1" lang="en" sz="1600"/>
              <a:t>?</a:t>
            </a:r>
            <a:r>
              <a:rPr lang="en"/>
              <a:t> </a:t>
            </a:r>
            <a:r>
              <a:rPr lang="en">
                <a:solidFill>
                  <a:srgbClr val="38761D"/>
                </a:solidFill>
              </a:rPr>
              <a:t>true result</a:t>
            </a:r>
            <a:r>
              <a:rPr lang="en"/>
              <a:t> </a:t>
            </a:r>
            <a:r>
              <a:rPr b="1" lang="en" sz="1600"/>
              <a:t>:</a:t>
            </a:r>
            <a:r>
              <a:rPr lang="en"/>
              <a:t> </a:t>
            </a:r>
            <a:r>
              <a:rPr lang="en">
                <a:solidFill>
                  <a:srgbClr val="980000"/>
                </a:solidFill>
              </a:rPr>
              <a:t>false result</a:t>
            </a:r>
            <a:r>
              <a:rPr lang="en"/>
              <a:t>;</a:t>
            </a:r>
            <a:endParaRPr/>
          </a:p>
        </p:txBody>
      </p:sp>
      <p:sp>
        <p:nvSpPr>
          <p:cNvPr id="208" name="Google Shape;208;p34"/>
          <p:cNvSpPr txBox="1"/>
          <p:nvPr/>
        </p:nvSpPr>
        <p:spPr>
          <a:xfrm>
            <a:off x="414900" y="4094150"/>
            <a:ext cx="7959600" cy="8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Equivalent statement with Ternary Operator: </a:t>
            </a:r>
            <a:endParaRPr b="1" sz="1200"/>
          </a:p>
          <a:p>
            <a:pPr indent="0" lvl="0" marL="0" rtl="0" algn="l">
              <a:spcBef>
                <a:spcPts val="0"/>
              </a:spcBef>
              <a:spcAft>
                <a:spcPts val="0"/>
              </a:spcAft>
              <a:buNone/>
            </a:pPr>
            <a:br>
              <a:rPr lang="en" sz="1200">
                <a:solidFill>
                  <a:srgbClr val="0000FF"/>
                </a:solidFill>
                <a:latin typeface="Courier New"/>
                <a:ea typeface="Courier New"/>
                <a:cs typeface="Courier New"/>
                <a:sym typeface="Courier New"/>
              </a:rPr>
            </a:br>
            <a:r>
              <a:rPr lang="en" sz="1200">
                <a:solidFill>
                  <a:srgbClr val="0000FF"/>
                </a:solidFill>
                <a:latin typeface="Courier New"/>
                <a:ea typeface="Courier New"/>
                <a:cs typeface="Courier New"/>
                <a:sym typeface="Courier New"/>
              </a:rPr>
              <a:t>String message</a:t>
            </a:r>
            <a:r>
              <a:rPr lang="en">
                <a:latin typeface="Courier New"/>
                <a:ea typeface="Courier New"/>
                <a:cs typeface="Courier New"/>
                <a:sym typeface="Courier New"/>
              </a:rPr>
              <a:t> </a:t>
            </a:r>
            <a:r>
              <a:rPr b="1" lang="en" sz="1600">
                <a:latin typeface="Courier New"/>
                <a:ea typeface="Courier New"/>
                <a:cs typeface="Courier New"/>
                <a:sym typeface="Courier New"/>
              </a:rPr>
              <a:t>=</a:t>
            </a:r>
            <a:r>
              <a:rPr lang="en">
                <a:latin typeface="Courier New"/>
                <a:ea typeface="Courier New"/>
                <a:cs typeface="Courier New"/>
                <a:sym typeface="Courier New"/>
              </a:rPr>
              <a:t> </a:t>
            </a:r>
            <a:r>
              <a:rPr lang="en" sz="1200">
                <a:solidFill>
                  <a:srgbClr val="9900FF"/>
                </a:solidFill>
                <a:latin typeface="Courier New"/>
                <a:ea typeface="Courier New"/>
                <a:cs typeface="Courier New"/>
                <a:sym typeface="Courier New"/>
              </a:rPr>
              <a:t>studentsInClass &gt; 10</a:t>
            </a:r>
            <a:r>
              <a:rPr lang="en">
                <a:latin typeface="Courier New"/>
                <a:ea typeface="Courier New"/>
                <a:cs typeface="Courier New"/>
                <a:sym typeface="Courier New"/>
              </a:rPr>
              <a:t> </a:t>
            </a:r>
            <a:r>
              <a:rPr b="1" lang="en" sz="1600">
                <a:latin typeface="Courier New"/>
                <a:ea typeface="Courier New"/>
                <a:cs typeface="Courier New"/>
                <a:sym typeface="Courier New"/>
              </a:rPr>
              <a:t>?</a:t>
            </a:r>
            <a:r>
              <a:rPr lang="en">
                <a:latin typeface="Courier New"/>
                <a:ea typeface="Courier New"/>
                <a:cs typeface="Courier New"/>
                <a:sym typeface="Courier New"/>
              </a:rPr>
              <a:t> </a:t>
            </a:r>
            <a:r>
              <a:rPr lang="en" sz="1200">
                <a:solidFill>
                  <a:srgbClr val="38761D"/>
                </a:solidFill>
                <a:latin typeface="Courier New"/>
                <a:ea typeface="Courier New"/>
                <a:cs typeface="Courier New"/>
                <a:sym typeface="Courier New"/>
              </a:rPr>
              <a:t>“Enough Students”</a:t>
            </a:r>
            <a:r>
              <a:rPr b="1" lang="en" sz="1600">
                <a:latin typeface="Courier New"/>
                <a:ea typeface="Courier New"/>
                <a:cs typeface="Courier New"/>
                <a:sym typeface="Courier New"/>
              </a:rPr>
              <a:t> :</a:t>
            </a:r>
            <a:r>
              <a:rPr lang="en">
                <a:latin typeface="Courier New"/>
                <a:ea typeface="Courier New"/>
                <a:cs typeface="Courier New"/>
                <a:sym typeface="Courier New"/>
              </a:rPr>
              <a:t> </a:t>
            </a:r>
            <a:r>
              <a:rPr lang="en" sz="1200">
                <a:solidFill>
                  <a:srgbClr val="980000"/>
                </a:solidFill>
                <a:latin typeface="Courier New"/>
                <a:ea typeface="Courier New"/>
                <a:cs typeface="Courier New"/>
                <a:sym typeface="Courier New"/>
              </a:rPr>
              <a:t>“Not Enough Students”</a:t>
            </a: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286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Introduction to Methods</a:t>
            </a:r>
            <a:endParaRPr b="1" sz="3000">
              <a:latin typeface="Roboto"/>
              <a:ea typeface="Roboto"/>
              <a:cs typeface="Roboto"/>
              <a:sym typeface="Roboto"/>
            </a:endParaRPr>
          </a:p>
        </p:txBody>
      </p:sp>
      <p:sp>
        <p:nvSpPr>
          <p:cNvPr id="214" name="Google Shape;214;p35"/>
          <p:cNvSpPr txBox="1"/>
          <p:nvPr>
            <p:ph idx="1" type="body"/>
          </p:nvPr>
        </p:nvSpPr>
        <p:spPr>
          <a:xfrm>
            <a:off x="311700" y="1152475"/>
            <a:ext cx="8520600" cy="36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A </a:t>
            </a:r>
            <a:r>
              <a:rPr b="1" lang="en" sz="2100"/>
              <a:t>method </a:t>
            </a:r>
            <a:r>
              <a:rPr lang="en" sz="2100"/>
              <a:t>creates a </a:t>
            </a:r>
            <a:r>
              <a:rPr i="1" lang="en" sz="2100"/>
              <a:t>reusable block </a:t>
            </a:r>
            <a:r>
              <a:rPr lang="en" sz="2100"/>
              <a:t>of code.</a:t>
            </a:r>
            <a:endParaRPr sz="2100"/>
          </a:p>
          <a:p>
            <a:pPr indent="0" lvl="0" marL="0" rtl="0" algn="l">
              <a:spcBef>
                <a:spcPts val="1600"/>
              </a:spcBef>
              <a:spcAft>
                <a:spcPts val="0"/>
              </a:spcAft>
              <a:buNone/>
            </a:pPr>
            <a:r>
              <a:rPr lang="en" sz="2100"/>
              <a:t>A method takes input and returns output that is often directly correlated to the input, similar to mathematical function:   </a:t>
            </a:r>
            <a:r>
              <a:rPr lang="en" sz="1900"/>
              <a:t>f(n) = n^2</a:t>
            </a:r>
            <a:endParaRPr sz="1900"/>
          </a:p>
          <a:p>
            <a:pPr indent="0" lvl="0" marL="0" rtl="0" algn="l">
              <a:spcBef>
                <a:spcPts val="1600"/>
              </a:spcBef>
              <a:spcAft>
                <a:spcPts val="0"/>
              </a:spcAft>
              <a:buNone/>
            </a:pPr>
            <a:r>
              <a:rPr lang="en" sz="1900"/>
              <a:t>Methods are defined by a </a:t>
            </a:r>
            <a:r>
              <a:rPr b="1" lang="en" sz="1900"/>
              <a:t>Method Signature</a:t>
            </a:r>
            <a:r>
              <a:rPr lang="en" sz="1900"/>
              <a:t> that identifies</a:t>
            </a:r>
            <a:endParaRPr sz="1900"/>
          </a:p>
          <a:p>
            <a:pPr indent="-349250" lvl="0" marL="914400" rtl="0" algn="l">
              <a:spcBef>
                <a:spcPts val="1600"/>
              </a:spcBef>
              <a:spcAft>
                <a:spcPts val="0"/>
              </a:spcAft>
              <a:buSzPts val="1900"/>
              <a:buAutoNum type="arabicPeriod"/>
            </a:pPr>
            <a:r>
              <a:rPr lang="en" sz="1900"/>
              <a:t>Who can use it   (accessor)</a:t>
            </a:r>
            <a:endParaRPr sz="1900"/>
          </a:p>
          <a:p>
            <a:pPr indent="-349250" lvl="0" marL="914400" rtl="0" algn="l">
              <a:spcBef>
                <a:spcPts val="0"/>
              </a:spcBef>
              <a:spcAft>
                <a:spcPts val="0"/>
              </a:spcAft>
              <a:buSzPts val="1900"/>
              <a:buAutoNum type="arabicPeriod"/>
            </a:pPr>
            <a:r>
              <a:rPr lang="en" sz="1900"/>
              <a:t>What to call it  (name)</a:t>
            </a:r>
            <a:endParaRPr sz="1900"/>
          </a:p>
          <a:p>
            <a:pPr indent="-349250" lvl="0" marL="914400" rtl="0" algn="l">
              <a:spcBef>
                <a:spcPts val="0"/>
              </a:spcBef>
              <a:spcAft>
                <a:spcPts val="0"/>
              </a:spcAft>
              <a:buSzPts val="1900"/>
              <a:buAutoNum type="arabicPeriod"/>
            </a:pPr>
            <a:r>
              <a:rPr lang="en" sz="1900"/>
              <a:t>What it will return  (return type)</a:t>
            </a:r>
            <a:endParaRPr sz="1900"/>
          </a:p>
          <a:p>
            <a:pPr indent="-349250" lvl="0" marL="914400" rtl="0" algn="l">
              <a:spcBef>
                <a:spcPts val="0"/>
              </a:spcBef>
              <a:spcAft>
                <a:spcPts val="0"/>
              </a:spcAft>
              <a:buSzPts val="1900"/>
              <a:buAutoNum type="arabicPeriod"/>
            </a:pPr>
            <a:r>
              <a:rPr lang="en" sz="1900"/>
              <a:t>What input it takes  (arguments)</a:t>
            </a:r>
            <a:endParaRPr sz="2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00" y="545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Method Signature</a:t>
            </a:r>
            <a:endParaRPr b="1" sz="3000">
              <a:latin typeface="Roboto"/>
              <a:ea typeface="Roboto"/>
              <a:cs typeface="Roboto"/>
              <a:sym typeface="Roboto"/>
            </a:endParaRPr>
          </a:p>
        </p:txBody>
      </p:sp>
      <p:sp>
        <p:nvSpPr>
          <p:cNvPr id="220" name="Google Shape;220;p36"/>
          <p:cNvSpPr txBox="1"/>
          <p:nvPr>
            <p:ph idx="1" type="body"/>
          </p:nvPr>
        </p:nvSpPr>
        <p:spPr>
          <a:xfrm>
            <a:off x="311700" y="690975"/>
            <a:ext cx="8520600" cy="294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0000FF"/>
                </a:solidFill>
              </a:rPr>
              <a:t>accessor</a:t>
            </a:r>
            <a:r>
              <a:rPr lang="en" sz="2000"/>
              <a:t> </a:t>
            </a:r>
            <a:r>
              <a:rPr lang="en" sz="2000">
                <a:solidFill>
                  <a:srgbClr val="9900FF"/>
                </a:solidFill>
              </a:rPr>
              <a:t>return_type</a:t>
            </a:r>
            <a:r>
              <a:rPr lang="en" sz="2000"/>
              <a:t> </a:t>
            </a:r>
            <a:r>
              <a:rPr lang="en" sz="2000">
                <a:solidFill>
                  <a:srgbClr val="980000"/>
                </a:solidFill>
              </a:rPr>
              <a:t>name </a:t>
            </a:r>
            <a:r>
              <a:rPr lang="en" sz="2000">
                <a:solidFill>
                  <a:srgbClr val="274E13"/>
                </a:solidFill>
              </a:rPr>
              <a:t>( parameters )</a:t>
            </a:r>
            <a:endParaRPr sz="2000">
              <a:solidFill>
                <a:srgbClr val="274E13"/>
              </a:solidFill>
            </a:endParaRPr>
          </a:p>
          <a:p>
            <a:pPr indent="0" lvl="0" marL="0" rtl="0" algn="l">
              <a:spcBef>
                <a:spcPts val="1600"/>
              </a:spcBef>
              <a:spcAft>
                <a:spcPts val="0"/>
              </a:spcAft>
              <a:buNone/>
            </a:pPr>
            <a:r>
              <a:t/>
            </a:r>
            <a:endParaRPr>
              <a:solidFill>
                <a:srgbClr val="274E13"/>
              </a:solidFill>
            </a:endParaRPr>
          </a:p>
          <a:p>
            <a:pPr indent="0" lvl="0" marL="0" rtl="0" algn="l">
              <a:spcBef>
                <a:spcPts val="1600"/>
              </a:spcBef>
              <a:spcAft>
                <a:spcPts val="0"/>
              </a:spcAft>
              <a:buNone/>
            </a:pPr>
            <a:r>
              <a:t/>
            </a:r>
            <a:endParaRPr>
              <a:solidFill>
                <a:srgbClr val="274E13"/>
              </a:solidFill>
            </a:endParaRPr>
          </a:p>
          <a:p>
            <a:pPr indent="0" lvl="0" marL="0" rtl="0" algn="l">
              <a:spcBef>
                <a:spcPts val="1600"/>
              </a:spcBef>
              <a:spcAft>
                <a:spcPts val="0"/>
              </a:spcAft>
              <a:buNone/>
            </a:pPr>
            <a:r>
              <a:t/>
            </a:r>
            <a:endParaRPr>
              <a:solidFill>
                <a:srgbClr val="274E13"/>
              </a:solidFill>
            </a:endParaRPr>
          </a:p>
          <a:p>
            <a:pPr indent="0" lvl="0" marL="0" rtl="0" algn="l">
              <a:spcBef>
                <a:spcPts val="1600"/>
              </a:spcBef>
              <a:spcAft>
                <a:spcPts val="0"/>
              </a:spcAft>
              <a:buNone/>
            </a:pPr>
            <a:r>
              <a:t/>
            </a:r>
            <a:endParaRPr>
              <a:solidFill>
                <a:srgbClr val="274E13"/>
              </a:solidFill>
            </a:endParaRPr>
          </a:p>
          <a:p>
            <a:pPr indent="0" lvl="0" marL="0" rtl="0" algn="l">
              <a:spcBef>
                <a:spcPts val="1600"/>
              </a:spcBef>
              <a:spcAft>
                <a:spcPts val="1600"/>
              </a:spcAft>
              <a:buNone/>
            </a:pPr>
            <a:br>
              <a:rPr lang="en">
                <a:solidFill>
                  <a:srgbClr val="274E13"/>
                </a:solidFill>
              </a:rPr>
            </a:br>
            <a:endParaRPr>
              <a:solidFill>
                <a:srgbClr val="274E13"/>
              </a:solidFill>
            </a:endParaRPr>
          </a:p>
        </p:txBody>
      </p:sp>
      <p:graphicFrame>
        <p:nvGraphicFramePr>
          <p:cNvPr id="221" name="Google Shape;221;p36"/>
          <p:cNvGraphicFramePr/>
          <p:nvPr/>
        </p:nvGraphicFramePr>
        <p:xfrm>
          <a:off x="952500" y="1308488"/>
          <a:ext cx="3000000" cy="3000000"/>
        </p:xfrm>
        <a:graphic>
          <a:graphicData uri="http://schemas.openxmlformats.org/drawingml/2006/table">
            <a:tbl>
              <a:tblPr>
                <a:noFill/>
                <a:tableStyleId>{048142C0-6A1E-437F-B3E8-542CDBAF72AC}</a:tableStyleId>
              </a:tblPr>
              <a:tblGrid>
                <a:gridCol w="1482850"/>
                <a:gridCol w="5756150"/>
              </a:tblGrid>
              <a:tr h="381000">
                <a:tc>
                  <a:txBody>
                    <a:bodyPr/>
                    <a:lstStyle/>
                    <a:p>
                      <a:pPr indent="0" lvl="0" marL="0" rtl="0" algn="l">
                        <a:spcBef>
                          <a:spcPts val="0"/>
                        </a:spcBef>
                        <a:spcAft>
                          <a:spcPts val="0"/>
                        </a:spcAft>
                        <a:buNone/>
                      </a:pPr>
                      <a:r>
                        <a:rPr lang="en">
                          <a:solidFill>
                            <a:srgbClr val="0000FF"/>
                          </a:solidFill>
                        </a:rPr>
                        <a:t>accessor</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t>A keyword, like </a:t>
                      </a:r>
                      <a:r>
                        <a:rPr i="1" lang="en"/>
                        <a:t>public</a:t>
                      </a:r>
                      <a:r>
                        <a:rPr lang="en"/>
                        <a:t>, that identifies who can use the method</a:t>
                      </a:r>
                      <a:endParaRPr/>
                    </a:p>
                  </a:txBody>
                  <a:tcPr marT="91425" marB="91425" marR="91425" marL="91425"/>
                </a:tc>
              </a:tr>
              <a:tr h="381000">
                <a:tc>
                  <a:txBody>
                    <a:bodyPr/>
                    <a:lstStyle/>
                    <a:p>
                      <a:pPr indent="0" lvl="0" marL="0" rtl="0" algn="l">
                        <a:spcBef>
                          <a:spcPts val="0"/>
                        </a:spcBef>
                        <a:spcAft>
                          <a:spcPts val="0"/>
                        </a:spcAft>
                        <a:buNone/>
                      </a:pPr>
                      <a:r>
                        <a:rPr lang="en">
                          <a:solidFill>
                            <a:srgbClr val="9900FF"/>
                          </a:solidFill>
                        </a:rPr>
                        <a:t>return type</a:t>
                      </a:r>
                      <a:endParaRPr>
                        <a:solidFill>
                          <a:srgbClr val="9900FF"/>
                        </a:solidFill>
                      </a:endParaRPr>
                    </a:p>
                  </a:txBody>
                  <a:tcPr marT="91425" marB="91425" marR="91425" marL="91425"/>
                </a:tc>
                <a:tc>
                  <a:txBody>
                    <a:bodyPr/>
                    <a:lstStyle/>
                    <a:p>
                      <a:pPr indent="0" lvl="0" marL="0" rtl="0" algn="l">
                        <a:spcBef>
                          <a:spcPts val="0"/>
                        </a:spcBef>
                        <a:spcAft>
                          <a:spcPts val="0"/>
                        </a:spcAft>
                        <a:buNone/>
                      </a:pPr>
                      <a:r>
                        <a:rPr lang="en"/>
                        <a:t>A </a:t>
                      </a:r>
                      <a:r>
                        <a:rPr i="1" lang="en"/>
                        <a:t>Data Type</a:t>
                      </a:r>
                      <a:r>
                        <a:rPr lang="en"/>
                        <a:t>, (int, double, String), that identifies what type of data the method will return  - the output</a:t>
                      </a:r>
                      <a:endParaRPr/>
                    </a:p>
                  </a:txBody>
                  <a:tcPr marT="91425" marB="91425" marR="91425" marL="91425"/>
                </a:tc>
              </a:tr>
              <a:tr h="381000">
                <a:tc>
                  <a:txBody>
                    <a:bodyPr/>
                    <a:lstStyle/>
                    <a:p>
                      <a:pPr indent="0" lvl="0" marL="0" rtl="0" algn="l">
                        <a:spcBef>
                          <a:spcPts val="0"/>
                        </a:spcBef>
                        <a:spcAft>
                          <a:spcPts val="0"/>
                        </a:spcAft>
                        <a:buNone/>
                      </a:pPr>
                      <a:r>
                        <a:rPr lang="en">
                          <a:solidFill>
                            <a:srgbClr val="980000"/>
                          </a:solidFill>
                        </a:rPr>
                        <a:t>name</a:t>
                      </a:r>
                      <a:endParaRPr>
                        <a:solidFill>
                          <a:srgbClr val="980000"/>
                        </a:solidFill>
                      </a:endParaRPr>
                    </a:p>
                  </a:txBody>
                  <a:tcPr marT="91425" marB="91425" marR="91425" marL="91425"/>
                </a:tc>
                <a:tc>
                  <a:txBody>
                    <a:bodyPr/>
                    <a:lstStyle/>
                    <a:p>
                      <a:pPr indent="0" lvl="0" marL="0" rtl="0" algn="l">
                        <a:spcBef>
                          <a:spcPts val="0"/>
                        </a:spcBef>
                        <a:spcAft>
                          <a:spcPts val="0"/>
                        </a:spcAft>
                        <a:buNone/>
                      </a:pPr>
                      <a:r>
                        <a:rPr lang="en"/>
                        <a:t>A descriptive name that can be used to call the method, causing the code in it’s code block to execute</a:t>
                      </a:r>
                      <a:endParaRPr/>
                    </a:p>
                  </a:txBody>
                  <a:tcPr marT="91425" marB="91425" marR="91425" marL="91425"/>
                </a:tc>
              </a:tr>
              <a:tr h="381000">
                <a:tc>
                  <a:txBody>
                    <a:bodyPr/>
                    <a:lstStyle/>
                    <a:p>
                      <a:pPr indent="0" lvl="0" marL="0" rtl="0" algn="l">
                        <a:spcBef>
                          <a:spcPts val="0"/>
                        </a:spcBef>
                        <a:spcAft>
                          <a:spcPts val="0"/>
                        </a:spcAft>
                        <a:buNone/>
                      </a:pPr>
                      <a:r>
                        <a:rPr lang="en">
                          <a:solidFill>
                            <a:srgbClr val="274E13"/>
                          </a:solidFill>
                        </a:rPr>
                        <a:t>parameters</a:t>
                      </a:r>
                      <a:endParaRPr>
                        <a:solidFill>
                          <a:srgbClr val="274E13"/>
                        </a:solidFill>
                      </a:endParaRPr>
                    </a:p>
                  </a:txBody>
                  <a:tcPr marT="91425" marB="91425" marR="91425" marL="91425"/>
                </a:tc>
                <a:tc>
                  <a:txBody>
                    <a:bodyPr/>
                    <a:lstStyle/>
                    <a:p>
                      <a:pPr indent="0" lvl="0" marL="0" rtl="0" algn="l">
                        <a:spcBef>
                          <a:spcPts val="0"/>
                        </a:spcBef>
                        <a:spcAft>
                          <a:spcPts val="0"/>
                        </a:spcAft>
                        <a:buNone/>
                      </a:pPr>
                      <a:r>
                        <a:rPr lang="en"/>
                        <a:t>A list of 0...n variables, contained in ( ), that must be populated when calling the method.   - the input</a:t>
                      </a:r>
                      <a:endParaRPr/>
                    </a:p>
                  </a:txBody>
                  <a:tcPr marT="91425" marB="91425" marR="91425" marL="91425"/>
                </a:tc>
              </a:tr>
            </a:tbl>
          </a:graphicData>
        </a:graphic>
      </p:graphicFrame>
      <p:sp>
        <p:nvSpPr>
          <p:cNvPr id="222" name="Google Shape;222;p36"/>
          <p:cNvSpPr txBox="1"/>
          <p:nvPr/>
        </p:nvSpPr>
        <p:spPr>
          <a:xfrm>
            <a:off x="849600" y="4188000"/>
            <a:ext cx="7444800" cy="835500"/>
          </a:xfrm>
          <a:prstGeom prst="rect">
            <a:avLst/>
          </a:prstGeom>
          <a:solidFill>
            <a:srgbClr val="FFF2CC"/>
          </a:solidFill>
          <a:ln cap="flat" cmpd="sng" w="19050">
            <a:solidFill>
              <a:srgbClr val="98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pic>
        <p:nvPicPr>
          <p:cNvPr id="223" name="Google Shape;223;p36"/>
          <p:cNvPicPr preferRelativeResize="0"/>
          <p:nvPr/>
        </p:nvPicPr>
        <p:blipFill>
          <a:blip r:embed="rId3">
            <a:alphaModFix/>
          </a:blip>
          <a:stretch>
            <a:fillRect/>
          </a:stretch>
        </p:blipFill>
        <p:spPr>
          <a:xfrm>
            <a:off x="1057975" y="4274400"/>
            <a:ext cx="791675" cy="658500"/>
          </a:xfrm>
          <a:prstGeom prst="rect">
            <a:avLst/>
          </a:prstGeom>
          <a:noFill/>
          <a:ln>
            <a:noFill/>
          </a:ln>
        </p:spPr>
      </p:pic>
      <p:sp>
        <p:nvSpPr>
          <p:cNvPr id="224" name="Google Shape;224;p36"/>
          <p:cNvSpPr txBox="1"/>
          <p:nvPr/>
        </p:nvSpPr>
        <p:spPr>
          <a:xfrm>
            <a:off x="1975050" y="4188000"/>
            <a:ext cx="626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The method signature is one of the most important fundamentals of the Java Language, and you will be expected to know the parts in many interviews.   </a:t>
            </a:r>
            <a:r>
              <a:rPr b="1" lang="en">
                <a:solidFill>
                  <a:schemeClr val="dk1"/>
                </a:solidFill>
              </a:rPr>
              <a:t>Memorize these parts!</a:t>
            </a:r>
            <a:endParaRPr/>
          </a:p>
        </p:txBody>
      </p:sp>
      <p:sp>
        <p:nvSpPr>
          <p:cNvPr id="225" name="Google Shape;225;p36"/>
          <p:cNvSpPr txBox="1"/>
          <p:nvPr/>
        </p:nvSpPr>
        <p:spPr>
          <a:xfrm>
            <a:off x="904950" y="3564488"/>
            <a:ext cx="73341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Clr>
                <a:schemeClr val="dk1"/>
              </a:buClr>
              <a:buSzPts val="1100"/>
              <a:buFont typeface="Arial"/>
              <a:buNone/>
            </a:pPr>
            <a:r>
              <a:rPr lang="en" sz="1800">
                <a:solidFill>
                  <a:schemeClr val="dk1"/>
                </a:solidFill>
              </a:rPr>
              <a:t>Example: </a:t>
            </a:r>
            <a:r>
              <a:rPr lang="en" sz="1800">
                <a:solidFill>
                  <a:srgbClr val="0000FF"/>
                </a:solidFill>
              </a:rPr>
              <a:t>public </a:t>
            </a:r>
            <a:r>
              <a:rPr lang="en" sz="1800">
                <a:solidFill>
                  <a:srgbClr val="9900FF"/>
                </a:solidFill>
              </a:rPr>
              <a:t>int </a:t>
            </a:r>
            <a:r>
              <a:rPr lang="en" sz="1800">
                <a:solidFill>
                  <a:srgbClr val="980000"/>
                </a:solidFill>
              </a:rPr>
              <a:t>addNumbers</a:t>
            </a:r>
            <a:r>
              <a:rPr lang="en" sz="1800">
                <a:solidFill>
                  <a:srgbClr val="274E13"/>
                </a:solidFill>
              </a:rPr>
              <a:t>(int x, int 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267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Parts of a Method</a:t>
            </a:r>
            <a:endParaRPr b="1" sz="3000">
              <a:latin typeface="Roboto"/>
              <a:ea typeface="Roboto"/>
              <a:cs typeface="Roboto"/>
              <a:sym typeface="Roboto"/>
            </a:endParaRPr>
          </a:p>
        </p:txBody>
      </p:sp>
      <p:sp>
        <p:nvSpPr>
          <p:cNvPr id="231" name="Google Shape;231;p37"/>
          <p:cNvSpPr txBox="1"/>
          <p:nvPr>
            <p:ph idx="1" type="body"/>
          </p:nvPr>
        </p:nvSpPr>
        <p:spPr>
          <a:xfrm>
            <a:off x="311700" y="1152475"/>
            <a:ext cx="8683200" cy="18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FF"/>
                </a:solidFill>
              </a:rPr>
              <a:t>accessor return name( parameters )</a:t>
            </a:r>
            <a:r>
              <a:rPr lang="en" sz="1600"/>
              <a:t> </a:t>
            </a:r>
            <a:r>
              <a:rPr b="1" lang="en" sz="1600">
                <a:highlight>
                  <a:srgbClr val="FFF2CC"/>
                </a:highlight>
              </a:rPr>
              <a:t>{</a:t>
            </a:r>
            <a:br>
              <a:rPr lang="en" sz="1600">
                <a:highlight>
                  <a:srgbClr val="FFF2CC"/>
                </a:highlight>
              </a:rPr>
            </a:br>
            <a:r>
              <a:rPr lang="en" sz="1600">
                <a:highlight>
                  <a:srgbClr val="FFF2CC"/>
                </a:highlight>
              </a:rPr>
              <a:t>	code...</a:t>
            </a:r>
            <a:br>
              <a:rPr lang="en" sz="1600">
                <a:highlight>
                  <a:srgbClr val="FFF2CC"/>
                </a:highlight>
              </a:rPr>
            </a:br>
            <a:r>
              <a:rPr lang="en" sz="1600">
                <a:highlight>
                  <a:srgbClr val="FFF2CC"/>
                </a:highlight>
              </a:rPr>
              <a:t>	</a:t>
            </a:r>
            <a:r>
              <a:rPr lang="en" sz="1600">
                <a:solidFill>
                  <a:srgbClr val="FF0000"/>
                </a:solidFill>
                <a:highlight>
                  <a:srgbClr val="FFF2CC"/>
                </a:highlight>
              </a:rPr>
              <a:t>return statement;</a:t>
            </a:r>
            <a:br>
              <a:rPr lang="en" sz="1600">
                <a:highlight>
                  <a:srgbClr val="FFF2CC"/>
                </a:highlight>
              </a:rPr>
            </a:br>
            <a:r>
              <a:rPr b="1" lang="en" sz="1600">
                <a:highlight>
                  <a:srgbClr val="FFF2CC"/>
                </a:highlight>
              </a:rPr>
              <a:t>}</a:t>
            </a:r>
            <a:endParaRPr b="1" sz="1600">
              <a:highlight>
                <a:srgbClr val="FFF2CC"/>
              </a:highlight>
            </a:endParaRPr>
          </a:p>
          <a:p>
            <a:pPr indent="0" lvl="0" marL="0" rtl="0" algn="l">
              <a:spcBef>
                <a:spcPts val="1600"/>
              </a:spcBef>
              <a:spcAft>
                <a:spcPts val="0"/>
              </a:spcAft>
              <a:buNone/>
            </a:pPr>
            <a:r>
              <a:t/>
            </a:r>
            <a:endParaRPr b="1" sz="1600">
              <a:highlight>
                <a:srgbClr val="FFF2CC"/>
              </a:highlight>
            </a:endParaRPr>
          </a:p>
          <a:p>
            <a:pPr indent="0" lvl="0" marL="0" rtl="0" algn="l">
              <a:spcBef>
                <a:spcPts val="1600"/>
              </a:spcBef>
              <a:spcAft>
                <a:spcPts val="1600"/>
              </a:spcAft>
              <a:buNone/>
            </a:pPr>
            <a:r>
              <a:t/>
            </a:r>
            <a:endParaRPr b="1" sz="1600">
              <a:highlight>
                <a:srgbClr val="FFF2CC"/>
              </a:highlight>
              <a:latin typeface="Courier New"/>
              <a:ea typeface="Courier New"/>
              <a:cs typeface="Courier New"/>
              <a:sym typeface="Courier New"/>
            </a:endParaRPr>
          </a:p>
        </p:txBody>
      </p:sp>
      <p:graphicFrame>
        <p:nvGraphicFramePr>
          <p:cNvPr id="232" name="Google Shape;232;p37"/>
          <p:cNvGraphicFramePr/>
          <p:nvPr/>
        </p:nvGraphicFramePr>
        <p:xfrm>
          <a:off x="4110600" y="1194650"/>
          <a:ext cx="3000000" cy="3000000"/>
        </p:xfrm>
        <a:graphic>
          <a:graphicData uri="http://schemas.openxmlformats.org/drawingml/2006/table">
            <a:tbl>
              <a:tblPr>
                <a:noFill/>
                <a:tableStyleId>{048142C0-6A1E-437F-B3E8-542CDBAF72AC}</a:tableStyleId>
              </a:tblPr>
              <a:tblGrid>
                <a:gridCol w="1413775"/>
                <a:gridCol w="3412850"/>
              </a:tblGrid>
              <a:tr h="381000">
                <a:tc>
                  <a:txBody>
                    <a:bodyPr/>
                    <a:lstStyle/>
                    <a:p>
                      <a:pPr indent="0" lvl="0" marL="0" rtl="0" algn="l">
                        <a:spcBef>
                          <a:spcPts val="0"/>
                        </a:spcBef>
                        <a:spcAft>
                          <a:spcPts val="0"/>
                        </a:spcAft>
                        <a:buNone/>
                      </a:pPr>
                      <a:r>
                        <a:rPr lang="en" sz="1200">
                          <a:solidFill>
                            <a:srgbClr val="0000FF"/>
                          </a:solidFill>
                        </a:rPr>
                        <a:t>Method Signature</a:t>
                      </a:r>
                      <a:endParaRPr sz="1200">
                        <a:solidFill>
                          <a:srgbClr val="0000FF"/>
                        </a:solidFill>
                      </a:endParaRPr>
                    </a:p>
                  </a:txBody>
                  <a:tcPr marT="91425" marB="91425" marR="91425" marL="91425"/>
                </a:tc>
                <a:tc>
                  <a:txBody>
                    <a:bodyPr/>
                    <a:lstStyle/>
                    <a:p>
                      <a:pPr indent="0" lvl="0" marL="0" rtl="0" algn="l">
                        <a:spcBef>
                          <a:spcPts val="0"/>
                        </a:spcBef>
                        <a:spcAft>
                          <a:spcPts val="0"/>
                        </a:spcAft>
                        <a:buNone/>
                      </a:pPr>
                      <a:r>
                        <a:rPr lang="en" sz="1200"/>
                        <a:t>defines the method</a:t>
                      </a:r>
                      <a:endParaRPr sz="1200"/>
                    </a:p>
                  </a:txBody>
                  <a:tcPr marT="91425" marB="91425" marR="91425" marL="91425"/>
                </a:tc>
              </a:tr>
              <a:tr h="381000">
                <a:tc>
                  <a:txBody>
                    <a:bodyPr/>
                    <a:lstStyle/>
                    <a:p>
                      <a:pPr indent="0" lvl="0" marL="0" rtl="0" algn="l">
                        <a:spcBef>
                          <a:spcPts val="0"/>
                        </a:spcBef>
                        <a:spcAft>
                          <a:spcPts val="0"/>
                        </a:spcAft>
                        <a:buNone/>
                      </a:pPr>
                      <a:r>
                        <a:rPr lang="en" sz="1200">
                          <a:highlight>
                            <a:srgbClr val="FFF2CC"/>
                          </a:highlight>
                        </a:rPr>
                        <a:t>Code Block </a:t>
                      </a:r>
                      <a:endParaRPr sz="1200">
                        <a:highlight>
                          <a:srgbClr val="FFF2CC"/>
                        </a:highlight>
                      </a:endParaRPr>
                    </a:p>
                  </a:txBody>
                  <a:tcPr marT="91425" marB="91425" marR="91425" marL="91425"/>
                </a:tc>
                <a:tc>
                  <a:txBody>
                    <a:bodyPr/>
                    <a:lstStyle/>
                    <a:p>
                      <a:pPr indent="0" lvl="0" marL="0" rtl="0" algn="l">
                        <a:spcBef>
                          <a:spcPts val="0"/>
                        </a:spcBef>
                        <a:spcAft>
                          <a:spcPts val="0"/>
                        </a:spcAft>
                        <a:buNone/>
                      </a:pPr>
                      <a:r>
                        <a:rPr lang="en" sz="1200"/>
                        <a:t>Code to execute when the method is used.  Defined by { } following the method signature.</a:t>
                      </a:r>
                      <a:endParaRPr sz="1200"/>
                    </a:p>
                  </a:txBody>
                  <a:tcPr marT="91425" marB="91425" marR="91425" marL="91425"/>
                </a:tc>
              </a:tr>
              <a:tr h="381000">
                <a:tc>
                  <a:txBody>
                    <a:bodyPr/>
                    <a:lstStyle/>
                    <a:p>
                      <a:pPr indent="0" lvl="0" marL="0" rtl="0" algn="l">
                        <a:spcBef>
                          <a:spcPts val="0"/>
                        </a:spcBef>
                        <a:spcAft>
                          <a:spcPts val="0"/>
                        </a:spcAft>
                        <a:buNone/>
                      </a:pPr>
                      <a:r>
                        <a:rPr lang="en" sz="1200">
                          <a:solidFill>
                            <a:srgbClr val="FF0000"/>
                          </a:solidFill>
                        </a:rPr>
                        <a:t>Return statement</a:t>
                      </a:r>
                      <a:endParaRPr sz="1200">
                        <a:solidFill>
                          <a:srgbClr val="FF0000"/>
                        </a:solidFill>
                      </a:endParaRPr>
                    </a:p>
                  </a:txBody>
                  <a:tcPr marT="91425" marB="91425" marR="91425" marL="91425"/>
                </a:tc>
                <a:tc>
                  <a:txBody>
                    <a:bodyPr/>
                    <a:lstStyle/>
                    <a:p>
                      <a:pPr indent="0" lvl="0" marL="0" rtl="0" algn="l">
                        <a:spcBef>
                          <a:spcPts val="0"/>
                        </a:spcBef>
                        <a:spcAft>
                          <a:spcPts val="0"/>
                        </a:spcAft>
                        <a:buNone/>
                      </a:pPr>
                      <a:r>
                        <a:rPr lang="en" sz="1200"/>
                        <a:t>Statement of code that tells the method what value to return.  </a:t>
                      </a:r>
                      <a:r>
                        <a:rPr i="1" lang="en" sz="1200"/>
                        <a:t>This value must be the same data type as a methods return type.</a:t>
                      </a:r>
                      <a:endParaRPr i="1" sz="1200"/>
                    </a:p>
                  </a:txBody>
                  <a:tcPr marT="91425" marB="91425" marR="91425" marL="91425"/>
                </a:tc>
              </a:tr>
            </a:tbl>
          </a:graphicData>
        </a:graphic>
      </p:graphicFrame>
      <p:sp>
        <p:nvSpPr>
          <p:cNvPr id="233" name="Google Shape;233;p37"/>
          <p:cNvSpPr txBox="1"/>
          <p:nvPr/>
        </p:nvSpPr>
        <p:spPr>
          <a:xfrm>
            <a:off x="652825" y="3412525"/>
            <a:ext cx="77448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Clr>
                <a:schemeClr val="dk1"/>
              </a:buClr>
              <a:buSzPts val="1100"/>
              <a:buFont typeface="Arial"/>
              <a:buNone/>
            </a:pPr>
            <a:r>
              <a:rPr b="1" lang="en" sz="1600">
                <a:solidFill>
                  <a:schemeClr val="dk2"/>
                </a:solidFill>
                <a:highlight>
                  <a:srgbClr val="FFF2CC"/>
                </a:highlight>
              </a:rPr>
              <a:t>E</a:t>
            </a:r>
            <a:r>
              <a:rPr b="1" lang="en" sz="1600">
                <a:solidFill>
                  <a:schemeClr val="dk2"/>
                </a:solidFill>
              </a:rPr>
              <a:t>xample:    </a:t>
            </a:r>
            <a:r>
              <a:rPr b="1" lang="en" sz="1600">
                <a:solidFill>
                  <a:srgbClr val="0000FF"/>
                </a:solidFill>
                <a:latin typeface="Courier New"/>
                <a:ea typeface="Courier New"/>
                <a:cs typeface="Courier New"/>
                <a:sym typeface="Courier New"/>
              </a:rPr>
              <a:t>public int addNumbers(int x, int y)</a:t>
            </a:r>
            <a:r>
              <a:rPr b="1" lang="en" sz="1600">
                <a:solidFill>
                  <a:schemeClr val="dk2"/>
                </a:solidFill>
                <a:latin typeface="Courier New"/>
                <a:ea typeface="Courier New"/>
                <a:cs typeface="Courier New"/>
                <a:sym typeface="Courier New"/>
              </a:rPr>
              <a:t> </a:t>
            </a:r>
            <a:r>
              <a:rPr b="1" lang="en" sz="1600">
                <a:solidFill>
                  <a:schemeClr val="dk2"/>
                </a:solidFill>
                <a:highlight>
                  <a:srgbClr val="FFF2CC"/>
                </a:highlight>
                <a:latin typeface="Courier New"/>
                <a:ea typeface="Courier New"/>
                <a:cs typeface="Courier New"/>
                <a:sym typeface="Courier New"/>
              </a:rPr>
              <a:t>{</a:t>
            </a:r>
            <a:br>
              <a:rPr b="1" lang="en" sz="1600">
                <a:solidFill>
                  <a:schemeClr val="dk2"/>
                </a:solidFill>
                <a:highlight>
                  <a:srgbClr val="FFF2CC"/>
                </a:highlight>
                <a:latin typeface="Courier New"/>
                <a:ea typeface="Courier New"/>
                <a:cs typeface="Courier New"/>
                <a:sym typeface="Courier New"/>
              </a:rPr>
            </a:br>
            <a:r>
              <a:rPr b="1" lang="en" sz="1600">
                <a:solidFill>
                  <a:schemeClr val="dk2"/>
                </a:solidFill>
                <a:highlight>
                  <a:srgbClr val="FFF2CC"/>
                </a:highlight>
                <a:latin typeface="Courier New"/>
                <a:ea typeface="Courier New"/>
                <a:cs typeface="Courier New"/>
                <a:sym typeface="Courier New"/>
              </a:rPr>
              <a:t>			int sum = x + y;</a:t>
            </a:r>
            <a:br>
              <a:rPr b="1" lang="en" sz="1600">
                <a:solidFill>
                  <a:schemeClr val="dk2"/>
                </a:solidFill>
                <a:highlight>
                  <a:srgbClr val="FFF2CC"/>
                </a:highlight>
                <a:latin typeface="Courier New"/>
                <a:ea typeface="Courier New"/>
                <a:cs typeface="Courier New"/>
                <a:sym typeface="Courier New"/>
              </a:rPr>
            </a:br>
            <a:r>
              <a:rPr b="1" lang="en" sz="1600">
                <a:solidFill>
                  <a:schemeClr val="dk2"/>
                </a:solidFill>
                <a:highlight>
                  <a:srgbClr val="FFF2CC"/>
                </a:highlight>
                <a:latin typeface="Courier New"/>
                <a:ea typeface="Courier New"/>
                <a:cs typeface="Courier New"/>
                <a:sym typeface="Courier New"/>
              </a:rPr>
              <a:t>			</a:t>
            </a:r>
            <a:r>
              <a:rPr b="1" lang="en" sz="1600">
                <a:solidFill>
                  <a:srgbClr val="FF0000"/>
                </a:solidFill>
                <a:highlight>
                  <a:srgbClr val="FFF2CC"/>
                </a:highlight>
                <a:latin typeface="Courier New"/>
                <a:ea typeface="Courier New"/>
                <a:cs typeface="Courier New"/>
                <a:sym typeface="Courier New"/>
              </a:rPr>
              <a:t>return sum;</a:t>
            </a:r>
            <a:br>
              <a:rPr b="1" lang="en" sz="1600">
                <a:solidFill>
                  <a:schemeClr val="dk2"/>
                </a:solidFill>
                <a:highlight>
                  <a:srgbClr val="FFF2CC"/>
                </a:highlight>
                <a:latin typeface="Courier New"/>
                <a:ea typeface="Courier New"/>
                <a:cs typeface="Courier New"/>
                <a:sym typeface="Courier New"/>
              </a:rPr>
            </a:br>
            <a:r>
              <a:rPr b="1" lang="en" sz="1600">
                <a:solidFill>
                  <a:schemeClr val="dk2"/>
                </a:solidFill>
                <a:highlight>
                  <a:srgbClr val="FFF2CC"/>
                </a:highlight>
                <a:latin typeface="Courier New"/>
                <a:ea typeface="Courier New"/>
                <a:cs typeface="Courier New"/>
                <a:sym typeface="Courier New"/>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will see a reference to ‘constants’ in the exercise:</a:t>
            </a:r>
            <a:endParaRPr sz="1400"/>
          </a:p>
          <a:p>
            <a:pPr indent="0" lvl="0" marL="0" rtl="0" algn="l">
              <a:lnSpc>
                <a:spcPct val="100000"/>
              </a:lnSpc>
              <a:spcBef>
                <a:spcPts val="1600"/>
              </a:spcBef>
              <a:spcAft>
                <a:spcPts val="0"/>
              </a:spcAft>
              <a:buNone/>
            </a:pPr>
            <a:r>
              <a:rPr lang="en" sz="1600">
                <a:solidFill>
                  <a:srgbClr val="2B2B2B"/>
                </a:solidFill>
                <a:highlight>
                  <a:schemeClr val="lt1"/>
                </a:highlight>
                <a:latin typeface="Courier New"/>
                <a:ea typeface="Courier New"/>
                <a:cs typeface="Courier New"/>
                <a:sym typeface="Courier New"/>
              </a:rPr>
              <a:t>// You can use these constants in your solutions.</a:t>
            </a:r>
            <a:endParaRPr sz="1600">
              <a:solidFill>
                <a:srgbClr val="2B2B2B"/>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600">
                <a:solidFill>
                  <a:srgbClr val="2B2B2B"/>
                </a:solidFill>
                <a:highlight>
                  <a:schemeClr val="lt1"/>
                </a:highlight>
                <a:latin typeface="Courier New"/>
                <a:ea typeface="Courier New"/>
                <a:cs typeface="Courier New"/>
                <a:sym typeface="Courier New"/>
              </a:rPr>
              <a:t>private final int MAX_WEIGHT_POUNDS = 40;</a:t>
            </a:r>
            <a:endParaRPr sz="1600">
              <a:solidFill>
                <a:srgbClr val="2B2B2B"/>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600">
                <a:solidFill>
                  <a:srgbClr val="2B2B2B"/>
                </a:solidFill>
                <a:highlight>
                  <a:schemeClr val="lt1"/>
                </a:highlight>
                <a:latin typeface="Courier New"/>
                <a:ea typeface="Courier New"/>
                <a:cs typeface="Courier New"/>
                <a:sym typeface="Courier New"/>
              </a:rPr>
              <a:t>private final double UP_TO_40_LB_RATE = 0.50;</a:t>
            </a:r>
            <a:endParaRPr sz="1600">
              <a:solidFill>
                <a:srgbClr val="2B2B2B"/>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600">
                <a:solidFill>
                  <a:srgbClr val="2B2B2B"/>
                </a:solidFill>
                <a:highlight>
                  <a:schemeClr val="lt1"/>
                </a:highlight>
                <a:latin typeface="Courier New"/>
                <a:ea typeface="Courier New"/>
                <a:cs typeface="Courier New"/>
                <a:sym typeface="Courier New"/>
              </a:rPr>
              <a:t>private final double OVER_40_LB_RATE = 0.75;</a:t>
            </a:r>
            <a:endParaRPr sz="1600">
              <a:solidFill>
                <a:srgbClr val="2B2B2B"/>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*these aren’t really constants, but can be treated as variables you can count on for a set value. You can simply use the variable name instead of hardcoding magic numbers. </a:t>
            </a:r>
            <a:endParaRPr sz="1400"/>
          </a:p>
          <a:p>
            <a:pPr indent="0" lvl="0" marL="0" rtl="0" algn="l">
              <a:spcBef>
                <a:spcPts val="0"/>
              </a:spcBef>
              <a:spcAft>
                <a:spcPts val="0"/>
              </a:spcAft>
              <a:buNone/>
            </a:pPr>
            <a:r>
              <a:t/>
            </a:r>
            <a:endParaRPr>
              <a:highlight>
                <a:schemeClr val="lt1"/>
              </a:highlight>
            </a:endParaRPr>
          </a:p>
          <a:p>
            <a:pPr indent="0" lvl="0" marL="0" rtl="0" algn="l">
              <a:spcBef>
                <a:spcPts val="1600"/>
              </a:spcBef>
              <a:spcAft>
                <a:spcPts val="0"/>
              </a:spcAft>
              <a:buNone/>
            </a:pPr>
            <a:r>
              <a:rPr lang="en" sz="1700">
                <a:solidFill>
                  <a:schemeClr val="dk1"/>
                </a:solidFill>
                <a:highlight>
                  <a:schemeClr val="lt1"/>
                </a:highlight>
                <a:latin typeface="Courier New"/>
                <a:ea typeface="Courier New"/>
                <a:cs typeface="Courier New"/>
                <a:sym typeface="Courier New"/>
              </a:rPr>
              <a:t>total = weightPounds * UP_TO_40_LB_RATE;</a:t>
            </a:r>
            <a:endParaRPr sz="1700">
              <a:solidFill>
                <a:schemeClr val="dk1"/>
              </a:solidFill>
              <a:highlight>
                <a:schemeClr val="lt1"/>
              </a:highlight>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266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Expressions </a:t>
            </a:r>
            <a:endParaRPr b="1" sz="3000">
              <a:latin typeface="Roboto"/>
              <a:ea typeface="Roboto"/>
              <a:cs typeface="Roboto"/>
              <a:sym typeface="Roboto"/>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An </a:t>
            </a:r>
            <a:r>
              <a:rPr b="1" lang="en" sz="2000"/>
              <a:t>expression </a:t>
            </a:r>
            <a:r>
              <a:rPr lang="en" sz="2000"/>
              <a:t>is not a “complete thought”, instead it must first be solved (</a:t>
            </a:r>
            <a:r>
              <a:rPr b="1" lang="en" sz="2000"/>
              <a:t>evaluated</a:t>
            </a:r>
            <a:r>
              <a:rPr lang="en" sz="2000"/>
              <a:t>), but when solved it has a single answer. </a:t>
            </a:r>
            <a:endParaRPr sz="2000"/>
          </a:p>
          <a:p>
            <a:pPr indent="0" lvl="0" marL="0" rtl="0" algn="l">
              <a:spcBef>
                <a:spcPts val="1600"/>
              </a:spcBef>
              <a:spcAft>
                <a:spcPts val="0"/>
              </a:spcAft>
              <a:buNone/>
            </a:pPr>
            <a:r>
              <a:rPr lang="en" sz="2000"/>
              <a:t>	Example:  5 - 3</a:t>
            </a:r>
            <a:endParaRPr sz="2000"/>
          </a:p>
          <a:p>
            <a:pPr indent="0" lvl="0" marL="0" rtl="0" algn="l">
              <a:spcBef>
                <a:spcPts val="1600"/>
              </a:spcBef>
              <a:spcAft>
                <a:spcPts val="0"/>
              </a:spcAft>
              <a:buNone/>
            </a:pPr>
            <a:r>
              <a:rPr lang="en" sz="2000"/>
              <a:t>In programming, an expression can be made up or variables, operators, or method invocations constructed according to the syntax of the language, that </a:t>
            </a:r>
            <a:r>
              <a:rPr b="1" lang="en" sz="2000"/>
              <a:t>evaluates to a single value.</a:t>
            </a:r>
            <a:endParaRPr b="1" sz="2000"/>
          </a:p>
          <a:p>
            <a:pPr indent="0" lvl="0" marL="0" rtl="0" algn="l">
              <a:spcBef>
                <a:spcPts val="1600"/>
              </a:spcBef>
              <a:spcAft>
                <a:spcPts val="1600"/>
              </a:spcAft>
              <a:buNone/>
            </a:pPr>
            <a:r>
              <a:rPr b="1" lang="en" sz="2000"/>
              <a:t> 	</a:t>
            </a:r>
            <a:r>
              <a:rPr lang="en" sz="2000"/>
              <a:t>Example:  x - y</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177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Statements</a:t>
            </a:r>
            <a:endParaRPr b="1" sz="3000">
              <a:latin typeface="Roboto"/>
              <a:ea typeface="Roboto"/>
              <a:cs typeface="Roboto"/>
              <a:sym typeface="Roboto"/>
            </a:endParaRPr>
          </a:p>
        </p:txBody>
      </p:sp>
      <p:sp>
        <p:nvSpPr>
          <p:cNvPr id="78" name="Google Shape;78;p17"/>
          <p:cNvSpPr txBox="1"/>
          <p:nvPr>
            <p:ph idx="1" type="body"/>
          </p:nvPr>
        </p:nvSpPr>
        <p:spPr>
          <a:xfrm>
            <a:off x="311700" y="859475"/>
            <a:ext cx="8520600" cy="41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 </a:t>
            </a:r>
            <a:r>
              <a:rPr b="1" lang="en" sz="2000"/>
              <a:t>statement </a:t>
            </a:r>
            <a:r>
              <a:rPr lang="en" sz="2000"/>
              <a:t>is a complete thought.  It does not need to be solved, and is roughly equivalent to a sentence in natural language.  </a:t>
            </a:r>
            <a:endParaRPr sz="2000"/>
          </a:p>
          <a:p>
            <a:pPr indent="0" lvl="0" marL="0" rtl="0" algn="l">
              <a:spcBef>
                <a:spcPts val="1600"/>
              </a:spcBef>
              <a:spcAft>
                <a:spcPts val="0"/>
              </a:spcAft>
              <a:buNone/>
            </a:pPr>
            <a:r>
              <a:rPr lang="en" sz="2000"/>
              <a:t>	Example:  5 - 3 = 2</a:t>
            </a:r>
            <a:endParaRPr sz="2000"/>
          </a:p>
          <a:p>
            <a:pPr indent="0" lvl="0" marL="0" rtl="0" algn="l">
              <a:spcBef>
                <a:spcPts val="1600"/>
              </a:spcBef>
              <a:spcAft>
                <a:spcPts val="0"/>
              </a:spcAft>
              <a:buNone/>
            </a:pPr>
            <a:r>
              <a:rPr lang="en" sz="2000"/>
              <a:t>Statements in programming form a complete unit of execution.  Statements in Java are terminated by a semi-colon ( ; ) and may contain expressions.  </a:t>
            </a:r>
            <a:r>
              <a:rPr lang="en" sz="2000">
                <a:highlight>
                  <a:srgbClr val="FFE599"/>
                </a:highlight>
              </a:rPr>
              <a:t>Many expressions can be made into statements by terminating them with a semicolon.</a:t>
            </a:r>
            <a:endParaRPr sz="2000">
              <a:highlight>
                <a:srgbClr val="FFE599"/>
              </a:highlight>
            </a:endParaRPr>
          </a:p>
          <a:p>
            <a:pPr indent="457200" lvl="0" marL="0" rtl="0" algn="l">
              <a:spcBef>
                <a:spcPts val="1600"/>
              </a:spcBef>
              <a:spcAft>
                <a:spcPts val="1600"/>
              </a:spcAft>
              <a:buNone/>
            </a:pPr>
            <a:r>
              <a:rPr lang="en" sz="2000"/>
              <a:t>Examples:  int x;</a:t>
            </a:r>
            <a:br>
              <a:rPr lang="en" sz="2000"/>
            </a:br>
            <a:r>
              <a:rPr lang="en" sz="2000"/>
              <a:t>			     int x = 5 - 2;</a:t>
            </a:r>
            <a:br>
              <a:rPr lang="en" sz="2000"/>
            </a:br>
            <a:r>
              <a:rPr lang="en" sz="2000"/>
              <a:t>			     double area = length * height;</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3164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Blocks</a:t>
            </a:r>
            <a:endParaRPr b="1" sz="3000">
              <a:latin typeface="Roboto"/>
              <a:ea typeface="Roboto"/>
              <a:cs typeface="Roboto"/>
              <a:sym typeface="Roboto"/>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A </a:t>
            </a:r>
            <a:r>
              <a:rPr b="1" lang="en" sz="2100"/>
              <a:t>block</a:t>
            </a:r>
            <a:r>
              <a:rPr lang="en" sz="2100"/>
              <a:t> is a group of statements that needs to executed as a single unit. </a:t>
            </a:r>
            <a:endParaRPr sz="2100"/>
          </a:p>
          <a:p>
            <a:pPr indent="0" lvl="0" marL="0" rtl="0" algn="l">
              <a:spcBef>
                <a:spcPts val="1600"/>
              </a:spcBef>
              <a:spcAft>
                <a:spcPts val="0"/>
              </a:spcAft>
              <a:buNone/>
            </a:pPr>
            <a:r>
              <a:rPr lang="en" sz="2100"/>
              <a:t>In Java, </a:t>
            </a:r>
            <a:r>
              <a:rPr b="1" lang="en" sz="2100"/>
              <a:t>blocks </a:t>
            </a:r>
            <a:r>
              <a:rPr lang="en" sz="2100"/>
              <a:t>are identified by curly-braces  { } </a:t>
            </a:r>
            <a:endParaRPr sz="2100"/>
          </a:p>
          <a:p>
            <a:pPr indent="0" lvl="0" marL="457200" rtl="0" algn="l">
              <a:spcBef>
                <a:spcPts val="1600"/>
              </a:spcBef>
              <a:spcAft>
                <a:spcPts val="1600"/>
              </a:spcAft>
              <a:buNone/>
            </a:pPr>
            <a:r>
              <a:rPr lang="en" sz="2100"/>
              <a:t>Example:   </a:t>
            </a:r>
            <a:r>
              <a:rPr lang="en" sz="1700">
                <a:latin typeface="Courier New"/>
                <a:ea typeface="Courier New"/>
                <a:cs typeface="Courier New"/>
                <a:sym typeface="Courier New"/>
              </a:rPr>
              <a:t> {</a:t>
            </a:r>
            <a:br>
              <a:rPr lang="en" sz="1700">
                <a:latin typeface="Courier New"/>
                <a:ea typeface="Courier New"/>
                <a:cs typeface="Courier New"/>
                <a:sym typeface="Courier New"/>
              </a:rPr>
            </a:br>
            <a:r>
              <a:rPr lang="en" sz="1700">
                <a:latin typeface="Courier New"/>
                <a:ea typeface="Courier New"/>
                <a:cs typeface="Courier New"/>
                <a:sym typeface="Courier New"/>
              </a:rPr>
              <a:t>			  int currentFloor = 1;</a:t>
            </a:r>
            <a:br>
              <a:rPr lang="en" sz="1700">
                <a:latin typeface="Courier New"/>
                <a:ea typeface="Courier New"/>
                <a:cs typeface="Courier New"/>
                <a:sym typeface="Courier New"/>
              </a:rPr>
            </a:br>
            <a:r>
              <a:rPr lang="en" sz="1700">
                <a:latin typeface="Courier New"/>
                <a:ea typeface="Courier New"/>
                <a:cs typeface="Courier New"/>
                <a:sym typeface="Courier New"/>
              </a:rPr>
              <a:t>			  currentFloor = currentFloor + 1;</a:t>
            </a:r>
            <a:br>
              <a:rPr lang="en" sz="1700">
                <a:latin typeface="Courier New"/>
                <a:ea typeface="Courier New"/>
                <a:cs typeface="Courier New"/>
                <a:sym typeface="Courier New"/>
              </a:rPr>
            </a:br>
            <a:r>
              <a:rPr lang="en" sz="1700">
                <a:latin typeface="Courier New"/>
                <a:ea typeface="Courier New"/>
                <a:cs typeface="Courier New"/>
                <a:sym typeface="Courier New"/>
              </a:rPr>
              <a:t>			  System.out.println(currentFloor);</a:t>
            </a:r>
            <a:br>
              <a:rPr lang="en" sz="1700">
                <a:latin typeface="Courier New"/>
                <a:ea typeface="Courier New"/>
                <a:cs typeface="Courier New"/>
                <a:sym typeface="Courier New"/>
              </a:rPr>
            </a:br>
            <a:r>
              <a:rPr lang="en" sz="1700">
                <a:latin typeface="Courier New"/>
                <a:ea typeface="Courier New"/>
                <a:cs typeface="Courier New"/>
                <a:sym typeface="Courier New"/>
              </a:rPr>
              <a:t>		    } </a:t>
            </a:r>
            <a:endParaRPr sz="17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286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Boolean Expressions</a:t>
            </a:r>
            <a:endParaRPr b="1" sz="3000"/>
          </a:p>
        </p:txBody>
      </p:sp>
      <p:sp>
        <p:nvSpPr>
          <p:cNvPr id="90" name="Google Shape;90;p19"/>
          <p:cNvSpPr txBox="1"/>
          <p:nvPr>
            <p:ph idx="1" type="body"/>
          </p:nvPr>
        </p:nvSpPr>
        <p:spPr>
          <a:xfrm>
            <a:off x="311700" y="1053550"/>
            <a:ext cx="8520600" cy="25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 </a:t>
            </a:r>
            <a:r>
              <a:rPr b="1" lang="en" sz="2000"/>
              <a:t>Boolean Expression</a:t>
            </a:r>
            <a:r>
              <a:rPr lang="en" sz="2000"/>
              <a:t> is an </a:t>
            </a:r>
            <a:r>
              <a:rPr i="1" lang="en" sz="2000"/>
              <a:t>expression </a:t>
            </a:r>
            <a:r>
              <a:rPr lang="en" sz="2000"/>
              <a:t>that </a:t>
            </a:r>
            <a:r>
              <a:rPr i="1" lang="en" sz="2000"/>
              <a:t>evaluates </a:t>
            </a:r>
            <a:r>
              <a:rPr lang="en" sz="2000"/>
              <a:t>to a single boolean value (</a:t>
            </a:r>
            <a:r>
              <a:rPr i="1" lang="en" sz="2000"/>
              <a:t>true</a:t>
            </a:r>
            <a:r>
              <a:rPr lang="en" sz="2000"/>
              <a:t> or </a:t>
            </a:r>
            <a:r>
              <a:rPr i="1" lang="en" sz="2000"/>
              <a:t>false</a:t>
            </a:r>
            <a:r>
              <a:rPr lang="en" sz="2000"/>
              <a:t>).</a:t>
            </a:r>
            <a:endParaRPr sz="2000"/>
          </a:p>
          <a:p>
            <a:pPr indent="0" lvl="0" marL="0" rtl="0" algn="l">
              <a:spcBef>
                <a:spcPts val="1600"/>
              </a:spcBef>
              <a:spcAft>
                <a:spcPts val="0"/>
              </a:spcAft>
              <a:buNone/>
            </a:pPr>
            <a:r>
              <a:rPr lang="en" sz="2000"/>
              <a:t>Boolean Expressions are commonly used to conditionally decide what code to execute.  </a:t>
            </a:r>
            <a:endParaRPr sz="2000"/>
          </a:p>
          <a:p>
            <a:pPr indent="0" lvl="0" marL="0" rtl="0" algn="l">
              <a:spcBef>
                <a:spcPts val="1600"/>
              </a:spcBef>
              <a:spcAft>
                <a:spcPts val="1600"/>
              </a:spcAft>
              <a:buNone/>
            </a:pPr>
            <a:r>
              <a:rPr lang="en" sz="2000"/>
              <a:t>The most simple boolean expressions are the true/false keywords or a boolean variable. </a:t>
            </a:r>
            <a:br>
              <a:rPr lang="en"/>
            </a:br>
            <a:r>
              <a:rPr lang="en"/>
              <a:t>		</a:t>
            </a:r>
            <a:endParaRPr b="1" sz="1600">
              <a:solidFill>
                <a:srgbClr val="000000"/>
              </a:solidFill>
              <a:highlight>
                <a:srgbClr val="FCE5CD"/>
              </a:highlight>
              <a:latin typeface="Courier New"/>
              <a:ea typeface="Courier New"/>
              <a:cs typeface="Courier New"/>
              <a:sym typeface="Courier New"/>
            </a:endParaRPr>
          </a:p>
        </p:txBody>
      </p:sp>
      <p:sp>
        <p:nvSpPr>
          <p:cNvPr id="91" name="Google Shape;91;p19"/>
          <p:cNvSpPr txBox="1"/>
          <p:nvPr/>
        </p:nvSpPr>
        <p:spPr>
          <a:xfrm>
            <a:off x="712175" y="3699375"/>
            <a:ext cx="7705500" cy="132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b="1" sz="1900">
              <a:solidFill>
                <a:schemeClr val="dk1"/>
              </a:solidFill>
              <a:highlight>
                <a:srgbClr val="FCE5CD"/>
              </a:highlight>
              <a:latin typeface="Courier New"/>
              <a:ea typeface="Courier New"/>
              <a:cs typeface="Courier New"/>
              <a:sym typeface="Courier New"/>
            </a:endParaRPr>
          </a:p>
          <a:p>
            <a:pPr indent="0" lvl="0" marL="0" rtl="0" algn="l">
              <a:lnSpc>
                <a:spcPct val="115000"/>
              </a:lnSpc>
              <a:spcBef>
                <a:spcPts val="1600"/>
              </a:spcBef>
              <a:spcAft>
                <a:spcPts val="1600"/>
              </a:spcAft>
              <a:buClr>
                <a:schemeClr val="dk1"/>
              </a:buClr>
              <a:buSzPts val="1100"/>
              <a:buFont typeface="Arial"/>
              <a:buNone/>
            </a:pPr>
            <a:r>
              <a:rPr lang="en" sz="1900">
                <a:solidFill>
                  <a:schemeClr val="dk2"/>
                </a:solidFill>
                <a:latin typeface="Courier New"/>
                <a:ea typeface="Courier New"/>
                <a:cs typeface="Courier New"/>
                <a:sym typeface="Courier New"/>
              </a:rPr>
              <a:t>boolean isRed = false;</a:t>
            </a:r>
            <a:br>
              <a:rPr lang="en" sz="1900">
                <a:solidFill>
                  <a:schemeClr val="dk2"/>
                </a:solidFill>
                <a:latin typeface="Courier New"/>
                <a:ea typeface="Courier New"/>
                <a:cs typeface="Courier New"/>
                <a:sym typeface="Courier New"/>
              </a:rPr>
            </a:b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168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Why are boolean expressions important?</a:t>
            </a:r>
            <a:endParaRPr b="1" sz="3000">
              <a:latin typeface="Roboto"/>
              <a:ea typeface="Roboto"/>
              <a:cs typeface="Roboto"/>
              <a:sym typeface="Roboto"/>
            </a:endParaRPr>
          </a:p>
        </p:txBody>
      </p:sp>
      <p:sp>
        <p:nvSpPr>
          <p:cNvPr id="97" name="Google Shape;97;p20"/>
          <p:cNvSpPr txBox="1"/>
          <p:nvPr>
            <p:ph idx="1" type="body"/>
          </p:nvPr>
        </p:nvSpPr>
        <p:spPr>
          <a:xfrm>
            <a:off x="311700" y="887629"/>
            <a:ext cx="8520600" cy="16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All programs are built on </a:t>
            </a:r>
            <a:r>
              <a:rPr b="1" lang="en" sz="2000"/>
              <a:t>State </a:t>
            </a:r>
            <a:r>
              <a:rPr lang="en" sz="2000"/>
              <a:t>and </a:t>
            </a:r>
            <a:r>
              <a:rPr b="1" lang="en" sz="2000"/>
              <a:t>Behavior</a:t>
            </a:r>
            <a:r>
              <a:rPr lang="en" sz="2000"/>
              <a:t>.</a:t>
            </a:r>
            <a:endParaRPr sz="2000"/>
          </a:p>
          <a:p>
            <a:pPr indent="0" lvl="0" marL="0" rtl="0" algn="l">
              <a:spcBef>
                <a:spcPts val="1600"/>
              </a:spcBef>
              <a:spcAft>
                <a:spcPts val="0"/>
              </a:spcAft>
              <a:buNone/>
            </a:pPr>
            <a:r>
              <a:rPr lang="en" sz="2000"/>
              <a:t>Boolean expressions allows the programmer to ask questions about the current condition (</a:t>
            </a:r>
            <a:r>
              <a:rPr b="1" lang="en" sz="2000"/>
              <a:t>state</a:t>
            </a:r>
            <a:r>
              <a:rPr lang="en" sz="2000"/>
              <a:t>) of the program and make decisions on what code should be executed based on that state.  </a:t>
            </a:r>
            <a:endParaRPr sz="20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98" name="Google Shape;98;p20"/>
          <p:cNvSpPr txBox="1"/>
          <p:nvPr/>
        </p:nvSpPr>
        <p:spPr>
          <a:xfrm>
            <a:off x="802650" y="2878650"/>
            <a:ext cx="7538700" cy="2007300"/>
          </a:xfrm>
          <a:prstGeom prst="rect">
            <a:avLst/>
          </a:prstGeom>
          <a:solidFill>
            <a:srgbClr val="FFF2CC"/>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1600"/>
              <a:t>State:</a:t>
            </a:r>
            <a:r>
              <a:rPr lang="en" sz="1600"/>
              <a:t> The particular condition or value that variables and other constructs in our code have at a specific time.  </a:t>
            </a:r>
            <a:endParaRPr sz="1600"/>
          </a:p>
          <a:p>
            <a:pPr indent="0" lvl="0" marL="0" rtl="0" algn="l">
              <a:spcBef>
                <a:spcPts val="0"/>
              </a:spcBef>
              <a:spcAft>
                <a:spcPts val="0"/>
              </a:spcAft>
              <a:buNone/>
            </a:pPr>
            <a:r>
              <a:t/>
            </a:r>
            <a:endParaRPr sz="1600"/>
          </a:p>
          <a:p>
            <a:pPr indent="0" lvl="0" marL="457200" rtl="0" algn="l">
              <a:spcBef>
                <a:spcPts val="0"/>
              </a:spcBef>
              <a:spcAft>
                <a:spcPts val="0"/>
              </a:spcAft>
              <a:buNone/>
            </a:pPr>
            <a:r>
              <a:rPr lang="en"/>
              <a:t>Same as the usage in natural language.  For example: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	What is the </a:t>
            </a:r>
            <a:r>
              <a:rPr b="1" i="1" lang="en"/>
              <a:t>state </a:t>
            </a:r>
            <a:r>
              <a:rPr lang="en"/>
              <a:t>of the company’s finances?</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Meaning: What is the </a:t>
            </a:r>
            <a:r>
              <a:rPr i="1" lang="en"/>
              <a:t>current condition</a:t>
            </a:r>
            <a:r>
              <a:rPr lang="en"/>
              <a:t> of the company’s finances?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197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Comparison Operators</a:t>
            </a:r>
            <a:endParaRPr b="1" sz="3000"/>
          </a:p>
        </p:txBody>
      </p:sp>
      <p:sp>
        <p:nvSpPr>
          <p:cNvPr id="104" name="Google Shape;104;p21"/>
          <p:cNvSpPr txBox="1"/>
          <p:nvPr>
            <p:ph idx="1" type="body"/>
          </p:nvPr>
        </p:nvSpPr>
        <p:spPr>
          <a:xfrm>
            <a:off x="311700" y="961550"/>
            <a:ext cx="8520600" cy="79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Used to compare two values.  Similar to familiar mathematical comparison operators.  </a:t>
            </a:r>
            <a:endParaRPr/>
          </a:p>
        </p:txBody>
      </p:sp>
      <p:graphicFrame>
        <p:nvGraphicFramePr>
          <p:cNvPr id="105" name="Google Shape;105;p21"/>
          <p:cNvGraphicFramePr/>
          <p:nvPr/>
        </p:nvGraphicFramePr>
        <p:xfrm>
          <a:off x="515675" y="1947950"/>
          <a:ext cx="3000000" cy="3000000"/>
        </p:xfrm>
        <a:graphic>
          <a:graphicData uri="http://schemas.openxmlformats.org/drawingml/2006/table">
            <a:tbl>
              <a:tblPr>
                <a:noFill/>
                <a:tableStyleId>{048142C0-6A1E-437F-B3E8-542CDBAF72AC}</a:tableStyleId>
              </a:tblPr>
              <a:tblGrid>
                <a:gridCol w="1256575"/>
                <a:gridCol w="3247275"/>
              </a:tblGrid>
              <a:tr h="381000">
                <a:tc>
                  <a:txBody>
                    <a:bodyPr/>
                    <a:lstStyle/>
                    <a:p>
                      <a:pPr indent="0" lvl="0" marL="0" rtl="0" algn="l">
                        <a:spcBef>
                          <a:spcPts val="0"/>
                        </a:spcBef>
                        <a:spcAft>
                          <a:spcPts val="0"/>
                        </a:spcAft>
                        <a:buNone/>
                      </a:pPr>
                      <a:r>
                        <a:rPr b="1" lang="en" sz="1500"/>
                        <a:t>Operators</a:t>
                      </a:r>
                      <a:endParaRPr b="1" sz="1500"/>
                    </a:p>
                  </a:txBody>
                  <a:tcPr marT="91425" marB="91425" marR="91425" marL="91425">
                    <a:lnB cap="flat" cmpd="sng" w="9525">
                      <a:solidFill>
                        <a:srgbClr val="9E9E9E"/>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500"/>
                        <a:t>Meaning</a:t>
                      </a:r>
                      <a:endParaRPr b="1" sz="1500"/>
                    </a:p>
                  </a:txBody>
                  <a:tcPr marT="91425" marB="91425" marR="91425" marL="91425">
                    <a:lnB cap="flat" cmpd="sng" w="9525">
                      <a:solidFill>
                        <a:srgbClr val="9E9E9E"/>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lang="en" sz="1500"/>
                        <a:t>==</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Equals to</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t>!=</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Not Equal to</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t>&gt;</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Greater Than</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t>&lt;</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Less Than</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t>&gt;=</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Greater Than or Equal To</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t>&lt;=</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Less Than or Equal To</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06" name="Google Shape;106;p21"/>
          <p:cNvSpPr txBox="1"/>
          <p:nvPr/>
        </p:nvSpPr>
        <p:spPr>
          <a:xfrm>
            <a:off x="5523000" y="2273975"/>
            <a:ext cx="3309300" cy="2009400"/>
          </a:xfrm>
          <a:prstGeom prst="rect">
            <a:avLst/>
          </a:prstGeom>
          <a:solidFill>
            <a:srgbClr val="FFF2CC"/>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600"/>
              <a:t>Comparison operators can only be used with </a:t>
            </a:r>
            <a:r>
              <a:rPr lang="en" sz="1600">
                <a:latin typeface="Courier New"/>
                <a:ea typeface="Courier New"/>
                <a:cs typeface="Courier New"/>
                <a:sym typeface="Courier New"/>
              </a:rPr>
              <a:t>int, long, short, byte, boolean, double, </a:t>
            </a:r>
            <a:r>
              <a:rPr lang="en" sz="1600"/>
              <a:t>and </a:t>
            </a:r>
            <a:r>
              <a:rPr lang="en" sz="1600">
                <a:latin typeface="Courier New"/>
                <a:ea typeface="Courier New"/>
                <a:cs typeface="Courier New"/>
                <a:sym typeface="Courier New"/>
              </a:rPr>
              <a:t>float</a:t>
            </a:r>
            <a:r>
              <a:rPr lang="en" sz="1600"/>
              <a:t> data types.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Comparison operators cannot be used with </a:t>
            </a:r>
            <a:r>
              <a:rPr lang="en" sz="1600">
                <a:latin typeface="Courier New"/>
                <a:ea typeface="Courier New"/>
                <a:cs typeface="Courier New"/>
                <a:sym typeface="Courier New"/>
              </a:rPr>
              <a:t>String</a:t>
            </a:r>
            <a:r>
              <a:rPr lang="en" sz="1600"/>
              <a:t>.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76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Logical Operators</a:t>
            </a:r>
            <a:endParaRPr b="1" sz="3000">
              <a:latin typeface="Roboto"/>
              <a:ea typeface="Roboto"/>
              <a:cs typeface="Roboto"/>
              <a:sym typeface="Roboto"/>
            </a:endParaRPr>
          </a:p>
        </p:txBody>
      </p:sp>
      <p:sp>
        <p:nvSpPr>
          <p:cNvPr id="112" name="Google Shape;112;p22"/>
          <p:cNvSpPr txBox="1"/>
          <p:nvPr>
            <p:ph idx="1" type="body"/>
          </p:nvPr>
        </p:nvSpPr>
        <p:spPr>
          <a:xfrm>
            <a:off x="311700" y="1043675"/>
            <a:ext cx="8520600" cy="109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Logical Operator combines two or more boolean expressions, such that they evaluate to a single value.  In natural language these are represented by AND, OR and NOT</a:t>
            </a:r>
            <a:endParaRPr/>
          </a:p>
        </p:txBody>
      </p:sp>
      <p:graphicFrame>
        <p:nvGraphicFramePr>
          <p:cNvPr id="113" name="Google Shape;113;p22"/>
          <p:cNvGraphicFramePr/>
          <p:nvPr/>
        </p:nvGraphicFramePr>
        <p:xfrm>
          <a:off x="711250" y="2297025"/>
          <a:ext cx="3000000" cy="3000000"/>
        </p:xfrm>
        <a:graphic>
          <a:graphicData uri="http://schemas.openxmlformats.org/drawingml/2006/table">
            <a:tbl>
              <a:tblPr>
                <a:noFill/>
                <a:tableStyleId>{048142C0-6A1E-437F-B3E8-542CDBAF72AC}</a:tableStyleId>
              </a:tblPr>
              <a:tblGrid>
                <a:gridCol w="1127775"/>
                <a:gridCol w="985125"/>
                <a:gridCol w="3665300"/>
              </a:tblGrid>
              <a:tr h="381000">
                <a:tc>
                  <a:txBody>
                    <a:bodyPr/>
                    <a:lstStyle/>
                    <a:p>
                      <a:pPr indent="0" lvl="0" marL="0" rtl="0" algn="l">
                        <a:spcBef>
                          <a:spcPts val="0"/>
                        </a:spcBef>
                        <a:spcAft>
                          <a:spcPts val="0"/>
                        </a:spcAft>
                        <a:buNone/>
                      </a:pPr>
                      <a:r>
                        <a:rPr b="1" lang="en" sz="1600"/>
                        <a:t>Operator</a:t>
                      </a:r>
                      <a:endParaRPr b="1" sz="1600"/>
                    </a:p>
                  </a:txBody>
                  <a:tcPr marT="91425" marB="91425" marR="91425" marL="91425">
                    <a:lnB cap="flat" cmpd="sng" w="9525">
                      <a:solidFill>
                        <a:srgbClr val="9E9E9E"/>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600"/>
                        <a:t>Name</a:t>
                      </a:r>
                      <a:endParaRPr b="1" sz="1600"/>
                    </a:p>
                  </a:txBody>
                  <a:tcPr marT="91425" marB="91425" marR="91425" marL="91425">
                    <a:lnB cap="flat" cmpd="sng" w="9525">
                      <a:solidFill>
                        <a:srgbClr val="9E9E9E"/>
                      </a:solidFill>
                      <a:prstDash val="solid"/>
                      <a:round/>
                      <a:headEnd len="sm" w="sm" type="none"/>
                      <a:tailEnd len="sm" w="sm" type="none"/>
                    </a:lnB>
                    <a:solidFill>
                      <a:srgbClr val="CCCCCC"/>
                    </a:solidFill>
                  </a:tcPr>
                </a:tc>
                <a:tc>
                  <a:txBody>
                    <a:bodyPr/>
                    <a:lstStyle/>
                    <a:p>
                      <a:pPr indent="0" lvl="0" marL="0" rtl="0" algn="l">
                        <a:spcBef>
                          <a:spcPts val="0"/>
                        </a:spcBef>
                        <a:spcAft>
                          <a:spcPts val="0"/>
                        </a:spcAft>
                        <a:buClr>
                          <a:schemeClr val="dk1"/>
                        </a:buClr>
                        <a:buSzPts val="1100"/>
                        <a:buFont typeface="Arial"/>
                        <a:buNone/>
                      </a:pPr>
                      <a:r>
                        <a:rPr b="1" lang="en" sz="1600">
                          <a:solidFill>
                            <a:schemeClr val="dk1"/>
                          </a:solidFill>
                        </a:rPr>
                        <a:t>Meaning</a:t>
                      </a:r>
                      <a:endParaRPr b="1" sz="1600"/>
                    </a:p>
                  </a:txBody>
                  <a:tcPr marT="91425" marB="91425" marR="91425" marL="91425">
                    <a:lnB cap="flat" cmpd="sng" w="9525">
                      <a:solidFill>
                        <a:srgbClr val="9E9E9E"/>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lang="en" sz="1600"/>
                        <a:t>&amp;&amp;</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t>AND</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Both conditions must be true</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t>OR</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At least one condition must be true</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t>XOR</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Both conditions cannot be the same</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t>NOT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Reverses the result (True becomes False | False becomes True)</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14" name="Google Shape;114;p22"/>
          <p:cNvSpPr txBox="1"/>
          <p:nvPr/>
        </p:nvSpPr>
        <p:spPr>
          <a:xfrm>
            <a:off x="6701450" y="2662750"/>
            <a:ext cx="2177700" cy="1197600"/>
          </a:xfrm>
          <a:prstGeom prst="rect">
            <a:avLst/>
          </a:prstGeom>
          <a:solidFill>
            <a:srgbClr val="FFF2CC"/>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Similar to Arithmetic operators, Logical Operators can have the precedence set by using parentheses.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