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Proxima Nova Semibold"/>
      <p:regular r:id="rId41"/>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D0E3CE-3216-4A77-8D46-1576E456B3FB}">
  <a:tblStyle styleId="{7FD0E3CE-3216-4A77-8D46-1576E456B3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ProximaNovaSemibold-bold.fntdata"/><Relationship Id="rId41" Type="http://schemas.openxmlformats.org/officeDocument/2006/relationships/font" Target="fonts/ProximaNovaSemibold-regular.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ProximaNovaSemibold-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77cce96e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7cce96e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81cc7671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81cc7671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c5b6b8d6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c5b6b8d6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81cc7671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81cc7671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81cc7671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81cc7671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81cc7671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81cc7671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7f9b39d8d_1_2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256" name="Google Shape;256;g77f9b39d8d_1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7f9b39d8d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265" name="Google Shape;265;g77f9b39d8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540215b7f_2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274" name="Google Shape;274;g8540215b7f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7fdc53a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7fdc53a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7fdc53a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7fdc53a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7cce96e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7cce96e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7f9b39d8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298" name="Google Shape;298;g77f9b39d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7f9b39d8d_1_2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306" name="Google Shape;306;g77f9b39d8d_1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7f9b39d8d_1_2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314" name="Google Shape;314;g77f9b39d8d_1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7f9b39d8d_1_2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latin typeface="Proxima Nova"/>
              <a:ea typeface="Proxima Nova"/>
              <a:cs typeface="Proxima Nova"/>
              <a:sym typeface="Proxima Nova"/>
            </a:endParaRPr>
          </a:p>
        </p:txBody>
      </p:sp>
      <p:sp>
        <p:nvSpPr>
          <p:cNvPr id="322" name="Google Shape;322;g77f9b39d8d_1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7f9b39d8d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7f9b39d8d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77f9b39d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77f9b39d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77f9b39d8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77f9b39d8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c5b6b8d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c5b6b8d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0c5b6b8d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0c5b6b8d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c5b6b8d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c5b6b8d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81cc767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81cc767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81cc7671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81cc7671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81cc767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81cc767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81cc767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81cc767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5"/>
            <a:ext cx="82296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Calibri"/>
              <a:buNone/>
              <a:defRPr sz="4400">
                <a:solidFill>
                  <a:schemeClr val="dk1"/>
                </a:solidFill>
                <a:latin typeface="Calibri"/>
                <a:ea typeface="Calibri"/>
                <a:cs typeface="Calibri"/>
                <a:sym typeface="Calibri"/>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1"/>
            <a:ext cx="8229600" cy="3394500"/>
          </a:xfrm>
          <a:prstGeom prst="rect">
            <a:avLst/>
          </a:prstGeom>
          <a:noFill/>
          <a:ln>
            <a:noFill/>
          </a:ln>
        </p:spPr>
        <p:txBody>
          <a:bodyPr anchorCtr="0" anchor="t" bIns="91425" lIns="91425" spcFirstLastPara="1" rIns="91425" wrap="square" tIns="91425">
            <a:noAutofit/>
          </a:bodyPr>
          <a:lstStyle>
            <a:lvl1pPr indent="-342900" lvl="0" marL="457200" rtl="0" algn="l">
              <a:spcBef>
                <a:spcPts val="640"/>
              </a:spcBef>
              <a:spcAft>
                <a:spcPts val="0"/>
              </a:spcAft>
              <a:buClr>
                <a:schemeClr val="dk1"/>
              </a:buClr>
              <a:buSzPts val="1800"/>
              <a:buFont typeface="Arial"/>
              <a:buChar char="•"/>
              <a:defRPr sz="3200">
                <a:solidFill>
                  <a:schemeClr val="dk1"/>
                </a:solidFill>
                <a:latin typeface="Calibri"/>
                <a:ea typeface="Calibri"/>
                <a:cs typeface="Calibri"/>
                <a:sym typeface="Calibri"/>
              </a:defRPr>
            </a:lvl1pPr>
            <a:lvl2pPr indent="-317500" lvl="1" marL="914400" rtl="0" algn="l">
              <a:spcBef>
                <a:spcPts val="1600"/>
              </a:spcBef>
              <a:spcAft>
                <a:spcPts val="0"/>
              </a:spcAft>
              <a:buClr>
                <a:schemeClr val="dk1"/>
              </a:buClr>
              <a:buSzPts val="1400"/>
              <a:buFont typeface="Arial"/>
              <a:buChar char="–"/>
              <a:defRPr sz="2800">
                <a:solidFill>
                  <a:schemeClr val="dk1"/>
                </a:solidFill>
                <a:latin typeface="Calibri"/>
                <a:ea typeface="Calibri"/>
                <a:cs typeface="Calibri"/>
                <a:sym typeface="Calibri"/>
              </a:defRPr>
            </a:lvl2pPr>
            <a:lvl3pPr indent="-317500" lvl="2" marL="1371600" rtl="0" algn="l">
              <a:spcBef>
                <a:spcPts val="1600"/>
              </a:spcBef>
              <a:spcAft>
                <a:spcPts val="0"/>
              </a:spcAft>
              <a:buClr>
                <a:schemeClr val="dk1"/>
              </a:buClr>
              <a:buSzPts val="1400"/>
              <a:buFont typeface="Arial"/>
              <a:buChar char="•"/>
              <a:defRPr sz="2400">
                <a:solidFill>
                  <a:schemeClr val="dk1"/>
                </a:solidFill>
                <a:latin typeface="Calibri"/>
                <a:ea typeface="Calibri"/>
                <a:cs typeface="Calibri"/>
                <a:sym typeface="Calibri"/>
              </a:defRPr>
            </a:lvl3pPr>
            <a:lvl4pPr indent="-317500" lvl="3" marL="18288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4pPr>
            <a:lvl5pPr indent="-317500" lvl="4" marL="22860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5pPr>
            <a:lvl6pPr indent="-317500" lvl="5" marL="27432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6pPr>
            <a:lvl7pPr indent="-317500" lvl="6" marL="32004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7pPr>
            <a:lvl8pPr indent="-317500" lvl="7" marL="3657600" rtl="0" algn="l">
              <a:spcBef>
                <a:spcPts val="1600"/>
              </a:spcBef>
              <a:spcAft>
                <a:spcPts val="0"/>
              </a:spcAft>
              <a:buClr>
                <a:schemeClr val="dk1"/>
              </a:buClr>
              <a:buSzPts val="1400"/>
              <a:buFont typeface="Arial"/>
              <a:buChar char="•"/>
              <a:defRPr sz="2000">
                <a:solidFill>
                  <a:schemeClr val="dk1"/>
                </a:solidFill>
                <a:latin typeface="Calibri"/>
                <a:ea typeface="Calibri"/>
                <a:cs typeface="Calibri"/>
                <a:sym typeface="Calibri"/>
              </a:defRPr>
            </a:lvl8pPr>
            <a:lvl9pPr indent="-317500" lvl="8" marL="4114800" rtl="0" algn="l">
              <a:spcBef>
                <a:spcPts val="1600"/>
              </a:spcBef>
              <a:spcAft>
                <a:spcPts val="1600"/>
              </a:spcAft>
              <a:buClr>
                <a:schemeClr val="dk1"/>
              </a:buClr>
              <a:buSzPts val="1400"/>
              <a:buFont typeface="Arial"/>
              <a:buChar char="•"/>
              <a:defRPr sz="2000">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nvSpPr>
        <p:spPr>
          <a:xfrm>
            <a:off x="550875" y="293075"/>
            <a:ext cx="6733200" cy="12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FFFFFF"/>
                </a:solidFill>
                <a:latin typeface="Proxima Nova Semibold"/>
                <a:ea typeface="Proxima Nova Semibold"/>
                <a:cs typeface="Proxima Nova Semibold"/>
                <a:sym typeface="Proxima Nova Semibold"/>
              </a:rPr>
              <a:t>Loops and Arrays</a:t>
            </a:r>
            <a:endParaRPr sz="3200">
              <a:solidFill>
                <a:srgbClr val="FFFFFF"/>
              </a:solidFill>
              <a:latin typeface="Proxima Nova Semibold"/>
              <a:ea typeface="Proxima Nova Semibold"/>
              <a:cs typeface="Proxima Nova Semibold"/>
              <a:sym typeface="Proxima Nova Semibold"/>
            </a:endParaRPr>
          </a:p>
        </p:txBody>
      </p:sp>
      <p:sp>
        <p:nvSpPr>
          <p:cNvPr id="59" name="Google Shape;59;p14"/>
          <p:cNvSpPr txBox="1"/>
          <p:nvPr/>
        </p:nvSpPr>
        <p:spPr>
          <a:xfrm>
            <a:off x="550875" y="898200"/>
            <a:ext cx="3519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M1-D4</a:t>
            </a:r>
            <a:endParaRPr sz="1800">
              <a:solidFill>
                <a:srgbClr val="434343"/>
              </a:solidFill>
              <a:latin typeface="Proxima Nova"/>
              <a:ea typeface="Proxima Nova"/>
              <a:cs typeface="Proxima Nova"/>
              <a:sym typeface="Proxima Nova"/>
            </a:endParaRPr>
          </a:p>
        </p:txBody>
      </p:sp>
      <p:sp>
        <p:nvSpPr>
          <p:cNvPr id="60" name="Google Shape;60;p14"/>
          <p:cNvSpPr txBox="1"/>
          <p:nvPr>
            <p:ph idx="1" type="subTitle"/>
          </p:nvPr>
        </p:nvSpPr>
        <p:spPr>
          <a:xfrm>
            <a:off x="-49300" y="2088400"/>
            <a:ext cx="4121700" cy="2787300"/>
          </a:xfrm>
          <a:prstGeom prst="rect">
            <a:avLst/>
          </a:prstGeom>
        </p:spPr>
        <p:txBody>
          <a:bodyPr anchorCtr="0" anchor="t" bIns="91425" lIns="91425" spcFirstLastPara="1" rIns="91425" wrap="square" tIns="91425">
            <a:noAutofit/>
          </a:bodyPr>
          <a:lstStyle/>
          <a:p>
            <a:pPr indent="-228600" lvl="0" marL="457200" rtl="0" algn="ctr">
              <a:spcBef>
                <a:spcPts val="0"/>
              </a:spcBef>
              <a:spcAft>
                <a:spcPts val="0"/>
              </a:spcAft>
              <a:buClr>
                <a:srgbClr val="FFFFFF"/>
              </a:buClr>
              <a:buSzPts val="1400"/>
              <a:buNone/>
            </a:pPr>
            <a:r>
              <a:t/>
            </a:r>
            <a:endParaRPr sz="1400">
              <a:solidFill>
                <a:srgbClr val="FFFFFF"/>
              </a:solidFill>
            </a:endParaRPr>
          </a:p>
          <a:p>
            <a:pPr indent="-228600" lvl="0" marL="457200" rtl="0" algn="ctr">
              <a:spcBef>
                <a:spcPts val="0"/>
              </a:spcBef>
              <a:spcAft>
                <a:spcPts val="0"/>
              </a:spcAft>
              <a:buClr>
                <a:srgbClr val="FFFFFF"/>
              </a:buClr>
              <a:buSzPts val="1400"/>
              <a:buNone/>
            </a:pPr>
            <a:r>
              <a:rPr lang="en" sz="1400">
                <a:solidFill>
                  <a:srgbClr val="FFFFFF"/>
                </a:solidFill>
              </a:rPr>
              <a:t>Participate! The more engagement the better! You are NEVER interrupting me!</a:t>
            </a:r>
            <a:endParaRPr sz="1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153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Array Elements	</a:t>
            </a:r>
            <a:endParaRPr/>
          </a:p>
        </p:txBody>
      </p:sp>
      <p:sp>
        <p:nvSpPr>
          <p:cNvPr id="176" name="Google Shape;176;p23"/>
          <p:cNvSpPr txBox="1"/>
          <p:nvPr>
            <p:ph idx="1" type="body"/>
          </p:nvPr>
        </p:nvSpPr>
        <p:spPr>
          <a:xfrm>
            <a:off x="311700" y="834725"/>
            <a:ext cx="6615600" cy="4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value of an element in an Array can be changed using its index.</a:t>
            </a:r>
            <a:endParaRPr sz="16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rPr lang="en"/>
              <a:t>    (</a:t>
            </a:r>
            <a:r>
              <a:rPr b="1" lang="en"/>
              <a:t>BEFORE)</a:t>
            </a:r>
            <a:endParaRPr b="1"/>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latin typeface="Courier New"/>
              <a:ea typeface="Courier New"/>
              <a:cs typeface="Courier New"/>
              <a:sym typeface="Courier New"/>
            </a:endParaRPr>
          </a:p>
        </p:txBody>
      </p:sp>
      <p:grpSp>
        <p:nvGrpSpPr>
          <p:cNvPr id="177" name="Google Shape;177;p23"/>
          <p:cNvGrpSpPr/>
          <p:nvPr/>
        </p:nvGrpSpPr>
        <p:grpSpPr>
          <a:xfrm>
            <a:off x="2733775" y="3655563"/>
            <a:ext cx="5447025" cy="1255143"/>
            <a:chOff x="1000300" y="3130567"/>
            <a:chExt cx="6685927" cy="1505149"/>
          </a:xfrm>
        </p:grpSpPr>
        <p:pic>
          <p:nvPicPr>
            <p:cNvPr id="178" name="Google Shape;178;p23"/>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179" name="Google Shape;179;p23"/>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180" name="Google Shape;180;p23"/>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181" name="Google Shape;181;p23"/>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182" name="Google Shape;182;p23"/>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183" name="Google Shape;183;p23"/>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4" name="Google Shape;184;p23"/>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“John”         “Connor”        “Brian”          “Matt”     </a:t>
              </a:r>
              <a:endParaRPr/>
            </a:p>
          </p:txBody>
        </p:sp>
        <p:sp>
          <p:nvSpPr>
            <p:cNvPr id="185" name="Google Shape;185;p23"/>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3"/>
          <p:cNvSpPr txBox="1"/>
          <p:nvPr/>
        </p:nvSpPr>
        <p:spPr>
          <a:xfrm>
            <a:off x="3303600" y="4749600"/>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sp>
        <p:nvSpPr>
          <p:cNvPr id="188" name="Google Shape;188;p23"/>
          <p:cNvSpPr txBox="1"/>
          <p:nvPr/>
        </p:nvSpPr>
        <p:spPr>
          <a:xfrm>
            <a:off x="263400" y="3986750"/>
            <a:ext cx="1927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ninjaNames   ⇒</a:t>
            </a:r>
            <a:endParaRPr sz="1900"/>
          </a:p>
          <a:p>
            <a:pPr indent="0" lvl="0" marL="0" rtl="0" algn="l">
              <a:spcBef>
                <a:spcPts val="0"/>
              </a:spcBef>
              <a:spcAft>
                <a:spcPts val="0"/>
              </a:spcAft>
              <a:buNone/>
            </a:pPr>
            <a:r>
              <a:rPr lang="en" sz="1900"/>
              <a:t>      (</a:t>
            </a:r>
            <a:r>
              <a:rPr b="1" lang="en" sz="1900"/>
              <a:t>AFTER</a:t>
            </a:r>
            <a:r>
              <a:rPr lang="en" sz="1900"/>
              <a:t>)</a:t>
            </a:r>
            <a:endParaRPr sz="1900"/>
          </a:p>
        </p:txBody>
      </p:sp>
      <p:grpSp>
        <p:nvGrpSpPr>
          <p:cNvPr id="189" name="Google Shape;189;p23"/>
          <p:cNvGrpSpPr/>
          <p:nvPr/>
        </p:nvGrpSpPr>
        <p:grpSpPr>
          <a:xfrm>
            <a:off x="2891125" y="1265700"/>
            <a:ext cx="5447025" cy="1255143"/>
            <a:chOff x="1000300" y="3130567"/>
            <a:chExt cx="6685927" cy="1505149"/>
          </a:xfrm>
        </p:grpSpPr>
        <p:pic>
          <p:nvPicPr>
            <p:cNvPr id="190" name="Google Shape;190;p23"/>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191" name="Google Shape;191;p23"/>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192" name="Google Shape;192;p23"/>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193" name="Google Shape;193;p23"/>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194" name="Google Shape;194;p23"/>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195" name="Google Shape;195;p23"/>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6" name="Google Shape;196;p23"/>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197" name="Google Shape;197;p23"/>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3"/>
          <p:cNvSpPr txBox="1"/>
          <p:nvPr/>
        </p:nvSpPr>
        <p:spPr>
          <a:xfrm>
            <a:off x="3460950" y="2359738"/>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sp>
        <p:nvSpPr>
          <p:cNvPr id="200" name="Google Shape;200;p23"/>
          <p:cNvSpPr txBox="1"/>
          <p:nvPr/>
        </p:nvSpPr>
        <p:spPr>
          <a:xfrm>
            <a:off x="420750" y="1520688"/>
            <a:ext cx="192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ninjaNames   ⇒</a:t>
            </a:r>
            <a:endParaRPr sz="1900"/>
          </a:p>
        </p:txBody>
      </p:sp>
      <p:sp>
        <p:nvSpPr>
          <p:cNvPr id="201" name="Google Shape;201;p23"/>
          <p:cNvSpPr txBox="1"/>
          <p:nvPr/>
        </p:nvSpPr>
        <p:spPr>
          <a:xfrm>
            <a:off x="533875" y="2780413"/>
            <a:ext cx="413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ninjaNames[1] = “John”;</a:t>
            </a:r>
            <a:br>
              <a:rPr lang="en">
                <a:latin typeface="Courier New"/>
                <a:ea typeface="Courier New"/>
                <a:cs typeface="Courier New"/>
                <a:sym typeface="Courier New"/>
              </a:rPr>
            </a:br>
            <a:r>
              <a:rPr lang="en">
                <a:latin typeface="Courier New"/>
                <a:ea typeface="Courier New"/>
                <a:cs typeface="Courier New"/>
                <a:sym typeface="Courier New"/>
              </a:rPr>
              <a:t>ninjaNames[3] = “Brian”;</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length of an array</a:t>
            </a:r>
            <a:endParaRPr/>
          </a:p>
        </p:txBody>
      </p:sp>
      <p:sp>
        <p:nvSpPr>
          <p:cNvPr id="207" name="Google Shape;207;p24"/>
          <p:cNvSpPr txBox="1"/>
          <p:nvPr>
            <p:ph idx="1" type="body"/>
          </p:nvPr>
        </p:nvSpPr>
        <p:spPr>
          <a:xfrm>
            <a:off x="311700" y="1152475"/>
            <a:ext cx="8617200" cy="172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If you need to get the </a:t>
            </a:r>
            <a:r>
              <a:rPr lang="en"/>
              <a:t>length</a:t>
            </a:r>
            <a:r>
              <a:rPr lang="en"/>
              <a:t> of the array you can use the .length property.</a:t>
            </a:r>
            <a:br>
              <a:rPr lang="en"/>
            </a:br>
            <a:br>
              <a:rPr lang="en"/>
            </a:br>
            <a:r>
              <a:rPr lang="en">
                <a:latin typeface="Courier New"/>
                <a:ea typeface="Courier New"/>
                <a:cs typeface="Courier New"/>
                <a:sym typeface="Courier New"/>
              </a:rPr>
              <a:t>int ninjaArraySize = ninjaNames.length; </a:t>
            </a:r>
            <a:br>
              <a:rPr lang="en"/>
            </a:br>
            <a:br>
              <a:rPr lang="en"/>
            </a:br>
            <a:endParaRPr sz="1100">
              <a:latin typeface="Courier New"/>
              <a:ea typeface="Courier New"/>
              <a:cs typeface="Courier New"/>
              <a:sym typeface="Courier New"/>
            </a:endParaRPr>
          </a:p>
        </p:txBody>
      </p:sp>
      <p:grpSp>
        <p:nvGrpSpPr>
          <p:cNvPr id="208" name="Google Shape;208;p24"/>
          <p:cNvGrpSpPr/>
          <p:nvPr/>
        </p:nvGrpSpPr>
        <p:grpSpPr>
          <a:xfrm>
            <a:off x="2782075" y="3299013"/>
            <a:ext cx="6146825" cy="1494237"/>
            <a:chOff x="2782075" y="3299013"/>
            <a:chExt cx="6146825" cy="1494237"/>
          </a:xfrm>
        </p:grpSpPr>
        <p:grpSp>
          <p:nvGrpSpPr>
            <p:cNvPr id="209" name="Google Shape;209;p24"/>
            <p:cNvGrpSpPr/>
            <p:nvPr/>
          </p:nvGrpSpPr>
          <p:grpSpPr>
            <a:xfrm>
              <a:off x="2782075" y="3299013"/>
              <a:ext cx="5447025" cy="1255143"/>
              <a:chOff x="1000300" y="3130567"/>
              <a:chExt cx="6685927" cy="1505149"/>
            </a:xfrm>
          </p:grpSpPr>
          <p:pic>
            <p:nvPicPr>
              <p:cNvPr id="210" name="Google Shape;210;p24"/>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211" name="Google Shape;211;p24"/>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212" name="Google Shape;212;p24"/>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213" name="Google Shape;213;p24"/>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214" name="Google Shape;214;p24"/>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215" name="Google Shape;215;p24"/>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6" name="Google Shape;216;p24"/>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217" name="Google Shape;217;p24"/>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24"/>
            <p:cNvSpPr txBox="1"/>
            <p:nvPr/>
          </p:nvSpPr>
          <p:spPr>
            <a:xfrm>
              <a:off x="3351900" y="4393050"/>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grpSp>
      <p:sp>
        <p:nvSpPr>
          <p:cNvPr id="220" name="Google Shape;220;p24"/>
          <p:cNvSpPr txBox="1"/>
          <p:nvPr/>
        </p:nvSpPr>
        <p:spPr>
          <a:xfrm>
            <a:off x="311700" y="3630200"/>
            <a:ext cx="192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ninjaNames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idx="1" type="body"/>
          </p:nvPr>
        </p:nvSpPr>
        <p:spPr>
          <a:xfrm>
            <a:off x="311700" y="1613700"/>
            <a:ext cx="8520600" cy="3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sz="1600"/>
            </a:br>
            <a:r>
              <a:rPr lang="en" sz="1600"/>
              <a:t>H</a:t>
            </a:r>
            <a:r>
              <a:rPr lang="en" sz="1600"/>
              <a:t>ow could we:  </a:t>
            </a:r>
            <a:endParaRPr sz="1600"/>
          </a:p>
          <a:p>
            <a:pPr indent="-330200" lvl="0" marL="457200" rtl="0" algn="l">
              <a:spcBef>
                <a:spcPts val="1600"/>
              </a:spcBef>
              <a:spcAft>
                <a:spcPts val="0"/>
              </a:spcAft>
              <a:buSzPts val="1600"/>
              <a:buAutoNum type="arabicPeriod"/>
            </a:pPr>
            <a:r>
              <a:rPr lang="en" sz="1600"/>
              <a:t>Access the </a:t>
            </a:r>
            <a:r>
              <a:rPr b="1" i="1" lang="en" sz="1600"/>
              <a:t>first</a:t>
            </a:r>
            <a:r>
              <a:rPr lang="en" sz="1600"/>
              <a:t> </a:t>
            </a:r>
            <a:r>
              <a:rPr b="1" i="1" lang="en" sz="1600"/>
              <a:t>element </a:t>
            </a:r>
            <a:r>
              <a:rPr lang="en" sz="1600"/>
              <a:t>of </a:t>
            </a:r>
            <a:r>
              <a:rPr lang="en" sz="1600"/>
              <a:t>the Array?</a:t>
            </a:r>
            <a:endParaRPr sz="1600"/>
          </a:p>
          <a:p>
            <a:pPr indent="0" lvl="0" marL="457200" rtl="0" algn="l">
              <a:spcBef>
                <a:spcPts val="1600"/>
              </a:spcBef>
              <a:spcAft>
                <a:spcPts val="0"/>
              </a:spcAft>
              <a:buNone/>
            </a:pPr>
            <a:r>
              <a:rPr lang="en" sz="1600"/>
              <a:t>String first = ninjas[0];</a:t>
            </a:r>
            <a:endParaRPr sz="1600"/>
          </a:p>
          <a:p>
            <a:pPr indent="-330200" lvl="0" marL="457200" rtl="0" algn="l">
              <a:spcBef>
                <a:spcPts val="1600"/>
              </a:spcBef>
              <a:spcAft>
                <a:spcPts val="0"/>
              </a:spcAft>
              <a:buSzPts val="1600"/>
              <a:buAutoNum type="arabicPeriod"/>
            </a:pPr>
            <a:r>
              <a:rPr lang="en" sz="1600"/>
              <a:t>Find out </a:t>
            </a:r>
            <a:r>
              <a:rPr b="1" i="1" lang="en" sz="1600"/>
              <a:t>how many elements</a:t>
            </a:r>
            <a:r>
              <a:rPr lang="en" sz="1600"/>
              <a:t> are in the array?</a:t>
            </a:r>
            <a:endParaRPr sz="1600"/>
          </a:p>
          <a:p>
            <a:pPr indent="0" lvl="0" marL="457200" rtl="0" algn="l">
              <a:spcBef>
                <a:spcPts val="1600"/>
              </a:spcBef>
              <a:spcAft>
                <a:spcPts val="0"/>
              </a:spcAft>
              <a:buNone/>
            </a:pPr>
            <a:r>
              <a:rPr lang="en" sz="1600"/>
              <a:t>int length = ninjas.length;</a:t>
            </a:r>
            <a:endParaRPr sz="1600"/>
          </a:p>
          <a:p>
            <a:pPr indent="-330200" lvl="0" marL="457200" rtl="0" algn="l">
              <a:spcBef>
                <a:spcPts val="1600"/>
              </a:spcBef>
              <a:spcAft>
                <a:spcPts val="0"/>
              </a:spcAft>
              <a:buSzPts val="1600"/>
              <a:buAutoNum type="arabicPeriod"/>
            </a:pPr>
            <a:r>
              <a:rPr lang="en" sz="1600"/>
              <a:t>How could we access the </a:t>
            </a:r>
            <a:r>
              <a:rPr b="1" i="1" lang="en" sz="1600"/>
              <a:t>last element </a:t>
            </a:r>
            <a:r>
              <a:rPr lang="en" sz="1600"/>
              <a:t>in the Array? Any other way?</a:t>
            </a:r>
            <a:endParaRPr sz="1600"/>
          </a:p>
          <a:p>
            <a:pPr indent="0" lvl="0" marL="457200" rtl="0" algn="l">
              <a:spcBef>
                <a:spcPts val="1600"/>
              </a:spcBef>
              <a:spcAft>
                <a:spcPts val="1600"/>
              </a:spcAft>
              <a:buNone/>
            </a:pPr>
            <a:r>
              <a:rPr lang="en" sz="1600"/>
              <a:t>String last = ninjas[4]     or   ninjas[ninjas.length - 1]</a:t>
            </a:r>
            <a:endParaRPr sz="1600"/>
          </a:p>
        </p:txBody>
      </p:sp>
      <p:grpSp>
        <p:nvGrpSpPr>
          <p:cNvPr id="226" name="Google Shape;226;p25"/>
          <p:cNvGrpSpPr/>
          <p:nvPr/>
        </p:nvGrpSpPr>
        <p:grpSpPr>
          <a:xfrm>
            <a:off x="1654225" y="237688"/>
            <a:ext cx="6146825" cy="1494237"/>
            <a:chOff x="2782075" y="3299013"/>
            <a:chExt cx="6146825" cy="1494237"/>
          </a:xfrm>
        </p:grpSpPr>
        <p:grpSp>
          <p:nvGrpSpPr>
            <p:cNvPr id="227" name="Google Shape;227;p25"/>
            <p:cNvGrpSpPr/>
            <p:nvPr/>
          </p:nvGrpSpPr>
          <p:grpSpPr>
            <a:xfrm>
              <a:off x="2782075" y="3299013"/>
              <a:ext cx="5447025" cy="1255143"/>
              <a:chOff x="1000300" y="3130567"/>
              <a:chExt cx="6685927" cy="1505149"/>
            </a:xfrm>
          </p:grpSpPr>
          <p:pic>
            <p:nvPicPr>
              <p:cNvPr id="228" name="Google Shape;228;p25"/>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229" name="Google Shape;229;p25"/>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230" name="Google Shape;230;p25"/>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231" name="Google Shape;231;p25"/>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232" name="Google Shape;232;p25"/>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233" name="Google Shape;233;p25"/>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4" name="Google Shape;234;p25"/>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235" name="Google Shape;235;p25"/>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5"/>
            <p:cNvSpPr txBox="1"/>
            <p:nvPr/>
          </p:nvSpPr>
          <p:spPr>
            <a:xfrm>
              <a:off x="3351900" y="4393050"/>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grpSp>
      <p:sp>
        <p:nvSpPr>
          <p:cNvPr id="238" name="Google Shape;238;p25"/>
          <p:cNvSpPr txBox="1"/>
          <p:nvPr/>
        </p:nvSpPr>
        <p:spPr>
          <a:xfrm>
            <a:off x="274800" y="662325"/>
            <a:ext cx="1331700" cy="3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600">
                <a:solidFill>
                  <a:schemeClr val="dk2"/>
                </a:solidFill>
              </a:rPr>
              <a:t>n</a:t>
            </a:r>
            <a:r>
              <a:rPr lang="en" sz="1600">
                <a:solidFill>
                  <a:schemeClr val="dk2"/>
                </a:solidFill>
              </a:rPr>
              <a:t>injas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Initialization	</a:t>
            </a:r>
            <a:endParaRPr/>
          </a:p>
        </p:txBody>
      </p:sp>
      <p:sp>
        <p:nvSpPr>
          <p:cNvPr id="244" name="Google Shape;244;p26"/>
          <p:cNvSpPr txBox="1"/>
          <p:nvPr>
            <p:ph idx="1" type="body"/>
          </p:nvPr>
        </p:nvSpPr>
        <p:spPr>
          <a:xfrm>
            <a:off x="311700" y="792700"/>
            <a:ext cx="8520600" cy="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If the elements that will be in an array are known when the array is created, then those items can be used to create the array.  The size will be populated from the number of elements in the list.  </a:t>
            </a:r>
            <a:endParaRPr sz="1500"/>
          </a:p>
          <a:p>
            <a:pPr indent="0" lvl="0" marL="0" rtl="0" algn="l">
              <a:spcBef>
                <a:spcPts val="1600"/>
              </a:spcBef>
              <a:spcAft>
                <a:spcPts val="1600"/>
              </a:spcAft>
              <a:buNone/>
            </a:pPr>
            <a:r>
              <a:rPr lang="en"/>
              <a:t>	</a:t>
            </a:r>
            <a:endParaRPr/>
          </a:p>
        </p:txBody>
      </p:sp>
      <p:sp>
        <p:nvSpPr>
          <p:cNvPr id="245" name="Google Shape;245;p26"/>
          <p:cNvSpPr txBox="1"/>
          <p:nvPr/>
        </p:nvSpPr>
        <p:spPr>
          <a:xfrm>
            <a:off x="139700" y="1554700"/>
            <a:ext cx="4339800" cy="3354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int[] nums = new int[] { 10, 20, 30 };</a:t>
            </a:r>
            <a:endParaRPr b="1">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i="1" lang="en" sz="1600">
                <a:solidFill>
                  <a:schemeClr val="dk2"/>
                </a:solidFill>
              </a:rPr>
              <a:t>Is the same as:</a:t>
            </a:r>
            <a:endParaRPr i="1" sz="16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int[] nums = new int[3];</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int[0] = 10;</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int[1] = 20;</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int[2] = 30;</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double[] nums2 = new double[] {12.0, 23.1, 1.0};</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double y = nums2[1];</a:t>
            </a:r>
            <a:endParaRPr>
              <a:solidFill>
                <a:schemeClr val="dk2"/>
              </a:solidFill>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t/>
            </a:r>
            <a:endParaRPr>
              <a:solidFill>
                <a:schemeClr val="dk2"/>
              </a:solidFill>
              <a:latin typeface="Courier New"/>
              <a:ea typeface="Courier New"/>
              <a:cs typeface="Courier New"/>
              <a:sym typeface="Courier New"/>
            </a:endParaRPr>
          </a:p>
        </p:txBody>
      </p:sp>
      <p:sp>
        <p:nvSpPr>
          <p:cNvPr id="246" name="Google Shape;246;p26"/>
          <p:cNvSpPr txBox="1"/>
          <p:nvPr/>
        </p:nvSpPr>
        <p:spPr>
          <a:xfrm>
            <a:off x="4572000" y="1554700"/>
            <a:ext cx="4486800" cy="33540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urier New"/>
                <a:ea typeface="Courier New"/>
                <a:cs typeface="Courier New"/>
                <a:sym typeface="Courier New"/>
              </a:rPr>
              <a:t>String[] ninjaNames = new String[] {</a:t>
            </a:r>
            <a:br>
              <a:rPr b="1" lang="en">
                <a:solidFill>
                  <a:schemeClr val="dk2"/>
                </a:solidFill>
                <a:latin typeface="Courier New"/>
                <a:ea typeface="Courier New"/>
                <a:cs typeface="Courier New"/>
                <a:sym typeface="Courier New"/>
              </a:rPr>
            </a:br>
            <a:r>
              <a:rPr b="1" lang="en">
                <a:solidFill>
                  <a:schemeClr val="dk2"/>
                </a:solidFill>
                <a:latin typeface="Courier New"/>
                <a:ea typeface="Courier New"/>
                <a:cs typeface="Courier New"/>
                <a:sym typeface="Courier New"/>
              </a:rPr>
              <a:t>			“Kate”, “Vinny,</a:t>
            </a:r>
            <a:br>
              <a:rPr b="1" lang="en">
                <a:solidFill>
                  <a:schemeClr val="dk2"/>
                </a:solidFill>
                <a:latin typeface="Courier New"/>
                <a:ea typeface="Courier New"/>
                <a:cs typeface="Courier New"/>
                <a:sym typeface="Courier New"/>
              </a:rPr>
            </a:br>
            <a:r>
              <a:rPr b="1" lang="en">
                <a:solidFill>
                  <a:schemeClr val="dk2"/>
                </a:solidFill>
                <a:latin typeface="Courier New"/>
                <a:ea typeface="Courier New"/>
                <a:cs typeface="Courier New"/>
                <a:sym typeface="Courier New"/>
              </a:rPr>
              <a:t>			“Connor”, “Laura”, Matt”};</a:t>
            </a:r>
            <a:endParaRPr b="1">
              <a:solidFill>
                <a:schemeClr val="dk2"/>
              </a:solidFill>
              <a:latin typeface="Courier New"/>
              <a:ea typeface="Courier New"/>
              <a:cs typeface="Courier New"/>
              <a:sym typeface="Courier New"/>
            </a:endParaRPr>
          </a:p>
          <a:p>
            <a:pPr indent="0" lvl="0" marL="0" rtl="0" algn="l">
              <a:lnSpc>
                <a:spcPct val="115000"/>
              </a:lnSpc>
              <a:spcBef>
                <a:spcPts val="1600"/>
              </a:spcBef>
              <a:spcAft>
                <a:spcPts val="0"/>
              </a:spcAft>
              <a:buNone/>
            </a:pPr>
            <a:r>
              <a:rPr i="1" lang="en" sz="1600">
                <a:solidFill>
                  <a:schemeClr val="dk2"/>
                </a:solidFill>
              </a:rPr>
              <a:t>Is the same as:</a:t>
            </a:r>
            <a:endParaRPr i="1" sz="1600">
              <a:solidFill>
                <a:schemeClr val="dk2"/>
              </a:solidFill>
            </a:endParaRPr>
          </a:p>
          <a:p>
            <a:pPr indent="0" lvl="0" marL="0" rtl="0" algn="l">
              <a:lnSpc>
                <a:spcPct val="115000"/>
              </a:lnSpc>
              <a:spcBef>
                <a:spcPts val="1600"/>
              </a:spcBef>
              <a:spcAft>
                <a:spcPts val="1600"/>
              </a:spcAft>
              <a:buNone/>
            </a:pPr>
            <a:r>
              <a:rPr lang="en">
                <a:solidFill>
                  <a:schemeClr val="dk2"/>
                </a:solidFill>
                <a:latin typeface="Courier New"/>
                <a:ea typeface="Courier New"/>
                <a:cs typeface="Courier New"/>
                <a:sym typeface="Courier New"/>
              </a:rPr>
              <a:t>String[] ninjaNames= new String[5];</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ninjaNames</a:t>
            </a:r>
            <a:r>
              <a:rPr lang="en">
                <a:solidFill>
                  <a:schemeClr val="dk2"/>
                </a:solidFill>
                <a:latin typeface="Courier New"/>
                <a:ea typeface="Courier New"/>
                <a:cs typeface="Courier New"/>
                <a:sym typeface="Courier New"/>
              </a:rPr>
              <a:t>[0] = “Kate”;</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ninjaNames</a:t>
            </a:r>
            <a:r>
              <a:rPr lang="en">
                <a:solidFill>
                  <a:schemeClr val="dk2"/>
                </a:solidFill>
                <a:latin typeface="Courier New"/>
                <a:ea typeface="Courier New"/>
                <a:cs typeface="Courier New"/>
                <a:sym typeface="Courier New"/>
              </a:rPr>
              <a:t>[1] = “Vinny”;</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ninjaNames</a:t>
            </a:r>
            <a:r>
              <a:rPr lang="en">
                <a:solidFill>
                  <a:schemeClr val="dk2"/>
                </a:solidFill>
                <a:latin typeface="Courier New"/>
                <a:ea typeface="Courier New"/>
                <a:cs typeface="Courier New"/>
                <a:sym typeface="Courier New"/>
              </a:rPr>
              <a:t>[2] = “Connor”;</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ninjaNames</a:t>
            </a:r>
            <a:r>
              <a:rPr lang="en">
                <a:solidFill>
                  <a:schemeClr val="dk2"/>
                </a:solidFill>
                <a:latin typeface="Courier New"/>
                <a:ea typeface="Courier New"/>
                <a:cs typeface="Courier New"/>
                <a:sym typeface="Courier New"/>
              </a:rPr>
              <a:t>[3] = “Laura”;</a:t>
            </a:r>
            <a:br>
              <a:rPr lang="en">
                <a:solidFill>
                  <a:schemeClr val="dk2"/>
                </a:solidFill>
                <a:latin typeface="Courier New"/>
                <a:ea typeface="Courier New"/>
                <a:cs typeface="Courier New"/>
                <a:sym typeface="Courier New"/>
              </a:rPr>
            </a:br>
            <a:r>
              <a:rPr lang="en">
                <a:solidFill>
                  <a:schemeClr val="dk2"/>
                </a:solidFill>
                <a:latin typeface="Courier New"/>
                <a:ea typeface="Courier New"/>
                <a:cs typeface="Courier New"/>
                <a:sym typeface="Courier New"/>
              </a:rPr>
              <a:t>ninjaNames</a:t>
            </a:r>
            <a:r>
              <a:rPr lang="en">
                <a:solidFill>
                  <a:schemeClr val="dk2"/>
                </a:solidFill>
                <a:latin typeface="Courier New"/>
                <a:ea typeface="Courier New"/>
                <a:cs typeface="Courier New"/>
                <a:sym typeface="Courier New"/>
              </a:rPr>
              <a:t>[4] = “Matt”;</a:t>
            </a:r>
            <a:endParaRPr>
              <a:solidFill>
                <a:schemeClr val="dk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11700" y="134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Summary</a:t>
            </a:r>
            <a:endParaRPr/>
          </a:p>
        </p:txBody>
      </p:sp>
      <p:sp>
        <p:nvSpPr>
          <p:cNvPr id="252" name="Google Shape;252;p27"/>
          <p:cNvSpPr txBox="1"/>
          <p:nvPr>
            <p:ph idx="1" type="body"/>
          </p:nvPr>
        </p:nvSpPr>
        <p:spPr>
          <a:xfrm>
            <a:off x="311700" y="731100"/>
            <a:ext cx="8520600" cy="420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Arrays are fixed-length - the </a:t>
            </a:r>
            <a:r>
              <a:rPr lang="en" sz="1600">
                <a:solidFill>
                  <a:srgbClr val="9900FF"/>
                </a:solidFill>
              </a:rPr>
              <a:t>size </a:t>
            </a:r>
            <a:r>
              <a:rPr lang="en" sz="1600"/>
              <a:t>is set when created and cannot be changed</a:t>
            </a:r>
            <a:endParaRPr sz="1600"/>
          </a:p>
          <a:p>
            <a:pPr indent="-330200" lvl="0" marL="457200" rtl="0" algn="l">
              <a:spcBef>
                <a:spcPts val="0"/>
              </a:spcBef>
              <a:spcAft>
                <a:spcPts val="0"/>
              </a:spcAft>
              <a:buSzPts val="1600"/>
              <a:buAutoNum type="arabicPeriod"/>
            </a:pPr>
            <a:r>
              <a:rPr lang="en" sz="1600"/>
              <a:t>Arrays have a 0 based </a:t>
            </a:r>
            <a:r>
              <a:rPr lang="en" sz="1600">
                <a:solidFill>
                  <a:srgbClr val="980000"/>
                </a:solidFill>
              </a:rPr>
              <a:t>index</a:t>
            </a:r>
            <a:endParaRPr sz="1600">
              <a:solidFill>
                <a:srgbClr val="980000"/>
              </a:solidFill>
            </a:endParaRPr>
          </a:p>
          <a:p>
            <a:pPr indent="-330200" lvl="0" marL="457200" rtl="0" algn="l">
              <a:spcBef>
                <a:spcPts val="0"/>
              </a:spcBef>
              <a:spcAft>
                <a:spcPts val="0"/>
              </a:spcAft>
              <a:buSzPts val="1600"/>
              <a:buAutoNum type="arabicPeriod"/>
            </a:pPr>
            <a:r>
              <a:rPr lang="en" sz="1600"/>
              <a:t>Items in an array are called Elements</a:t>
            </a:r>
            <a:endParaRPr sz="1600"/>
          </a:p>
          <a:p>
            <a:pPr indent="-330200" lvl="0" marL="457200" rtl="0" algn="l">
              <a:spcBef>
                <a:spcPts val="0"/>
              </a:spcBef>
              <a:spcAft>
                <a:spcPts val="0"/>
              </a:spcAft>
              <a:buSzPts val="1600"/>
              <a:buAutoNum type="arabicPeriod"/>
            </a:pPr>
            <a:r>
              <a:rPr lang="en" sz="1600"/>
              <a:t>Every Element in an array must be the same </a:t>
            </a:r>
            <a:r>
              <a:rPr lang="en" sz="1600">
                <a:solidFill>
                  <a:srgbClr val="0000FF"/>
                </a:solidFill>
              </a:rPr>
              <a:t>data type</a:t>
            </a:r>
            <a:endParaRPr sz="1600">
              <a:solidFill>
                <a:srgbClr val="0000FF"/>
              </a:solidFill>
            </a:endParaRPr>
          </a:p>
          <a:p>
            <a:pPr indent="-330200" lvl="0" marL="457200" rtl="0" algn="l">
              <a:spcBef>
                <a:spcPts val="0"/>
              </a:spcBef>
              <a:spcAft>
                <a:spcPts val="0"/>
              </a:spcAft>
              <a:buSzPts val="1600"/>
              <a:buAutoNum type="arabicPeriod"/>
            </a:pPr>
            <a:r>
              <a:rPr lang="en" sz="1600"/>
              <a:t>Elements may be accessed, retrieved, changed, or set using their index</a:t>
            </a:r>
            <a:endParaRPr sz="1600"/>
          </a:p>
          <a:p>
            <a:pPr indent="-330200" lvl="0" marL="457200" rtl="0" algn="l">
              <a:spcBef>
                <a:spcPts val="0"/>
              </a:spcBef>
              <a:spcAft>
                <a:spcPts val="0"/>
              </a:spcAft>
              <a:buSzPts val="1600"/>
              <a:buAutoNum type="arabicPeriod"/>
            </a:pPr>
            <a:r>
              <a:rPr lang="en" sz="1600"/>
              <a:t>Arrays are created using the </a:t>
            </a:r>
            <a:r>
              <a:rPr lang="en" sz="1600">
                <a:solidFill>
                  <a:srgbClr val="FF9900"/>
                </a:solidFill>
              </a:rPr>
              <a:t>new </a:t>
            </a:r>
            <a:r>
              <a:rPr lang="en" sz="1600"/>
              <a:t>keyword</a:t>
            </a:r>
            <a:endParaRPr sz="1600"/>
          </a:p>
          <a:p>
            <a:pPr indent="-330200" lvl="0" marL="457200" rtl="0" algn="l">
              <a:spcBef>
                <a:spcPts val="0"/>
              </a:spcBef>
              <a:spcAft>
                <a:spcPts val="0"/>
              </a:spcAft>
              <a:buSzPts val="1600"/>
              <a:buAutoNum type="arabicPeriod"/>
            </a:pPr>
            <a:r>
              <a:rPr lang="en" sz="1600"/>
              <a:t>The first element in an array is always at index 0</a:t>
            </a:r>
            <a:endParaRPr sz="1600"/>
          </a:p>
          <a:p>
            <a:pPr indent="-342900" lvl="0" marL="457200" rtl="0" algn="l">
              <a:spcBef>
                <a:spcPts val="0"/>
              </a:spcBef>
              <a:spcAft>
                <a:spcPts val="0"/>
              </a:spcAft>
              <a:buSzPts val="1800"/>
              <a:buAutoNum type="arabicPeriod"/>
            </a:pPr>
            <a:r>
              <a:rPr lang="en" sz="1600"/>
              <a:t>The number of elements in an array can be gotten using</a:t>
            </a:r>
            <a:r>
              <a:rPr lang="en"/>
              <a:t> </a:t>
            </a:r>
            <a:r>
              <a:rPr lang="en" sz="1500">
                <a:latin typeface="Courier New"/>
                <a:ea typeface="Courier New"/>
                <a:cs typeface="Courier New"/>
                <a:sym typeface="Courier New"/>
              </a:rPr>
              <a:t>scores</a:t>
            </a:r>
            <a:r>
              <a:rPr lang="en" sz="1500">
                <a:solidFill>
                  <a:srgbClr val="38761D"/>
                </a:solidFill>
                <a:latin typeface="Courier New"/>
                <a:ea typeface="Courier New"/>
                <a:cs typeface="Courier New"/>
                <a:sym typeface="Courier New"/>
              </a:rPr>
              <a:t>.</a:t>
            </a:r>
            <a:r>
              <a:rPr b="1" lang="en" sz="1500">
                <a:solidFill>
                  <a:srgbClr val="38761D"/>
                </a:solidFill>
                <a:latin typeface="Courier New"/>
                <a:ea typeface="Courier New"/>
                <a:cs typeface="Courier New"/>
                <a:sym typeface="Courier New"/>
              </a:rPr>
              <a:t>length</a:t>
            </a:r>
            <a:endParaRPr b="1" sz="1500">
              <a:solidFill>
                <a:srgbClr val="38761D"/>
              </a:solidFill>
              <a:latin typeface="Courier New"/>
              <a:ea typeface="Courier New"/>
              <a:cs typeface="Courier New"/>
              <a:sym typeface="Courier New"/>
            </a:endParaRPr>
          </a:p>
          <a:p>
            <a:pPr indent="0" lvl="0" marL="914400" rtl="0" algn="l">
              <a:spcBef>
                <a:spcPts val="1600"/>
              </a:spcBef>
              <a:spcAft>
                <a:spcPts val="0"/>
              </a:spcAft>
              <a:buNone/>
            </a:pPr>
            <a:r>
              <a:rPr b="1" lang="en" sz="1500">
                <a:solidFill>
                  <a:srgbClr val="0000FF"/>
                </a:solidFill>
                <a:latin typeface="Courier New"/>
                <a:ea typeface="Courier New"/>
                <a:cs typeface="Courier New"/>
                <a:sym typeface="Courier New"/>
              </a:rPr>
              <a:t>int</a:t>
            </a:r>
            <a:r>
              <a:rPr b="1" lang="en" sz="1500">
                <a:latin typeface="Courier New"/>
                <a:ea typeface="Courier New"/>
                <a:cs typeface="Courier New"/>
                <a:sym typeface="Courier New"/>
              </a:rPr>
              <a:t>[]</a:t>
            </a:r>
            <a:r>
              <a:rPr b="1" lang="en" sz="1500">
                <a:latin typeface="Courier New"/>
                <a:ea typeface="Courier New"/>
                <a:cs typeface="Courier New"/>
                <a:sym typeface="Courier New"/>
              </a:rPr>
              <a:t> numbers = </a:t>
            </a:r>
            <a:r>
              <a:rPr b="1" lang="en" sz="1500">
                <a:solidFill>
                  <a:srgbClr val="FF9900"/>
                </a:solidFill>
                <a:latin typeface="Courier New"/>
                <a:ea typeface="Courier New"/>
                <a:cs typeface="Courier New"/>
                <a:sym typeface="Courier New"/>
              </a:rPr>
              <a:t>new </a:t>
            </a:r>
            <a:r>
              <a:rPr b="1" lang="en" sz="1500">
                <a:solidFill>
                  <a:srgbClr val="0000FF"/>
                </a:solidFill>
                <a:latin typeface="Courier New"/>
                <a:ea typeface="Courier New"/>
                <a:cs typeface="Courier New"/>
                <a:sym typeface="Courier New"/>
              </a:rPr>
              <a:t>int</a:t>
            </a:r>
            <a:r>
              <a:rPr b="1" lang="en" sz="1500">
                <a:latin typeface="Courier New"/>
                <a:ea typeface="Courier New"/>
                <a:cs typeface="Courier New"/>
                <a:sym typeface="Courier New"/>
              </a:rPr>
              <a:t>[</a:t>
            </a:r>
            <a:r>
              <a:rPr b="1" lang="en" sz="1500">
                <a:solidFill>
                  <a:srgbClr val="9900FF"/>
                </a:solidFill>
                <a:latin typeface="Courier New"/>
                <a:ea typeface="Courier New"/>
                <a:cs typeface="Courier New"/>
                <a:sym typeface="Courier New"/>
              </a:rPr>
              <a:t>10</a:t>
            </a:r>
            <a:r>
              <a:rPr b="1" lang="en" sz="1500">
                <a:latin typeface="Courier New"/>
                <a:ea typeface="Courier New"/>
                <a:cs typeface="Courier New"/>
                <a:sym typeface="Courier New"/>
              </a:rPr>
              <a:t>];</a:t>
            </a:r>
            <a:r>
              <a:rPr lang="en" sz="1500">
                <a:latin typeface="Courier New"/>
                <a:ea typeface="Courier New"/>
                <a:cs typeface="Courier New"/>
                <a:sym typeface="Courier New"/>
              </a:rPr>
              <a:t>  </a:t>
            </a:r>
            <a:r>
              <a:rPr lang="en" sz="1400"/>
              <a:t> ← creates an array that holds 10 integers</a:t>
            </a:r>
            <a:endParaRPr sz="1400"/>
          </a:p>
          <a:p>
            <a:pPr indent="0" lvl="0" marL="914400" rtl="0" algn="l">
              <a:spcBef>
                <a:spcPts val="1600"/>
              </a:spcBef>
              <a:spcAft>
                <a:spcPts val="1600"/>
              </a:spcAft>
              <a:buNone/>
            </a:pPr>
            <a:r>
              <a:rPr b="1" lang="en" sz="1400"/>
              <a:t>numbers[</a:t>
            </a:r>
            <a:r>
              <a:rPr b="1" lang="en" sz="1400">
                <a:solidFill>
                  <a:srgbClr val="980000"/>
                </a:solidFill>
              </a:rPr>
              <a:t>1</a:t>
            </a:r>
            <a:r>
              <a:rPr b="1" lang="en" sz="1400"/>
              <a:t>]</a:t>
            </a:r>
            <a:r>
              <a:rPr lang="en" sz="1400"/>
              <a:t>  ← access the second element in the array</a:t>
            </a:r>
            <a:br>
              <a:rPr lang="en" sz="1400"/>
            </a:br>
            <a:r>
              <a:rPr b="1" lang="en" sz="1400"/>
              <a:t>numbers[</a:t>
            </a:r>
            <a:r>
              <a:rPr b="1" lang="en" sz="1400">
                <a:solidFill>
                  <a:srgbClr val="980000"/>
                </a:solidFill>
              </a:rPr>
              <a:t>2</a:t>
            </a:r>
            <a:r>
              <a:rPr b="1" lang="en" sz="1400"/>
              <a:t>] = 10;</a:t>
            </a:r>
            <a:r>
              <a:rPr lang="en" sz="1400"/>
              <a:t>  ← sets the value of second element in the array to 10</a:t>
            </a:r>
            <a:br>
              <a:rPr lang="en" sz="1400"/>
            </a:br>
            <a:r>
              <a:rPr b="1" lang="en" sz="1400"/>
              <a:t>numbers.</a:t>
            </a:r>
            <a:r>
              <a:rPr b="1" lang="en" sz="1400">
                <a:solidFill>
                  <a:srgbClr val="38761D"/>
                </a:solidFill>
              </a:rPr>
              <a:t>length</a:t>
            </a:r>
            <a:r>
              <a:rPr b="1" lang="en" sz="1400"/>
              <a:t> </a:t>
            </a:r>
            <a:r>
              <a:rPr lang="en" sz="1400"/>
              <a:t> ← gets the number of elements in the array</a:t>
            </a:r>
            <a:br>
              <a:rPr lang="en" sz="1400"/>
            </a:br>
            <a:r>
              <a:rPr b="1" lang="en" sz="1400"/>
              <a:t>numbers[</a:t>
            </a:r>
            <a:r>
              <a:rPr b="1" lang="en" sz="1400">
                <a:solidFill>
                  <a:srgbClr val="980000"/>
                </a:solidFill>
              </a:rPr>
              <a:t>numbers.length - 1</a:t>
            </a:r>
            <a:r>
              <a:rPr b="1" lang="en" sz="1400"/>
              <a:t>] </a:t>
            </a:r>
            <a:r>
              <a:rPr lang="en" sz="1400"/>
              <a:t>← access the last element in the array</a:t>
            </a:r>
            <a:endParaRPr sz="1400"/>
          </a:p>
        </p:txBody>
      </p:sp>
      <p:pic>
        <p:nvPicPr>
          <p:cNvPr id="253" name="Google Shape;253;p27"/>
          <p:cNvPicPr preferRelativeResize="0"/>
          <p:nvPr/>
        </p:nvPicPr>
        <p:blipFill>
          <a:blip r:embed="rId3">
            <a:alphaModFix/>
          </a:blip>
          <a:stretch>
            <a:fillRect/>
          </a:stretch>
        </p:blipFill>
        <p:spPr>
          <a:xfrm>
            <a:off x="7972625" y="2275"/>
            <a:ext cx="1171375" cy="83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descr="tagline.png" id="258" name="Google Shape;258;p28"/>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259" name="Google Shape;259;p28"/>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60" name="Google Shape;260;p28"/>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Increment Operators</a:t>
            </a:r>
            <a:endParaRPr/>
          </a:p>
        </p:txBody>
      </p:sp>
      <p:sp>
        <p:nvSpPr>
          <p:cNvPr id="261" name="Google Shape;261;p28"/>
          <p:cNvSpPr txBox="1"/>
          <p:nvPr/>
        </p:nvSpPr>
        <p:spPr>
          <a:xfrm>
            <a:off x="421475" y="1060288"/>
            <a:ext cx="7926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latin typeface="Roboto"/>
                <a:ea typeface="Roboto"/>
                <a:cs typeface="Roboto"/>
                <a:sym typeface="Roboto"/>
              </a:rPr>
              <a:t>Sometimes we want to increment a number by one, or decrement it by one.  We can use the following:</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endParaRPr sz="1350">
              <a:solidFill>
                <a:srgbClr val="4D5156"/>
              </a:solidFill>
              <a:highlight>
                <a:srgbClr val="FFFFFF"/>
              </a:highlight>
              <a:latin typeface="Roboto"/>
              <a:ea typeface="Roboto"/>
              <a:cs typeface="Roboto"/>
              <a:sym typeface="Roboto"/>
            </a:endParaRPr>
          </a:p>
        </p:txBody>
      </p:sp>
      <p:graphicFrame>
        <p:nvGraphicFramePr>
          <p:cNvPr id="262" name="Google Shape;262;p28"/>
          <p:cNvGraphicFramePr/>
          <p:nvPr/>
        </p:nvGraphicFramePr>
        <p:xfrm>
          <a:off x="952500" y="1809750"/>
          <a:ext cx="3000000" cy="3000000"/>
        </p:xfrm>
        <a:graphic>
          <a:graphicData uri="http://schemas.openxmlformats.org/drawingml/2006/table">
            <a:tbl>
              <a:tblPr>
                <a:noFill/>
                <a:tableStyleId>{7FD0E3CE-3216-4A77-8D46-1576E456B3FB}</a:tableStyleId>
              </a:tblPr>
              <a:tblGrid>
                <a:gridCol w="1023875"/>
                <a:gridCol w="1938700"/>
                <a:gridCol w="4931125"/>
              </a:tblGrid>
              <a:tr h="381000">
                <a:tc>
                  <a:txBody>
                    <a:bodyPr/>
                    <a:lstStyle/>
                    <a:p>
                      <a:pPr indent="0" lvl="0" marL="0" rtl="0" algn="l">
                        <a:spcBef>
                          <a:spcPts val="0"/>
                        </a:spcBef>
                        <a:spcAft>
                          <a:spcPts val="0"/>
                        </a:spcAft>
                        <a:buNone/>
                      </a:pPr>
                      <a:r>
                        <a:rPr lang="en"/>
                        <a:t>Operator</a:t>
                      </a:r>
                      <a:endParaRPr/>
                    </a:p>
                  </a:txBody>
                  <a:tcPr marT="91425" marB="91425" marR="91425" marL="91425"/>
                </a:tc>
                <a:tc>
                  <a:txBody>
                    <a:bodyPr/>
                    <a:lstStyle/>
                    <a:p>
                      <a:pPr indent="0" lvl="0" marL="0" rtl="0" algn="l">
                        <a:spcBef>
                          <a:spcPts val="0"/>
                        </a:spcBef>
                        <a:spcAft>
                          <a:spcPts val="0"/>
                        </a:spcAft>
                        <a:buNone/>
                      </a:pPr>
                      <a:r>
                        <a:rPr lang="en"/>
                        <a:t>Example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++i</a:t>
                      </a:r>
                      <a:br>
                        <a:rPr lang="en"/>
                      </a:br>
                      <a:br>
                        <a:rPr lang="en"/>
                      </a:br>
                      <a:r>
                        <a:rPr lang="en"/>
                        <a:t>Prefix Operator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The value of i is incremented THEN returned</a:t>
                      </a:r>
                      <a:br>
                        <a:rPr lang="en">
                          <a:solidFill>
                            <a:schemeClr val="dk1"/>
                          </a:solidFill>
                        </a:rPr>
                      </a:br>
                      <a:br>
                        <a:rPr lang="en">
                          <a:solidFill>
                            <a:schemeClr val="dk1"/>
                          </a:solidFill>
                        </a:rPr>
                      </a:br>
                      <a:r>
                        <a:rPr lang="en">
                          <a:solidFill>
                            <a:schemeClr val="dk1"/>
                          </a:solidFill>
                          <a:latin typeface="Courier New"/>
                          <a:ea typeface="Courier New"/>
                          <a:cs typeface="Courier New"/>
                          <a:sym typeface="Courier New"/>
                        </a:rPr>
                        <a:t>int i=5;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System.out.println(++i);   ← Adds 1,</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Then prints ‘6’</a:t>
                      </a:r>
                      <a:br>
                        <a:rPr lang="en">
                          <a:solidFill>
                            <a:schemeClr val="dk1"/>
                          </a:solidFill>
                        </a:rPr>
                      </a:b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a:t>
                      </a:r>
                      <a:br>
                        <a:rPr lang="en"/>
                      </a:br>
                      <a:br>
                        <a:rPr lang="en"/>
                      </a:br>
                      <a:r>
                        <a:rPr lang="en"/>
                        <a:t>Postfix operator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The value of i is returned THEN incremented</a:t>
                      </a:r>
                      <a:br>
                        <a:rPr lang="en">
                          <a:solidFill>
                            <a:schemeClr val="dk1"/>
                          </a:solidFill>
                        </a:rPr>
                      </a:br>
                      <a:r>
                        <a:rPr lang="en">
                          <a:solidFill>
                            <a:schemeClr val="dk1"/>
                          </a:solidFill>
                        </a:rPr>
                        <a:t>ctr = ctr + 1   → ctr ++</a:t>
                      </a:r>
                      <a:br>
                        <a:rPr lang="en">
                          <a:solidFill>
                            <a:schemeClr val="dk1"/>
                          </a:solidFill>
                        </a:rPr>
                      </a:br>
                      <a:r>
                        <a:rPr lang="en">
                          <a:solidFill>
                            <a:schemeClr val="dk1"/>
                          </a:solidFill>
                          <a:latin typeface="Courier New"/>
                          <a:ea typeface="Courier New"/>
                          <a:cs typeface="Courier New"/>
                          <a:sym typeface="Courier New"/>
                        </a:rPr>
                        <a:t>int i=5;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System.out.println(i++);   ← Prints ‘5’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Then adds 1</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tagline.png" id="267" name="Google Shape;267;p29"/>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268" name="Google Shape;268;p29"/>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69" name="Google Shape;269;p29"/>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Decrement</a:t>
            </a:r>
            <a:r>
              <a:rPr lang="en"/>
              <a:t> Operator</a:t>
            </a:r>
            <a:endParaRPr/>
          </a:p>
        </p:txBody>
      </p:sp>
      <p:sp>
        <p:nvSpPr>
          <p:cNvPr id="270" name="Google Shape;270;p29"/>
          <p:cNvSpPr txBox="1"/>
          <p:nvPr/>
        </p:nvSpPr>
        <p:spPr>
          <a:xfrm>
            <a:off x="421475" y="1060288"/>
            <a:ext cx="7926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latin typeface="Roboto"/>
                <a:ea typeface="Roboto"/>
                <a:cs typeface="Roboto"/>
                <a:sym typeface="Roboto"/>
              </a:rPr>
              <a:t>Sometimes we want to increment a number by one, or decrement it by one.  We can use the following:</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endParaRPr sz="1350">
              <a:solidFill>
                <a:srgbClr val="4D5156"/>
              </a:solidFill>
              <a:highlight>
                <a:srgbClr val="FFFFFF"/>
              </a:highlight>
              <a:latin typeface="Roboto"/>
              <a:ea typeface="Roboto"/>
              <a:cs typeface="Roboto"/>
              <a:sym typeface="Roboto"/>
            </a:endParaRPr>
          </a:p>
        </p:txBody>
      </p:sp>
      <p:graphicFrame>
        <p:nvGraphicFramePr>
          <p:cNvPr id="271" name="Google Shape;271;p29"/>
          <p:cNvGraphicFramePr/>
          <p:nvPr/>
        </p:nvGraphicFramePr>
        <p:xfrm>
          <a:off x="368375" y="1809750"/>
          <a:ext cx="3000000" cy="3000000"/>
        </p:xfrm>
        <a:graphic>
          <a:graphicData uri="http://schemas.openxmlformats.org/drawingml/2006/table">
            <a:tbl>
              <a:tblPr>
                <a:noFill/>
                <a:tableStyleId>{7FD0E3CE-3216-4A77-8D46-1576E456B3FB}</a:tableStyleId>
              </a:tblPr>
              <a:tblGrid>
                <a:gridCol w="1099650"/>
                <a:gridCol w="2082150"/>
                <a:gridCol w="5296025"/>
              </a:tblGrid>
              <a:tr h="381000">
                <a:tc>
                  <a:txBody>
                    <a:bodyPr/>
                    <a:lstStyle/>
                    <a:p>
                      <a:pPr indent="0" lvl="0" marL="0" rtl="0" algn="l">
                        <a:spcBef>
                          <a:spcPts val="0"/>
                        </a:spcBef>
                        <a:spcAft>
                          <a:spcPts val="0"/>
                        </a:spcAft>
                        <a:buNone/>
                      </a:pPr>
                      <a:r>
                        <a:rPr lang="en"/>
                        <a:t>Operator</a:t>
                      </a:r>
                      <a:endParaRPr/>
                    </a:p>
                  </a:txBody>
                  <a:tcPr marT="91425" marB="91425" marR="91425" marL="91425"/>
                </a:tc>
                <a:tc>
                  <a:txBody>
                    <a:bodyPr/>
                    <a:lstStyle/>
                    <a:p>
                      <a:pPr indent="0" lvl="0" marL="0" rtl="0" algn="l">
                        <a:spcBef>
                          <a:spcPts val="0"/>
                        </a:spcBef>
                        <a:spcAft>
                          <a:spcPts val="0"/>
                        </a:spcAft>
                        <a:buNone/>
                      </a:pPr>
                      <a:r>
                        <a:rPr lang="en"/>
                        <a:t>Example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r>
                        <a:rPr lang="en"/>
                        <a:t>i</a:t>
                      </a:r>
                      <a:br>
                        <a:rPr lang="en"/>
                      </a:br>
                      <a:br>
                        <a:rPr lang="en"/>
                      </a:br>
                      <a:r>
                        <a:rPr lang="en"/>
                        <a:t>Prefix Operator</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The value of i is incremented THEN returned</a:t>
                      </a:r>
                      <a:br>
                        <a:rPr lang="en">
                          <a:solidFill>
                            <a:schemeClr val="dk1"/>
                          </a:solidFill>
                        </a:rPr>
                      </a:br>
                      <a:br>
                        <a:rPr lang="en">
                          <a:solidFill>
                            <a:schemeClr val="dk1"/>
                          </a:solidFill>
                        </a:rPr>
                      </a:br>
                      <a:r>
                        <a:rPr lang="en">
                          <a:solidFill>
                            <a:schemeClr val="dk1"/>
                          </a:solidFill>
                          <a:latin typeface="Courier New"/>
                          <a:ea typeface="Courier New"/>
                          <a:cs typeface="Courier New"/>
                          <a:sym typeface="Courier New"/>
                        </a:rPr>
                        <a:t>int i=5;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System.out.println(--i);   ← Subtracts 1,</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Then prints ‘4’</a:t>
                      </a:r>
                      <a:br>
                        <a:rPr lang="en">
                          <a:solidFill>
                            <a:schemeClr val="dk1"/>
                          </a:solidFill>
                        </a:rPr>
                      </a:b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i--</a:t>
                      </a:r>
                      <a:br>
                        <a:rPr lang="en"/>
                      </a:br>
                      <a:br>
                        <a:rPr lang="en"/>
                      </a:br>
                      <a:r>
                        <a:rPr lang="en"/>
                        <a:t>Postfix operator</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The value of i is returned THEN decrement </a:t>
                      </a:r>
                      <a:br>
                        <a:rPr lang="en">
                          <a:solidFill>
                            <a:schemeClr val="dk1"/>
                          </a:solidFill>
                        </a:rPr>
                      </a:br>
                      <a:br>
                        <a:rPr lang="en">
                          <a:solidFill>
                            <a:schemeClr val="dk1"/>
                          </a:solidFill>
                        </a:rPr>
                      </a:br>
                      <a:r>
                        <a:rPr lang="en">
                          <a:solidFill>
                            <a:schemeClr val="dk1"/>
                          </a:solidFill>
                          <a:latin typeface="Courier New"/>
                          <a:ea typeface="Courier New"/>
                          <a:cs typeface="Courier New"/>
                          <a:sym typeface="Courier New"/>
                        </a:rPr>
                        <a:t>int i=5;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System.out.println(i--);   ← Prints ‘5’</a:t>
                      </a:r>
                      <a:br>
                        <a:rPr lang="en">
                          <a:solidFill>
                            <a:schemeClr val="dk1"/>
                          </a:solidFill>
                          <a:latin typeface="Courier New"/>
                          <a:ea typeface="Courier New"/>
                          <a:cs typeface="Courier New"/>
                          <a:sym typeface="Courier New"/>
                        </a:rPr>
                      </a:br>
                      <a:r>
                        <a:rPr lang="en">
                          <a:solidFill>
                            <a:schemeClr val="dk1"/>
                          </a:solidFill>
                          <a:latin typeface="Courier New"/>
                          <a:ea typeface="Courier New"/>
                          <a:cs typeface="Courier New"/>
                          <a:sym typeface="Courier New"/>
                        </a:rPr>
                        <a:t>                             Then subtracts 1</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tagline.png" id="276" name="Google Shape;276;p30"/>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277" name="Google Shape;277;p30"/>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278" name="Google Shape;278;p30"/>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Shortcut  (+ - * / %)</a:t>
            </a:r>
            <a:endParaRPr/>
          </a:p>
        </p:txBody>
      </p:sp>
      <p:sp>
        <p:nvSpPr>
          <p:cNvPr id="279" name="Google Shape;279;p30"/>
          <p:cNvSpPr txBox="1"/>
          <p:nvPr/>
        </p:nvSpPr>
        <p:spPr>
          <a:xfrm>
            <a:off x="421475" y="1060288"/>
            <a:ext cx="7926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latin typeface="Roboto"/>
                <a:ea typeface="Roboto"/>
                <a:cs typeface="Roboto"/>
                <a:sym typeface="Roboto"/>
              </a:rPr>
              <a:t>i ++    →    i = i + 1</a:t>
            </a:r>
            <a:endParaRPr sz="13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r>
              <a:rPr lang="en" sz="1350">
                <a:solidFill>
                  <a:srgbClr val="4D5156"/>
                </a:solidFill>
                <a:highlight>
                  <a:srgbClr val="FFFFFF"/>
                </a:highlight>
                <a:latin typeface="Roboto"/>
                <a:ea typeface="Roboto"/>
                <a:cs typeface="Roboto"/>
                <a:sym typeface="Roboto"/>
              </a:rPr>
              <a:t>i</a:t>
            </a:r>
            <a:r>
              <a:rPr lang="en" sz="1350">
                <a:solidFill>
                  <a:srgbClr val="4D5156"/>
                </a:solidFill>
                <a:highlight>
                  <a:srgbClr val="FFFFFF"/>
                </a:highlight>
                <a:latin typeface="Roboto"/>
                <a:ea typeface="Roboto"/>
                <a:cs typeface="Roboto"/>
                <a:sym typeface="Roboto"/>
              </a:rPr>
              <a:t> --   →   i = i -1</a:t>
            </a:r>
            <a:endParaRPr sz="13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br>
              <a:rPr lang="en" sz="1350">
                <a:solidFill>
                  <a:srgbClr val="4D5156"/>
                </a:solidFill>
                <a:highlight>
                  <a:srgbClr val="FFFFFF"/>
                </a:highlight>
                <a:latin typeface="Roboto"/>
                <a:ea typeface="Roboto"/>
                <a:cs typeface="Roboto"/>
                <a:sym typeface="Roboto"/>
              </a:rPr>
            </a:br>
            <a:r>
              <a:rPr lang="en" sz="1350">
                <a:solidFill>
                  <a:srgbClr val="4D5156"/>
                </a:solidFill>
                <a:highlight>
                  <a:srgbClr val="FFFFFF"/>
                </a:highlight>
                <a:latin typeface="Roboto"/>
                <a:ea typeface="Roboto"/>
                <a:cs typeface="Roboto"/>
                <a:sym typeface="Roboto"/>
              </a:rPr>
              <a:t>i = i + 2</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r>
              <a:rPr lang="en" sz="1350">
                <a:solidFill>
                  <a:srgbClr val="4D5156"/>
                </a:solidFill>
                <a:highlight>
                  <a:srgbClr val="FFFFFF"/>
                </a:highlight>
                <a:latin typeface="Roboto"/>
                <a:ea typeface="Roboto"/>
                <a:cs typeface="Roboto"/>
                <a:sym typeface="Roboto"/>
              </a:rPr>
              <a:t>i+=2;  →  i = i + 2</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r>
              <a:rPr lang="en" sz="1350">
                <a:solidFill>
                  <a:srgbClr val="4D5156"/>
                </a:solidFill>
                <a:highlight>
                  <a:srgbClr val="FFFFFF"/>
                </a:highlight>
                <a:latin typeface="Roboto"/>
                <a:ea typeface="Roboto"/>
                <a:cs typeface="Roboto"/>
                <a:sym typeface="Roboto"/>
              </a:rPr>
              <a:t>i-=2; → i = i -2</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r>
              <a:rPr lang="en" sz="1350">
                <a:solidFill>
                  <a:srgbClr val="4D5156"/>
                </a:solidFill>
                <a:highlight>
                  <a:srgbClr val="FFFFFF"/>
                </a:highlight>
                <a:latin typeface="Roboto"/>
                <a:ea typeface="Roboto"/>
                <a:cs typeface="Roboto"/>
                <a:sym typeface="Roboto"/>
              </a:rPr>
              <a:t>i*=2 →  i = i * 2</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r>
              <a:rPr lang="en" sz="1350">
                <a:solidFill>
                  <a:srgbClr val="4D5156"/>
                </a:solidFill>
                <a:highlight>
                  <a:srgbClr val="FFFFFF"/>
                </a:highlight>
                <a:latin typeface="Roboto"/>
                <a:ea typeface="Roboto"/>
                <a:cs typeface="Roboto"/>
                <a:sym typeface="Roboto"/>
              </a:rPr>
              <a:t>i++ --&gt; i = i + 1  → i+=1;</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endParaRPr sz="1350">
              <a:solidFill>
                <a:srgbClr val="4D5156"/>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311700" y="241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 Scope</a:t>
            </a:r>
            <a:endParaRPr/>
          </a:p>
        </p:txBody>
      </p:sp>
      <p:sp>
        <p:nvSpPr>
          <p:cNvPr id="285" name="Google Shape;285;p31"/>
          <p:cNvSpPr txBox="1"/>
          <p:nvPr>
            <p:ph idx="1" type="body"/>
          </p:nvPr>
        </p:nvSpPr>
        <p:spPr>
          <a:xfrm>
            <a:off x="311700" y="873875"/>
            <a:ext cx="8520600" cy="31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variables </a:t>
            </a:r>
            <a:r>
              <a:rPr b="1" lang="en"/>
              <a:t>scope </a:t>
            </a:r>
            <a:r>
              <a:rPr lang="en"/>
              <a:t>defines where in a program that the variable is valid (</a:t>
            </a:r>
            <a:r>
              <a:rPr i="1" lang="en"/>
              <a:t>can be</a:t>
            </a:r>
            <a:r>
              <a:rPr lang="en"/>
              <a:t> </a:t>
            </a:r>
            <a:r>
              <a:rPr i="1" lang="en"/>
              <a:t>referenced</a:t>
            </a:r>
            <a:r>
              <a:rPr lang="en"/>
              <a:t>).  When code execution reaches a point where the variable </a:t>
            </a:r>
            <a:r>
              <a:rPr i="1" lang="en"/>
              <a:t>can no longer be referenced</a:t>
            </a:r>
            <a:r>
              <a:rPr lang="en"/>
              <a:t>, then the variable is </a:t>
            </a:r>
            <a:r>
              <a:rPr b="1" lang="en"/>
              <a:t>out of scope</a:t>
            </a:r>
            <a:r>
              <a:rPr lang="en"/>
              <a:t>.</a:t>
            </a:r>
            <a:endParaRPr/>
          </a:p>
          <a:p>
            <a:pPr indent="0" lvl="0" marL="0" rtl="0" algn="l">
              <a:spcBef>
                <a:spcPts val="1600"/>
              </a:spcBef>
              <a:spcAft>
                <a:spcPts val="0"/>
              </a:spcAft>
              <a:buNone/>
            </a:pPr>
            <a:r>
              <a:rPr lang="en"/>
              <a:t>In Java, scope is determined by blocks.  </a:t>
            </a:r>
            <a:endParaRPr/>
          </a:p>
          <a:p>
            <a:pPr indent="-342900" lvl="0" marL="457200" rtl="0" algn="l">
              <a:spcBef>
                <a:spcPts val="1600"/>
              </a:spcBef>
              <a:spcAft>
                <a:spcPts val="0"/>
              </a:spcAft>
              <a:buSzPts val="1800"/>
              <a:buAutoNum type="arabicPeriod"/>
            </a:pPr>
            <a:r>
              <a:rPr lang="en"/>
              <a:t>Variables declared inside a block ( {...} ) are only available within that block.</a:t>
            </a:r>
            <a:endParaRPr/>
          </a:p>
          <a:p>
            <a:pPr indent="-342900" lvl="0" marL="457200" rtl="0" algn="l">
              <a:spcBef>
                <a:spcPts val="0"/>
              </a:spcBef>
              <a:spcAft>
                <a:spcPts val="0"/>
              </a:spcAft>
              <a:buSzPts val="1800"/>
              <a:buAutoNum type="arabicPeriod"/>
            </a:pPr>
            <a:r>
              <a:rPr lang="en"/>
              <a:t>Blocks can be </a:t>
            </a:r>
            <a:r>
              <a:rPr i="1" lang="en"/>
              <a:t>nested </a:t>
            </a:r>
            <a:r>
              <a:rPr lang="en"/>
              <a:t>within other blocks.  Variables declared in a block are also available in any nested blocks.  However, they are not available in a blocks </a:t>
            </a:r>
            <a:r>
              <a:rPr i="1" lang="en"/>
              <a:t>parent </a:t>
            </a:r>
            <a:r>
              <a:rPr lang="en"/>
              <a:t>block.</a:t>
            </a:r>
            <a:endParaRPr/>
          </a:p>
        </p:txBody>
      </p:sp>
      <p:sp>
        <p:nvSpPr>
          <p:cNvPr id="286" name="Google Shape;286;p31"/>
          <p:cNvSpPr txBox="1"/>
          <p:nvPr/>
        </p:nvSpPr>
        <p:spPr>
          <a:xfrm>
            <a:off x="1929225" y="4340750"/>
            <a:ext cx="5047200" cy="4716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Java does not have the concept of </a:t>
            </a:r>
            <a:r>
              <a:rPr b="1" lang="en"/>
              <a:t>Global scoped</a:t>
            </a:r>
            <a:r>
              <a:rPr lang="en"/>
              <a:t> 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nvSpPr>
        <p:spPr>
          <a:xfrm>
            <a:off x="529700" y="517600"/>
            <a:ext cx="3043200" cy="37719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t>
            </a:r>
            <a:endParaRPr b="1" sz="1600"/>
          </a:p>
          <a:p>
            <a:pPr indent="0" lvl="0" marL="0" rtl="0" algn="l">
              <a:spcBef>
                <a:spcPts val="0"/>
              </a:spcBef>
              <a:spcAft>
                <a:spcPts val="0"/>
              </a:spcAft>
              <a:buNone/>
            </a:pPr>
            <a:r>
              <a:rPr b="1" lang="en" sz="1600"/>
              <a:t>	</a:t>
            </a:r>
            <a:r>
              <a:rPr lang="en" sz="1600"/>
              <a:t>int x = 10;</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 sz="1600"/>
              <a:t>}</a:t>
            </a:r>
            <a:endParaRPr b="1" sz="1600"/>
          </a:p>
        </p:txBody>
      </p:sp>
      <p:sp>
        <p:nvSpPr>
          <p:cNvPr id="292" name="Google Shape;292;p32"/>
          <p:cNvSpPr txBox="1"/>
          <p:nvPr/>
        </p:nvSpPr>
        <p:spPr>
          <a:xfrm>
            <a:off x="1060950" y="1208800"/>
            <a:ext cx="2314500" cy="23895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r>
              <a:rPr lang="en" sz="1600">
                <a:solidFill>
                  <a:schemeClr val="dk1"/>
                </a:solidFill>
              </a:rPr>
              <a:t>int y = 20;</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a:t>
            </a:r>
            <a:endParaRPr/>
          </a:p>
        </p:txBody>
      </p:sp>
      <p:sp>
        <p:nvSpPr>
          <p:cNvPr id="293" name="Google Shape;293;p32"/>
          <p:cNvSpPr txBox="1"/>
          <p:nvPr/>
        </p:nvSpPr>
        <p:spPr>
          <a:xfrm>
            <a:off x="1654675" y="1797075"/>
            <a:ext cx="1543200" cy="11145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	</a:t>
            </a:r>
            <a:r>
              <a:rPr lang="en" sz="1600">
                <a:solidFill>
                  <a:schemeClr val="dk1"/>
                </a:solidFill>
              </a:rPr>
              <a:t>int z = 5;</a:t>
            </a:r>
            <a:br>
              <a:rPr lang="en" sz="1600">
                <a:solidFill>
                  <a:schemeClr val="dk1"/>
                </a:solidFill>
              </a:rPr>
            </a:br>
            <a:r>
              <a:rPr lang="en" sz="1600">
                <a:solidFill>
                  <a:schemeClr val="dk1"/>
                </a:solidFill>
              </a:rPr>
              <a:t>	y = y + z;</a:t>
            </a:r>
            <a:endParaRPr sz="1600">
              <a:solidFill>
                <a:schemeClr val="dk1"/>
              </a:solidFill>
            </a:endParaRPr>
          </a:p>
          <a:p>
            <a:pPr indent="0" lvl="0" marL="0" rtl="0" algn="l">
              <a:spcBef>
                <a:spcPts val="0"/>
              </a:spcBef>
              <a:spcAft>
                <a:spcPts val="0"/>
              </a:spcAft>
              <a:buClr>
                <a:schemeClr val="dk1"/>
              </a:buClr>
              <a:buSzPts val="1100"/>
              <a:buFont typeface="Arial"/>
              <a:buNone/>
            </a:pPr>
            <a:r>
              <a:rPr b="1" lang="en" sz="1600">
                <a:solidFill>
                  <a:schemeClr val="dk1"/>
                </a:solidFill>
              </a:rPr>
              <a:t>}</a:t>
            </a:r>
            <a:endParaRPr b="1" sz="1600">
              <a:solidFill>
                <a:schemeClr val="dk1"/>
              </a:solidFill>
            </a:endParaRPr>
          </a:p>
          <a:p>
            <a:pPr indent="0" lvl="0" marL="0" rtl="0" algn="l">
              <a:spcBef>
                <a:spcPts val="0"/>
              </a:spcBef>
              <a:spcAft>
                <a:spcPts val="0"/>
              </a:spcAft>
              <a:buNone/>
            </a:pPr>
            <a:r>
              <a:t/>
            </a:r>
            <a:endParaRPr/>
          </a:p>
        </p:txBody>
      </p:sp>
      <p:sp>
        <p:nvSpPr>
          <p:cNvPr id="294" name="Google Shape;294;p32"/>
          <p:cNvSpPr txBox="1"/>
          <p:nvPr/>
        </p:nvSpPr>
        <p:spPr>
          <a:xfrm>
            <a:off x="1297000" y="3697800"/>
            <a:ext cx="53472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what variables are available here?</a:t>
            </a:r>
            <a:endParaRPr b="1"/>
          </a:p>
        </p:txBody>
      </p:sp>
      <p:sp>
        <p:nvSpPr>
          <p:cNvPr id="295" name="Google Shape;295;p32"/>
          <p:cNvSpPr txBox="1"/>
          <p:nvPr/>
        </p:nvSpPr>
        <p:spPr>
          <a:xfrm>
            <a:off x="1513675" y="2950100"/>
            <a:ext cx="74343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what variables are available here?       If y is available, what is its value?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tagline.png" id="65" name="Google Shape;65;p15"/>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Objectives</a:t>
            </a:r>
            <a:endParaRPr/>
          </a:p>
        </p:txBody>
      </p:sp>
      <p:sp>
        <p:nvSpPr>
          <p:cNvPr id="67" name="Google Shape;67;p15"/>
          <p:cNvSpPr txBox="1"/>
          <p:nvPr>
            <p:ph idx="1" type="body"/>
          </p:nvPr>
        </p:nvSpPr>
        <p:spPr>
          <a:xfrm>
            <a:off x="311700" y="1073450"/>
            <a:ext cx="8520600" cy="3619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50">
                <a:solidFill>
                  <a:srgbClr val="3C4043"/>
                </a:solidFill>
                <a:highlight>
                  <a:srgbClr val="FFFFFF"/>
                </a:highlight>
                <a:latin typeface="Roboto"/>
                <a:ea typeface="Roboto"/>
                <a:cs typeface="Roboto"/>
                <a:sym typeface="Roboto"/>
              </a:rPr>
              <a:t>Creating and using arrays</a:t>
            </a:r>
            <a:br>
              <a:rPr b="1" lang="en" sz="1550">
                <a:solidFill>
                  <a:srgbClr val="3C4043"/>
                </a:solidFill>
                <a:highlight>
                  <a:srgbClr val="FFFFFF"/>
                </a:highlight>
                <a:latin typeface="Roboto"/>
                <a:ea typeface="Roboto"/>
                <a:cs typeface="Roboto"/>
                <a:sym typeface="Roboto"/>
              </a:rPr>
            </a:br>
            <a:r>
              <a:rPr b="1" lang="en" sz="1550">
                <a:solidFill>
                  <a:srgbClr val="3C4043"/>
                </a:solidFill>
                <a:highlight>
                  <a:srgbClr val="FFFFFF"/>
                </a:highlight>
                <a:latin typeface="Roboto"/>
                <a:ea typeface="Roboto"/>
                <a:cs typeface="Roboto"/>
                <a:sym typeface="Roboto"/>
              </a:rPr>
              <a:t> 	- </a:t>
            </a:r>
            <a:r>
              <a:rPr lang="en" sz="1550">
                <a:solidFill>
                  <a:srgbClr val="3C4043"/>
                </a:solidFill>
                <a:highlight>
                  <a:srgbClr val="FFFFFF"/>
                </a:highlight>
                <a:latin typeface="Roboto"/>
                <a:ea typeface="Roboto"/>
                <a:cs typeface="Roboto"/>
                <a:sym typeface="Roboto"/>
              </a:rPr>
              <a:t>Indexes and elements</a:t>
            </a:r>
            <a:br>
              <a:rPr lang="en" sz="1550">
                <a:solidFill>
                  <a:srgbClr val="3C4043"/>
                </a:solidFill>
                <a:highlight>
                  <a:srgbClr val="FFFFFF"/>
                </a:highlight>
                <a:latin typeface="Roboto"/>
                <a:ea typeface="Roboto"/>
                <a:cs typeface="Roboto"/>
                <a:sym typeface="Roboto"/>
              </a:rPr>
            </a:br>
            <a:r>
              <a:rPr lang="en" sz="1550">
                <a:solidFill>
                  <a:srgbClr val="3C4043"/>
                </a:solidFill>
                <a:highlight>
                  <a:srgbClr val="FFFFFF"/>
                </a:highlight>
                <a:latin typeface="Roboto"/>
                <a:ea typeface="Roboto"/>
                <a:cs typeface="Roboto"/>
                <a:sym typeface="Roboto"/>
              </a:rPr>
              <a:t>	</a:t>
            </a:r>
            <a:r>
              <a:rPr b="1" lang="en" sz="1550">
                <a:solidFill>
                  <a:srgbClr val="3C4043"/>
                </a:solidFill>
                <a:highlight>
                  <a:srgbClr val="FFFFFF"/>
                </a:highlight>
                <a:latin typeface="Roboto"/>
                <a:ea typeface="Roboto"/>
                <a:cs typeface="Roboto"/>
                <a:sym typeface="Roboto"/>
              </a:rPr>
              <a:t>-</a:t>
            </a:r>
            <a:r>
              <a:rPr lang="en" sz="1550">
                <a:solidFill>
                  <a:srgbClr val="3C4043"/>
                </a:solidFill>
                <a:highlight>
                  <a:srgbClr val="FFFFFF"/>
                </a:highlight>
                <a:latin typeface="Roboto"/>
                <a:ea typeface="Roboto"/>
                <a:cs typeface="Roboto"/>
                <a:sym typeface="Roboto"/>
              </a:rPr>
              <a:t> Declaring arrays with fixed sizes</a:t>
            </a:r>
            <a:br>
              <a:rPr lang="en" sz="1550">
                <a:solidFill>
                  <a:srgbClr val="3C4043"/>
                </a:solidFill>
                <a:highlight>
                  <a:srgbClr val="FFFFFF"/>
                </a:highlight>
                <a:latin typeface="Roboto"/>
                <a:ea typeface="Roboto"/>
                <a:cs typeface="Roboto"/>
                <a:sym typeface="Roboto"/>
              </a:rPr>
            </a:br>
            <a:r>
              <a:rPr lang="en" sz="1550">
                <a:solidFill>
                  <a:srgbClr val="3C4043"/>
                </a:solidFill>
                <a:highlight>
                  <a:srgbClr val="FFFFFF"/>
                </a:highlight>
                <a:latin typeface="Roboto"/>
                <a:ea typeface="Roboto"/>
                <a:cs typeface="Roboto"/>
                <a:sym typeface="Roboto"/>
              </a:rPr>
              <a:t>	</a:t>
            </a:r>
            <a:r>
              <a:rPr b="1" lang="en" sz="1550">
                <a:solidFill>
                  <a:srgbClr val="3C4043"/>
                </a:solidFill>
                <a:highlight>
                  <a:srgbClr val="FFFFFF"/>
                </a:highlight>
                <a:latin typeface="Roboto"/>
                <a:ea typeface="Roboto"/>
                <a:cs typeface="Roboto"/>
                <a:sym typeface="Roboto"/>
              </a:rPr>
              <a:t>-</a:t>
            </a:r>
            <a:r>
              <a:rPr lang="en" sz="1550">
                <a:solidFill>
                  <a:srgbClr val="3C4043"/>
                </a:solidFill>
                <a:highlight>
                  <a:srgbClr val="FFFFFF"/>
                </a:highlight>
                <a:latin typeface="Roboto"/>
                <a:ea typeface="Roboto"/>
                <a:cs typeface="Roboto"/>
                <a:sym typeface="Roboto"/>
              </a:rPr>
              <a:t> Assigning and retrieving array element values</a:t>
            </a:r>
            <a:br>
              <a:rPr lang="en" sz="1550">
                <a:solidFill>
                  <a:srgbClr val="3C4043"/>
                </a:solidFill>
                <a:highlight>
                  <a:srgbClr val="FFFFFF"/>
                </a:highlight>
                <a:latin typeface="Roboto"/>
                <a:ea typeface="Roboto"/>
                <a:cs typeface="Roboto"/>
                <a:sym typeface="Roboto"/>
              </a:rPr>
            </a:br>
            <a:r>
              <a:rPr lang="en" sz="1550">
                <a:solidFill>
                  <a:srgbClr val="3C4043"/>
                </a:solidFill>
                <a:highlight>
                  <a:srgbClr val="FFFFFF"/>
                </a:highlight>
                <a:latin typeface="Roboto"/>
                <a:ea typeface="Roboto"/>
                <a:cs typeface="Roboto"/>
                <a:sym typeface="Roboto"/>
              </a:rPr>
              <a:t>	</a:t>
            </a:r>
            <a:r>
              <a:rPr b="1" lang="en" sz="1550">
                <a:solidFill>
                  <a:srgbClr val="3C4043"/>
                </a:solidFill>
                <a:highlight>
                  <a:srgbClr val="FFFFFF"/>
                </a:highlight>
                <a:latin typeface="Roboto"/>
                <a:ea typeface="Roboto"/>
                <a:cs typeface="Roboto"/>
                <a:sym typeface="Roboto"/>
              </a:rPr>
              <a:t>-</a:t>
            </a:r>
            <a:r>
              <a:rPr lang="en" sz="1550">
                <a:solidFill>
                  <a:srgbClr val="3C4043"/>
                </a:solidFill>
                <a:highlight>
                  <a:srgbClr val="FFFFFF"/>
                </a:highlight>
                <a:latin typeface="Roboto"/>
                <a:ea typeface="Roboto"/>
                <a:cs typeface="Roboto"/>
                <a:sym typeface="Roboto"/>
              </a:rPr>
              <a:t> Use loops to iterate through the contents of an array</a:t>
            </a:r>
            <a:br>
              <a:rPr lang="en" sz="1550">
                <a:solidFill>
                  <a:srgbClr val="3C4043"/>
                </a:solidFill>
                <a:highlight>
                  <a:srgbClr val="FFFFFF"/>
                </a:highlight>
                <a:latin typeface="Roboto"/>
                <a:ea typeface="Roboto"/>
                <a:cs typeface="Roboto"/>
                <a:sym typeface="Roboto"/>
              </a:rPr>
            </a:br>
            <a:br>
              <a:rPr lang="en" sz="1550">
                <a:solidFill>
                  <a:srgbClr val="3C4043"/>
                </a:solidFill>
                <a:highlight>
                  <a:srgbClr val="FFFFFF"/>
                </a:highlight>
                <a:latin typeface="Roboto"/>
                <a:ea typeface="Roboto"/>
                <a:cs typeface="Roboto"/>
                <a:sym typeface="Roboto"/>
              </a:rPr>
            </a:br>
            <a:r>
              <a:rPr b="1" lang="en" sz="1550">
                <a:solidFill>
                  <a:srgbClr val="3C4043"/>
                </a:solidFill>
                <a:highlight>
                  <a:srgbClr val="FFFFFF"/>
                </a:highlight>
                <a:latin typeface="Roboto"/>
                <a:ea typeface="Roboto"/>
                <a:cs typeface="Roboto"/>
                <a:sym typeface="Roboto"/>
              </a:rPr>
              <a:t>Variable Scope</a:t>
            </a:r>
            <a:endParaRPr b="1" sz="1550">
              <a:solidFill>
                <a:srgbClr val="3C4043"/>
              </a:solidFill>
              <a:highlight>
                <a:srgbClr val="FFFFFF"/>
              </a:highlight>
              <a:latin typeface="Roboto"/>
              <a:ea typeface="Roboto"/>
              <a:cs typeface="Roboto"/>
              <a:sym typeface="Roboto"/>
            </a:endParaRPr>
          </a:p>
          <a:p>
            <a:pPr indent="0" lvl="0" marL="457200" rtl="0" algn="l">
              <a:spcBef>
                <a:spcPts val="1600"/>
              </a:spcBef>
              <a:spcAft>
                <a:spcPts val="0"/>
              </a:spcAft>
              <a:buNone/>
            </a:pPr>
            <a:r>
              <a:rPr b="1" lang="en" sz="1550">
                <a:solidFill>
                  <a:srgbClr val="3C4043"/>
                </a:solidFill>
                <a:highlight>
                  <a:srgbClr val="FFFFFF"/>
                </a:highlight>
                <a:latin typeface="Roboto"/>
                <a:ea typeface="Roboto"/>
                <a:cs typeface="Roboto"/>
                <a:sym typeface="Roboto"/>
              </a:rPr>
              <a:t>Loops</a:t>
            </a:r>
            <a:br>
              <a:rPr lang="en" sz="1550">
                <a:solidFill>
                  <a:srgbClr val="3C4043"/>
                </a:solidFill>
                <a:highlight>
                  <a:srgbClr val="FFFFFF"/>
                </a:highlight>
                <a:latin typeface="Roboto"/>
                <a:ea typeface="Roboto"/>
                <a:cs typeface="Roboto"/>
                <a:sym typeface="Roboto"/>
              </a:rPr>
            </a:br>
            <a:r>
              <a:rPr lang="en" sz="1550">
                <a:solidFill>
                  <a:srgbClr val="3C4043"/>
                </a:solidFill>
                <a:highlight>
                  <a:srgbClr val="FFFFFF"/>
                </a:highlight>
                <a:latin typeface="Roboto"/>
                <a:ea typeface="Roboto"/>
                <a:cs typeface="Roboto"/>
                <a:sym typeface="Roboto"/>
              </a:rPr>
              <a:t>	</a:t>
            </a:r>
            <a:r>
              <a:rPr b="1" lang="en" sz="1550">
                <a:solidFill>
                  <a:srgbClr val="3C4043"/>
                </a:solidFill>
                <a:highlight>
                  <a:srgbClr val="FFFFFF"/>
                </a:highlight>
                <a:latin typeface="Roboto"/>
                <a:ea typeface="Roboto"/>
                <a:cs typeface="Roboto"/>
                <a:sym typeface="Roboto"/>
              </a:rPr>
              <a:t>-</a:t>
            </a:r>
            <a:r>
              <a:rPr lang="en" sz="1550">
                <a:solidFill>
                  <a:srgbClr val="3C4043"/>
                </a:solidFill>
                <a:highlight>
                  <a:srgbClr val="FFFFFF"/>
                </a:highlight>
                <a:latin typeface="Roboto"/>
                <a:ea typeface="Roboto"/>
                <a:cs typeface="Roboto"/>
                <a:sym typeface="Roboto"/>
              </a:rPr>
              <a:t> Create for loops to avoid code duplication</a:t>
            </a:r>
            <a:br>
              <a:rPr lang="en" sz="1550">
                <a:solidFill>
                  <a:srgbClr val="3C4043"/>
                </a:solidFill>
                <a:highlight>
                  <a:srgbClr val="FFFFFF"/>
                </a:highlight>
                <a:latin typeface="Roboto"/>
                <a:ea typeface="Roboto"/>
                <a:cs typeface="Roboto"/>
                <a:sym typeface="Roboto"/>
              </a:rPr>
            </a:br>
            <a:r>
              <a:rPr lang="en" sz="1550">
                <a:solidFill>
                  <a:srgbClr val="3C4043"/>
                </a:solidFill>
                <a:highlight>
                  <a:srgbClr val="FFFFFF"/>
                </a:highlight>
                <a:latin typeface="Roboto"/>
                <a:ea typeface="Roboto"/>
                <a:cs typeface="Roboto"/>
                <a:sym typeface="Roboto"/>
              </a:rPr>
              <a:t>	- Leverage increment &amp; decrement shorthand assignment operators</a:t>
            </a:r>
            <a:endParaRPr sz="1550">
              <a:solidFill>
                <a:srgbClr val="3C4043"/>
              </a:solidFill>
              <a:highlight>
                <a:srgbClr val="FFFFFF"/>
              </a:highlight>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1600">
              <a:solidFill>
                <a:schemeClr val="dk1"/>
              </a:solidFill>
            </a:endParaRPr>
          </a:p>
          <a:p>
            <a:pPr indent="0" lvl="0" marL="0" rtl="0" algn="l">
              <a:spcBef>
                <a:spcPts val="160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550">
              <a:solidFill>
                <a:srgbClr val="3C4043"/>
              </a:solidFill>
              <a:highlight>
                <a:srgbClr val="FFFFFF"/>
              </a:highlight>
              <a:latin typeface="Roboto"/>
              <a:ea typeface="Roboto"/>
              <a:cs typeface="Roboto"/>
              <a:sym typeface="Roboto"/>
            </a:endParaRPr>
          </a:p>
          <a:p>
            <a:pPr indent="0" lvl="0" marL="0" rtl="0" algn="l">
              <a:spcBef>
                <a:spcPts val="1600"/>
              </a:spcBef>
              <a:spcAft>
                <a:spcPts val="1600"/>
              </a:spcAft>
              <a:buNone/>
            </a:pPr>
            <a:br>
              <a:rPr b="1" lang="en" sz="1150">
                <a:solidFill>
                  <a:srgbClr val="3C4043"/>
                </a:solidFill>
                <a:highlight>
                  <a:srgbClr val="FFFFFF"/>
                </a:highlight>
                <a:latin typeface="Roboto"/>
                <a:ea typeface="Roboto"/>
                <a:cs typeface="Roboto"/>
                <a:sym typeface="Roboto"/>
              </a:rPr>
            </a:br>
            <a:endParaRPr sz="1900"/>
          </a:p>
        </p:txBody>
      </p:sp>
      <p:pic>
        <p:nvPicPr>
          <p:cNvPr id="68" name="Google Shape;68;p15"/>
          <p:cNvPicPr preferRelativeResize="0"/>
          <p:nvPr/>
        </p:nvPicPr>
        <p:blipFill>
          <a:blip r:embed="rId4">
            <a:alphaModFix/>
          </a:blip>
          <a:stretch>
            <a:fillRect/>
          </a:stretch>
        </p:blipFill>
        <p:spPr>
          <a:xfrm>
            <a:off x="6741475" y="1175813"/>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descr="tagline.png" id="300" name="Google Shape;300;p33"/>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301" name="Google Shape;301;p33"/>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02" name="Google Shape;302;p33"/>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Loops</a:t>
            </a:r>
            <a:endParaRPr/>
          </a:p>
        </p:txBody>
      </p:sp>
      <p:sp>
        <p:nvSpPr>
          <p:cNvPr id="303" name="Google Shape;303;p33"/>
          <p:cNvSpPr txBox="1"/>
          <p:nvPr/>
        </p:nvSpPr>
        <p:spPr>
          <a:xfrm>
            <a:off x="421475" y="1060288"/>
            <a:ext cx="7926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4D5156"/>
                </a:solidFill>
                <a:highlight>
                  <a:srgbClr val="FFFFFF"/>
                </a:highlight>
                <a:latin typeface="Roboto"/>
                <a:ea typeface="Roboto"/>
                <a:cs typeface="Roboto"/>
                <a:sym typeface="Roboto"/>
              </a:rPr>
              <a:t>Loops are used when we want to write code that runs multiple times.  We often (but not always) use loops when working with collections of data.</a:t>
            </a:r>
            <a:br>
              <a:rPr lang="en" sz="1350">
                <a:solidFill>
                  <a:srgbClr val="4D5156"/>
                </a:solidFill>
                <a:highlight>
                  <a:srgbClr val="FFFFFF"/>
                </a:highlight>
                <a:latin typeface="Roboto"/>
                <a:ea typeface="Roboto"/>
                <a:cs typeface="Roboto"/>
                <a:sym typeface="Roboto"/>
              </a:rPr>
            </a:br>
            <a:br>
              <a:rPr lang="en" sz="1350">
                <a:solidFill>
                  <a:srgbClr val="4D5156"/>
                </a:solidFill>
                <a:highlight>
                  <a:srgbClr val="FFFFFF"/>
                </a:highlight>
                <a:latin typeface="Roboto"/>
                <a:ea typeface="Roboto"/>
                <a:cs typeface="Roboto"/>
                <a:sym typeface="Roboto"/>
              </a:rPr>
            </a:br>
            <a:r>
              <a:rPr b="1" lang="en" sz="1350">
                <a:solidFill>
                  <a:srgbClr val="4D5156"/>
                </a:solidFill>
                <a:highlight>
                  <a:srgbClr val="FFFFFF"/>
                </a:highlight>
                <a:latin typeface="Roboto"/>
                <a:ea typeface="Roboto"/>
                <a:cs typeface="Roboto"/>
                <a:sym typeface="Roboto"/>
              </a:rPr>
              <a:t>There are a few types of loops:</a:t>
            </a:r>
            <a:endParaRPr b="1" sz="1350">
              <a:solidFill>
                <a:srgbClr val="4D5156"/>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4D5156"/>
              </a:solidFill>
              <a:highlight>
                <a:srgbClr val="FFFFFF"/>
              </a:highlight>
              <a:latin typeface="Roboto"/>
              <a:ea typeface="Roboto"/>
              <a:cs typeface="Roboto"/>
              <a:sym typeface="Roboto"/>
            </a:endParaRPr>
          </a:p>
          <a:p>
            <a:pPr indent="-314325" lvl="0" marL="457200" rtl="0" algn="l">
              <a:spcBef>
                <a:spcPts val="0"/>
              </a:spcBef>
              <a:spcAft>
                <a:spcPts val="0"/>
              </a:spcAft>
              <a:buClr>
                <a:srgbClr val="4D5156"/>
              </a:buClr>
              <a:buSzPts val="1350"/>
              <a:buFont typeface="Roboto"/>
              <a:buChar char="●"/>
            </a:pPr>
            <a:r>
              <a:rPr b="1" lang="en" sz="1350">
                <a:solidFill>
                  <a:srgbClr val="4D5156"/>
                </a:solidFill>
                <a:highlight>
                  <a:srgbClr val="FFFFFF"/>
                </a:highlight>
                <a:latin typeface="Roboto"/>
                <a:ea typeface="Roboto"/>
                <a:cs typeface="Roboto"/>
                <a:sym typeface="Roboto"/>
              </a:rPr>
              <a:t>basic for loop</a:t>
            </a:r>
            <a:endParaRPr b="1" sz="1350">
              <a:solidFill>
                <a:srgbClr val="4D5156"/>
              </a:solidFill>
              <a:highlight>
                <a:srgbClr val="FFFFFF"/>
              </a:highlight>
              <a:latin typeface="Roboto"/>
              <a:ea typeface="Roboto"/>
              <a:cs typeface="Roboto"/>
              <a:sym typeface="Roboto"/>
            </a:endParaRPr>
          </a:p>
          <a:p>
            <a:pPr indent="-314325" lvl="0" marL="457200" rtl="0" algn="l">
              <a:spcBef>
                <a:spcPts val="0"/>
              </a:spcBef>
              <a:spcAft>
                <a:spcPts val="0"/>
              </a:spcAft>
              <a:buClr>
                <a:srgbClr val="4D5156"/>
              </a:buClr>
              <a:buSzPts val="1350"/>
              <a:buFont typeface="Roboto"/>
              <a:buChar char="●"/>
            </a:pPr>
            <a:r>
              <a:rPr lang="en" sz="1350">
                <a:solidFill>
                  <a:srgbClr val="4D5156"/>
                </a:solidFill>
                <a:highlight>
                  <a:srgbClr val="FFFFFF"/>
                </a:highlight>
                <a:latin typeface="Roboto"/>
                <a:ea typeface="Roboto"/>
                <a:cs typeface="Roboto"/>
                <a:sym typeface="Roboto"/>
              </a:rPr>
              <a:t>enhanced for loop (will save until next week)</a:t>
            </a:r>
            <a:endParaRPr sz="1350">
              <a:solidFill>
                <a:srgbClr val="4D5156"/>
              </a:solidFill>
              <a:highlight>
                <a:srgbClr val="FFFFFF"/>
              </a:highlight>
              <a:latin typeface="Roboto"/>
              <a:ea typeface="Roboto"/>
              <a:cs typeface="Roboto"/>
              <a:sym typeface="Roboto"/>
            </a:endParaRPr>
          </a:p>
          <a:p>
            <a:pPr indent="-314325" lvl="0" marL="457200" rtl="0" algn="l">
              <a:spcBef>
                <a:spcPts val="0"/>
              </a:spcBef>
              <a:spcAft>
                <a:spcPts val="0"/>
              </a:spcAft>
              <a:buClr>
                <a:srgbClr val="4D5156"/>
              </a:buClr>
              <a:buSzPts val="1350"/>
              <a:buFont typeface="Roboto"/>
              <a:buChar char="●"/>
            </a:pPr>
            <a:r>
              <a:rPr b="1" lang="en" sz="1350">
                <a:solidFill>
                  <a:srgbClr val="4D5156"/>
                </a:solidFill>
                <a:highlight>
                  <a:srgbClr val="FFFFFF"/>
                </a:highlight>
                <a:latin typeface="Roboto"/>
                <a:ea typeface="Roboto"/>
                <a:cs typeface="Roboto"/>
                <a:sym typeface="Roboto"/>
              </a:rPr>
              <a:t>while loop</a:t>
            </a:r>
            <a:endParaRPr b="1" sz="1350">
              <a:solidFill>
                <a:srgbClr val="4D5156"/>
              </a:solidFill>
              <a:highlight>
                <a:srgbClr val="FFFFFF"/>
              </a:highlight>
              <a:latin typeface="Roboto"/>
              <a:ea typeface="Roboto"/>
              <a:cs typeface="Roboto"/>
              <a:sym typeface="Roboto"/>
            </a:endParaRPr>
          </a:p>
          <a:p>
            <a:pPr indent="-314325" lvl="0" marL="457200" rtl="0" algn="l">
              <a:spcBef>
                <a:spcPts val="0"/>
              </a:spcBef>
              <a:spcAft>
                <a:spcPts val="0"/>
              </a:spcAft>
              <a:buClr>
                <a:srgbClr val="4D5156"/>
              </a:buClr>
              <a:buSzPts val="1350"/>
              <a:buFont typeface="Roboto"/>
              <a:buChar char="●"/>
            </a:pPr>
            <a:r>
              <a:rPr lang="en" sz="1350">
                <a:solidFill>
                  <a:srgbClr val="4D5156"/>
                </a:solidFill>
                <a:highlight>
                  <a:srgbClr val="FFFFFF"/>
                </a:highlight>
                <a:latin typeface="Roboto"/>
                <a:ea typeface="Roboto"/>
                <a:cs typeface="Roboto"/>
                <a:sym typeface="Roboto"/>
              </a:rPr>
              <a:t>do while loop</a:t>
            </a:r>
            <a:endParaRPr sz="1350">
              <a:solidFill>
                <a:srgbClr val="4D5156"/>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descr="tagline.png" id="308" name="Google Shape;308;p34"/>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309" name="Google Shape;309;p34"/>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10" name="Google Shape;310;p34"/>
          <p:cNvSpPr txBox="1"/>
          <p:nvPr>
            <p:ph type="title"/>
          </p:nvPr>
        </p:nvSpPr>
        <p:spPr>
          <a:xfrm>
            <a:off x="421475" y="399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311" name="Google Shape;311;p34"/>
          <p:cNvSpPr txBox="1"/>
          <p:nvPr/>
        </p:nvSpPr>
        <p:spPr>
          <a:xfrm>
            <a:off x="421475" y="1060288"/>
            <a:ext cx="79269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50">
                <a:solidFill>
                  <a:srgbClr val="444444"/>
                </a:solidFill>
                <a:latin typeface="Courier New"/>
                <a:ea typeface="Courier New"/>
                <a:cs typeface="Courier New"/>
                <a:sym typeface="Courier New"/>
              </a:rPr>
              <a:t> </a:t>
            </a:r>
            <a:r>
              <a:rPr lang="en" sz="1150">
                <a:solidFill>
                  <a:srgbClr val="444444"/>
                </a:solidFill>
                <a:latin typeface="Courier New"/>
                <a:ea typeface="Courier New"/>
                <a:cs typeface="Courier New"/>
                <a:sym typeface="Courier New"/>
              </a:rPr>
              <a:t>for (initialization condition; testing condition; increment/decrement) {</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444444"/>
                </a:solidFill>
                <a:latin typeface="Courier New"/>
                <a:ea typeface="Courier New"/>
                <a:cs typeface="Courier New"/>
                <a:sym typeface="Courier New"/>
              </a:rPr>
              <a:t>	statement(s)</a:t>
            </a:r>
            <a:br>
              <a:rPr lang="en" sz="1150">
                <a:solidFill>
                  <a:srgbClr val="444444"/>
                </a:solidFill>
                <a:latin typeface="Courier New"/>
                <a:ea typeface="Courier New"/>
                <a:cs typeface="Courier New"/>
                <a:sym typeface="Courier New"/>
              </a:rPr>
            </a:br>
            <a:r>
              <a:rPr lang="en" sz="1150">
                <a:solidFill>
                  <a:srgbClr val="444444"/>
                </a:solidFill>
                <a:latin typeface="Courier New"/>
                <a:ea typeface="Courier New"/>
                <a:cs typeface="Courier New"/>
                <a:sym typeface="Courier New"/>
              </a:rPr>
              <a:t> }</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44444"/>
              </a:solidFill>
              <a:latin typeface="Courier New"/>
              <a:ea typeface="Courier New"/>
              <a:cs typeface="Courier New"/>
              <a:sym typeface="Courier New"/>
            </a:endParaRPr>
          </a:p>
          <a:p>
            <a:pPr indent="0" lvl="0" marL="0" marR="50800" rtl="0" algn="l">
              <a:lnSpc>
                <a:spcPct val="141176"/>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Example:  </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300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3F7F5F"/>
                </a:solidFill>
                <a:highlight>
                  <a:srgbClr val="FFFFFF"/>
                </a:highlight>
                <a:latin typeface="Courier New"/>
                <a:ea typeface="Courier New"/>
                <a:cs typeface="Courier New"/>
                <a:sym typeface="Courier New"/>
              </a:rPr>
              <a:t>// Exits when count becomes greater than or equal to 4</a:t>
            </a:r>
            <a:br>
              <a:rPr lang="en" sz="1000">
                <a:solidFill>
                  <a:srgbClr val="3F7F5F"/>
                </a:solidFill>
                <a:highlight>
                  <a:srgbClr val="FFFFFF"/>
                </a:highlight>
                <a:latin typeface="Courier New"/>
                <a:ea typeface="Courier New"/>
                <a:cs typeface="Courier New"/>
                <a:sym typeface="Courier New"/>
              </a:rPr>
            </a:br>
            <a:r>
              <a:rPr lang="en" sz="1000">
                <a:solidFill>
                  <a:srgbClr val="3F7F5F"/>
                </a:solidFill>
                <a:highlight>
                  <a:srgbClr val="FFFFFF"/>
                </a:highlight>
                <a:latin typeface="Courier New"/>
                <a:ea typeface="Courier New"/>
                <a:cs typeface="Courier New"/>
                <a:sym typeface="Courier New"/>
              </a:rPr>
              <a:t>                </a:t>
            </a:r>
            <a:r>
              <a:rPr lang="en" sz="1000">
                <a:solidFill>
                  <a:srgbClr val="3F7F5F"/>
                </a:solidFill>
                <a:highlight>
                  <a:srgbClr val="FFFFFF"/>
                </a:highlight>
                <a:latin typeface="Courier New"/>
                <a:ea typeface="Courier New"/>
                <a:cs typeface="Courier New"/>
                <a:sym typeface="Courier New"/>
              </a:rPr>
              <a:t>//initialization; condition; increment/decrement</a:t>
            </a:r>
            <a:endParaRPr sz="1000">
              <a:solidFill>
                <a:srgbClr val="3F7F5F"/>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b="1" lang="en" sz="1000">
                <a:solidFill>
                  <a:srgbClr val="3F7F95"/>
                </a:solidFill>
                <a:highlight>
                  <a:srgbClr val="FFFFFF"/>
                </a:highlight>
                <a:latin typeface="Courier New"/>
                <a:ea typeface="Courier New"/>
                <a:cs typeface="Courier New"/>
                <a:sym typeface="Courier New"/>
              </a:rPr>
              <a:t>for</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int count=0 ;count&lt;=4; count++</a:t>
            </a:r>
            <a:r>
              <a:rPr lang="en" sz="1000">
                <a:solidFill>
                  <a:srgbClr val="777777"/>
                </a:solidFill>
                <a:highlight>
                  <a:srgbClr val="FFFFFF"/>
                </a:highlight>
                <a:latin typeface="Courier New"/>
                <a:ea typeface="Courier New"/>
                <a:cs typeface="Courier New"/>
                <a:sym typeface="Courier New"/>
              </a:rPr>
              <a:t>) {</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System.out.</a:t>
            </a:r>
            <a:r>
              <a:rPr b="1" lang="en" sz="1000">
                <a:solidFill>
                  <a:srgbClr val="3F7F95"/>
                </a:solidFill>
                <a:highlight>
                  <a:srgbClr val="FFFFFF"/>
                </a:highlight>
                <a:latin typeface="Courier New"/>
                <a:ea typeface="Courier New"/>
                <a:cs typeface="Courier New"/>
                <a:sym typeface="Courier New"/>
              </a:rPr>
              <a:t>println</a:t>
            </a:r>
            <a:r>
              <a:rPr lang="en" sz="1000">
                <a:solidFill>
                  <a:srgbClr val="777777"/>
                </a:solidFill>
                <a:highlight>
                  <a:srgbClr val="FFFFFF"/>
                </a:highlight>
                <a:latin typeface="Courier New"/>
                <a:ea typeface="Courier New"/>
                <a:cs typeface="Courier New"/>
                <a:sym typeface="Courier New"/>
              </a:rPr>
              <a:t>(</a:t>
            </a:r>
            <a:r>
              <a:rPr lang="en" sz="1000">
                <a:solidFill>
                  <a:srgbClr val="320FE3"/>
                </a:solidFill>
                <a:highlight>
                  <a:srgbClr val="FFFFFF"/>
                </a:highlight>
                <a:latin typeface="Courier New"/>
                <a:ea typeface="Courier New"/>
                <a:cs typeface="Courier New"/>
                <a:sym typeface="Courier New"/>
              </a:rPr>
              <a:t>"Value of count is:"</a:t>
            </a:r>
            <a:r>
              <a:rPr lang="en" sz="1000">
                <a:solidFill>
                  <a:schemeClr val="dk1"/>
                </a:solidFill>
                <a:highlight>
                  <a:srgbClr val="FFFFFF"/>
                </a:highlight>
                <a:latin typeface="Courier New"/>
                <a:ea typeface="Courier New"/>
                <a:cs typeface="Courier New"/>
                <a:sym typeface="Courier New"/>
              </a:rPr>
              <a:t> + count</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3F7F5F"/>
                </a:solidFill>
                <a:highlight>
                  <a:srgbClr val="FFFFFF"/>
                </a:highlight>
                <a:latin typeface="Courier New"/>
                <a:ea typeface="Courier New"/>
                <a:cs typeface="Courier New"/>
                <a:sym typeface="Courier New"/>
              </a:rPr>
              <a:t>//increment the value of count for next iteration (count ++ above)</a:t>
            </a:r>
            <a:endParaRPr sz="1000">
              <a:solidFill>
                <a:srgbClr val="3F7F5F"/>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0" lvl="0" marL="0" rtl="0" algn="l">
              <a:spcBef>
                <a:spcPts val="3000"/>
              </a:spcBef>
              <a:spcAft>
                <a:spcPts val="0"/>
              </a:spcAft>
              <a:buNone/>
            </a:pPr>
            <a:r>
              <a:t/>
            </a:r>
            <a:endParaRPr sz="1150">
              <a:solidFill>
                <a:srgbClr val="444444"/>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tagline.png" id="316" name="Google Shape;316;p35"/>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317" name="Google Shape;317;p35"/>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18" name="Google Shape;318;p35"/>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a:t>
            </a:r>
            <a:r>
              <a:rPr lang="en"/>
              <a:t> loop</a:t>
            </a:r>
            <a:endParaRPr/>
          </a:p>
        </p:txBody>
      </p:sp>
      <p:sp>
        <p:nvSpPr>
          <p:cNvPr id="319" name="Google Shape;319;p35"/>
          <p:cNvSpPr txBox="1"/>
          <p:nvPr/>
        </p:nvSpPr>
        <p:spPr>
          <a:xfrm>
            <a:off x="421475" y="1060300"/>
            <a:ext cx="7811100" cy="3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444444"/>
                </a:solidFill>
                <a:latin typeface="Courier New"/>
                <a:ea typeface="Courier New"/>
                <a:cs typeface="Courier New"/>
                <a:sym typeface="Courier New"/>
              </a:rPr>
              <a:t>while (boolean condition = true){</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444444"/>
                </a:solidFill>
                <a:latin typeface="Courier New"/>
                <a:ea typeface="Courier New"/>
                <a:cs typeface="Courier New"/>
                <a:sym typeface="Courier New"/>
              </a:rPr>
              <a:t>   loop statements...</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rPr lang="en" sz="1150">
                <a:solidFill>
                  <a:srgbClr val="444444"/>
                </a:solidFill>
                <a:latin typeface="Courier New"/>
                <a:ea typeface="Courier New"/>
                <a:cs typeface="Courier New"/>
                <a:sym typeface="Courier New"/>
              </a:rPr>
              <a:t>}</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44444"/>
              </a:solidFill>
              <a:latin typeface="Courier New"/>
              <a:ea typeface="Courier New"/>
              <a:cs typeface="Courier New"/>
              <a:sym typeface="Courier New"/>
            </a:endParaRPr>
          </a:p>
          <a:p>
            <a:pPr indent="0" lvl="0" marL="0" rtl="0" algn="l">
              <a:spcBef>
                <a:spcPts val="0"/>
              </a:spcBef>
              <a:spcAft>
                <a:spcPts val="0"/>
              </a:spcAft>
              <a:buNone/>
            </a:pPr>
            <a:r>
              <a:t/>
            </a:r>
            <a:endParaRPr sz="1150">
              <a:solidFill>
                <a:srgbClr val="444444"/>
              </a:solidFill>
              <a:latin typeface="Courier New"/>
              <a:ea typeface="Courier New"/>
              <a:cs typeface="Courier New"/>
              <a:sym typeface="Courier New"/>
            </a:endParaRPr>
          </a:p>
          <a:p>
            <a:pPr indent="0" lvl="0" marL="0" marR="50800" rtl="0" algn="l">
              <a:lnSpc>
                <a:spcPct val="141176"/>
              </a:lnSpc>
              <a:spcBef>
                <a:spcPts val="0"/>
              </a:spcBef>
              <a:spcAft>
                <a:spcPts val="0"/>
              </a:spcAft>
              <a:buNone/>
            </a:pPr>
            <a:r>
              <a:rPr lang="en" sz="1000">
                <a:solidFill>
                  <a:schemeClr val="dk1"/>
                </a:solidFill>
                <a:highlight>
                  <a:srgbClr val="FFFFFF"/>
                </a:highlight>
              </a:rPr>
              <a:t>Example:  </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300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int count = 0;         </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rgbClr val="3F7F5F"/>
                </a:solidFill>
                <a:highlight>
                  <a:srgbClr val="FFFFFF"/>
                </a:highlight>
                <a:latin typeface="Courier New"/>
                <a:ea typeface="Courier New"/>
                <a:cs typeface="Courier New"/>
                <a:sym typeface="Courier New"/>
              </a:rPr>
              <a:t>// Exits when count becomes greater than 5</a:t>
            </a:r>
            <a:endParaRPr sz="1000">
              <a:solidFill>
                <a:srgbClr val="3F7F5F"/>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b="1" lang="en" sz="1000">
                <a:solidFill>
                  <a:srgbClr val="3F7F95"/>
                </a:solidFill>
                <a:highlight>
                  <a:srgbClr val="FFFFFF"/>
                </a:highlight>
                <a:latin typeface="Courier New"/>
                <a:ea typeface="Courier New"/>
                <a:cs typeface="Courier New"/>
                <a:sym typeface="Courier New"/>
              </a:rPr>
              <a:t>while</a:t>
            </a: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count &lt; 5</a:t>
            </a:r>
            <a:r>
              <a:rPr lang="en" sz="1000">
                <a:solidFill>
                  <a:srgbClr val="777777"/>
                </a:solidFill>
                <a:highlight>
                  <a:srgbClr val="FFFFFF"/>
                </a:highlight>
                <a:latin typeface="Courier New"/>
                <a:ea typeface="Courier New"/>
                <a:cs typeface="Courier New"/>
                <a:sym typeface="Courier New"/>
              </a:rPr>
              <a:t>) {</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System.out.</a:t>
            </a:r>
            <a:r>
              <a:rPr b="1" lang="en" sz="1000">
                <a:solidFill>
                  <a:srgbClr val="3F7F95"/>
                </a:solidFill>
                <a:highlight>
                  <a:srgbClr val="FFFFFF"/>
                </a:highlight>
                <a:latin typeface="Courier New"/>
                <a:ea typeface="Courier New"/>
                <a:cs typeface="Courier New"/>
                <a:sym typeface="Courier New"/>
              </a:rPr>
              <a:t>println</a:t>
            </a:r>
            <a:r>
              <a:rPr lang="en" sz="1000">
                <a:solidFill>
                  <a:srgbClr val="777777"/>
                </a:solidFill>
                <a:highlight>
                  <a:srgbClr val="FFFFFF"/>
                </a:highlight>
                <a:latin typeface="Courier New"/>
                <a:ea typeface="Courier New"/>
                <a:cs typeface="Courier New"/>
                <a:sym typeface="Courier New"/>
              </a:rPr>
              <a:t>(</a:t>
            </a:r>
            <a:r>
              <a:rPr lang="en" sz="1000">
                <a:solidFill>
                  <a:srgbClr val="320FE3"/>
                </a:solidFill>
                <a:highlight>
                  <a:srgbClr val="FFFFFF"/>
                </a:highlight>
                <a:latin typeface="Courier New"/>
                <a:ea typeface="Courier New"/>
                <a:cs typeface="Courier New"/>
                <a:sym typeface="Courier New"/>
              </a:rPr>
              <a:t>"Value of count is:"</a:t>
            </a:r>
            <a:r>
              <a:rPr lang="en" sz="1000">
                <a:solidFill>
                  <a:schemeClr val="dk1"/>
                </a:solidFill>
                <a:highlight>
                  <a:srgbClr val="FFFFFF"/>
                </a:highlight>
                <a:latin typeface="Courier New"/>
                <a:ea typeface="Courier New"/>
                <a:cs typeface="Courier New"/>
                <a:sym typeface="Courier New"/>
              </a:rPr>
              <a:t> + count</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3F7F5F"/>
                </a:solidFill>
                <a:highlight>
                  <a:srgbClr val="FFFFFF"/>
                </a:highlight>
                <a:latin typeface="Courier New"/>
                <a:ea typeface="Courier New"/>
                <a:cs typeface="Courier New"/>
                <a:sym typeface="Courier New"/>
              </a:rPr>
              <a:t>//increment the value of count for next iteration</a:t>
            </a:r>
            <a:endParaRPr sz="1000">
              <a:solidFill>
                <a:srgbClr val="3F7F5F"/>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count++;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0" lvl="0" marL="457200" rtl="0" algn="l">
              <a:lnSpc>
                <a:spcPct val="141176"/>
              </a:lnSpc>
              <a:spcBef>
                <a:spcPts val="3000"/>
              </a:spcBef>
              <a:spcAft>
                <a:spcPts val="0"/>
              </a:spcAft>
              <a:buNone/>
            </a:pPr>
            <a:r>
              <a:t/>
            </a:r>
            <a:endParaRPr sz="850">
              <a:solidFill>
                <a:srgbClr val="939393"/>
              </a:solidFill>
              <a:highlight>
                <a:srgbClr val="FFFFFF"/>
              </a:highlight>
              <a:latin typeface="Courier New"/>
              <a:ea typeface="Courier New"/>
              <a:cs typeface="Courier New"/>
              <a:sym typeface="Courier New"/>
            </a:endParaRPr>
          </a:p>
          <a:p>
            <a:pPr indent="0" lvl="0" marL="0" marR="50800" rtl="0" algn="l">
              <a:lnSpc>
                <a:spcPct val="141176"/>
              </a:lnSpc>
              <a:spcBef>
                <a:spcPts val="3000"/>
              </a:spcBef>
              <a:spcAft>
                <a:spcPts val="3000"/>
              </a:spcAft>
              <a:buNone/>
            </a:pPr>
            <a:r>
              <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tagline.png" id="324" name="Google Shape;324;p36"/>
          <p:cNvPicPr preferRelativeResize="0"/>
          <p:nvPr/>
        </p:nvPicPr>
        <p:blipFill>
          <a:blip r:embed="rId3">
            <a:alphaModFix/>
          </a:blip>
          <a:stretch>
            <a:fillRect/>
          </a:stretch>
        </p:blipFill>
        <p:spPr>
          <a:xfrm>
            <a:off x="205500" y="4768850"/>
            <a:ext cx="2657676" cy="234175"/>
          </a:xfrm>
          <a:prstGeom prst="rect">
            <a:avLst/>
          </a:prstGeom>
          <a:noFill/>
          <a:ln>
            <a:noFill/>
          </a:ln>
        </p:spPr>
      </p:pic>
      <p:sp>
        <p:nvSpPr>
          <p:cNvPr id="325" name="Google Shape;325;p36"/>
          <p:cNvSpPr txBox="1"/>
          <p:nvPr/>
        </p:nvSpPr>
        <p:spPr>
          <a:xfrm>
            <a:off x="2922200" y="2944975"/>
            <a:ext cx="1683000" cy="553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
        <p:nvSpPr>
          <p:cNvPr id="326" name="Google Shape;326;p36"/>
          <p:cNvSpPr txBox="1"/>
          <p:nvPr>
            <p:ph type="title"/>
          </p:nvPr>
        </p:nvSpPr>
        <p:spPr>
          <a:xfrm>
            <a:off x="421475" y="421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a:t>
            </a:r>
            <a:r>
              <a:rPr lang="en"/>
              <a:t>while loop</a:t>
            </a:r>
            <a:endParaRPr/>
          </a:p>
        </p:txBody>
      </p:sp>
      <p:sp>
        <p:nvSpPr>
          <p:cNvPr id="327" name="Google Shape;327;p36"/>
          <p:cNvSpPr txBox="1"/>
          <p:nvPr/>
        </p:nvSpPr>
        <p:spPr>
          <a:xfrm>
            <a:off x="421475" y="1060300"/>
            <a:ext cx="7811100" cy="345000"/>
          </a:xfrm>
          <a:prstGeom prst="rect">
            <a:avLst/>
          </a:prstGeom>
          <a:noFill/>
          <a:ln>
            <a:noFill/>
          </a:ln>
        </p:spPr>
        <p:txBody>
          <a:bodyPr anchorCtr="0" anchor="t" bIns="91425" lIns="91425" spcFirstLastPara="1" rIns="91425" wrap="square" tIns="91425">
            <a:noAutofit/>
          </a:bodyPr>
          <a:lstStyle/>
          <a:p>
            <a:pPr indent="0" lvl="0" marL="0" rtl="0" algn="l">
              <a:lnSpc>
                <a:spcPct val="141176"/>
              </a:lnSpc>
              <a:spcBef>
                <a:spcPts val="0"/>
              </a:spcBef>
              <a:spcAft>
                <a:spcPts val="0"/>
              </a:spcAft>
              <a:buNone/>
            </a:pPr>
            <a:r>
              <a:rPr lang="en" sz="1050">
                <a:solidFill>
                  <a:srgbClr val="444444"/>
                </a:solidFill>
                <a:latin typeface="Courier New"/>
                <a:ea typeface="Courier New"/>
                <a:cs typeface="Courier New"/>
                <a:sym typeface="Courier New"/>
              </a:rPr>
              <a:t>do { </a:t>
            </a:r>
            <a:br>
              <a:rPr lang="en" sz="1050">
                <a:solidFill>
                  <a:srgbClr val="444444"/>
                </a:solidFill>
                <a:latin typeface="Courier New"/>
                <a:ea typeface="Courier New"/>
                <a:cs typeface="Courier New"/>
                <a:sym typeface="Courier New"/>
              </a:rPr>
            </a:br>
            <a:r>
              <a:rPr lang="en" sz="1050">
                <a:solidFill>
                  <a:srgbClr val="444444"/>
                </a:solidFill>
                <a:latin typeface="Courier New"/>
                <a:ea typeface="Courier New"/>
                <a:cs typeface="Courier New"/>
                <a:sym typeface="Courier New"/>
              </a:rPr>
              <a:t>   Statements..</a:t>
            </a:r>
            <a:br>
              <a:rPr lang="en" sz="1050">
                <a:solidFill>
                  <a:srgbClr val="444444"/>
                </a:solidFill>
                <a:latin typeface="Courier New"/>
                <a:ea typeface="Courier New"/>
                <a:cs typeface="Courier New"/>
                <a:sym typeface="Courier New"/>
              </a:rPr>
            </a:br>
            <a:r>
              <a:rPr lang="en" sz="1050">
                <a:solidFill>
                  <a:srgbClr val="444444"/>
                </a:solidFill>
                <a:latin typeface="Courier New"/>
                <a:ea typeface="Courier New"/>
                <a:cs typeface="Courier New"/>
                <a:sym typeface="Courier New"/>
              </a:rPr>
              <a:t>} </a:t>
            </a:r>
            <a:br>
              <a:rPr lang="en" sz="1050">
                <a:solidFill>
                  <a:srgbClr val="444444"/>
                </a:solidFill>
                <a:latin typeface="Courier New"/>
                <a:ea typeface="Courier New"/>
                <a:cs typeface="Courier New"/>
                <a:sym typeface="Courier New"/>
              </a:rPr>
            </a:br>
            <a:r>
              <a:rPr lang="en" sz="1050">
                <a:solidFill>
                  <a:srgbClr val="444444"/>
                </a:solidFill>
                <a:latin typeface="Courier New"/>
                <a:ea typeface="Courier New"/>
                <a:cs typeface="Courier New"/>
                <a:sym typeface="Courier New"/>
              </a:rPr>
              <a:t>while (condition is true);</a:t>
            </a:r>
            <a:endParaRPr sz="1050">
              <a:solidFill>
                <a:srgbClr val="444444"/>
              </a:solidFill>
              <a:latin typeface="Courier New"/>
              <a:ea typeface="Courier New"/>
              <a:cs typeface="Courier New"/>
              <a:sym typeface="Courier New"/>
            </a:endParaRPr>
          </a:p>
          <a:p>
            <a:pPr indent="-282575" lvl="0" marL="838200" marR="50800" rtl="0" algn="l">
              <a:lnSpc>
                <a:spcPct val="141176"/>
              </a:lnSpc>
              <a:spcBef>
                <a:spcPts val="300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int count = 21;</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do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3F7F5F"/>
                </a:solidFill>
                <a:highlight>
                  <a:srgbClr val="FFFFFF"/>
                </a:highlight>
                <a:latin typeface="Courier New"/>
                <a:ea typeface="Courier New"/>
                <a:cs typeface="Courier New"/>
                <a:sym typeface="Courier New"/>
              </a:rPr>
              <a:t>//The line while be print (the first time) even if the condition is false</a:t>
            </a:r>
            <a:endParaRPr sz="1000">
              <a:solidFill>
                <a:srgbClr val="3F7F5F"/>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System.out.</a:t>
            </a:r>
            <a:r>
              <a:rPr b="1" lang="en" sz="1000">
                <a:solidFill>
                  <a:srgbClr val="3F7F95"/>
                </a:solidFill>
                <a:highlight>
                  <a:srgbClr val="FFFFFF"/>
                </a:highlight>
                <a:latin typeface="Courier New"/>
                <a:ea typeface="Courier New"/>
                <a:cs typeface="Courier New"/>
                <a:sym typeface="Courier New"/>
              </a:rPr>
              <a:t>println</a:t>
            </a:r>
            <a:r>
              <a:rPr lang="en" sz="1000">
                <a:solidFill>
                  <a:srgbClr val="777777"/>
                </a:solidFill>
                <a:highlight>
                  <a:srgbClr val="FFFFFF"/>
                </a:highlight>
                <a:latin typeface="Courier New"/>
                <a:ea typeface="Courier New"/>
                <a:cs typeface="Courier New"/>
                <a:sym typeface="Courier New"/>
              </a:rPr>
              <a:t>(</a:t>
            </a:r>
            <a:r>
              <a:rPr lang="en" sz="1000">
                <a:solidFill>
                  <a:srgbClr val="320FE3"/>
                </a:solidFill>
                <a:highlight>
                  <a:srgbClr val="FFFFFF"/>
                </a:highlight>
                <a:latin typeface="Courier New"/>
                <a:ea typeface="Courier New"/>
                <a:cs typeface="Courier New"/>
                <a:sym typeface="Courier New"/>
              </a:rPr>
              <a:t>"Value of count is:"</a:t>
            </a:r>
            <a:r>
              <a:rPr lang="en" sz="1000">
                <a:solidFill>
                  <a:schemeClr val="dk1"/>
                </a:solidFill>
                <a:highlight>
                  <a:srgbClr val="FFFFFF"/>
                </a:highlight>
                <a:latin typeface="Courier New"/>
                <a:ea typeface="Courier New"/>
                <a:cs typeface="Courier New"/>
                <a:sym typeface="Courier New"/>
              </a:rPr>
              <a:t> + count</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count++;</a:t>
            </a:r>
            <a:endParaRPr sz="1000">
              <a:solidFill>
                <a:schemeClr val="dk1"/>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lang="en" sz="1000">
                <a:solidFill>
                  <a:srgbClr val="777777"/>
                </a:solidFill>
                <a:highlight>
                  <a:srgbClr val="FFFFFF"/>
                </a:highlight>
                <a:latin typeface="Courier New"/>
                <a:ea typeface="Courier New"/>
                <a:cs typeface="Courier New"/>
                <a:sym typeface="Courier New"/>
              </a:rPr>
              <a:t>}</a:t>
            </a:r>
            <a:endParaRPr sz="1000">
              <a:solidFill>
                <a:srgbClr val="777777"/>
              </a:solidFill>
              <a:highlight>
                <a:srgbClr val="FFFFFF"/>
              </a:highlight>
              <a:latin typeface="Courier New"/>
              <a:ea typeface="Courier New"/>
              <a:cs typeface="Courier New"/>
              <a:sym typeface="Courier New"/>
            </a:endParaRPr>
          </a:p>
          <a:p>
            <a:pPr indent="-282575" lvl="0" marL="838200" marR="50800" rtl="0" algn="l">
              <a:lnSpc>
                <a:spcPct val="141176"/>
              </a:lnSpc>
              <a:spcBef>
                <a:spcPts val="0"/>
              </a:spcBef>
              <a:spcAft>
                <a:spcPts val="0"/>
              </a:spcAft>
              <a:buClr>
                <a:srgbClr val="787878"/>
              </a:buClr>
              <a:buSzPts val="850"/>
              <a:buFont typeface="Courier New"/>
              <a:buAutoNum type="arabicPeriod"/>
            </a:pPr>
            <a:r>
              <a:rPr lang="en" sz="1000">
                <a:solidFill>
                  <a:schemeClr val="dk1"/>
                </a:solidFill>
                <a:highlight>
                  <a:srgbClr val="FFFFFF"/>
                </a:highlight>
                <a:latin typeface="Courier New"/>
                <a:ea typeface="Courier New"/>
                <a:cs typeface="Courier New"/>
                <a:sym typeface="Courier New"/>
              </a:rPr>
              <a:t>        </a:t>
            </a:r>
            <a:r>
              <a:rPr b="1" lang="en" sz="1000">
                <a:solidFill>
                  <a:srgbClr val="3F7F95"/>
                </a:solidFill>
                <a:highlight>
                  <a:srgbClr val="FFFFFF"/>
                </a:highlight>
                <a:latin typeface="Courier New"/>
                <a:ea typeface="Courier New"/>
                <a:cs typeface="Courier New"/>
                <a:sym typeface="Courier New"/>
              </a:rPr>
              <a:t>while</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count&lt;20</a:t>
            </a:r>
            <a:r>
              <a:rPr lang="en" sz="1000">
                <a:solidFill>
                  <a:srgbClr val="777777"/>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41176"/>
              </a:lnSpc>
              <a:spcBef>
                <a:spcPts val="3000"/>
              </a:spcBef>
              <a:spcAft>
                <a:spcPts val="0"/>
              </a:spcAft>
              <a:buNone/>
            </a:pPr>
            <a:r>
              <a:t/>
            </a:r>
            <a:endParaRPr sz="850">
              <a:solidFill>
                <a:srgbClr val="939393"/>
              </a:solidFill>
              <a:highlight>
                <a:srgbClr val="FFFFFF"/>
              </a:highlight>
              <a:latin typeface="Courier New"/>
              <a:ea typeface="Courier New"/>
              <a:cs typeface="Courier New"/>
              <a:sym typeface="Courier New"/>
            </a:endParaRPr>
          </a:p>
          <a:p>
            <a:pPr indent="0" lvl="0" marL="0" rtl="0" algn="l">
              <a:lnSpc>
                <a:spcPct val="141176"/>
              </a:lnSpc>
              <a:spcBef>
                <a:spcPts val="3000"/>
              </a:spcBef>
              <a:spcAft>
                <a:spcPts val="0"/>
              </a:spcAft>
              <a:buNone/>
            </a:pPr>
            <a:r>
              <a:t/>
            </a:r>
            <a:endParaRPr sz="1150">
              <a:solidFill>
                <a:srgbClr val="444444"/>
              </a:solidFill>
              <a:latin typeface="Courier New"/>
              <a:ea typeface="Courier New"/>
              <a:cs typeface="Courier New"/>
              <a:sym typeface="Courier New"/>
            </a:endParaRPr>
          </a:p>
          <a:p>
            <a:pPr indent="0" lvl="0" marL="0" marR="50800" rtl="0" algn="l">
              <a:lnSpc>
                <a:spcPct val="141176"/>
              </a:lnSpc>
              <a:spcBef>
                <a:spcPts val="3000"/>
              </a:spcBef>
              <a:spcAft>
                <a:spcPts val="3000"/>
              </a:spcAft>
              <a:buNone/>
            </a:pPr>
            <a:r>
              <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things to do with a loop</a:t>
            </a:r>
            <a:endParaRPr/>
          </a:p>
        </p:txBody>
      </p:sp>
      <p:sp>
        <p:nvSpPr>
          <p:cNvPr id="333" name="Google Shape;33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b="1" i="1" lang="en"/>
              <a:t>forward</a:t>
            </a:r>
            <a:r>
              <a:rPr lang="en"/>
              <a:t> through an Array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scores</a:t>
            </a:r>
            <a:endParaRPr/>
          </a:p>
          <a:p>
            <a:pPr indent="0" lvl="0" marL="0" rtl="0" algn="l">
              <a:spcBef>
                <a:spcPts val="1600"/>
              </a:spcBef>
              <a:spcAft>
                <a:spcPts val="1600"/>
              </a:spcAft>
              <a:buNone/>
            </a:pPr>
            <a:br>
              <a:rPr lang="en"/>
            </a:br>
            <a:r>
              <a:rPr lang="en" sz="1500">
                <a:latin typeface="Courier New"/>
                <a:ea typeface="Courier New"/>
                <a:cs typeface="Courier New"/>
                <a:sym typeface="Courier New"/>
              </a:rPr>
              <a:t>for (int i = 0; i &lt; scores.length; i++) {</a:t>
            </a:r>
            <a:br>
              <a:rPr lang="en" sz="1500">
                <a:latin typeface="Courier New"/>
                <a:ea typeface="Courier New"/>
                <a:cs typeface="Courier New"/>
                <a:sym typeface="Courier New"/>
              </a:rPr>
            </a:br>
            <a:r>
              <a:rPr lang="en" sz="1500">
                <a:latin typeface="Courier New"/>
                <a:ea typeface="Courier New"/>
                <a:cs typeface="Courier New"/>
                <a:sym typeface="Courier New"/>
              </a:rPr>
              <a:t>   System.out.println(“Score in position ” + i + “ is: “ + scores[i] );</a:t>
            </a:r>
            <a:br>
              <a:rPr lang="en" sz="1500">
                <a:latin typeface="Courier New"/>
                <a:ea typeface="Courier New"/>
                <a:cs typeface="Courier New"/>
                <a:sym typeface="Courier New"/>
              </a:rPr>
            </a:br>
            <a:r>
              <a:rPr lang="en" sz="1500">
                <a:latin typeface="Courier New"/>
                <a:ea typeface="Courier New"/>
                <a:cs typeface="Courier New"/>
                <a:sym typeface="Courier New"/>
              </a:rPr>
              <a:t>}</a:t>
            </a:r>
            <a:endParaRPr sz="1500">
              <a:latin typeface="Courier New"/>
              <a:ea typeface="Courier New"/>
              <a:cs typeface="Courier New"/>
              <a:sym typeface="Courier New"/>
            </a:endParaRPr>
          </a:p>
        </p:txBody>
      </p:sp>
      <p:graphicFrame>
        <p:nvGraphicFramePr>
          <p:cNvPr id="334" name="Google Shape;334;p37"/>
          <p:cNvGraphicFramePr/>
          <p:nvPr/>
        </p:nvGraphicFramePr>
        <p:xfrm>
          <a:off x="2863163" y="2122475"/>
          <a:ext cx="3000000" cy="3000000"/>
        </p:xfrm>
        <a:graphic>
          <a:graphicData uri="http://schemas.openxmlformats.org/drawingml/2006/table">
            <a:tbl>
              <a:tblPr>
                <a:noFill/>
                <a:tableStyleId>{7FD0E3CE-3216-4A77-8D46-1576E456B3FB}</a:tableStyleId>
              </a:tblPr>
              <a:tblGrid>
                <a:gridCol w="714150"/>
                <a:gridCol w="714150"/>
                <a:gridCol w="714150"/>
                <a:gridCol w="714150"/>
                <a:gridCol w="714150"/>
                <a:gridCol w="714150"/>
                <a:gridCol w="714150"/>
                <a:gridCol w="714150"/>
              </a:tblGrid>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bl>
          </a:graphicData>
        </a:graphic>
      </p:graphicFrame>
      <p:grpSp>
        <p:nvGrpSpPr>
          <p:cNvPr id="335" name="Google Shape;335;p37"/>
          <p:cNvGrpSpPr/>
          <p:nvPr/>
        </p:nvGrpSpPr>
        <p:grpSpPr>
          <a:xfrm>
            <a:off x="3173300" y="1690888"/>
            <a:ext cx="5322625" cy="284713"/>
            <a:chOff x="1548075" y="1471363"/>
            <a:chExt cx="5322625" cy="284713"/>
          </a:xfrm>
        </p:grpSpPr>
        <p:sp>
          <p:nvSpPr>
            <p:cNvPr id="336" name="Google Shape;336;p37"/>
            <p:cNvSpPr txBox="1"/>
            <p:nvPr/>
          </p:nvSpPr>
          <p:spPr>
            <a:xfrm>
              <a:off x="4259750"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37" name="Google Shape;337;p37"/>
            <p:cNvSpPr txBox="1"/>
            <p:nvPr/>
          </p:nvSpPr>
          <p:spPr>
            <a:xfrm>
              <a:off x="5031550"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38" name="Google Shape;338;p37"/>
            <p:cNvSpPr txBox="1"/>
            <p:nvPr/>
          </p:nvSpPr>
          <p:spPr>
            <a:xfrm>
              <a:off x="5727475" y="1471375"/>
              <a:ext cx="277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39" name="Google Shape;339;p37"/>
            <p:cNvSpPr txBox="1"/>
            <p:nvPr/>
          </p:nvSpPr>
          <p:spPr>
            <a:xfrm>
              <a:off x="6488800" y="1471375"/>
              <a:ext cx="3819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40" name="Google Shape;340;p37"/>
            <p:cNvSpPr txBox="1"/>
            <p:nvPr/>
          </p:nvSpPr>
          <p:spPr>
            <a:xfrm>
              <a:off x="1548075"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41" name="Google Shape;341;p37"/>
            <p:cNvSpPr txBox="1"/>
            <p:nvPr/>
          </p:nvSpPr>
          <p:spPr>
            <a:xfrm>
              <a:off x="2167475" y="1471375"/>
              <a:ext cx="364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42" name="Google Shape;342;p37"/>
            <p:cNvSpPr txBox="1"/>
            <p:nvPr/>
          </p:nvSpPr>
          <p:spPr>
            <a:xfrm>
              <a:off x="2928800" y="1471375"/>
              <a:ext cx="364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43" name="Google Shape;343;p37"/>
            <p:cNvSpPr txBox="1"/>
            <p:nvPr/>
          </p:nvSpPr>
          <p:spPr>
            <a:xfrm>
              <a:off x="3638075" y="1471375"/>
              <a:ext cx="5208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grpSp>
      <p:cxnSp>
        <p:nvCxnSpPr>
          <p:cNvPr id="344" name="Google Shape;344;p37"/>
          <p:cNvCxnSpPr/>
          <p:nvPr/>
        </p:nvCxnSpPr>
        <p:spPr>
          <a:xfrm flipH="1" rot="10800000">
            <a:off x="1285875" y="2399325"/>
            <a:ext cx="1230900" cy="1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things to do with a loop</a:t>
            </a:r>
            <a:endParaRPr/>
          </a:p>
        </p:txBody>
      </p:sp>
      <p:sp>
        <p:nvSpPr>
          <p:cNvPr id="350" name="Google Shape;35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b="1" i="1" lang="en"/>
              <a:t>backward </a:t>
            </a:r>
            <a:r>
              <a:rPr lang="en"/>
              <a:t>through an Array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scores </a:t>
            </a:r>
            <a:endParaRPr/>
          </a:p>
          <a:p>
            <a:pPr indent="0" lvl="0" marL="0" rtl="0" algn="l">
              <a:spcBef>
                <a:spcPts val="1600"/>
              </a:spcBef>
              <a:spcAft>
                <a:spcPts val="1600"/>
              </a:spcAft>
              <a:buNone/>
            </a:pPr>
            <a:r>
              <a:rPr lang="en" sz="1500">
                <a:latin typeface="Courier New"/>
                <a:ea typeface="Courier New"/>
                <a:cs typeface="Courier New"/>
                <a:sym typeface="Courier New"/>
              </a:rPr>
              <a:t>for (int i = scores.length-1; i &gt; 0; i--) {</a:t>
            </a:r>
            <a:br>
              <a:rPr lang="en" sz="1500">
                <a:latin typeface="Courier New"/>
                <a:ea typeface="Courier New"/>
                <a:cs typeface="Courier New"/>
                <a:sym typeface="Courier New"/>
              </a:rPr>
            </a:br>
            <a:r>
              <a:rPr lang="en" sz="1500">
                <a:latin typeface="Courier New"/>
                <a:ea typeface="Courier New"/>
                <a:cs typeface="Courier New"/>
                <a:sym typeface="Courier New"/>
              </a:rPr>
              <a:t>   System.out.println(“Score in position ” + i + “ is: “ + scores[i] );</a:t>
            </a:r>
            <a:br>
              <a:rPr lang="en" sz="1500">
                <a:latin typeface="Courier New"/>
                <a:ea typeface="Courier New"/>
                <a:cs typeface="Courier New"/>
                <a:sym typeface="Courier New"/>
              </a:rPr>
            </a:br>
            <a:r>
              <a:rPr lang="en" sz="1500">
                <a:latin typeface="Courier New"/>
                <a:ea typeface="Courier New"/>
                <a:cs typeface="Courier New"/>
                <a:sym typeface="Courier New"/>
              </a:rPr>
              <a:t>}</a:t>
            </a:r>
            <a:endParaRPr sz="1500">
              <a:latin typeface="Courier New"/>
              <a:ea typeface="Courier New"/>
              <a:cs typeface="Courier New"/>
              <a:sym typeface="Courier New"/>
            </a:endParaRPr>
          </a:p>
        </p:txBody>
      </p:sp>
      <p:graphicFrame>
        <p:nvGraphicFramePr>
          <p:cNvPr id="351" name="Google Shape;351;p38"/>
          <p:cNvGraphicFramePr/>
          <p:nvPr/>
        </p:nvGraphicFramePr>
        <p:xfrm>
          <a:off x="2863163" y="2198675"/>
          <a:ext cx="3000000" cy="3000000"/>
        </p:xfrm>
        <a:graphic>
          <a:graphicData uri="http://schemas.openxmlformats.org/drawingml/2006/table">
            <a:tbl>
              <a:tblPr>
                <a:noFill/>
                <a:tableStyleId>{7FD0E3CE-3216-4A77-8D46-1576E456B3FB}</a:tableStyleId>
              </a:tblPr>
              <a:tblGrid>
                <a:gridCol w="714150"/>
                <a:gridCol w="714150"/>
                <a:gridCol w="714150"/>
                <a:gridCol w="714150"/>
                <a:gridCol w="714150"/>
                <a:gridCol w="714150"/>
                <a:gridCol w="714150"/>
                <a:gridCol w="714150"/>
              </a:tblGrid>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bl>
          </a:graphicData>
        </a:graphic>
      </p:graphicFrame>
      <p:grpSp>
        <p:nvGrpSpPr>
          <p:cNvPr id="352" name="Google Shape;352;p38"/>
          <p:cNvGrpSpPr/>
          <p:nvPr/>
        </p:nvGrpSpPr>
        <p:grpSpPr>
          <a:xfrm>
            <a:off x="3173300" y="1767088"/>
            <a:ext cx="5322625" cy="284713"/>
            <a:chOff x="1548075" y="1471363"/>
            <a:chExt cx="5322625" cy="284713"/>
          </a:xfrm>
        </p:grpSpPr>
        <p:sp>
          <p:nvSpPr>
            <p:cNvPr id="353" name="Google Shape;353;p38"/>
            <p:cNvSpPr txBox="1"/>
            <p:nvPr/>
          </p:nvSpPr>
          <p:spPr>
            <a:xfrm>
              <a:off x="4259750"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54" name="Google Shape;354;p38"/>
            <p:cNvSpPr txBox="1"/>
            <p:nvPr/>
          </p:nvSpPr>
          <p:spPr>
            <a:xfrm>
              <a:off x="5031550"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355" name="Google Shape;355;p38"/>
            <p:cNvSpPr txBox="1"/>
            <p:nvPr/>
          </p:nvSpPr>
          <p:spPr>
            <a:xfrm>
              <a:off x="5727475" y="1471375"/>
              <a:ext cx="277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6</a:t>
              </a:r>
              <a:endParaRPr/>
            </a:p>
          </p:txBody>
        </p:sp>
        <p:sp>
          <p:nvSpPr>
            <p:cNvPr id="356" name="Google Shape;356;p38"/>
            <p:cNvSpPr txBox="1"/>
            <p:nvPr/>
          </p:nvSpPr>
          <p:spPr>
            <a:xfrm>
              <a:off x="6488800" y="1471375"/>
              <a:ext cx="3819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p:txBody>
        </p:sp>
        <p:sp>
          <p:nvSpPr>
            <p:cNvPr id="357" name="Google Shape;357;p38"/>
            <p:cNvSpPr txBox="1"/>
            <p:nvPr/>
          </p:nvSpPr>
          <p:spPr>
            <a:xfrm>
              <a:off x="1548075" y="1471363"/>
              <a:ext cx="2118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358" name="Google Shape;358;p38"/>
            <p:cNvSpPr txBox="1"/>
            <p:nvPr/>
          </p:nvSpPr>
          <p:spPr>
            <a:xfrm>
              <a:off x="2167475" y="1471375"/>
              <a:ext cx="364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59" name="Google Shape;359;p38"/>
            <p:cNvSpPr txBox="1"/>
            <p:nvPr/>
          </p:nvSpPr>
          <p:spPr>
            <a:xfrm>
              <a:off x="2928800" y="1471375"/>
              <a:ext cx="3642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60" name="Google Shape;360;p38"/>
            <p:cNvSpPr txBox="1"/>
            <p:nvPr/>
          </p:nvSpPr>
          <p:spPr>
            <a:xfrm>
              <a:off x="3638075" y="1471375"/>
              <a:ext cx="5208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grpSp>
      <p:cxnSp>
        <p:nvCxnSpPr>
          <p:cNvPr id="361" name="Google Shape;361;p38"/>
          <p:cNvCxnSpPr/>
          <p:nvPr/>
        </p:nvCxnSpPr>
        <p:spPr>
          <a:xfrm flipH="1" rot="10800000">
            <a:off x="1340750" y="2352300"/>
            <a:ext cx="1199700" cy="1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a:t>
            </a:r>
            <a:r>
              <a:rPr lang="en"/>
              <a:t> things to do with a loop</a:t>
            </a:r>
            <a:endParaRPr/>
          </a:p>
        </p:txBody>
      </p:sp>
      <p:sp>
        <p:nvSpPr>
          <p:cNvPr id="367" name="Google Shape;36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a:t>
            </a:r>
            <a:r>
              <a:rPr b="1" i="1" lang="en"/>
              <a:t>forward</a:t>
            </a:r>
            <a:r>
              <a:rPr b="1" i="1" lang="en"/>
              <a:t> </a:t>
            </a:r>
            <a:r>
              <a:rPr lang="en"/>
              <a:t>through an Array and printing even numbers </a:t>
            </a:r>
            <a:br>
              <a:rPr lang="en"/>
            </a:br>
            <a:br>
              <a:rPr lang="en"/>
            </a:br>
            <a:r>
              <a:rPr lang="en"/>
              <a:t>Reverse the values in an array</a:t>
            </a:r>
            <a:br>
              <a:rPr lang="en"/>
            </a:br>
            <a:br>
              <a:rPr lang="en"/>
            </a:br>
            <a:r>
              <a:rPr lang="en"/>
              <a:t>Remove duplicates from an array </a:t>
            </a:r>
            <a:br>
              <a:rPr lang="en"/>
            </a:br>
            <a:br>
              <a:rPr lang="en"/>
            </a:br>
            <a:r>
              <a:rPr lang="en"/>
              <a:t>What can you come up with?</a:t>
            </a:r>
            <a:endParaRPr/>
          </a:p>
          <a:p>
            <a:pPr indent="0" lvl="0" marL="0" rtl="0" algn="l">
              <a:spcBef>
                <a:spcPts val="1600"/>
              </a:spcBef>
              <a:spcAft>
                <a:spcPts val="0"/>
              </a:spcAft>
              <a:buNone/>
            </a:pPr>
            <a:r>
              <a:t/>
            </a:r>
            <a:endParaRPr sz="1500">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5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1274588" y="2571749"/>
            <a:ext cx="6594824" cy="1879250"/>
          </a:xfrm>
          <a:prstGeom prst="rect">
            <a:avLst/>
          </a:prstGeom>
          <a:noFill/>
          <a:ln>
            <a:noFill/>
          </a:ln>
        </p:spPr>
      </p:pic>
      <p:sp>
        <p:nvSpPr>
          <p:cNvPr id="74" name="Google Shape;74;p16"/>
          <p:cNvSpPr txBox="1"/>
          <p:nvPr>
            <p:ph type="title"/>
          </p:nvPr>
        </p:nvSpPr>
        <p:spPr>
          <a:xfrm>
            <a:off x="311700" y="30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Ninja </a:t>
            </a:r>
            <a:r>
              <a:rPr lang="en"/>
              <a:t>Tracker</a:t>
            </a:r>
            <a:endParaRPr/>
          </a:p>
        </p:txBody>
      </p:sp>
      <p:sp>
        <p:nvSpPr>
          <p:cNvPr id="75" name="Google Shape;75;p16"/>
          <p:cNvSpPr txBox="1"/>
          <p:nvPr/>
        </p:nvSpPr>
        <p:spPr>
          <a:xfrm>
            <a:off x="245600" y="982475"/>
            <a:ext cx="8192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800">
                <a:solidFill>
                  <a:schemeClr val="dk2"/>
                </a:solidFill>
              </a:rPr>
              <a:t>So, we want to start a new Ninja Training Bootcamp called Ninja Escalator. What are some ways we could keep track of all the ninja’s names?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15575" y="445025"/>
            <a:ext cx="902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Ninja Tracker - Variables the hard way. </a:t>
            </a:r>
            <a:br>
              <a:rPr lang="en"/>
            </a:br>
            <a:r>
              <a:rPr lang="en"/>
              <a:t>Why is this bad?</a:t>
            </a:r>
            <a:endParaRPr/>
          </a:p>
        </p:txBody>
      </p:sp>
      <p:pic>
        <p:nvPicPr>
          <p:cNvPr id="81" name="Google Shape;81;p17"/>
          <p:cNvPicPr preferRelativeResize="0"/>
          <p:nvPr/>
        </p:nvPicPr>
        <p:blipFill>
          <a:blip r:embed="rId3">
            <a:alphaModFix/>
          </a:blip>
          <a:stretch>
            <a:fillRect/>
          </a:stretch>
        </p:blipFill>
        <p:spPr>
          <a:xfrm>
            <a:off x="1343675" y="3272950"/>
            <a:ext cx="1399888" cy="1105881"/>
          </a:xfrm>
          <a:prstGeom prst="rect">
            <a:avLst/>
          </a:prstGeom>
          <a:noFill/>
          <a:ln>
            <a:noFill/>
          </a:ln>
        </p:spPr>
      </p:pic>
      <p:pic>
        <p:nvPicPr>
          <p:cNvPr id="82" name="Google Shape;82;p17"/>
          <p:cNvPicPr preferRelativeResize="0"/>
          <p:nvPr/>
        </p:nvPicPr>
        <p:blipFill>
          <a:blip r:embed="rId4">
            <a:alphaModFix/>
          </a:blip>
          <a:stretch>
            <a:fillRect/>
          </a:stretch>
        </p:blipFill>
        <p:spPr>
          <a:xfrm>
            <a:off x="2841255" y="3272950"/>
            <a:ext cx="1203962" cy="1066140"/>
          </a:xfrm>
          <a:prstGeom prst="rect">
            <a:avLst/>
          </a:prstGeom>
          <a:noFill/>
          <a:ln>
            <a:noFill/>
          </a:ln>
        </p:spPr>
      </p:pic>
      <p:pic>
        <p:nvPicPr>
          <p:cNvPr id="83" name="Google Shape;83;p17"/>
          <p:cNvPicPr preferRelativeResize="0"/>
          <p:nvPr/>
        </p:nvPicPr>
        <p:blipFill>
          <a:blip r:embed="rId5">
            <a:alphaModFix/>
          </a:blip>
          <a:stretch>
            <a:fillRect/>
          </a:stretch>
        </p:blipFill>
        <p:spPr>
          <a:xfrm>
            <a:off x="4125562" y="3272950"/>
            <a:ext cx="1399888" cy="1119250"/>
          </a:xfrm>
          <a:prstGeom prst="rect">
            <a:avLst/>
          </a:prstGeom>
          <a:noFill/>
          <a:ln>
            <a:noFill/>
          </a:ln>
        </p:spPr>
      </p:pic>
      <p:pic>
        <p:nvPicPr>
          <p:cNvPr id="84" name="Google Shape;84;p17"/>
          <p:cNvPicPr preferRelativeResize="0"/>
          <p:nvPr/>
        </p:nvPicPr>
        <p:blipFill>
          <a:blip r:embed="rId6">
            <a:alphaModFix/>
          </a:blip>
          <a:stretch>
            <a:fillRect/>
          </a:stretch>
        </p:blipFill>
        <p:spPr>
          <a:xfrm>
            <a:off x="5605772" y="3246400"/>
            <a:ext cx="1291974" cy="1119250"/>
          </a:xfrm>
          <a:prstGeom prst="rect">
            <a:avLst/>
          </a:prstGeom>
          <a:noFill/>
          <a:ln>
            <a:noFill/>
          </a:ln>
        </p:spPr>
      </p:pic>
      <p:pic>
        <p:nvPicPr>
          <p:cNvPr id="85" name="Google Shape;85;p17"/>
          <p:cNvPicPr preferRelativeResize="0"/>
          <p:nvPr/>
        </p:nvPicPr>
        <p:blipFill>
          <a:blip r:embed="rId7">
            <a:alphaModFix/>
          </a:blip>
          <a:stretch>
            <a:fillRect/>
          </a:stretch>
        </p:blipFill>
        <p:spPr>
          <a:xfrm>
            <a:off x="6978072" y="3216219"/>
            <a:ext cx="1291975" cy="1122868"/>
          </a:xfrm>
          <a:prstGeom prst="rect">
            <a:avLst/>
          </a:prstGeom>
          <a:noFill/>
          <a:ln>
            <a:noFill/>
          </a:ln>
        </p:spPr>
      </p:pic>
      <p:sp>
        <p:nvSpPr>
          <p:cNvPr id="86" name="Google Shape;86;p17"/>
          <p:cNvSpPr txBox="1"/>
          <p:nvPr/>
        </p:nvSpPr>
        <p:spPr>
          <a:xfrm>
            <a:off x="1343675" y="3539775"/>
            <a:ext cx="71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7"/>
          <p:cNvSpPr txBox="1"/>
          <p:nvPr/>
        </p:nvSpPr>
        <p:spPr>
          <a:xfrm>
            <a:off x="2911800" y="1501000"/>
            <a:ext cx="235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String ninja1 = “Kate”;</a:t>
            </a:r>
            <a:br>
              <a:rPr lang="en"/>
            </a:br>
            <a:r>
              <a:rPr lang="en"/>
              <a:t>String ninja2 = “Vinny”;</a:t>
            </a:r>
            <a:br>
              <a:rPr lang="en"/>
            </a:br>
            <a:r>
              <a:rPr lang="en"/>
              <a:t>String ninja3 = “Connor;</a:t>
            </a:r>
            <a:br>
              <a:rPr lang="en"/>
            </a:br>
            <a:r>
              <a:rPr lang="en"/>
              <a:t>String ninja4 = “Laura”;</a:t>
            </a:r>
            <a:br>
              <a:rPr lang="en"/>
            </a:br>
            <a:r>
              <a:rPr lang="en"/>
              <a:t>String ninja5 = “Matt”</a:t>
            </a:r>
            <a:endParaRPr/>
          </a:p>
        </p:txBody>
      </p:sp>
      <p:sp>
        <p:nvSpPr>
          <p:cNvPr id="88" name="Google Shape;88;p17"/>
          <p:cNvSpPr txBox="1"/>
          <p:nvPr/>
        </p:nvSpPr>
        <p:spPr>
          <a:xfrm>
            <a:off x="1545950" y="2904050"/>
            <a:ext cx="6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Ninja Tracker - Better Way</a:t>
            </a:r>
            <a:endParaRPr/>
          </a:p>
        </p:txBody>
      </p:sp>
      <p:grpSp>
        <p:nvGrpSpPr>
          <p:cNvPr id="94" name="Google Shape;94;p18"/>
          <p:cNvGrpSpPr/>
          <p:nvPr/>
        </p:nvGrpSpPr>
        <p:grpSpPr>
          <a:xfrm>
            <a:off x="2146400" y="3366438"/>
            <a:ext cx="5447025" cy="1255143"/>
            <a:chOff x="1000300" y="3130567"/>
            <a:chExt cx="6685927" cy="1505149"/>
          </a:xfrm>
        </p:grpSpPr>
        <p:pic>
          <p:nvPicPr>
            <p:cNvPr id="95" name="Google Shape;95;p18"/>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96" name="Google Shape;96;p18"/>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97" name="Google Shape;97;p18"/>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98" name="Google Shape;98;p18"/>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99" name="Google Shape;99;p18"/>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100" name="Google Shape;100;p18"/>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1" name="Google Shape;101;p18"/>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102" name="Google Shape;102;p18"/>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8"/>
          <p:cNvSpPr txBox="1"/>
          <p:nvPr/>
        </p:nvSpPr>
        <p:spPr>
          <a:xfrm>
            <a:off x="534525" y="1115763"/>
            <a:ext cx="651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Instead of separate variables, what if we could refer to ALL the ninjas with just one variable? (That would be some serious ninja stuff right there wouldn’t it?)</a:t>
            </a:r>
            <a:endParaRPr/>
          </a:p>
        </p:txBody>
      </p:sp>
      <p:sp>
        <p:nvSpPr>
          <p:cNvPr id="105" name="Google Shape;105;p18"/>
          <p:cNvSpPr txBox="1"/>
          <p:nvPr/>
        </p:nvSpPr>
        <p:spPr>
          <a:xfrm>
            <a:off x="534525" y="1829388"/>
            <a:ext cx="5446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String[] ninjaNames = </a:t>
            </a:r>
            <a:r>
              <a:rPr lang="en" sz="1800"/>
              <a:t>new String[5]</a:t>
            </a:r>
            <a:endParaRPr sz="1800"/>
          </a:p>
          <a:p>
            <a:pPr indent="0" lvl="0" marL="0" rtl="0" algn="l">
              <a:spcBef>
                <a:spcPts val="0"/>
              </a:spcBef>
              <a:spcAft>
                <a:spcPts val="0"/>
              </a:spcAft>
              <a:buNone/>
            </a:pPr>
            <a:r>
              <a:rPr lang="en" sz="1800"/>
              <a:t> </a:t>
            </a:r>
            <a:endParaRPr sz="1800"/>
          </a:p>
        </p:txBody>
      </p:sp>
      <p:sp>
        <p:nvSpPr>
          <p:cNvPr id="106" name="Google Shape;106;p18"/>
          <p:cNvSpPr txBox="1"/>
          <p:nvPr/>
        </p:nvSpPr>
        <p:spPr>
          <a:xfrm>
            <a:off x="311700" y="3630200"/>
            <a:ext cx="192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ninjaNames   ⇒</a:t>
            </a:r>
            <a:endParaRPr sz="1900"/>
          </a:p>
        </p:txBody>
      </p:sp>
      <p:sp>
        <p:nvSpPr>
          <p:cNvPr id="107" name="Google Shape;107;p18"/>
          <p:cNvSpPr txBox="1"/>
          <p:nvPr/>
        </p:nvSpPr>
        <p:spPr>
          <a:xfrm>
            <a:off x="2716225" y="4536675"/>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cxnSp>
        <p:nvCxnSpPr>
          <p:cNvPr id="108" name="Google Shape;108;p18"/>
          <p:cNvCxnSpPr/>
          <p:nvPr/>
        </p:nvCxnSpPr>
        <p:spPr>
          <a:xfrm rot="10800000">
            <a:off x="4146450" y="2321375"/>
            <a:ext cx="592500" cy="33240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8"/>
          <p:cNvSpPr txBox="1"/>
          <p:nvPr/>
        </p:nvSpPr>
        <p:spPr>
          <a:xfrm>
            <a:off x="4883425" y="2628675"/>
            <a:ext cx="10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size</a:t>
            </a:r>
            <a:endParaRPr/>
          </a:p>
        </p:txBody>
      </p:sp>
      <p:sp>
        <p:nvSpPr>
          <p:cNvPr id="110" name="Google Shape;110;p18"/>
          <p:cNvSpPr txBox="1"/>
          <p:nvPr/>
        </p:nvSpPr>
        <p:spPr>
          <a:xfrm>
            <a:off x="2931150" y="2584288"/>
            <a:ext cx="1215300" cy="7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Allocates storage space of Strings</a:t>
            </a:r>
            <a:endParaRPr sz="1200"/>
          </a:p>
        </p:txBody>
      </p:sp>
      <p:sp>
        <p:nvSpPr>
          <p:cNvPr id="111" name="Google Shape;111;p18"/>
          <p:cNvSpPr txBox="1"/>
          <p:nvPr/>
        </p:nvSpPr>
        <p:spPr>
          <a:xfrm>
            <a:off x="1785700" y="2551863"/>
            <a:ext cx="9096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Variable name</a:t>
            </a:r>
            <a:endParaRPr sz="1200"/>
          </a:p>
        </p:txBody>
      </p:sp>
      <p:cxnSp>
        <p:nvCxnSpPr>
          <p:cNvPr id="112" name="Google Shape;112;p18"/>
          <p:cNvCxnSpPr>
            <a:stCxn id="110" idx="0"/>
            <a:endCxn id="105" idx="2"/>
          </p:cNvCxnSpPr>
          <p:nvPr/>
        </p:nvCxnSpPr>
        <p:spPr>
          <a:xfrm rot="10800000">
            <a:off x="3258000" y="2568388"/>
            <a:ext cx="280800" cy="159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8"/>
          <p:cNvCxnSpPr/>
          <p:nvPr/>
        </p:nvCxnSpPr>
        <p:spPr>
          <a:xfrm rot="10800000">
            <a:off x="2037100" y="2326263"/>
            <a:ext cx="51000" cy="225600"/>
          </a:xfrm>
          <a:prstGeom prst="straightConnector1">
            <a:avLst/>
          </a:prstGeom>
          <a:noFill/>
          <a:ln cap="flat" cmpd="sng" w="9525">
            <a:solidFill>
              <a:schemeClr val="dk2"/>
            </a:solidFill>
            <a:prstDash val="solid"/>
            <a:round/>
            <a:headEnd len="med" w="med" type="none"/>
            <a:tailEnd len="med" w="med" type="triangle"/>
          </a:ln>
        </p:spPr>
      </p:cxnSp>
      <p:sp>
        <p:nvSpPr>
          <p:cNvPr id="114" name="Google Shape;114;p18"/>
          <p:cNvSpPr txBox="1"/>
          <p:nvPr/>
        </p:nvSpPr>
        <p:spPr>
          <a:xfrm>
            <a:off x="112925" y="2619550"/>
            <a:ext cx="1372200" cy="6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Datatype that the array will hold</a:t>
            </a:r>
            <a:endParaRPr sz="1200"/>
          </a:p>
        </p:txBody>
      </p:sp>
      <p:cxnSp>
        <p:nvCxnSpPr>
          <p:cNvPr id="115" name="Google Shape;115;p18"/>
          <p:cNvCxnSpPr>
            <a:stCxn id="114" idx="0"/>
          </p:cNvCxnSpPr>
          <p:nvPr/>
        </p:nvCxnSpPr>
        <p:spPr>
          <a:xfrm flipH="1" rot="10800000">
            <a:off x="799025" y="2297350"/>
            <a:ext cx="82200" cy="3222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8"/>
          <p:cNvCxnSpPr/>
          <p:nvPr/>
        </p:nvCxnSpPr>
        <p:spPr>
          <a:xfrm flipH="1" rot="10800000">
            <a:off x="1427200" y="4825675"/>
            <a:ext cx="1072200" cy="103800"/>
          </a:xfrm>
          <a:prstGeom prst="straightConnector1">
            <a:avLst/>
          </a:prstGeom>
          <a:noFill/>
          <a:ln cap="flat" cmpd="sng" w="9525">
            <a:solidFill>
              <a:schemeClr val="dk2"/>
            </a:solidFill>
            <a:prstDash val="solid"/>
            <a:round/>
            <a:headEnd len="med" w="med" type="none"/>
            <a:tailEnd len="med" w="med" type="stealth"/>
          </a:ln>
        </p:spPr>
      </p:cxnSp>
      <p:sp>
        <p:nvSpPr>
          <p:cNvPr id="117" name="Google Shape;117;p18"/>
          <p:cNvSpPr txBox="1"/>
          <p:nvPr/>
        </p:nvSpPr>
        <p:spPr>
          <a:xfrm rot="-3687">
            <a:off x="881225" y="4729247"/>
            <a:ext cx="8391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index</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123" name="Google Shape;123;p19"/>
          <p:cNvSpPr txBox="1"/>
          <p:nvPr>
            <p:ph idx="1" type="body"/>
          </p:nvPr>
        </p:nvSpPr>
        <p:spPr>
          <a:xfrm>
            <a:off x="311700" y="1152475"/>
            <a:ext cx="8212500" cy="3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 array is a series of values of the </a:t>
            </a:r>
            <a:r>
              <a:rPr b="1" lang="en" sz="1600"/>
              <a:t>same data type</a:t>
            </a:r>
            <a:r>
              <a:rPr lang="en" sz="1600"/>
              <a:t> that are held together and treated as a single variable.  </a:t>
            </a:r>
            <a:endParaRPr sz="1600"/>
          </a:p>
          <a:p>
            <a:pPr indent="0" lvl="0" marL="0" rtl="0" algn="l">
              <a:spcBef>
                <a:spcPts val="1600"/>
              </a:spcBef>
              <a:spcAft>
                <a:spcPts val="0"/>
              </a:spcAft>
              <a:buNone/>
            </a:pPr>
            <a:r>
              <a:rPr lang="en" sz="1600">
                <a:solidFill>
                  <a:srgbClr val="741B47"/>
                </a:solidFill>
              </a:rPr>
              <a:t>Variables </a:t>
            </a:r>
            <a:r>
              <a:rPr lang="en" sz="1600"/>
              <a:t>for Arrays are </a:t>
            </a:r>
            <a:r>
              <a:rPr b="1" lang="en" sz="1600"/>
              <a:t>declared </a:t>
            </a:r>
            <a:r>
              <a:rPr lang="en" sz="1600"/>
              <a:t>using the </a:t>
            </a:r>
            <a:r>
              <a:rPr i="1" lang="en" sz="1600">
                <a:solidFill>
                  <a:srgbClr val="0000FF"/>
                </a:solidFill>
              </a:rPr>
              <a:t>data type </a:t>
            </a:r>
            <a:r>
              <a:rPr lang="en" sz="1600"/>
              <a:t>the array will contain and </a:t>
            </a:r>
            <a:r>
              <a:rPr i="1" lang="en" sz="1600"/>
              <a:t>square brackets:</a:t>
            </a:r>
            <a:r>
              <a:rPr i="1" lang="en" sz="1600">
                <a:solidFill>
                  <a:srgbClr val="9900FF"/>
                </a:solidFill>
              </a:rPr>
              <a:t>[]</a:t>
            </a:r>
            <a:endParaRPr i="1" sz="1600">
              <a:solidFill>
                <a:srgbClr val="9900FF"/>
              </a:solidFill>
            </a:endParaRPr>
          </a:p>
          <a:p>
            <a:pPr indent="0" lvl="0" marL="457200" rtl="0" algn="l">
              <a:spcBef>
                <a:spcPts val="1600"/>
              </a:spcBef>
              <a:spcAft>
                <a:spcPts val="0"/>
              </a:spcAft>
              <a:buNone/>
            </a:pP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 </a:t>
            </a:r>
            <a:r>
              <a:rPr b="1" lang="en" sz="1400">
                <a:solidFill>
                  <a:srgbClr val="741B47"/>
                </a:solidFill>
                <a:latin typeface="Courier New"/>
                <a:ea typeface="Courier New"/>
                <a:cs typeface="Courier New"/>
                <a:sym typeface="Courier New"/>
              </a:rPr>
              <a:t>ninjaNames</a:t>
            </a:r>
            <a:r>
              <a:rPr b="1" lang="en" sz="1400">
                <a:latin typeface="Courier New"/>
                <a:ea typeface="Courier New"/>
                <a:cs typeface="Courier New"/>
                <a:sym typeface="Courier New"/>
              </a:rPr>
              <a:t>;               double[] prices;</a:t>
            </a:r>
            <a:br>
              <a:rPr b="1" lang="en" sz="1400">
                <a:latin typeface="Courier New"/>
                <a:ea typeface="Courier New"/>
                <a:cs typeface="Courier New"/>
                <a:sym typeface="Courier New"/>
              </a:rPr>
            </a:br>
            <a:r>
              <a:rPr b="1" lang="en" sz="1400">
                <a:latin typeface="Courier New"/>
                <a:ea typeface="Courier New"/>
                <a:cs typeface="Courier New"/>
                <a:sym typeface="Courier New"/>
              </a:rPr>
              <a:t>int[] scores;                      long[] bigNumbers;</a:t>
            </a:r>
            <a:endParaRPr b="1" sz="1400">
              <a:latin typeface="Courier New"/>
              <a:ea typeface="Courier New"/>
              <a:cs typeface="Courier New"/>
              <a:sym typeface="Courier New"/>
            </a:endParaRPr>
          </a:p>
          <a:p>
            <a:pPr indent="0" lvl="0" marL="0" rtl="0" algn="l">
              <a:spcBef>
                <a:spcPts val="1600"/>
              </a:spcBef>
              <a:spcAft>
                <a:spcPts val="0"/>
              </a:spcAft>
              <a:buNone/>
            </a:pPr>
            <a:r>
              <a:rPr lang="en" sz="1600"/>
              <a:t>Arrays aren’t </a:t>
            </a:r>
            <a:r>
              <a:rPr b="1" lang="en" sz="1600"/>
              <a:t>created UNTIL you use the </a:t>
            </a:r>
            <a:r>
              <a:rPr b="1" i="1" lang="en" sz="1600">
                <a:solidFill>
                  <a:srgbClr val="FF9900"/>
                </a:solidFill>
              </a:rPr>
              <a:t>new </a:t>
            </a:r>
            <a:r>
              <a:rPr b="1" lang="en" sz="1600"/>
              <a:t>keyword </a:t>
            </a:r>
            <a:br>
              <a:rPr lang="en" sz="1600"/>
            </a:br>
            <a:r>
              <a:rPr b="1" lang="en" sz="1600"/>
              <a:t>Arrays are a </a:t>
            </a:r>
            <a:r>
              <a:rPr b="1" lang="en" sz="1600">
                <a:solidFill>
                  <a:srgbClr val="38761D"/>
                </a:solidFill>
              </a:rPr>
              <a:t>fixed size</a:t>
            </a:r>
            <a:r>
              <a:rPr b="1" i="1" lang="en" sz="1600"/>
              <a:t>.</a:t>
            </a:r>
            <a:r>
              <a:rPr lang="en" sz="1600"/>
              <a:t>  The number of items the array will contain must be set when the array is </a:t>
            </a:r>
            <a:r>
              <a:rPr b="1" i="1" lang="en" sz="1600"/>
              <a:t>created</a:t>
            </a:r>
            <a:r>
              <a:rPr lang="en" sz="1600"/>
              <a:t> and </a:t>
            </a:r>
            <a:r>
              <a:rPr b="1" lang="en" sz="1600"/>
              <a:t>cannot be changed </a:t>
            </a:r>
            <a:r>
              <a:rPr lang="en" sz="1600"/>
              <a:t>once it has been set</a:t>
            </a:r>
            <a:r>
              <a:rPr b="1" lang="en" sz="1600"/>
              <a:t>.</a:t>
            </a:r>
            <a:endParaRPr b="1"/>
          </a:p>
          <a:p>
            <a:pPr indent="0" lvl="0" marL="0" rtl="0" algn="l">
              <a:spcBef>
                <a:spcPts val="1600"/>
              </a:spcBef>
              <a:spcAft>
                <a:spcPts val="1600"/>
              </a:spcAft>
              <a:buNone/>
            </a:pPr>
            <a:r>
              <a:rPr lang="en"/>
              <a:t>	</a:t>
            </a: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 </a:t>
            </a:r>
            <a:r>
              <a:rPr b="1" lang="en" sz="1400">
                <a:solidFill>
                  <a:srgbClr val="741B47"/>
                </a:solidFill>
                <a:latin typeface="Courier New"/>
                <a:ea typeface="Courier New"/>
                <a:cs typeface="Courier New"/>
                <a:sym typeface="Courier New"/>
              </a:rPr>
              <a:t>ninjaNames </a:t>
            </a:r>
            <a:r>
              <a:rPr b="1" lang="en" sz="1400">
                <a:latin typeface="Courier New"/>
                <a:ea typeface="Courier New"/>
                <a:cs typeface="Courier New"/>
                <a:sym typeface="Courier New"/>
              </a:rPr>
              <a:t>= </a:t>
            </a:r>
            <a:r>
              <a:rPr b="1" lang="en" sz="1400">
                <a:solidFill>
                  <a:srgbClr val="FF9900"/>
                </a:solidFill>
                <a:latin typeface="Courier New"/>
                <a:ea typeface="Courier New"/>
                <a:cs typeface="Courier New"/>
                <a:sym typeface="Courier New"/>
              </a:rPr>
              <a:t>new </a:t>
            </a:r>
            <a:r>
              <a:rPr b="1" lang="en" sz="1400">
                <a:solidFill>
                  <a:srgbClr val="0000FF"/>
                </a:solidFill>
                <a:latin typeface="Courier New"/>
                <a:ea typeface="Courier New"/>
                <a:cs typeface="Courier New"/>
                <a:sym typeface="Courier New"/>
              </a:rPr>
              <a:t>String</a:t>
            </a:r>
            <a:r>
              <a:rPr b="1" lang="en" sz="1400">
                <a:solidFill>
                  <a:srgbClr val="9900FF"/>
                </a:solidFill>
                <a:latin typeface="Courier New"/>
                <a:ea typeface="Courier New"/>
                <a:cs typeface="Courier New"/>
                <a:sym typeface="Courier New"/>
              </a:rPr>
              <a:t>[</a:t>
            </a:r>
            <a:r>
              <a:rPr b="1" lang="en" sz="1400">
                <a:solidFill>
                  <a:srgbClr val="38761D"/>
                </a:solidFill>
                <a:latin typeface="Courier New"/>
                <a:ea typeface="Courier New"/>
                <a:cs typeface="Courier New"/>
                <a:sym typeface="Courier New"/>
              </a:rPr>
              <a:t>5</a:t>
            </a:r>
            <a:r>
              <a:rPr b="1" lang="en" sz="1400">
                <a:solidFill>
                  <a:srgbClr val="9900FF"/>
                </a:solidFill>
                <a:latin typeface="Courier New"/>
                <a:ea typeface="Courier New"/>
                <a:cs typeface="Courier New"/>
                <a:sym typeface="Courier New"/>
              </a:rPr>
              <a:t>]</a:t>
            </a:r>
            <a:r>
              <a:rPr b="1" lang="en" sz="1400">
                <a:latin typeface="Courier New"/>
                <a:ea typeface="Courier New"/>
                <a:cs typeface="Courier New"/>
                <a:sym typeface="Courier New"/>
              </a:rPr>
              <a: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Elements and Indexes</a:t>
            </a:r>
            <a:endParaRPr/>
          </a:p>
        </p:txBody>
      </p:sp>
      <p:sp>
        <p:nvSpPr>
          <p:cNvPr id="129" name="Google Shape;129;p20"/>
          <p:cNvSpPr txBox="1"/>
          <p:nvPr>
            <p:ph idx="1" type="body"/>
          </p:nvPr>
        </p:nvSpPr>
        <p:spPr>
          <a:xfrm>
            <a:off x="311700" y="1152475"/>
            <a:ext cx="8520600" cy="19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Arrays are a set of values. These values are called </a:t>
            </a:r>
            <a:r>
              <a:rPr b="1" lang="en" sz="1600"/>
              <a:t>Elements</a:t>
            </a:r>
            <a:r>
              <a:rPr lang="en" sz="1600"/>
              <a:t>. </a:t>
            </a:r>
            <a:endParaRPr sz="1600"/>
          </a:p>
          <a:p>
            <a:pPr indent="0" lvl="0" marL="0" rtl="0" algn="l">
              <a:spcBef>
                <a:spcPts val="1600"/>
              </a:spcBef>
              <a:spcAft>
                <a:spcPts val="0"/>
              </a:spcAft>
              <a:buNone/>
            </a:pPr>
            <a:r>
              <a:rPr lang="en" sz="1600"/>
              <a:t>The elements in the array have an </a:t>
            </a:r>
            <a:r>
              <a:rPr b="1" lang="en" sz="1600">
                <a:solidFill>
                  <a:srgbClr val="FF0000"/>
                </a:solidFill>
              </a:rPr>
              <a:t>index</a:t>
            </a:r>
            <a:r>
              <a:rPr lang="en" sz="1600"/>
              <a:t>.  An index is a numeric value that </a:t>
            </a:r>
            <a:r>
              <a:rPr b="1" i="1" lang="en" sz="1600"/>
              <a:t>starts at 0</a:t>
            </a:r>
            <a:r>
              <a:rPr lang="en" sz="1600"/>
              <a:t> and provides a way to identify a specific element in the array.  The index is used to set or get an element.  </a:t>
            </a:r>
            <a:endParaRPr sz="1600"/>
          </a:p>
          <a:p>
            <a:pPr indent="0" lvl="0" marL="0" rtl="0" algn="l">
              <a:spcBef>
                <a:spcPts val="1600"/>
              </a:spcBef>
              <a:spcAft>
                <a:spcPts val="0"/>
              </a:spcAft>
              <a:buNone/>
            </a:pPr>
            <a:r>
              <a:rPr b="1" lang="en" sz="1600"/>
              <a:t>Setting values for elements in an array:    </a:t>
            </a:r>
            <a:br>
              <a:rPr b="1" lang="en" sz="1600"/>
            </a:br>
            <a:br>
              <a:rPr b="1" lang="en" sz="1600"/>
            </a:br>
            <a:r>
              <a:rPr b="1" lang="en" sz="1600">
                <a:latin typeface="Courier New"/>
                <a:ea typeface="Courier New"/>
                <a:cs typeface="Courier New"/>
                <a:sym typeface="Courier New"/>
              </a:rPr>
              <a:t>ninjaNames[0] = “Kate;</a:t>
            </a:r>
            <a:br>
              <a:rPr b="1" lang="en" sz="1600">
                <a:latin typeface="Courier New"/>
                <a:ea typeface="Courier New"/>
                <a:cs typeface="Courier New"/>
                <a:sym typeface="Courier New"/>
              </a:rPr>
            </a:br>
            <a:r>
              <a:rPr b="1" lang="en" sz="1600">
                <a:latin typeface="Courier New"/>
                <a:ea typeface="Courier New"/>
                <a:cs typeface="Courier New"/>
                <a:sym typeface="Courier New"/>
              </a:rPr>
              <a:t>ninjaNames[2] = “Connor”;</a:t>
            </a:r>
            <a:br>
              <a:rPr b="1" lang="en" sz="1600">
                <a:latin typeface="Courier New"/>
                <a:ea typeface="Courier New"/>
                <a:cs typeface="Courier New"/>
                <a:sym typeface="Courier New"/>
              </a:rPr>
            </a:br>
            <a:r>
              <a:rPr b="1" lang="en" sz="1600">
                <a:latin typeface="Courier New"/>
                <a:ea typeface="Courier New"/>
                <a:cs typeface="Courier New"/>
                <a:sym typeface="Courier New"/>
              </a:rPr>
              <a:t>ninjaNames[3] = “Laura”;</a:t>
            </a:r>
            <a:br>
              <a:rPr b="1" lang="en" sz="1600">
                <a:latin typeface="Courier New"/>
                <a:ea typeface="Courier New"/>
                <a:cs typeface="Courier New"/>
                <a:sym typeface="Courier New"/>
              </a:rPr>
            </a:br>
            <a:r>
              <a:rPr b="1" lang="en" sz="1600">
                <a:latin typeface="Courier New"/>
                <a:ea typeface="Courier New"/>
                <a:cs typeface="Courier New"/>
                <a:sym typeface="Courier New"/>
              </a:rPr>
              <a:t>ninjaNames[1] = “Vinny”;</a:t>
            </a:r>
            <a:br>
              <a:rPr b="1" lang="en" sz="1600">
                <a:latin typeface="Courier New"/>
                <a:ea typeface="Courier New"/>
                <a:cs typeface="Courier New"/>
                <a:sym typeface="Courier New"/>
              </a:rPr>
            </a:br>
            <a:r>
              <a:rPr b="1" lang="en" sz="1600">
                <a:latin typeface="Courier New"/>
                <a:ea typeface="Courier New"/>
                <a:cs typeface="Courier New"/>
                <a:sym typeface="Courier New"/>
              </a:rPr>
              <a:t>ninjaNames[4] = “Matt”;</a:t>
            </a:r>
            <a:endParaRPr b="1" sz="1600">
              <a:latin typeface="Courier New"/>
              <a:ea typeface="Courier New"/>
              <a:cs typeface="Courier New"/>
              <a:sym typeface="Courier New"/>
            </a:endParaRPr>
          </a:p>
          <a:p>
            <a:pPr indent="0" lvl="0" marL="0" rtl="0" algn="l">
              <a:spcBef>
                <a:spcPts val="1600"/>
              </a:spcBef>
              <a:spcAft>
                <a:spcPts val="1600"/>
              </a:spcAft>
              <a:buNone/>
            </a:pPr>
            <a:r>
              <a:rPr lang="en"/>
              <a:t>	</a:t>
            </a:r>
            <a:endParaRPr sz="1400">
              <a:latin typeface="Courier New"/>
              <a:ea typeface="Courier New"/>
              <a:cs typeface="Courier New"/>
              <a:sym typeface="Courier New"/>
            </a:endParaRPr>
          </a:p>
        </p:txBody>
      </p:sp>
      <p:grpSp>
        <p:nvGrpSpPr>
          <p:cNvPr id="130" name="Google Shape;130;p20"/>
          <p:cNvGrpSpPr/>
          <p:nvPr/>
        </p:nvGrpSpPr>
        <p:grpSpPr>
          <a:xfrm>
            <a:off x="3571825" y="3269913"/>
            <a:ext cx="5447025" cy="1255143"/>
            <a:chOff x="1000300" y="3130567"/>
            <a:chExt cx="6685927" cy="1505149"/>
          </a:xfrm>
        </p:grpSpPr>
        <p:pic>
          <p:nvPicPr>
            <p:cNvPr id="131" name="Google Shape;131;p20"/>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132" name="Google Shape;132;p20"/>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133" name="Google Shape;133;p20"/>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134" name="Google Shape;134;p20"/>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135" name="Google Shape;135;p20"/>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136" name="Google Shape;136;p20"/>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0"/>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138" name="Google Shape;138;p20"/>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0"/>
          <p:cNvSpPr txBox="1"/>
          <p:nvPr/>
        </p:nvSpPr>
        <p:spPr>
          <a:xfrm>
            <a:off x="4141650" y="4363950"/>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values from an Array</a:t>
            </a:r>
            <a:endParaRPr/>
          </a:p>
        </p:txBody>
      </p:sp>
      <p:sp>
        <p:nvSpPr>
          <p:cNvPr id="146" name="Google Shape;146;p21"/>
          <p:cNvSpPr txBox="1"/>
          <p:nvPr>
            <p:ph idx="1" type="body"/>
          </p:nvPr>
        </p:nvSpPr>
        <p:spPr>
          <a:xfrm>
            <a:off x="311700" y="1152475"/>
            <a:ext cx="8617200" cy="20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 from arrays can be retrieved using the index. </a:t>
            </a:r>
            <a:endParaRPr/>
          </a:p>
          <a:p>
            <a:pPr indent="0" lvl="0" marL="0" rtl="0" algn="l">
              <a:spcBef>
                <a:spcPts val="1600"/>
              </a:spcBef>
              <a:spcAft>
                <a:spcPts val="0"/>
              </a:spcAft>
              <a:buNone/>
            </a:pPr>
            <a:r>
              <a:rPr lang="en" sz="1500">
                <a:latin typeface="Courier New"/>
                <a:ea typeface="Courier New"/>
                <a:cs typeface="Courier New"/>
                <a:sym typeface="Courier New"/>
              </a:rPr>
              <a:t>String name = </a:t>
            </a:r>
            <a:r>
              <a:rPr lang="en" sz="1500">
                <a:solidFill>
                  <a:srgbClr val="0000FF"/>
                </a:solidFill>
                <a:latin typeface="Courier New"/>
                <a:ea typeface="Courier New"/>
                <a:cs typeface="Courier New"/>
                <a:sym typeface="Courier New"/>
              </a:rPr>
              <a:t>ninjaNames</a:t>
            </a:r>
            <a:r>
              <a:rPr lang="en" sz="1500">
                <a:latin typeface="Courier New"/>
                <a:ea typeface="Courier New"/>
                <a:cs typeface="Courier New"/>
                <a:sym typeface="Courier New"/>
              </a:rPr>
              <a:t>[</a:t>
            </a:r>
            <a:r>
              <a:rPr b="1" lang="en" sz="1500">
                <a:solidFill>
                  <a:srgbClr val="FF0000"/>
                </a:solidFill>
                <a:latin typeface="Courier New"/>
                <a:ea typeface="Courier New"/>
                <a:cs typeface="Courier New"/>
                <a:sym typeface="Courier New"/>
              </a:rPr>
              <a:t>2</a:t>
            </a:r>
            <a:r>
              <a:rPr lang="en" sz="1500">
                <a:latin typeface="Courier New"/>
                <a:ea typeface="Courier New"/>
                <a:cs typeface="Courier New"/>
                <a:sym typeface="Courier New"/>
              </a:rPr>
              <a:t>];</a:t>
            </a:r>
            <a:r>
              <a:rPr lang="en"/>
              <a:t> </a:t>
            </a:r>
            <a:r>
              <a:rPr lang="en" sz="1400"/>
              <a:t> ← assigns “Connor” to the variable name</a:t>
            </a:r>
            <a:endParaRPr sz="1400"/>
          </a:p>
          <a:p>
            <a:pPr indent="0" lvl="0" marL="0" rtl="0" algn="l">
              <a:spcBef>
                <a:spcPts val="1600"/>
              </a:spcBef>
              <a:spcAft>
                <a:spcPts val="0"/>
              </a:spcAft>
              <a:buNone/>
            </a:pPr>
            <a:r>
              <a:rPr lang="en"/>
              <a:t>The array variable with the index, can be used like any other variable.</a:t>
            </a:r>
            <a:endParaRPr/>
          </a:p>
          <a:p>
            <a:pPr indent="457200" lvl="0" marL="0" rtl="0" algn="l">
              <a:spcBef>
                <a:spcPts val="1600"/>
              </a:spcBef>
              <a:spcAft>
                <a:spcPts val="0"/>
              </a:spcAft>
              <a:buNone/>
            </a:pPr>
            <a:r>
              <a:rPr lang="en" sz="1500">
                <a:latin typeface="Courier New"/>
                <a:ea typeface="Courier New"/>
                <a:cs typeface="Courier New"/>
                <a:sym typeface="Courier New"/>
              </a:rPr>
              <a:t>String greeting = “Hello, “ + </a:t>
            </a:r>
            <a:r>
              <a:rPr lang="en" sz="1500">
                <a:solidFill>
                  <a:srgbClr val="0000FF"/>
                </a:solidFill>
                <a:latin typeface="Courier New"/>
                <a:ea typeface="Courier New"/>
                <a:cs typeface="Courier New"/>
                <a:sym typeface="Courier New"/>
              </a:rPr>
              <a:t>ninjaNames</a:t>
            </a:r>
            <a:r>
              <a:rPr lang="en" sz="1500">
                <a:latin typeface="Courier New"/>
                <a:ea typeface="Courier New"/>
                <a:cs typeface="Courier New"/>
                <a:sym typeface="Courier New"/>
              </a:rPr>
              <a:t>[</a:t>
            </a:r>
            <a:r>
              <a:rPr b="1" lang="en" sz="1500">
                <a:solidFill>
                  <a:srgbClr val="FF0000"/>
                </a:solidFill>
                <a:latin typeface="Courier New"/>
                <a:ea typeface="Courier New"/>
                <a:cs typeface="Courier New"/>
                <a:sym typeface="Courier New"/>
              </a:rPr>
              <a:t>4</a:t>
            </a: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t/>
            </a:r>
            <a:endParaRPr sz="1100">
              <a:latin typeface="Courier New"/>
              <a:ea typeface="Courier New"/>
              <a:cs typeface="Courier New"/>
              <a:sym typeface="Courier New"/>
            </a:endParaRPr>
          </a:p>
        </p:txBody>
      </p:sp>
      <p:grpSp>
        <p:nvGrpSpPr>
          <p:cNvPr id="147" name="Google Shape;147;p21"/>
          <p:cNvGrpSpPr/>
          <p:nvPr/>
        </p:nvGrpSpPr>
        <p:grpSpPr>
          <a:xfrm>
            <a:off x="2782075" y="3299013"/>
            <a:ext cx="5447025" cy="1255143"/>
            <a:chOff x="1000300" y="3130567"/>
            <a:chExt cx="6685927" cy="1505149"/>
          </a:xfrm>
        </p:grpSpPr>
        <p:pic>
          <p:nvPicPr>
            <p:cNvPr id="148" name="Google Shape;148;p21"/>
            <p:cNvPicPr preferRelativeResize="0"/>
            <p:nvPr/>
          </p:nvPicPr>
          <p:blipFill>
            <a:blip r:embed="rId3">
              <a:alphaModFix/>
            </a:blip>
            <a:stretch>
              <a:fillRect/>
            </a:stretch>
          </p:blipFill>
          <p:spPr>
            <a:xfrm>
              <a:off x="1301389" y="3575099"/>
              <a:ext cx="1227496" cy="860681"/>
            </a:xfrm>
            <a:prstGeom prst="rect">
              <a:avLst/>
            </a:prstGeom>
            <a:noFill/>
            <a:ln>
              <a:noFill/>
            </a:ln>
          </p:spPr>
        </p:pic>
        <p:pic>
          <p:nvPicPr>
            <p:cNvPr id="149" name="Google Shape;149;p21"/>
            <p:cNvPicPr preferRelativeResize="0"/>
            <p:nvPr/>
          </p:nvPicPr>
          <p:blipFill>
            <a:blip r:embed="rId4">
              <a:alphaModFix/>
            </a:blip>
            <a:stretch>
              <a:fillRect/>
            </a:stretch>
          </p:blipFill>
          <p:spPr>
            <a:xfrm>
              <a:off x="2614548" y="3575099"/>
              <a:ext cx="1055698" cy="829751"/>
            </a:xfrm>
            <a:prstGeom prst="rect">
              <a:avLst/>
            </a:prstGeom>
            <a:noFill/>
            <a:ln>
              <a:noFill/>
            </a:ln>
          </p:spPr>
        </p:pic>
        <p:pic>
          <p:nvPicPr>
            <p:cNvPr id="150" name="Google Shape;150;p21"/>
            <p:cNvPicPr preferRelativeResize="0"/>
            <p:nvPr/>
          </p:nvPicPr>
          <p:blipFill>
            <a:blip r:embed="rId5">
              <a:alphaModFix/>
            </a:blip>
            <a:stretch>
              <a:fillRect/>
            </a:stretch>
          </p:blipFill>
          <p:spPr>
            <a:xfrm>
              <a:off x="3740696" y="3575099"/>
              <a:ext cx="1227497" cy="871085"/>
            </a:xfrm>
            <a:prstGeom prst="rect">
              <a:avLst/>
            </a:prstGeom>
            <a:noFill/>
            <a:ln>
              <a:noFill/>
            </a:ln>
          </p:spPr>
        </p:pic>
        <p:pic>
          <p:nvPicPr>
            <p:cNvPr id="151" name="Google Shape;151;p21"/>
            <p:cNvPicPr preferRelativeResize="0"/>
            <p:nvPr/>
          </p:nvPicPr>
          <p:blipFill>
            <a:blip r:embed="rId6">
              <a:alphaModFix/>
            </a:blip>
            <a:stretch>
              <a:fillRect/>
            </a:stretch>
          </p:blipFill>
          <p:spPr>
            <a:xfrm>
              <a:off x="5038623" y="3554436"/>
              <a:ext cx="1132871" cy="871085"/>
            </a:xfrm>
            <a:prstGeom prst="rect">
              <a:avLst/>
            </a:prstGeom>
            <a:noFill/>
            <a:ln>
              <a:noFill/>
            </a:ln>
          </p:spPr>
        </p:pic>
        <p:pic>
          <p:nvPicPr>
            <p:cNvPr id="152" name="Google Shape;152;p21"/>
            <p:cNvPicPr preferRelativeResize="0"/>
            <p:nvPr/>
          </p:nvPicPr>
          <p:blipFill>
            <a:blip r:embed="rId7">
              <a:alphaModFix/>
            </a:blip>
            <a:stretch>
              <a:fillRect/>
            </a:stretch>
          </p:blipFill>
          <p:spPr>
            <a:xfrm>
              <a:off x="6241929" y="3530947"/>
              <a:ext cx="1132873" cy="873902"/>
            </a:xfrm>
            <a:prstGeom prst="rect">
              <a:avLst/>
            </a:prstGeom>
            <a:noFill/>
            <a:ln>
              <a:noFill/>
            </a:ln>
          </p:spPr>
        </p:pic>
        <p:sp>
          <p:nvSpPr>
            <p:cNvPr id="153" name="Google Shape;153;p21"/>
            <p:cNvSpPr txBox="1"/>
            <p:nvPr/>
          </p:nvSpPr>
          <p:spPr>
            <a:xfrm>
              <a:off x="1301389" y="3782762"/>
              <a:ext cx="62835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21"/>
            <p:cNvSpPr txBox="1"/>
            <p:nvPr/>
          </p:nvSpPr>
          <p:spPr>
            <a:xfrm>
              <a:off x="1478755" y="3196615"/>
              <a:ext cx="6106200" cy="4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“Kate”      “Vinny”         “Connor”        “Laura”          “Matt”     </a:t>
              </a:r>
              <a:endParaRPr/>
            </a:p>
          </p:txBody>
        </p:sp>
        <p:sp>
          <p:nvSpPr>
            <p:cNvPr id="155" name="Google Shape;155;p21"/>
            <p:cNvSpPr/>
            <p:nvPr/>
          </p:nvSpPr>
          <p:spPr>
            <a:xfrm>
              <a:off x="1000300" y="3241316"/>
              <a:ext cx="215400" cy="1394400"/>
            </a:xfrm>
            <a:prstGeom prst="lef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7255727" y="3130567"/>
              <a:ext cx="430500" cy="1484400"/>
            </a:xfrm>
            <a:prstGeom prst="rightBracket">
              <a:avLst>
                <a:gd fmla="val 8333"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1"/>
          <p:cNvSpPr txBox="1"/>
          <p:nvPr/>
        </p:nvSpPr>
        <p:spPr>
          <a:xfrm>
            <a:off x="3351900" y="4393050"/>
            <a:ext cx="557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0                 1                   2                  3                   4</a:t>
            </a:r>
            <a:endParaRPr/>
          </a:p>
        </p:txBody>
      </p:sp>
      <p:sp>
        <p:nvSpPr>
          <p:cNvPr id="158" name="Google Shape;158;p21"/>
          <p:cNvSpPr txBox="1"/>
          <p:nvPr/>
        </p:nvSpPr>
        <p:spPr>
          <a:xfrm>
            <a:off x="311700" y="3630200"/>
            <a:ext cx="192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ninjaNames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3819600" y="1991525"/>
            <a:ext cx="5224500" cy="2873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Default Values</a:t>
            </a:r>
            <a:endParaRPr/>
          </a:p>
        </p:txBody>
      </p:sp>
      <p:sp>
        <p:nvSpPr>
          <p:cNvPr id="165" name="Google Shape;165;p22"/>
          <p:cNvSpPr txBox="1"/>
          <p:nvPr>
            <p:ph idx="1" type="body"/>
          </p:nvPr>
        </p:nvSpPr>
        <p:spPr>
          <a:xfrm>
            <a:off x="311700" y="1152475"/>
            <a:ext cx="8520600" cy="89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Types have default values.  When an array is created with the new keyword, each of the items is created with that data types default values.  </a:t>
            </a:r>
            <a:endParaRPr/>
          </a:p>
        </p:txBody>
      </p:sp>
      <p:graphicFrame>
        <p:nvGraphicFramePr>
          <p:cNvPr id="166" name="Google Shape;166;p22"/>
          <p:cNvGraphicFramePr/>
          <p:nvPr/>
        </p:nvGraphicFramePr>
        <p:xfrm>
          <a:off x="450725" y="2333303"/>
          <a:ext cx="3000000" cy="3000000"/>
        </p:xfrm>
        <a:graphic>
          <a:graphicData uri="http://schemas.openxmlformats.org/drawingml/2006/table">
            <a:tbl>
              <a:tblPr>
                <a:noFill/>
                <a:tableStyleId>{7FD0E3CE-3216-4A77-8D46-1576E456B3FB}</a:tableStyleId>
              </a:tblPr>
              <a:tblGrid>
                <a:gridCol w="1999275"/>
                <a:gridCol w="828450"/>
              </a:tblGrid>
              <a:tr h="365725">
                <a:tc>
                  <a:txBody>
                    <a:bodyPr/>
                    <a:lstStyle/>
                    <a:p>
                      <a:pPr indent="0" lvl="0" marL="0" rtl="0" algn="l">
                        <a:spcBef>
                          <a:spcPts val="0"/>
                        </a:spcBef>
                        <a:spcAft>
                          <a:spcPts val="0"/>
                        </a:spcAft>
                        <a:buNone/>
                      </a:pPr>
                      <a:r>
                        <a:rPr b="1" lang="en" sz="1200"/>
                        <a:t>Data Type</a:t>
                      </a:r>
                      <a:endParaRPr b="1" sz="1200"/>
                    </a:p>
                  </a:txBody>
                  <a:tcPr marT="91425" marB="91425" marR="91425" marL="91425">
                    <a:solidFill>
                      <a:srgbClr val="EFEFEF"/>
                    </a:solidFill>
                  </a:tcPr>
                </a:tc>
                <a:tc>
                  <a:txBody>
                    <a:bodyPr/>
                    <a:lstStyle/>
                    <a:p>
                      <a:pPr indent="0" lvl="0" marL="0" rtl="0" algn="l">
                        <a:spcBef>
                          <a:spcPts val="0"/>
                        </a:spcBef>
                        <a:spcAft>
                          <a:spcPts val="0"/>
                        </a:spcAft>
                        <a:buNone/>
                      </a:pPr>
                      <a:r>
                        <a:rPr b="1" lang="en" sz="1200"/>
                        <a:t>Default</a:t>
                      </a:r>
                      <a:endParaRPr b="1" sz="1200"/>
                    </a:p>
                  </a:txBody>
                  <a:tcPr marT="91425" marB="91425" marR="91425" marL="91425">
                    <a:solidFill>
                      <a:srgbClr val="EFEFEF"/>
                    </a:solidFill>
                  </a:tcPr>
                </a:tc>
              </a:tr>
              <a:tr h="365725">
                <a:tc>
                  <a:txBody>
                    <a:bodyPr/>
                    <a:lstStyle/>
                    <a:p>
                      <a:pPr indent="0" lvl="0" marL="0" rtl="0" algn="l">
                        <a:spcBef>
                          <a:spcPts val="0"/>
                        </a:spcBef>
                        <a:spcAft>
                          <a:spcPts val="0"/>
                        </a:spcAft>
                        <a:buNone/>
                      </a:pPr>
                      <a:r>
                        <a:rPr lang="en" sz="1200"/>
                        <a:t>byte, short, long, int, char</a:t>
                      </a:r>
                      <a:endParaRPr sz="1200"/>
                    </a:p>
                  </a:txBody>
                  <a:tcPr marT="91425" marB="91425" marR="91425" marL="91425"/>
                </a:tc>
                <a:tc>
                  <a:txBody>
                    <a:bodyPr/>
                    <a:lstStyle/>
                    <a:p>
                      <a:pPr indent="0" lvl="0" marL="0" rtl="0" algn="l">
                        <a:spcBef>
                          <a:spcPts val="0"/>
                        </a:spcBef>
                        <a:spcAft>
                          <a:spcPts val="0"/>
                        </a:spcAft>
                        <a:buNone/>
                      </a:pPr>
                      <a:r>
                        <a:rPr lang="en" sz="1200"/>
                        <a:t>0</a:t>
                      </a:r>
                      <a:endParaRPr sz="1200"/>
                    </a:p>
                  </a:txBody>
                  <a:tcPr marT="91425" marB="91425" marR="91425" marL="91425"/>
                </a:tc>
              </a:tr>
              <a:tr h="365725">
                <a:tc>
                  <a:txBody>
                    <a:bodyPr/>
                    <a:lstStyle/>
                    <a:p>
                      <a:pPr indent="0" lvl="0" marL="0" rtl="0" algn="l">
                        <a:spcBef>
                          <a:spcPts val="0"/>
                        </a:spcBef>
                        <a:spcAft>
                          <a:spcPts val="0"/>
                        </a:spcAft>
                        <a:buNone/>
                      </a:pPr>
                      <a:r>
                        <a:rPr lang="en" sz="1200"/>
                        <a:t>double, float</a:t>
                      </a:r>
                      <a:endParaRPr sz="1200"/>
                    </a:p>
                  </a:txBody>
                  <a:tcPr marT="91425" marB="91425" marR="91425" marL="91425"/>
                </a:tc>
                <a:tc>
                  <a:txBody>
                    <a:bodyPr/>
                    <a:lstStyle/>
                    <a:p>
                      <a:pPr indent="0" lvl="0" marL="0" rtl="0" algn="l">
                        <a:spcBef>
                          <a:spcPts val="0"/>
                        </a:spcBef>
                        <a:spcAft>
                          <a:spcPts val="0"/>
                        </a:spcAft>
                        <a:buNone/>
                      </a:pPr>
                      <a:r>
                        <a:rPr lang="en" sz="1200"/>
                        <a:t>0.0</a:t>
                      </a:r>
                      <a:endParaRPr sz="1200"/>
                    </a:p>
                  </a:txBody>
                  <a:tcPr marT="91425" marB="91425" marR="91425" marL="91425"/>
                </a:tc>
              </a:tr>
              <a:tr h="365725">
                <a:tc>
                  <a:txBody>
                    <a:bodyPr/>
                    <a:lstStyle/>
                    <a:p>
                      <a:pPr indent="0" lvl="0" marL="0" rtl="0" algn="l">
                        <a:spcBef>
                          <a:spcPts val="0"/>
                        </a:spcBef>
                        <a:spcAft>
                          <a:spcPts val="0"/>
                        </a:spcAft>
                        <a:buNone/>
                      </a:pPr>
                      <a:r>
                        <a:rPr lang="en" sz="1200"/>
                        <a:t>boolean</a:t>
                      </a:r>
                      <a:endParaRPr sz="1200"/>
                    </a:p>
                  </a:txBody>
                  <a:tcPr marT="91425" marB="91425" marR="91425" marL="91425"/>
                </a:tc>
                <a:tc>
                  <a:txBody>
                    <a:bodyPr/>
                    <a:lstStyle/>
                    <a:p>
                      <a:pPr indent="0" lvl="0" marL="0" rtl="0" algn="l">
                        <a:spcBef>
                          <a:spcPts val="0"/>
                        </a:spcBef>
                        <a:spcAft>
                          <a:spcPts val="0"/>
                        </a:spcAft>
                        <a:buNone/>
                      </a:pPr>
                      <a:r>
                        <a:rPr lang="en" sz="1200"/>
                        <a:t>false</a:t>
                      </a:r>
                      <a:endParaRPr sz="1200"/>
                    </a:p>
                  </a:txBody>
                  <a:tcPr marT="91425" marB="91425" marR="91425" marL="91425"/>
                </a:tc>
              </a:tr>
              <a:tr h="365725">
                <a:tc>
                  <a:txBody>
                    <a:bodyPr/>
                    <a:lstStyle/>
                    <a:p>
                      <a:pPr indent="0" lvl="0" marL="0" rtl="0" algn="l">
                        <a:spcBef>
                          <a:spcPts val="0"/>
                        </a:spcBef>
                        <a:spcAft>
                          <a:spcPts val="0"/>
                        </a:spcAft>
                        <a:buNone/>
                      </a:pPr>
                      <a:r>
                        <a:rPr lang="en" sz="1200"/>
                        <a:t>String</a:t>
                      </a:r>
                      <a:endParaRPr sz="1200"/>
                    </a:p>
                  </a:txBody>
                  <a:tcPr marT="91425" marB="91425" marR="91425" marL="91425"/>
                </a:tc>
                <a:tc>
                  <a:txBody>
                    <a:bodyPr/>
                    <a:lstStyle/>
                    <a:p>
                      <a:pPr indent="0" lvl="0" marL="0" rtl="0" algn="l">
                        <a:spcBef>
                          <a:spcPts val="0"/>
                        </a:spcBef>
                        <a:spcAft>
                          <a:spcPts val="0"/>
                        </a:spcAft>
                        <a:buNone/>
                      </a:pPr>
                      <a:r>
                        <a:rPr lang="en" sz="1200"/>
                        <a:t>null</a:t>
                      </a:r>
                      <a:endParaRPr sz="1200"/>
                    </a:p>
                  </a:txBody>
                  <a:tcPr marT="91425" marB="91425" marR="91425" marL="91425"/>
                </a:tc>
              </a:tr>
            </a:tbl>
          </a:graphicData>
        </a:graphic>
      </p:graphicFrame>
      <p:sp>
        <p:nvSpPr>
          <p:cNvPr id="167" name="Google Shape;167;p22"/>
          <p:cNvSpPr txBox="1"/>
          <p:nvPr/>
        </p:nvSpPr>
        <p:spPr>
          <a:xfrm>
            <a:off x="3990750" y="2099100"/>
            <a:ext cx="2116800" cy="27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 nums = new int[3];</a:t>
            </a:r>
            <a:endParaRPr/>
          </a:p>
        </p:txBody>
      </p:sp>
      <p:graphicFrame>
        <p:nvGraphicFramePr>
          <p:cNvPr id="168" name="Google Shape;168;p22"/>
          <p:cNvGraphicFramePr/>
          <p:nvPr/>
        </p:nvGraphicFramePr>
        <p:xfrm>
          <a:off x="4129700" y="2464825"/>
          <a:ext cx="3000000" cy="3000000"/>
        </p:xfrm>
        <a:graphic>
          <a:graphicData uri="http://schemas.openxmlformats.org/drawingml/2006/table">
            <a:tbl>
              <a:tblPr>
                <a:noFill/>
                <a:tableStyleId>{7FD0E3CE-3216-4A77-8D46-1576E456B3FB}</a:tableStyleId>
              </a:tblPr>
              <a:tblGrid>
                <a:gridCol w="644775"/>
                <a:gridCol w="1221275"/>
              </a:tblGrid>
              <a:tr h="363725">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725">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r h="363725">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r h="363725">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None/>
                      </a:pPr>
                      <a:r>
                        <a:rPr lang="en" sz="1200"/>
                        <a:t>0</a:t>
                      </a:r>
                      <a:endParaRPr sz="1200"/>
                    </a:p>
                  </a:txBody>
                  <a:tcPr marT="91425" marB="91425" marR="91425" marL="91425"/>
                </a:tc>
              </a:tr>
            </a:tbl>
          </a:graphicData>
        </a:graphic>
      </p:graphicFrame>
      <p:sp>
        <p:nvSpPr>
          <p:cNvPr id="169" name="Google Shape;169;p22"/>
          <p:cNvSpPr txBox="1"/>
          <p:nvPr/>
        </p:nvSpPr>
        <p:spPr>
          <a:xfrm>
            <a:off x="6512250" y="2099100"/>
            <a:ext cx="2595000" cy="27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boolean[] b = new boolean[5];</a:t>
            </a:r>
            <a:endParaRPr/>
          </a:p>
        </p:txBody>
      </p:sp>
      <p:graphicFrame>
        <p:nvGraphicFramePr>
          <p:cNvPr id="170" name="Google Shape;170;p22"/>
          <p:cNvGraphicFramePr/>
          <p:nvPr/>
        </p:nvGraphicFramePr>
        <p:xfrm>
          <a:off x="6651200" y="2464825"/>
          <a:ext cx="3000000" cy="3000000"/>
        </p:xfrm>
        <a:graphic>
          <a:graphicData uri="http://schemas.openxmlformats.org/drawingml/2006/table">
            <a:tbl>
              <a:tblPr>
                <a:noFill/>
                <a:tableStyleId>{7FD0E3CE-3216-4A77-8D46-1576E456B3FB}</a:tableStyleId>
              </a:tblPr>
              <a:tblGrid>
                <a:gridCol w="644775"/>
                <a:gridCol w="1221275"/>
              </a:tblGrid>
              <a:tr h="363725">
                <a:tc>
                  <a:txBody>
                    <a:bodyPr/>
                    <a:lstStyle/>
                    <a:p>
                      <a:pPr indent="0" lvl="0" marL="0" rtl="0" algn="ctr">
                        <a:spcBef>
                          <a:spcPts val="0"/>
                        </a:spcBef>
                        <a:spcAft>
                          <a:spcPts val="0"/>
                        </a:spcAft>
                        <a:buNone/>
                      </a:pPr>
                      <a:r>
                        <a:rPr b="1" lang="en" sz="1200"/>
                        <a:t>Index</a:t>
                      </a:r>
                      <a:endParaRPr b="1" sz="1200"/>
                    </a:p>
                  </a:txBody>
                  <a:tcPr marT="91425" marB="91425" marR="91425" marL="91425">
                    <a:solidFill>
                      <a:srgbClr val="CCCCCC"/>
                    </a:solidFill>
                  </a:tcPr>
                </a:tc>
                <a:tc>
                  <a:txBody>
                    <a:bodyPr/>
                    <a:lstStyle/>
                    <a:p>
                      <a:pPr indent="0" lvl="0" marL="0" rtl="0" algn="ctr">
                        <a:spcBef>
                          <a:spcPts val="0"/>
                        </a:spcBef>
                        <a:spcAft>
                          <a:spcPts val="0"/>
                        </a:spcAft>
                        <a:buNone/>
                      </a:pPr>
                      <a:r>
                        <a:rPr b="1" lang="en" sz="1200"/>
                        <a:t>Value</a:t>
                      </a:r>
                      <a:endParaRPr b="1" sz="1200"/>
                    </a:p>
                  </a:txBody>
                  <a:tcPr marT="91425" marB="91425" marR="91425" marL="91425">
                    <a:solidFill>
                      <a:srgbClr val="CCCCCC"/>
                    </a:solidFill>
                  </a:tcPr>
                </a:tc>
              </a:tr>
              <a:tr h="363725">
                <a:tc>
                  <a:txBody>
                    <a:bodyPr/>
                    <a:lstStyle/>
                    <a:p>
                      <a:pPr indent="0" lvl="0" marL="0" rtl="0" algn="ctr">
                        <a:spcBef>
                          <a:spcPts val="0"/>
                        </a:spcBef>
                        <a:spcAft>
                          <a:spcPts val="0"/>
                        </a:spcAft>
                        <a:buNone/>
                      </a:pPr>
                      <a:r>
                        <a:rPr lang="en" sz="1200"/>
                        <a:t>0</a:t>
                      </a:r>
                      <a:endParaRPr sz="1200"/>
                    </a:p>
                  </a:txBody>
                  <a:tcPr marT="91425" marB="91425" marR="91425" marL="91425"/>
                </a:tc>
                <a:tc>
                  <a:txBody>
                    <a:bodyPr/>
                    <a:lstStyle/>
                    <a:p>
                      <a:pPr indent="0" lvl="0" marL="0" rtl="0" algn="ctr">
                        <a:spcBef>
                          <a:spcPts val="0"/>
                        </a:spcBef>
                        <a:spcAft>
                          <a:spcPts val="0"/>
                        </a:spcAft>
                        <a:buNone/>
                      </a:pPr>
                      <a:r>
                        <a:rPr lang="en" sz="1200"/>
                        <a:t>false</a:t>
                      </a:r>
                      <a:endParaRPr sz="1200"/>
                    </a:p>
                  </a:txBody>
                  <a:tcPr marT="91425" marB="91425" marR="91425" marL="91425"/>
                </a:tc>
              </a:tr>
              <a:tr h="363725">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3</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r h="363725">
                <a:tc>
                  <a:txBody>
                    <a:bodyPr/>
                    <a:lstStyle/>
                    <a:p>
                      <a:pPr indent="0" lvl="0" marL="0" rtl="0" algn="ctr">
                        <a:spcBef>
                          <a:spcPts val="0"/>
                        </a:spcBef>
                        <a:spcAft>
                          <a:spcPts val="0"/>
                        </a:spcAft>
                        <a:buNone/>
                      </a:pPr>
                      <a:r>
                        <a:rPr lang="en" sz="1200"/>
                        <a:t>4</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rPr>
                        <a:t>false</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