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Lst>
  <p:sldSz cy="5143500" cx="9144000"/>
  <p:notesSz cx="6858000" cy="9144000"/>
  <p:embeddedFontLst>
    <p:embeddedFont>
      <p:font typeface="Proxima Nova"/>
      <p:regular r:id="rId23"/>
      <p:bold r:id="rId24"/>
      <p:italic r:id="rId25"/>
      <p:boldItalic r:id="rId26"/>
    </p:embeddedFont>
    <p:embeddedFont>
      <p:font typeface="Roboto"/>
      <p:regular r:id="rId27"/>
      <p:bold r:id="rId28"/>
      <p:italic r:id="rId29"/>
      <p:boldItalic r:id="rId30"/>
    </p:embeddedFont>
    <p:embeddedFont>
      <p:font typeface="Proxima Nova Semibold"/>
      <p:regular r:id="rId31"/>
      <p:bold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834D560-C209-4B2C-9172-6940F9614397}">
  <a:tblStyle styleId="{1834D560-C209-4B2C-9172-6940F9614397}"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915FC8A9-BCFA-4478-93C3-1AEA7C1E4CDB}" styleName="Table_1">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font" Target="fonts/ProximaNova-bold.fntdata"/><Relationship Id="rId23" Type="http://schemas.openxmlformats.org/officeDocument/2006/relationships/font" Target="fonts/ProximaNova-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ProximaNova-boldItalic.fntdata"/><Relationship Id="rId25" Type="http://schemas.openxmlformats.org/officeDocument/2006/relationships/font" Target="fonts/ProximaNova-italic.fntdata"/><Relationship Id="rId28" Type="http://schemas.openxmlformats.org/officeDocument/2006/relationships/font" Target="fonts/Roboto-bold.fntdata"/><Relationship Id="rId27" Type="http://schemas.openxmlformats.org/officeDocument/2006/relationships/font" Target="fonts/Roboto-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Roboto-italic.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ProximaNovaSemibold-regular.fntdata"/><Relationship Id="rId30" Type="http://schemas.openxmlformats.org/officeDocument/2006/relationships/font" Target="fonts/Roboto-boldItalic.fntdata"/><Relationship Id="rId11" Type="http://schemas.openxmlformats.org/officeDocument/2006/relationships/slide" Target="slides/slide5.xml"/><Relationship Id="rId33" Type="http://schemas.openxmlformats.org/officeDocument/2006/relationships/font" Target="fonts/ProximaNovaSemibold-boldItalic.fntdata"/><Relationship Id="rId10" Type="http://schemas.openxmlformats.org/officeDocument/2006/relationships/slide" Target="slides/slide4.xml"/><Relationship Id="rId32" Type="http://schemas.openxmlformats.org/officeDocument/2006/relationships/font" Target="fonts/ProximaNovaSemibold-bold.fnt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 name="Shape 54"/>
        <p:cNvGrpSpPr/>
        <p:nvPr/>
      </p:nvGrpSpPr>
      <p:grpSpPr>
        <a:xfrm>
          <a:off x="0" y="0"/>
          <a:ext cx="0" cy="0"/>
          <a:chOff x="0" y="0"/>
          <a:chExt cx="0" cy="0"/>
        </a:xfrm>
      </p:grpSpPr>
      <p:sp>
        <p:nvSpPr>
          <p:cNvPr id="55" name="Google Shape;55;g77cce96e8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 name="Google Shape;56;g77cce96e8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i="1">
              <a:latin typeface="Proxima Nova"/>
              <a:ea typeface="Proxima Nova"/>
              <a:cs typeface="Proxima Nova"/>
              <a:sym typeface="Proxima Nova"/>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7819be8507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7819be8507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7819be8507_0_95: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400">
              <a:latin typeface="Proxima Nova"/>
              <a:ea typeface="Proxima Nova"/>
              <a:cs typeface="Proxima Nova"/>
              <a:sym typeface="Proxima Nova"/>
            </a:endParaRPr>
          </a:p>
        </p:txBody>
      </p:sp>
      <p:sp>
        <p:nvSpPr>
          <p:cNvPr id="137" name="Google Shape;137;g7819be8507_0_9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7819be8507_0_144: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400">
              <a:latin typeface="Proxima Nova"/>
              <a:ea typeface="Proxima Nova"/>
              <a:cs typeface="Proxima Nova"/>
              <a:sym typeface="Proxima Nova"/>
            </a:endParaRPr>
          </a:p>
        </p:txBody>
      </p:sp>
      <p:sp>
        <p:nvSpPr>
          <p:cNvPr id="146" name="Google Shape;146;g7819be8507_0_14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109285db88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109285db88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7819be8507_0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7819be8507_0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7819be8507_0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7819be8507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224f44779a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224f44779a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77cce96e84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77cce96e84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Proxima Nova"/>
              <a:ea typeface="Proxima Nova"/>
              <a:cs typeface="Proxima Nova"/>
              <a:sym typeface="Proxima Nova"/>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77e120f9cb_0_21: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400">
              <a:latin typeface="Proxima Nova"/>
              <a:ea typeface="Proxima Nova"/>
              <a:cs typeface="Proxima Nova"/>
              <a:sym typeface="Proxima Nova"/>
            </a:endParaRPr>
          </a:p>
        </p:txBody>
      </p:sp>
      <p:sp>
        <p:nvSpPr>
          <p:cNvPr id="70" name="Google Shape;70;g77e120f9cb_0_2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7819be8507_0_0: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400">
              <a:latin typeface="Proxima Nova"/>
              <a:ea typeface="Proxima Nova"/>
              <a:cs typeface="Proxima Nova"/>
              <a:sym typeface="Proxima Nova"/>
            </a:endParaRPr>
          </a:p>
        </p:txBody>
      </p:sp>
      <p:sp>
        <p:nvSpPr>
          <p:cNvPr id="78" name="Google Shape;78;g7819be8507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7819be8507_0_10: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400">
              <a:latin typeface="Proxima Nova"/>
              <a:ea typeface="Proxima Nova"/>
              <a:cs typeface="Proxima Nova"/>
              <a:sym typeface="Proxima Nova"/>
            </a:endParaRPr>
          </a:p>
        </p:txBody>
      </p:sp>
      <p:sp>
        <p:nvSpPr>
          <p:cNvPr id="87" name="Google Shape;87;g7819be8507_0_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7819be8507_0_20: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400">
              <a:latin typeface="Proxima Nova"/>
              <a:ea typeface="Proxima Nova"/>
              <a:cs typeface="Proxima Nova"/>
              <a:sym typeface="Proxima Nova"/>
            </a:endParaRPr>
          </a:p>
        </p:txBody>
      </p:sp>
      <p:sp>
        <p:nvSpPr>
          <p:cNvPr id="95" name="Google Shape;95;g7819be8507_0_2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7819be8507_0_86: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400">
              <a:latin typeface="Proxima Nova"/>
              <a:ea typeface="Proxima Nova"/>
              <a:cs typeface="Proxima Nova"/>
              <a:sym typeface="Proxima Nova"/>
            </a:endParaRPr>
          </a:p>
        </p:txBody>
      </p:sp>
      <p:sp>
        <p:nvSpPr>
          <p:cNvPr id="103" name="Google Shape;103;g7819be8507_0_8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7819be8507_0_27: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400">
              <a:latin typeface="Proxima Nova"/>
              <a:ea typeface="Proxima Nova"/>
              <a:cs typeface="Proxima Nova"/>
              <a:sym typeface="Proxima Nova"/>
            </a:endParaRPr>
          </a:p>
        </p:txBody>
      </p:sp>
      <p:sp>
        <p:nvSpPr>
          <p:cNvPr id="111" name="Google Shape;111;g7819be8507_0_2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7819be8507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7819be8507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50" name="Shape 50"/>
        <p:cNvGrpSpPr/>
        <p:nvPr/>
      </p:nvGrpSpPr>
      <p:grpSpPr>
        <a:xfrm>
          <a:off x="0" y="0"/>
          <a:ext cx="0" cy="0"/>
          <a:chOff x="0" y="0"/>
          <a:chExt cx="0" cy="0"/>
        </a:xfrm>
      </p:grpSpPr>
      <p:sp>
        <p:nvSpPr>
          <p:cNvPr id="51" name="Google Shape;51;p13"/>
          <p:cNvSpPr txBox="1"/>
          <p:nvPr>
            <p:ph type="title"/>
          </p:nvPr>
        </p:nvSpPr>
        <p:spPr>
          <a:xfrm>
            <a:off x="457200" y="205975"/>
            <a:ext cx="8229600" cy="8574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Clr>
                <a:schemeClr val="dk1"/>
              </a:buClr>
              <a:buSzPts val="2800"/>
              <a:buFont typeface="Calibri"/>
              <a:buNone/>
              <a:defRPr sz="4400">
                <a:solidFill>
                  <a:schemeClr val="dk1"/>
                </a:solidFill>
                <a:latin typeface="Calibri"/>
                <a:ea typeface="Calibri"/>
                <a:cs typeface="Calibri"/>
                <a:sym typeface="Calibri"/>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2" name="Google Shape;52;p13"/>
          <p:cNvSpPr txBox="1"/>
          <p:nvPr>
            <p:ph idx="1" type="body"/>
          </p:nvPr>
        </p:nvSpPr>
        <p:spPr>
          <a:xfrm>
            <a:off x="457200" y="1200151"/>
            <a:ext cx="8229600" cy="3394500"/>
          </a:xfrm>
          <a:prstGeom prst="rect">
            <a:avLst/>
          </a:prstGeom>
          <a:noFill/>
          <a:ln>
            <a:noFill/>
          </a:ln>
        </p:spPr>
        <p:txBody>
          <a:bodyPr anchorCtr="0" anchor="t" bIns="91425" lIns="91425" spcFirstLastPara="1" rIns="91425" wrap="square" tIns="91425">
            <a:noAutofit/>
          </a:bodyPr>
          <a:lstStyle>
            <a:lvl1pPr indent="-342900" lvl="0" marL="457200" rtl="0" algn="l">
              <a:spcBef>
                <a:spcPts val="640"/>
              </a:spcBef>
              <a:spcAft>
                <a:spcPts val="0"/>
              </a:spcAft>
              <a:buClr>
                <a:schemeClr val="dk1"/>
              </a:buClr>
              <a:buSzPts val="1800"/>
              <a:buFont typeface="Arial"/>
              <a:buChar char="•"/>
              <a:defRPr sz="3200">
                <a:solidFill>
                  <a:schemeClr val="dk1"/>
                </a:solidFill>
                <a:latin typeface="Calibri"/>
                <a:ea typeface="Calibri"/>
                <a:cs typeface="Calibri"/>
                <a:sym typeface="Calibri"/>
              </a:defRPr>
            </a:lvl1pPr>
            <a:lvl2pPr indent="-317500" lvl="1" marL="914400" rtl="0" algn="l">
              <a:spcBef>
                <a:spcPts val="1600"/>
              </a:spcBef>
              <a:spcAft>
                <a:spcPts val="0"/>
              </a:spcAft>
              <a:buClr>
                <a:schemeClr val="dk1"/>
              </a:buClr>
              <a:buSzPts val="1400"/>
              <a:buFont typeface="Arial"/>
              <a:buChar char="–"/>
              <a:defRPr sz="2800">
                <a:solidFill>
                  <a:schemeClr val="dk1"/>
                </a:solidFill>
                <a:latin typeface="Calibri"/>
                <a:ea typeface="Calibri"/>
                <a:cs typeface="Calibri"/>
                <a:sym typeface="Calibri"/>
              </a:defRPr>
            </a:lvl2pPr>
            <a:lvl3pPr indent="-317500" lvl="2" marL="1371600" rtl="0" algn="l">
              <a:spcBef>
                <a:spcPts val="1600"/>
              </a:spcBef>
              <a:spcAft>
                <a:spcPts val="0"/>
              </a:spcAft>
              <a:buClr>
                <a:schemeClr val="dk1"/>
              </a:buClr>
              <a:buSzPts val="1400"/>
              <a:buFont typeface="Arial"/>
              <a:buChar char="•"/>
              <a:defRPr sz="2400">
                <a:solidFill>
                  <a:schemeClr val="dk1"/>
                </a:solidFill>
                <a:latin typeface="Calibri"/>
                <a:ea typeface="Calibri"/>
                <a:cs typeface="Calibri"/>
                <a:sym typeface="Calibri"/>
              </a:defRPr>
            </a:lvl3pPr>
            <a:lvl4pPr indent="-317500" lvl="3" marL="1828800" rtl="0" algn="l">
              <a:spcBef>
                <a:spcPts val="1600"/>
              </a:spcBef>
              <a:spcAft>
                <a:spcPts val="0"/>
              </a:spcAft>
              <a:buClr>
                <a:schemeClr val="dk1"/>
              </a:buClr>
              <a:buSzPts val="1400"/>
              <a:buFont typeface="Arial"/>
              <a:buChar char="–"/>
              <a:defRPr sz="2000">
                <a:solidFill>
                  <a:schemeClr val="dk1"/>
                </a:solidFill>
                <a:latin typeface="Calibri"/>
                <a:ea typeface="Calibri"/>
                <a:cs typeface="Calibri"/>
                <a:sym typeface="Calibri"/>
              </a:defRPr>
            </a:lvl4pPr>
            <a:lvl5pPr indent="-317500" lvl="4" marL="2286000" rtl="0" algn="l">
              <a:spcBef>
                <a:spcPts val="1600"/>
              </a:spcBef>
              <a:spcAft>
                <a:spcPts val="0"/>
              </a:spcAft>
              <a:buClr>
                <a:schemeClr val="dk1"/>
              </a:buClr>
              <a:buSzPts val="1400"/>
              <a:buFont typeface="Arial"/>
              <a:buChar char="»"/>
              <a:defRPr sz="2000">
                <a:solidFill>
                  <a:schemeClr val="dk1"/>
                </a:solidFill>
                <a:latin typeface="Calibri"/>
                <a:ea typeface="Calibri"/>
                <a:cs typeface="Calibri"/>
                <a:sym typeface="Calibri"/>
              </a:defRPr>
            </a:lvl5pPr>
            <a:lvl6pPr indent="-317500" lvl="5" marL="2743200" rtl="0" algn="l">
              <a:spcBef>
                <a:spcPts val="1600"/>
              </a:spcBef>
              <a:spcAft>
                <a:spcPts val="0"/>
              </a:spcAft>
              <a:buClr>
                <a:schemeClr val="dk1"/>
              </a:buClr>
              <a:buSzPts val="1400"/>
              <a:buFont typeface="Arial"/>
              <a:buChar char="•"/>
              <a:defRPr sz="2000">
                <a:solidFill>
                  <a:schemeClr val="dk1"/>
                </a:solidFill>
                <a:latin typeface="Calibri"/>
                <a:ea typeface="Calibri"/>
                <a:cs typeface="Calibri"/>
                <a:sym typeface="Calibri"/>
              </a:defRPr>
            </a:lvl6pPr>
            <a:lvl7pPr indent="-317500" lvl="6" marL="3200400" rtl="0" algn="l">
              <a:spcBef>
                <a:spcPts val="1600"/>
              </a:spcBef>
              <a:spcAft>
                <a:spcPts val="0"/>
              </a:spcAft>
              <a:buClr>
                <a:schemeClr val="dk1"/>
              </a:buClr>
              <a:buSzPts val="1400"/>
              <a:buFont typeface="Arial"/>
              <a:buChar char="•"/>
              <a:defRPr sz="2000">
                <a:solidFill>
                  <a:schemeClr val="dk1"/>
                </a:solidFill>
                <a:latin typeface="Calibri"/>
                <a:ea typeface="Calibri"/>
                <a:cs typeface="Calibri"/>
                <a:sym typeface="Calibri"/>
              </a:defRPr>
            </a:lvl7pPr>
            <a:lvl8pPr indent="-317500" lvl="7" marL="3657600" rtl="0" algn="l">
              <a:spcBef>
                <a:spcPts val="1600"/>
              </a:spcBef>
              <a:spcAft>
                <a:spcPts val="0"/>
              </a:spcAft>
              <a:buClr>
                <a:schemeClr val="dk1"/>
              </a:buClr>
              <a:buSzPts val="1400"/>
              <a:buFont typeface="Arial"/>
              <a:buChar char="•"/>
              <a:defRPr sz="2000">
                <a:solidFill>
                  <a:schemeClr val="dk1"/>
                </a:solidFill>
                <a:latin typeface="Calibri"/>
                <a:ea typeface="Calibri"/>
                <a:cs typeface="Calibri"/>
                <a:sym typeface="Calibri"/>
              </a:defRPr>
            </a:lvl8pPr>
            <a:lvl9pPr indent="-317500" lvl="8" marL="4114800" rtl="0" algn="l">
              <a:spcBef>
                <a:spcPts val="1600"/>
              </a:spcBef>
              <a:spcAft>
                <a:spcPts val="1600"/>
              </a:spcAft>
              <a:buClr>
                <a:schemeClr val="dk1"/>
              </a:buClr>
              <a:buSzPts val="1400"/>
              <a:buFont typeface="Arial"/>
              <a:buChar char="•"/>
              <a:defRPr sz="2000">
                <a:solidFill>
                  <a:schemeClr val="dk1"/>
                </a:solidFill>
                <a:latin typeface="Calibri"/>
                <a:ea typeface="Calibri"/>
                <a:cs typeface="Calibri"/>
                <a:sym typeface="Calibri"/>
              </a:defRPr>
            </a:lvl9pPr>
          </a:lstStyle>
          <a:p/>
        </p:txBody>
      </p:sp>
      <p:sp>
        <p:nvSpPr>
          <p:cNvPr id="53" name="Google Shape;53;p13"/>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9.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6.png"/><Relationship Id="rId4" Type="http://schemas.openxmlformats.org/officeDocument/2006/relationships/image" Target="../media/image5.png"/><Relationship Id="rId5"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6.png"/><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https://alvinalexander.com/programming/printf-format-cheat-sheet" TargetMode="External"/><Relationship Id="rId4" Type="http://schemas.openxmlformats.org/officeDocument/2006/relationships/hyperlink" Target="https://www.baeldung.com/java-printstream-printf"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6.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6.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png"/><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7" name="Shape 57"/>
        <p:cNvGrpSpPr/>
        <p:nvPr/>
      </p:nvGrpSpPr>
      <p:grpSpPr>
        <a:xfrm>
          <a:off x="0" y="0"/>
          <a:ext cx="0" cy="0"/>
          <a:chOff x="0" y="0"/>
          <a:chExt cx="0" cy="0"/>
        </a:xfrm>
      </p:grpSpPr>
      <p:sp>
        <p:nvSpPr>
          <p:cNvPr id="58" name="Google Shape;58;p14"/>
          <p:cNvSpPr txBox="1"/>
          <p:nvPr/>
        </p:nvSpPr>
        <p:spPr>
          <a:xfrm>
            <a:off x="550875" y="293075"/>
            <a:ext cx="6733200" cy="127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200">
                <a:solidFill>
                  <a:srgbClr val="FFFFFF"/>
                </a:solidFill>
                <a:latin typeface="Proxima Nova Semibold"/>
                <a:ea typeface="Proxima Nova Semibold"/>
                <a:cs typeface="Proxima Nova Semibold"/>
                <a:sym typeface="Proxima Nova Semibold"/>
              </a:rPr>
              <a:t>Command Line Programs</a:t>
            </a:r>
            <a:endParaRPr sz="3200">
              <a:solidFill>
                <a:srgbClr val="FFFFFF"/>
              </a:solidFill>
              <a:latin typeface="Proxima Nova Semibold"/>
              <a:ea typeface="Proxima Nova Semibold"/>
              <a:cs typeface="Proxima Nova Semibold"/>
              <a:sym typeface="Proxima Nova Semibold"/>
            </a:endParaRPr>
          </a:p>
        </p:txBody>
      </p:sp>
      <p:sp>
        <p:nvSpPr>
          <p:cNvPr id="59" name="Google Shape;59;p14"/>
          <p:cNvSpPr txBox="1"/>
          <p:nvPr/>
        </p:nvSpPr>
        <p:spPr>
          <a:xfrm>
            <a:off x="550875" y="898200"/>
            <a:ext cx="3519300" cy="46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FFFF"/>
                </a:solidFill>
                <a:latin typeface="Proxima Nova"/>
                <a:ea typeface="Proxima Nova"/>
                <a:cs typeface="Proxima Nova"/>
                <a:sym typeface="Proxima Nova"/>
              </a:rPr>
              <a:t>M1-D5</a:t>
            </a:r>
            <a:endParaRPr sz="1800">
              <a:solidFill>
                <a:srgbClr val="434343"/>
              </a:solidFill>
              <a:latin typeface="Proxima Nova"/>
              <a:ea typeface="Proxima Nova"/>
              <a:cs typeface="Proxima Nova"/>
              <a:sym typeface="Proxima Nova"/>
            </a:endParaRPr>
          </a:p>
        </p:txBody>
      </p:sp>
      <p:sp>
        <p:nvSpPr>
          <p:cNvPr id="60" name="Google Shape;60;p14"/>
          <p:cNvSpPr txBox="1"/>
          <p:nvPr>
            <p:ph idx="1" type="subTitle"/>
          </p:nvPr>
        </p:nvSpPr>
        <p:spPr>
          <a:xfrm>
            <a:off x="-49300" y="2088400"/>
            <a:ext cx="4121700" cy="2787300"/>
          </a:xfrm>
          <a:prstGeom prst="rect">
            <a:avLst/>
          </a:prstGeom>
        </p:spPr>
        <p:txBody>
          <a:bodyPr anchorCtr="0" anchor="t" bIns="91425" lIns="91425" spcFirstLastPara="1" rIns="91425" wrap="square" tIns="91425">
            <a:noAutofit/>
          </a:bodyPr>
          <a:lstStyle/>
          <a:p>
            <a:pPr indent="-228600" lvl="0" marL="457200" rtl="0" algn="ctr">
              <a:spcBef>
                <a:spcPts val="0"/>
              </a:spcBef>
              <a:spcAft>
                <a:spcPts val="0"/>
              </a:spcAft>
              <a:buClr>
                <a:srgbClr val="FFFFFF"/>
              </a:buClr>
              <a:buSzPts val="1400"/>
              <a:buNone/>
            </a:pPr>
            <a:r>
              <a:t/>
            </a:r>
            <a:endParaRPr sz="1400">
              <a:solidFill>
                <a:srgbClr val="FFFFFF"/>
              </a:solidFill>
            </a:endParaRPr>
          </a:p>
          <a:p>
            <a:pPr indent="-228600" lvl="0" marL="457200" rtl="0" algn="ctr">
              <a:spcBef>
                <a:spcPts val="0"/>
              </a:spcBef>
              <a:spcAft>
                <a:spcPts val="0"/>
              </a:spcAft>
              <a:buClr>
                <a:srgbClr val="FFFFFF"/>
              </a:buClr>
              <a:buSzPts val="1400"/>
              <a:buNone/>
            </a:pPr>
            <a:r>
              <a:rPr lang="en" sz="1400">
                <a:solidFill>
                  <a:srgbClr val="FFFFFF"/>
                </a:solidFill>
              </a:rPr>
              <a:t>Participate! The more engagement the better! You are NEVER interrupting me!</a:t>
            </a:r>
            <a:endParaRPr sz="1400">
              <a:solidFill>
                <a:srgbClr val="FFFFFF"/>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3"/>
          <p:cNvSpPr txBox="1"/>
          <p:nvPr>
            <p:ph type="title"/>
          </p:nvPr>
        </p:nvSpPr>
        <p:spPr>
          <a:xfrm>
            <a:off x="311700" y="2609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To Handle A Series of Numbers</a:t>
            </a:r>
            <a:endParaRPr/>
          </a:p>
        </p:txBody>
      </p:sp>
      <p:sp>
        <p:nvSpPr>
          <p:cNvPr id="130" name="Google Shape;130;p23"/>
          <p:cNvSpPr txBox="1"/>
          <p:nvPr>
            <p:ph idx="1" type="body"/>
          </p:nvPr>
        </p:nvSpPr>
        <p:spPr>
          <a:xfrm>
            <a:off x="311700" y="907950"/>
            <a:ext cx="8520600" cy="183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We can also read in a series of data values with a separator:</a:t>
            </a:r>
            <a:endParaRPr sz="1600"/>
          </a:p>
          <a:p>
            <a:pPr indent="0" lvl="0" marL="0" rtl="0" algn="l">
              <a:lnSpc>
                <a:spcPct val="150000"/>
              </a:lnSpc>
              <a:spcBef>
                <a:spcPts val="1600"/>
              </a:spcBef>
              <a:spcAft>
                <a:spcPts val="0"/>
              </a:spcAft>
              <a:buClr>
                <a:schemeClr val="dk1"/>
              </a:buClr>
              <a:buSzPts val="1100"/>
              <a:buFont typeface="Arial"/>
              <a:buNone/>
            </a:pPr>
            <a:r>
              <a:rPr lang="en" sz="1100">
                <a:solidFill>
                  <a:srgbClr val="000000"/>
                </a:solidFill>
                <a:highlight>
                  <a:srgbClr val="FFFFFF"/>
                </a:highlight>
                <a:latin typeface="Courier New"/>
                <a:ea typeface="Courier New"/>
                <a:cs typeface="Courier New"/>
                <a:sym typeface="Courier New"/>
              </a:rPr>
              <a:t>System.out.print(“Enter a series of human ages (separated by commas): ");</a:t>
            </a:r>
            <a:endParaRPr sz="1100">
              <a:solidFill>
                <a:srgbClr val="000000"/>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 sz="1100">
                <a:solidFill>
                  <a:srgbClr val="000000"/>
                </a:solidFill>
                <a:highlight>
                  <a:srgbClr val="FFFFFF"/>
                </a:highlight>
                <a:latin typeface="Courier New"/>
                <a:ea typeface="Courier New"/>
                <a:cs typeface="Courier New"/>
                <a:sym typeface="Courier New"/>
              </a:rPr>
              <a:t>String input = scanner.nextLine();</a:t>
            </a:r>
            <a:endParaRPr sz="1100">
              <a:solidFill>
                <a:srgbClr val="000000"/>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br>
              <a:rPr lang="en" sz="1100">
                <a:solidFill>
                  <a:srgbClr val="000000"/>
                </a:solidFill>
                <a:highlight>
                  <a:srgbClr val="FFFFFF"/>
                </a:highlight>
                <a:latin typeface="Courier New"/>
                <a:ea typeface="Courier New"/>
                <a:cs typeface="Courier New"/>
                <a:sym typeface="Courier New"/>
              </a:rPr>
            </a:br>
            <a:r>
              <a:rPr lang="en" sz="1100">
                <a:solidFill>
                  <a:srgbClr val="000000"/>
                </a:solidFill>
                <a:highlight>
                  <a:srgbClr val="FFFFFF"/>
                </a:highlight>
                <a:latin typeface="Courier New"/>
                <a:ea typeface="Courier New"/>
                <a:cs typeface="Courier New"/>
                <a:sym typeface="Courier New"/>
              </a:rPr>
              <a:t>String[] numbers = input.split(",");     // note: these are String representation of numbers....</a:t>
            </a:r>
            <a:endParaRPr sz="1100">
              <a:solidFill>
                <a:srgbClr val="000000"/>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 sz="1100">
                <a:solidFill>
                  <a:srgbClr val="000000"/>
                </a:solidFill>
                <a:highlight>
                  <a:srgbClr val="FFFFFF"/>
                </a:highlight>
                <a:latin typeface="Courier New"/>
                <a:ea typeface="Courier New"/>
                <a:cs typeface="Courier New"/>
                <a:sym typeface="Courier New"/>
              </a:rPr>
              <a:t>String[] numbers2 = input.split(" ");</a:t>
            </a:r>
            <a:br>
              <a:rPr lang="en" sz="1100">
                <a:solidFill>
                  <a:srgbClr val="000000"/>
                </a:solidFill>
                <a:highlight>
                  <a:srgbClr val="FFFFFF"/>
                </a:highlight>
                <a:latin typeface="Courier New"/>
                <a:ea typeface="Courier New"/>
                <a:cs typeface="Courier New"/>
                <a:sym typeface="Courier New"/>
              </a:rPr>
            </a:br>
            <a:br>
              <a:rPr lang="en" sz="1100">
                <a:solidFill>
                  <a:srgbClr val="000000"/>
                </a:solidFill>
                <a:highlight>
                  <a:srgbClr val="FFFFFF"/>
                </a:highlight>
                <a:latin typeface="Courier New"/>
                <a:ea typeface="Courier New"/>
                <a:cs typeface="Courier New"/>
                <a:sym typeface="Courier New"/>
              </a:rPr>
            </a:br>
            <a:r>
              <a:rPr lang="en" sz="1100">
                <a:solidFill>
                  <a:srgbClr val="000000"/>
                </a:solidFill>
                <a:highlight>
                  <a:srgbClr val="FFFFFF"/>
                </a:highlight>
                <a:latin typeface="Courier New"/>
                <a:ea typeface="Courier New"/>
                <a:cs typeface="Courier New"/>
                <a:sym typeface="Courier New"/>
              </a:rPr>
              <a:t>… now we can go loop through and convert to numbers/calculate dog ages…</a:t>
            </a:r>
            <a:br>
              <a:rPr lang="en" sz="1100">
                <a:solidFill>
                  <a:srgbClr val="000000"/>
                </a:solidFill>
                <a:highlight>
                  <a:srgbClr val="FFFFFF"/>
                </a:highlight>
                <a:latin typeface="Courier New"/>
                <a:ea typeface="Courier New"/>
                <a:cs typeface="Courier New"/>
                <a:sym typeface="Courier New"/>
              </a:rPr>
            </a:br>
            <a:br>
              <a:rPr lang="en" sz="1100">
                <a:solidFill>
                  <a:srgbClr val="000000"/>
                </a:solidFill>
                <a:highlight>
                  <a:srgbClr val="FFFFFF"/>
                </a:highlight>
                <a:latin typeface="Courier New"/>
                <a:ea typeface="Courier New"/>
                <a:cs typeface="Courier New"/>
                <a:sym typeface="Courier New"/>
              </a:rPr>
            </a:br>
            <a:br>
              <a:rPr lang="en" sz="1100">
                <a:solidFill>
                  <a:srgbClr val="000000"/>
                </a:solidFill>
                <a:highlight>
                  <a:srgbClr val="FFFFFF"/>
                </a:highlight>
                <a:latin typeface="Courier New"/>
                <a:ea typeface="Courier New"/>
                <a:cs typeface="Courier New"/>
                <a:sym typeface="Courier New"/>
              </a:rPr>
            </a:br>
            <a:r>
              <a:rPr lang="en" sz="1100">
                <a:solidFill>
                  <a:srgbClr val="000000"/>
                </a:solidFill>
                <a:highlight>
                  <a:srgbClr val="FFFFFF"/>
                </a:highlight>
                <a:latin typeface="Courier New"/>
                <a:ea typeface="Courier New"/>
                <a:cs typeface="Courier New"/>
                <a:sym typeface="Courier New"/>
              </a:rPr>
              <a:t>Ex:  </a:t>
            </a:r>
            <a:br>
              <a:rPr lang="en" sz="1100">
                <a:solidFill>
                  <a:srgbClr val="000000"/>
                </a:solidFill>
                <a:highlight>
                  <a:srgbClr val="FFFFFF"/>
                </a:highlight>
                <a:latin typeface="Courier New"/>
                <a:ea typeface="Courier New"/>
                <a:cs typeface="Courier New"/>
                <a:sym typeface="Courier New"/>
              </a:rPr>
            </a:br>
            <a:r>
              <a:rPr lang="en" sz="1100">
                <a:solidFill>
                  <a:schemeClr val="dk1"/>
                </a:solidFill>
                <a:highlight>
                  <a:srgbClr val="FFFFFF"/>
                </a:highlight>
                <a:latin typeface="Courier New"/>
                <a:ea typeface="Courier New"/>
                <a:cs typeface="Courier New"/>
                <a:sym typeface="Courier New"/>
              </a:rPr>
              <a:t>Enter a series of human ages (separated by commas): </a:t>
            </a:r>
            <a:br>
              <a:rPr lang="en" sz="1100">
                <a:solidFill>
                  <a:schemeClr val="dk1"/>
                </a:solidFill>
                <a:highlight>
                  <a:srgbClr val="FFFFFF"/>
                </a:highlight>
                <a:latin typeface="Courier New"/>
                <a:ea typeface="Courier New"/>
                <a:cs typeface="Courier New"/>
                <a:sym typeface="Courier New"/>
              </a:rPr>
            </a:br>
            <a:r>
              <a:rPr lang="en" sz="1100">
                <a:solidFill>
                  <a:schemeClr val="dk1"/>
                </a:solidFill>
                <a:highlight>
                  <a:srgbClr val="FFFFFF"/>
                </a:highlight>
                <a:latin typeface="Courier New"/>
                <a:ea typeface="Courier New"/>
                <a:cs typeface="Courier New"/>
                <a:sym typeface="Courier New"/>
              </a:rPr>
              <a:t>“</a:t>
            </a:r>
            <a:r>
              <a:rPr lang="en" sz="1100">
                <a:solidFill>
                  <a:srgbClr val="000000"/>
                </a:solidFill>
                <a:highlight>
                  <a:srgbClr val="FFFFFF"/>
                </a:highlight>
                <a:latin typeface="Courier New"/>
                <a:ea typeface="Courier New"/>
                <a:cs typeface="Courier New"/>
                <a:sym typeface="Courier New"/>
              </a:rPr>
              <a:t>17, 5,  20, 56”</a:t>
            </a:r>
            <a:endParaRPr sz="1100">
              <a:solidFill>
                <a:srgbClr val="000000"/>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a:solidFill>
                <a:srgbClr val="000000"/>
              </a:solidFill>
              <a:highlight>
                <a:srgbClr val="FFFFFF"/>
              </a:highlight>
            </a:endParaRPr>
          </a:p>
          <a:p>
            <a:pPr indent="0" lvl="0" marL="0" rtl="0" algn="l">
              <a:spcBef>
                <a:spcPts val="1600"/>
              </a:spcBef>
              <a:spcAft>
                <a:spcPts val="1600"/>
              </a:spcAft>
              <a:buNone/>
            </a:pPr>
            <a:r>
              <a:t/>
            </a:r>
            <a:endParaRPr sz="1600"/>
          </a:p>
        </p:txBody>
      </p:sp>
      <p:graphicFrame>
        <p:nvGraphicFramePr>
          <p:cNvPr id="131" name="Google Shape;131;p23"/>
          <p:cNvGraphicFramePr/>
          <p:nvPr/>
        </p:nvGraphicFramePr>
        <p:xfrm>
          <a:off x="6072150" y="4387975"/>
          <a:ext cx="3000000" cy="3000000"/>
        </p:xfrm>
        <a:graphic>
          <a:graphicData uri="http://schemas.openxmlformats.org/drawingml/2006/table">
            <a:tbl>
              <a:tblPr>
                <a:noFill/>
                <a:tableStyleId>{1834D560-C209-4B2C-9172-6940F9614397}</a:tableStyleId>
              </a:tblPr>
              <a:tblGrid>
                <a:gridCol w="544325"/>
                <a:gridCol w="417425"/>
                <a:gridCol w="561275"/>
                <a:gridCol w="586150"/>
              </a:tblGrid>
              <a:tr h="404300">
                <a:tc>
                  <a:txBody>
                    <a:bodyPr/>
                    <a:lstStyle/>
                    <a:p>
                      <a:pPr indent="0" lvl="0" marL="0" rtl="0" algn="l">
                        <a:spcBef>
                          <a:spcPts val="0"/>
                        </a:spcBef>
                        <a:spcAft>
                          <a:spcPts val="0"/>
                        </a:spcAft>
                        <a:buNone/>
                      </a:pPr>
                      <a:r>
                        <a:rPr lang="en"/>
                        <a:t>“17”</a:t>
                      </a:r>
                      <a:endParaRPr/>
                    </a:p>
                  </a:txBody>
                  <a:tcPr marT="91425" marB="91425" marR="91425" marL="91425"/>
                </a:tc>
                <a:tc>
                  <a:txBody>
                    <a:bodyPr/>
                    <a:lstStyle/>
                    <a:p>
                      <a:pPr indent="0" lvl="0" marL="0" rtl="0" algn="l">
                        <a:spcBef>
                          <a:spcPts val="0"/>
                        </a:spcBef>
                        <a:spcAft>
                          <a:spcPts val="0"/>
                        </a:spcAft>
                        <a:buNone/>
                      </a:pPr>
                      <a:r>
                        <a:rPr lang="en"/>
                        <a:t>“5”</a:t>
                      </a:r>
                      <a:endParaRPr/>
                    </a:p>
                  </a:txBody>
                  <a:tcPr marT="91425" marB="91425" marR="91425" marL="91425"/>
                </a:tc>
                <a:tc>
                  <a:txBody>
                    <a:bodyPr/>
                    <a:lstStyle/>
                    <a:p>
                      <a:pPr indent="0" lvl="0" marL="0" rtl="0" algn="l">
                        <a:spcBef>
                          <a:spcPts val="0"/>
                        </a:spcBef>
                        <a:spcAft>
                          <a:spcPts val="0"/>
                        </a:spcAft>
                        <a:buNone/>
                      </a:pPr>
                      <a:r>
                        <a:rPr lang="en"/>
                        <a:t>“20”</a:t>
                      </a:r>
                      <a:endParaRPr/>
                    </a:p>
                  </a:txBody>
                  <a:tcPr marT="91425" marB="91425" marR="91425" marL="91425"/>
                </a:tc>
                <a:tc>
                  <a:txBody>
                    <a:bodyPr/>
                    <a:lstStyle/>
                    <a:p>
                      <a:pPr indent="0" lvl="0" marL="0" rtl="0" algn="l">
                        <a:spcBef>
                          <a:spcPts val="0"/>
                        </a:spcBef>
                        <a:spcAft>
                          <a:spcPts val="0"/>
                        </a:spcAft>
                        <a:buNone/>
                      </a:pPr>
                      <a:r>
                        <a:rPr lang="en"/>
                        <a:t>“56”</a:t>
                      </a:r>
                      <a:endParaRPr/>
                    </a:p>
                  </a:txBody>
                  <a:tcPr marT="91425" marB="91425" marR="91425" marL="91425"/>
                </a:tc>
              </a:tr>
            </a:tbl>
          </a:graphicData>
        </a:graphic>
      </p:graphicFrame>
      <p:sp>
        <p:nvSpPr>
          <p:cNvPr id="132" name="Google Shape;132;p23"/>
          <p:cNvSpPr txBox="1"/>
          <p:nvPr/>
        </p:nvSpPr>
        <p:spPr>
          <a:xfrm>
            <a:off x="5156075" y="4387975"/>
            <a:ext cx="954300" cy="3072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 sz="1100">
                <a:solidFill>
                  <a:schemeClr val="dk1"/>
                </a:solidFill>
                <a:highlight>
                  <a:srgbClr val="FFFFFF"/>
                </a:highlight>
                <a:latin typeface="Courier New"/>
                <a:ea typeface="Courier New"/>
                <a:cs typeface="Courier New"/>
                <a:sym typeface="Courier New"/>
              </a:rPr>
              <a:t>numbers</a:t>
            </a:r>
            <a:endParaRPr/>
          </a:p>
        </p:txBody>
      </p:sp>
      <p:cxnSp>
        <p:nvCxnSpPr>
          <p:cNvPr id="133" name="Google Shape;133;p23"/>
          <p:cNvCxnSpPr/>
          <p:nvPr/>
        </p:nvCxnSpPr>
        <p:spPr>
          <a:xfrm>
            <a:off x="4840675" y="4614425"/>
            <a:ext cx="298200" cy="0"/>
          </a:xfrm>
          <a:prstGeom prst="straightConnector1">
            <a:avLst/>
          </a:prstGeom>
          <a:noFill/>
          <a:ln cap="flat" cmpd="sng" w="9525">
            <a:solidFill>
              <a:schemeClr val="dk2"/>
            </a:solidFill>
            <a:prstDash val="solid"/>
            <a:round/>
            <a:headEnd len="med" w="med" type="none"/>
            <a:tailEnd len="med" w="med" type="triangle"/>
          </a:ln>
        </p:spPr>
      </p:cxnSp>
      <p:sp>
        <p:nvSpPr>
          <p:cNvPr id="134" name="Google Shape;134;p23"/>
          <p:cNvSpPr txBox="1"/>
          <p:nvPr/>
        </p:nvSpPr>
        <p:spPr>
          <a:xfrm>
            <a:off x="3166625" y="4436500"/>
            <a:ext cx="1577100" cy="3072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 sz="1100">
                <a:solidFill>
                  <a:schemeClr val="dk1"/>
                </a:solidFill>
                <a:highlight>
                  <a:srgbClr val="FFFFFF"/>
                </a:highlight>
                <a:latin typeface="Courier New"/>
                <a:ea typeface="Courier New"/>
                <a:cs typeface="Courier New"/>
                <a:sym typeface="Courier New"/>
              </a:rPr>
              <a:t>input.split(",")</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pic>
        <p:nvPicPr>
          <p:cNvPr descr="tagline.png" id="139" name="Google Shape;139;p24"/>
          <p:cNvPicPr preferRelativeResize="0"/>
          <p:nvPr/>
        </p:nvPicPr>
        <p:blipFill>
          <a:blip r:embed="rId3">
            <a:alphaModFix/>
          </a:blip>
          <a:stretch>
            <a:fillRect/>
          </a:stretch>
        </p:blipFill>
        <p:spPr>
          <a:xfrm>
            <a:off x="205500" y="4768850"/>
            <a:ext cx="2657676" cy="234175"/>
          </a:xfrm>
          <a:prstGeom prst="rect">
            <a:avLst/>
          </a:prstGeom>
          <a:noFill/>
          <a:ln>
            <a:noFill/>
          </a:ln>
        </p:spPr>
      </p:pic>
      <p:sp>
        <p:nvSpPr>
          <p:cNvPr id="140" name="Google Shape;140;p24"/>
          <p:cNvSpPr txBox="1"/>
          <p:nvPr/>
        </p:nvSpPr>
        <p:spPr>
          <a:xfrm>
            <a:off x="1245800" y="2921450"/>
            <a:ext cx="1683000" cy="5538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t/>
            </a:r>
            <a:endParaRPr/>
          </a:p>
        </p:txBody>
      </p:sp>
      <p:sp>
        <p:nvSpPr>
          <p:cNvPr id="141" name="Google Shape;141;p24"/>
          <p:cNvSpPr txBox="1"/>
          <p:nvPr>
            <p:ph type="title"/>
          </p:nvPr>
        </p:nvSpPr>
        <p:spPr>
          <a:xfrm>
            <a:off x="421475" y="4215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Old Are You In Dog Years? </a:t>
            </a:r>
            <a:endParaRPr/>
          </a:p>
        </p:txBody>
      </p:sp>
      <p:pic>
        <p:nvPicPr>
          <p:cNvPr id="142" name="Google Shape;142;p24"/>
          <p:cNvPicPr preferRelativeResize="0"/>
          <p:nvPr/>
        </p:nvPicPr>
        <p:blipFill>
          <a:blip r:embed="rId4">
            <a:alphaModFix/>
          </a:blip>
          <a:stretch>
            <a:fillRect/>
          </a:stretch>
        </p:blipFill>
        <p:spPr>
          <a:xfrm>
            <a:off x="671200" y="1090000"/>
            <a:ext cx="3238500" cy="3495675"/>
          </a:xfrm>
          <a:prstGeom prst="rect">
            <a:avLst/>
          </a:prstGeom>
          <a:noFill/>
          <a:ln>
            <a:noFill/>
          </a:ln>
        </p:spPr>
      </p:pic>
      <p:pic>
        <p:nvPicPr>
          <p:cNvPr id="143" name="Google Shape;143;p24"/>
          <p:cNvPicPr preferRelativeResize="0"/>
          <p:nvPr/>
        </p:nvPicPr>
        <p:blipFill>
          <a:blip r:embed="rId5">
            <a:alphaModFix/>
          </a:blip>
          <a:stretch>
            <a:fillRect/>
          </a:stretch>
        </p:blipFill>
        <p:spPr>
          <a:xfrm>
            <a:off x="4191575" y="2027575"/>
            <a:ext cx="4338474" cy="24404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pic>
        <p:nvPicPr>
          <p:cNvPr descr="tagline.png" id="148" name="Google Shape;148;p25"/>
          <p:cNvPicPr preferRelativeResize="0"/>
          <p:nvPr/>
        </p:nvPicPr>
        <p:blipFill>
          <a:blip r:embed="rId3">
            <a:alphaModFix/>
          </a:blip>
          <a:stretch>
            <a:fillRect/>
          </a:stretch>
        </p:blipFill>
        <p:spPr>
          <a:xfrm>
            <a:off x="205500" y="4768850"/>
            <a:ext cx="2657676" cy="234175"/>
          </a:xfrm>
          <a:prstGeom prst="rect">
            <a:avLst/>
          </a:prstGeom>
          <a:noFill/>
          <a:ln>
            <a:noFill/>
          </a:ln>
        </p:spPr>
      </p:pic>
      <p:sp>
        <p:nvSpPr>
          <p:cNvPr id="149" name="Google Shape;149;p25"/>
          <p:cNvSpPr txBox="1"/>
          <p:nvPr/>
        </p:nvSpPr>
        <p:spPr>
          <a:xfrm>
            <a:off x="1245800" y="2921450"/>
            <a:ext cx="1683000" cy="5538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t/>
            </a:r>
            <a:endParaRPr/>
          </a:p>
        </p:txBody>
      </p:sp>
      <p:sp>
        <p:nvSpPr>
          <p:cNvPr id="150" name="Google Shape;150;p25"/>
          <p:cNvSpPr txBox="1"/>
          <p:nvPr/>
        </p:nvSpPr>
        <p:spPr>
          <a:xfrm>
            <a:off x="2077175" y="1110925"/>
            <a:ext cx="5363100" cy="64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700">
                <a:solidFill>
                  <a:srgbClr val="FFFFFF"/>
                </a:solidFill>
              </a:rPr>
              <a:t>Parsing? Ain’t nobody got time for that!</a:t>
            </a:r>
            <a:endParaRPr b="1" sz="1700">
              <a:solidFill>
                <a:srgbClr val="FFFFFF"/>
              </a:solidFill>
            </a:endParaRPr>
          </a:p>
        </p:txBody>
      </p:sp>
      <p:sp>
        <p:nvSpPr>
          <p:cNvPr id="151" name="Google Shape;151;p25"/>
          <p:cNvSpPr txBox="1"/>
          <p:nvPr/>
        </p:nvSpPr>
        <p:spPr>
          <a:xfrm>
            <a:off x="5394225" y="1815875"/>
            <a:ext cx="1851900" cy="141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Related Topics</a:t>
            </a:r>
            <a:br>
              <a:rPr lang="en"/>
            </a:br>
            <a:br>
              <a:rPr lang="en"/>
            </a:br>
            <a:r>
              <a:rPr lang="en"/>
              <a:t>Formatting</a:t>
            </a:r>
            <a:br>
              <a:rPr lang="en"/>
            </a:br>
            <a:br>
              <a:rPr lang="en"/>
            </a:br>
            <a:r>
              <a:rPr lang="en"/>
              <a:t>Command Line Arguments</a:t>
            </a:r>
            <a:endParaRPr/>
          </a:p>
        </p:txBody>
      </p:sp>
      <p:pic>
        <p:nvPicPr>
          <p:cNvPr id="152" name="Google Shape;152;p25"/>
          <p:cNvPicPr preferRelativeResize="0"/>
          <p:nvPr/>
        </p:nvPicPr>
        <p:blipFill>
          <a:blip r:embed="rId4">
            <a:alphaModFix/>
          </a:blip>
          <a:stretch>
            <a:fillRect/>
          </a:stretch>
        </p:blipFill>
        <p:spPr>
          <a:xfrm>
            <a:off x="1885550" y="999575"/>
            <a:ext cx="3048000" cy="30480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6"/>
          <p:cNvSpPr txBox="1"/>
          <p:nvPr>
            <p:ph type="title"/>
          </p:nvPr>
        </p:nvSpPr>
        <p:spPr>
          <a:xfrm>
            <a:off x="311700" y="1093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String Formatting (Research on your own)</a:t>
            </a:r>
            <a:br>
              <a:rPr lang="en"/>
            </a:br>
            <a:br>
              <a:rPr lang="en"/>
            </a:br>
            <a:endParaRPr/>
          </a:p>
          <a:p>
            <a:pPr indent="0" lvl="0" marL="0" rtl="0" algn="l">
              <a:spcBef>
                <a:spcPts val="0"/>
              </a:spcBef>
              <a:spcAft>
                <a:spcPts val="0"/>
              </a:spcAft>
              <a:buNone/>
            </a:pPr>
            <a:r>
              <a:t/>
            </a:r>
            <a:endParaRPr/>
          </a:p>
        </p:txBody>
      </p:sp>
      <p:sp>
        <p:nvSpPr>
          <p:cNvPr id="158" name="Google Shape;158;p26"/>
          <p:cNvSpPr txBox="1"/>
          <p:nvPr>
            <p:ph idx="1" type="body"/>
          </p:nvPr>
        </p:nvSpPr>
        <p:spPr>
          <a:xfrm>
            <a:off x="311700" y="682050"/>
            <a:ext cx="8520600" cy="404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(padding with spaces, left justify, right-justify, decimals to x places, leading zeros, columns, etc)</a:t>
            </a:r>
            <a:br>
              <a:rPr lang="en"/>
            </a:br>
            <a:br>
              <a:rPr lang="en"/>
            </a:br>
            <a:r>
              <a:rPr lang="en"/>
              <a:t>Two primary methods:</a:t>
            </a:r>
            <a:br>
              <a:rPr lang="en"/>
            </a:br>
            <a:br>
              <a:rPr lang="en"/>
            </a:br>
            <a:r>
              <a:rPr lang="en" sz="1750">
                <a:solidFill>
                  <a:schemeClr val="dk1"/>
                </a:solidFill>
                <a:highlight>
                  <a:srgbClr val="FFFFFF"/>
                </a:highlight>
              </a:rPr>
              <a:t>You can format String in Java either by using the preferred  </a:t>
            </a:r>
            <a:r>
              <a:rPr lang="en" sz="1750">
                <a:solidFill>
                  <a:schemeClr val="dk1"/>
                </a:solidFill>
                <a:latin typeface="Courier New"/>
                <a:ea typeface="Courier New"/>
                <a:cs typeface="Courier New"/>
                <a:sym typeface="Courier New"/>
              </a:rPr>
              <a:t>String.format()</a:t>
            </a:r>
            <a:r>
              <a:rPr lang="en" sz="1750">
                <a:solidFill>
                  <a:schemeClr val="dk1"/>
                </a:solidFill>
                <a:highlight>
                  <a:srgbClr val="FFFFFF"/>
                </a:highlight>
              </a:rPr>
              <a:t> which allows you to format and assign values to variables as a formatted value </a:t>
            </a:r>
            <a:br>
              <a:rPr lang="en" sz="1750">
                <a:solidFill>
                  <a:schemeClr val="dk1"/>
                </a:solidFill>
                <a:highlight>
                  <a:srgbClr val="FFFFFF"/>
                </a:highlight>
              </a:rPr>
            </a:br>
            <a:br>
              <a:rPr lang="en" sz="1750">
                <a:solidFill>
                  <a:schemeClr val="dk1"/>
                </a:solidFill>
                <a:highlight>
                  <a:srgbClr val="FFFFFF"/>
                </a:highlight>
              </a:rPr>
            </a:br>
            <a:r>
              <a:rPr lang="en" sz="1750">
                <a:solidFill>
                  <a:schemeClr val="dk1"/>
                </a:solidFill>
                <a:highlight>
                  <a:srgbClr val="FFFFFF"/>
                </a:highlight>
              </a:rPr>
              <a:t>OR  using the </a:t>
            </a:r>
            <a:r>
              <a:rPr lang="en" sz="1750">
                <a:solidFill>
                  <a:schemeClr val="dk1"/>
                </a:solidFill>
                <a:latin typeface="Courier New"/>
                <a:ea typeface="Courier New"/>
                <a:cs typeface="Courier New"/>
                <a:sym typeface="Courier New"/>
              </a:rPr>
              <a:t>System.out.printf(</a:t>
            </a:r>
            <a:r>
              <a:rPr lang="en" sz="1750">
                <a:solidFill>
                  <a:schemeClr val="dk1"/>
                </a:solidFill>
                <a:latin typeface="Courier New"/>
                <a:ea typeface="Courier New"/>
                <a:cs typeface="Courier New"/>
                <a:sym typeface="Courier New"/>
              </a:rPr>
              <a:t>)</a:t>
            </a:r>
            <a:r>
              <a:rPr lang="en" sz="1750">
                <a:solidFill>
                  <a:schemeClr val="dk1"/>
                </a:solidFill>
              </a:rPr>
              <a:t>if printing to console.</a:t>
            </a:r>
            <a:endParaRPr sz="1750">
              <a:solidFill>
                <a:schemeClr val="dk1"/>
              </a:solidFill>
            </a:endParaRPr>
          </a:p>
          <a:p>
            <a:pPr indent="0" lvl="0" marL="0" rtl="0" algn="l">
              <a:spcBef>
                <a:spcPts val="1600"/>
              </a:spcBef>
              <a:spcAft>
                <a:spcPts val="0"/>
              </a:spcAft>
              <a:buNone/>
            </a:pPr>
            <a:r>
              <a:t/>
            </a:r>
            <a:endParaRPr sz="1050">
              <a:solidFill>
                <a:schemeClr val="dk1"/>
              </a:solidFill>
            </a:endParaRPr>
          </a:p>
          <a:p>
            <a:pPr indent="0" lvl="0" marL="0" rtl="0" algn="l">
              <a:spcBef>
                <a:spcPts val="1600"/>
              </a:spcBef>
              <a:spcAft>
                <a:spcPts val="1600"/>
              </a:spcAft>
              <a:buNone/>
            </a:pPr>
            <a:r>
              <a:rPr lang="en"/>
              <a:t>https://beginnersbook.com/2017/10/java-string-format-method/</a:t>
            </a:r>
            <a:br>
              <a:rPr lang="en"/>
            </a:br>
            <a:br>
              <a:rPr lang="en"/>
            </a:br>
            <a:r>
              <a:rPr lang="en"/>
              <a:t>https://stackabuse.com/how-to-format-a-string-in-java-with-examples/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7"/>
          <p:cNvSpPr txBox="1"/>
          <p:nvPr>
            <p:ph type="title"/>
          </p:nvPr>
        </p:nvSpPr>
        <p:spPr>
          <a:xfrm>
            <a:off x="311700" y="1093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System.out Formatting</a:t>
            </a:r>
            <a:endParaRPr/>
          </a:p>
        </p:txBody>
      </p:sp>
      <p:sp>
        <p:nvSpPr>
          <p:cNvPr id="164" name="Google Shape;164;p27"/>
          <p:cNvSpPr txBox="1"/>
          <p:nvPr>
            <p:ph idx="1" type="body"/>
          </p:nvPr>
        </p:nvSpPr>
        <p:spPr>
          <a:xfrm>
            <a:off x="311700" y="682050"/>
            <a:ext cx="8520600" cy="808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600"/>
              <a:t>println(string)</a:t>
            </a:r>
            <a:r>
              <a:rPr lang="en" sz="1600"/>
              <a:t> → </a:t>
            </a:r>
            <a:r>
              <a:rPr lang="en" sz="1400"/>
              <a:t>prints the string to the console and adds a newline</a:t>
            </a:r>
            <a:br>
              <a:rPr lang="en" sz="1600"/>
            </a:br>
            <a:r>
              <a:rPr b="1" lang="en" sz="1600"/>
              <a:t>print(string) </a:t>
            </a:r>
            <a:r>
              <a:rPr lang="en" sz="1600"/>
              <a:t>   →</a:t>
            </a:r>
            <a:r>
              <a:rPr lang="en" sz="1400"/>
              <a:t> prints the string to console and does not add a newline</a:t>
            </a:r>
            <a:endParaRPr sz="1400"/>
          </a:p>
          <a:p>
            <a:pPr indent="0" lvl="0" marL="0" rtl="0" algn="l">
              <a:spcBef>
                <a:spcPts val="1600"/>
              </a:spcBef>
              <a:spcAft>
                <a:spcPts val="1600"/>
              </a:spcAft>
              <a:buNone/>
            </a:pPr>
            <a:r>
              <a:t/>
            </a:r>
            <a:endParaRPr/>
          </a:p>
        </p:txBody>
      </p:sp>
      <p:sp>
        <p:nvSpPr>
          <p:cNvPr id="165" name="Google Shape;165;p27"/>
          <p:cNvSpPr txBox="1"/>
          <p:nvPr/>
        </p:nvSpPr>
        <p:spPr>
          <a:xfrm>
            <a:off x="311700" y="1376150"/>
            <a:ext cx="8362200" cy="327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600">
                <a:solidFill>
                  <a:schemeClr val="dk2"/>
                </a:solidFill>
              </a:rPr>
              <a:t>printf(</a:t>
            </a:r>
            <a:r>
              <a:rPr b="1" lang="en" sz="1600">
                <a:solidFill>
                  <a:srgbClr val="0000FF"/>
                </a:solidFill>
              </a:rPr>
              <a:t>format</a:t>
            </a:r>
            <a:r>
              <a:rPr b="1" lang="en" sz="1600">
                <a:solidFill>
                  <a:schemeClr val="dk2"/>
                </a:solidFill>
              </a:rPr>
              <a:t>, </a:t>
            </a:r>
            <a:r>
              <a:rPr b="1" lang="en" sz="1600">
                <a:solidFill>
                  <a:srgbClr val="980000"/>
                </a:solidFill>
              </a:rPr>
              <a:t>data</a:t>
            </a:r>
            <a:r>
              <a:rPr b="1" lang="en" sz="1600">
                <a:solidFill>
                  <a:schemeClr val="dk2"/>
                </a:solidFill>
              </a:rPr>
              <a:t>)</a:t>
            </a:r>
            <a:r>
              <a:rPr lang="en" sz="1600">
                <a:solidFill>
                  <a:schemeClr val="dk2"/>
                </a:solidFill>
              </a:rPr>
              <a:t> →</a:t>
            </a:r>
            <a:r>
              <a:rPr lang="en">
                <a:solidFill>
                  <a:schemeClr val="dk2"/>
                </a:solidFill>
              </a:rPr>
              <a:t> prints the data to the console using the provided format.</a:t>
            </a:r>
            <a:r>
              <a:rPr lang="en" sz="1600">
                <a:solidFill>
                  <a:schemeClr val="dk2"/>
                </a:solidFill>
              </a:rPr>
              <a:t> </a:t>
            </a:r>
            <a:r>
              <a:rPr lang="en" sz="1300"/>
              <a:t> </a:t>
            </a:r>
            <a:endParaRPr sz="1300"/>
          </a:p>
          <a:p>
            <a:pPr indent="0" lvl="0" marL="0" rtl="0" algn="l">
              <a:spcBef>
                <a:spcPts val="0"/>
              </a:spcBef>
              <a:spcAft>
                <a:spcPts val="0"/>
              </a:spcAft>
              <a:buNone/>
            </a:pPr>
            <a:r>
              <a:t/>
            </a:r>
            <a:endParaRPr sz="1300"/>
          </a:p>
          <a:p>
            <a:pPr indent="0" lvl="0" marL="0" rtl="0" algn="l">
              <a:spcBef>
                <a:spcPts val="0"/>
              </a:spcBef>
              <a:spcAft>
                <a:spcPts val="0"/>
              </a:spcAft>
              <a:buNone/>
            </a:pPr>
            <a:r>
              <a:rPr lang="en" sz="1300"/>
              <a:t>System.out.printf(“Your item is </a:t>
            </a:r>
            <a:r>
              <a:rPr b="1" lang="en" sz="1300">
                <a:solidFill>
                  <a:srgbClr val="0000FF"/>
                </a:solidFill>
              </a:rPr>
              <a:t>%-10s -10f</a:t>
            </a:r>
            <a:r>
              <a:rPr lang="en" sz="1300"/>
              <a:t>”, </a:t>
            </a:r>
            <a:r>
              <a:rPr b="1" lang="en" sz="1300">
                <a:solidFill>
                  <a:srgbClr val="980000"/>
                </a:solidFill>
              </a:rPr>
              <a:t>“book”, 3.50</a:t>
            </a:r>
            <a:r>
              <a:rPr lang="en" sz="1300"/>
              <a:t>);   → </a:t>
            </a:r>
            <a:r>
              <a:rPr lang="en" sz="1200"/>
              <a:t>adds book so that it always takes up 10 spaces</a:t>
            </a:r>
            <a:endParaRPr sz="1200"/>
          </a:p>
          <a:p>
            <a:pPr indent="457200" lvl="0" marL="0" rtl="0" algn="l">
              <a:spcBef>
                <a:spcPts val="0"/>
              </a:spcBef>
              <a:spcAft>
                <a:spcPts val="0"/>
              </a:spcAft>
              <a:buNone/>
            </a:pPr>
            <a:r>
              <a:rPr b="1" lang="en" sz="1300">
                <a:solidFill>
                  <a:srgbClr val="FF0000"/>
                </a:solidFill>
              </a:rPr>
              <a:t>%</a:t>
            </a:r>
            <a:r>
              <a:rPr b="1" lang="en" sz="1300">
                <a:solidFill>
                  <a:srgbClr val="9900FF"/>
                </a:solidFill>
              </a:rPr>
              <a:t>-10</a:t>
            </a:r>
            <a:r>
              <a:rPr b="1" lang="en" sz="1300">
                <a:solidFill>
                  <a:srgbClr val="0000FF"/>
                </a:solidFill>
              </a:rPr>
              <a:t>s	</a:t>
            </a:r>
            <a:r>
              <a:rPr b="1" lang="en" sz="1300">
                <a:solidFill>
                  <a:srgbClr val="FF0000"/>
                </a:solidFill>
              </a:rPr>
              <a:t>% </a:t>
            </a:r>
            <a:r>
              <a:rPr lang="en" sz="1300">
                <a:solidFill>
                  <a:srgbClr val="FF0000"/>
                </a:solidFill>
              </a:rPr>
              <a:t>- Starts a formatter</a:t>
            </a:r>
            <a:br>
              <a:rPr lang="en" sz="1300">
                <a:solidFill>
                  <a:srgbClr val="FF0000"/>
                </a:solidFill>
              </a:rPr>
            </a:br>
            <a:r>
              <a:rPr lang="en" sz="1300">
                <a:solidFill>
                  <a:srgbClr val="FF0000"/>
                </a:solidFill>
              </a:rPr>
              <a:t>			</a:t>
            </a:r>
            <a:r>
              <a:rPr b="1" lang="en" sz="1300">
                <a:solidFill>
                  <a:srgbClr val="9900FF"/>
                </a:solidFill>
              </a:rPr>
              <a:t>-10 </a:t>
            </a:r>
            <a:r>
              <a:rPr lang="en" sz="1300">
                <a:solidFill>
                  <a:srgbClr val="9900FF"/>
                </a:solidFill>
              </a:rPr>
              <a:t>-</a:t>
            </a:r>
            <a:r>
              <a:rPr b="1" lang="en" sz="1300">
                <a:solidFill>
                  <a:srgbClr val="9900FF"/>
                </a:solidFill>
              </a:rPr>
              <a:t> </a:t>
            </a:r>
            <a:r>
              <a:rPr lang="en" sz="1300">
                <a:solidFill>
                  <a:srgbClr val="9900FF"/>
                </a:solidFill>
              </a:rPr>
              <a:t>10 sets the size to 10, - adds any padding on the left.  </a:t>
            </a:r>
            <a:endParaRPr sz="1300">
              <a:solidFill>
                <a:srgbClr val="9900FF"/>
              </a:solidFill>
            </a:endParaRPr>
          </a:p>
          <a:p>
            <a:pPr indent="457200" lvl="0" marL="0" rtl="0" algn="l">
              <a:spcBef>
                <a:spcPts val="0"/>
              </a:spcBef>
              <a:spcAft>
                <a:spcPts val="0"/>
              </a:spcAft>
              <a:buNone/>
            </a:pPr>
            <a:r>
              <a:rPr lang="en" sz="1300">
                <a:solidFill>
                  <a:srgbClr val="9900FF"/>
                </a:solidFill>
              </a:rPr>
              <a:t>		</a:t>
            </a:r>
            <a:r>
              <a:rPr b="1" lang="en" sz="1300">
                <a:solidFill>
                  <a:srgbClr val="0000FF"/>
                </a:solidFill>
              </a:rPr>
              <a:t>s </a:t>
            </a:r>
            <a:r>
              <a:rPr lang="en" sz="1300">
                <a:solidFill>
                  <a:srgbClr val="0000FF"/>
                </a:solidFill>
              </a:rPr>
              <a:t>- defines the data type being formatted as a String</a:t>
            </a:r>
            <a:endParaRPr sz="1300">
              <a:solidFill>
                <a:srgbClr val="0000FF"/>
              </a:solidFill>
            </a:endParaRPr>
          </a:p>
          <a:p>
            <a:pPr indent="-307975" lvl="0" marL="2286000" rtl="0" algn="l">
              <a:lnSpc>
                <a:spcPct val="115000"/>
              </a:lnSpc>
              <a:spcBef>
                <a:spcPts val="0"/>
              </a:spcBef>
              <a:spcAft>
                <a:spcPts val="0"/>
              </a:spcAft>
              <a:buClr>
                <a:srgbClr val="333333"/>
              </a:buClr>
              <a:buSzPts val="1250"/>
              <a:buChar char="●"/>
            </a:pPr>
            <a:r>
              <a:rPr i="1" lang="en" sz="1250">
                <a:solidFill>
                  <a:srgbClr val="333333"/>
                </a:solidFill>
                <a:highlight>
                  <a:srgbClr val="FFFFFF"/>
                </a:highlight>
              </a:rPr>
              <a:t>s </a:t>
            </a:r>
            <a:r>
              <a:rPr lang="en" sz="1250">
                <a:solidFill>
                  <a:srgbClr val="333333"/>
                </a:solidFill>
                <a:highlight>
                  <a:srgbClr val="FFFFFF"/>
                </a:highlight>
              </a:rPr>
              <a:t>– formats strings</a:t>
            </a:r>
            <a:endParaRPr sz="1250">
              <a:solidFill>
                <a:srgbClr val="333333"/>
              </a:solidFill>
              <a:highlight>
                <a:srgbClr val="FFFFFF"/>
              </a:highlight>
            </a:endParaRPr>
          </a:p>
          <a:p>
            <a:pPr indent="-307975" lvl="0" marL="2286000" rtl="0" algn="l">
              <a:lnSpc>
                <a:spcPct val="115000"/>
              </a:lnSpc>
              <a:spcBef>
                <a:spcPts val="0"/>
              </a:spcBef>
              <a:spcAft>
                <a:spcPts val="0"/>
              </a:spcAft>
              <a:buClr>
                <a:srgbClr val="333333"/>
              </a:buClr>
              <a:buSzPts val="1250"/>
              <a:buChar char="●"/>
            </a:pPr>
            <a:r>
              <a:rPr i="1" lang="en" sz="1250">
                <a:solidFill>
                  <a:srgbClr val="333333"/>
                </a:solidFill>
                <a:highlight>
                  <a:srgbClr val="FFFFFF"/>
                </a:highlight>
              </a:rPr>
              <a:t>d</a:t>
            </a:r>
            <a:r>
              <a:rPr lang="en" sz="1250">
                <a:solidFill>
                  <a:srgbClr val="333333"/>
                </a:solidFill>
                <a:highlight>
                  <a:srgbClr val="FFFFFF"/>
                </a:highlight>
              </a:rPr>
              <a:t> – formats decimal integers</a:t>
            </a:r>
            <a:endParaRPr sz="1250">
              <a:solidFill>
                <a:srgbClr val="333333"/>
              </a:solidFill>
              <a:highlight>
                <a:srgbClr val="FFFFFF"/>
              </a:highlight>
            </a:endParaRPr>
          </a:p>
          <a:p>
            <a:pPr indent="-307975" lvl="0" marL="2286000" rtl="0" algn="l">
              <a:lnSpc>
                <a:spcPct val="115000"/>
              </a:lnSpc>
              <a:spcBef>
                <a:spcPts val="0"/>
              </a:spcBef>
              <a:spcAft>
                <a:spcPts val="0"/>
              </a:spcAft>
              <a:buClr>
                <a:srgbClr val="333333"/>
              </a:buClr>
              <a:buSzPts val="1250"/>
              <a:buChar char="●"/>
            </a:pPr>
            <a:r>
              <a:rPr i="1" lang="en" sz="1250">
                <a:solidFill>
                  <a:srgbClr val="333333"/>
                </a:solidFill>
                <a:highlight>
                  <a:srgbClr val="FFFFFF"/>
                </a:highlight>
              </a:rPr>
              <a:t>f</a:t>
            </a:r>
            <a:r>
              <a:rPr lang="en" sz="1250">
                <a:solidFill>
                  <a:srgbClr val="333333"/>
                </a:solidFill>
                <a:highlight>
                  <a:srgbClr val="FFFFFF"/>
                </a:highlight>
              </a:rPr>
              <a:t> – formats the floating-point numbers</a:t>
            </a:r>
            <a:endParaRPr sz="1250">
              <a:solidFill>
                <a:srgbClr val="333333"/>
              </a:solidFill>
              <a:highlight>
                <a:srgbClr val="FFFFFF"/>
              </a:highlight>
            </a:endParaRPr>
          </a:p>
          <a:p>
            <a:pPr indent="-307975" lvl="0" marL="2286000" rtl="0" algn="l">
              <a:lnSpc>
                <a:spcPct val="115000"/>
              </a:lnSpc>
              <a:spcBef>
                <a:spcPts val="0"/>
              </a:spcBef>
              <a:spcAft>
                <a:spcPts val="0"/>
              </a:spcAft>
              <a:buClr>
                <a:srgbClr val="333333"/>
              </a:buClr>
              <a:buSzPts val="1250"/>
              <a:buChar char="●"/>
            </a:pPr>
            <a:r>
              <a:rPr i="1" lang="en" sz="1250">
                <a:solidFill>
                  <a:srgbClr val="333333"/>
                </a:solidFill>
                <a:highlight>
                  <a:srgbClr val="FFFFFF"/>
                </a:highlight>
              </a:rPr>
              <a:t>t</a:t>
            </a:r>
            <a:r>
              <a:rPr lang="en" sz="1250">
                <a:solidFill>
                  <a:srgbClr val="333333"/>
                </a:solidFill>
                <a:highlight>
                  <a:srgbClr val="FFFFFF"/>
                </a:highlight>
              </a:rPr>
              <a:t>– formats date/time values</a:t>
            </a:r>
            <a:endParaRPr sz="1250">
              <a:solidFill>
                <a:srgbClr val="333333"/>
              </a:solidFill>
              <a:highlight>
                <a:srgbClr val="FFFFFF"/>
              </a:highlight>
            </a:endParaRPr>
          </a:p>
          <a:p>
            <a:pPr indent="0" lvl="0" marL="0" rtl="0" algn="l">
              <a:spcBef>
                <a:spcPts val="800"/>
              </a:spcBef>
              <a:spcAft>
                <a:spcPts val="0"/>
              </a:spcAft>
              <a:buNone/>
            </a:pPr>
            <a:r>
              <a:rPr lang="en" sz="1300">
                <a:solidFill>
                  <a:schemeClr val="dk1"/>
                </a:solidFill>
              </a:rPr>
              <a:t>System.out.printf(“Total Cost $</a:t>
            </a:r>
            <a:r>
              <a:rPr b="1" lang="en" sz="1300">
                <a:solidFill>
                  <a:srgbClr val="0000FF"/>
                </a:solidFill>
              </a:rPr>
              <a:t>%4.2f</a:t>
            </a:r>
            <a:r>
              <a:rPr lang="en" sz="1300">
                <a:solidFill>
                  <a:schemeClr val="dk1"/>
                </a:solidFill>
              </a:rPr>
              <a:t>”, </a:t>
            </a:r>
            <a:r>
              <a:rPr b="1" lang="en" sz="1300">
                <a:solidFill>
                  <a:srgbClr val="980000"/>
                </a:solidFill>
              </a:rPr>
              <a:t>4.2507</a:t>
            </a:r>
            <a:r>
              <a:rPr lang="en" sz="1300">
                <a:solidFill>
                  <a:schemeClr val="dk1"/>
                </a:solidFill>
              </a:rPr>
              <a:t>);    → </a:t>
            </a:r>
            <a:r>
              <a:rPr lang="en" sz="1200">
                <a:solidFill>
                  <a:schemeClr val="dk1"/>
                </a:solidFill>
              </a:rPr>
              <a:t> formats 4.2507 to a total of 4 characters and 2 decimal places</a:t>
            </a:r>
            <a:endParaRPr sz="1200">
              <a:solidFill>
                <a:schemeClr val="dk1"/>
              </a:solidFill>
            </a:endParaRPr>
          </a:p>
          <a:p>
            <a:pPr indent="0" lvl="0" marL="0" rtl="0" algn="l">
              <a:spcBef>
                <a:spcPts val="0"/>
              </a:spcBef>
              <a:spcAft>
                <a:spcPts val="0"/>
              </a:spcAft>
              <a:buNone/>
            </a:pPr>
            <a:r>
              <a:rPr lang="en" sz="1200">
                <a:solidFill>
                  <a:schemeClr val="dk1"/>
                </a:solidFill>
              </a:rPr>
              <a:t>	</a:t>
            </a:r>
            <a:r>
              <a:rPr b="1" lang="en" sz="1300">
                <a:solidFill>
                  <a:srgbClr val="FF0000"/>
                </a:solidFill>
              </a:rPr>
              <a:t>%</a:t>
            </a:r>
            <a:r>
              <a:rPr b="1" lang="en" sz="1300">
                <a:solidFill>
                  <a:srgbClr val="9900FF"/>
                </a:solidFill>
              </a:rPr>
              <a:t>4.2</a:t>
            </a:r>
            <a:r>
              <a:rPr b="1" lang="en" sz="1300">
                <a:solidFill>
                  <a:srgbClr val="0000FF"/>
                </a:solidFill>
              </a:rPr>
              <a:t>f</a:t>
            </a:r>
            <a:r>
              <a:rPr lang="en" sz="1300">
                <a:solidFill>
                  <a:schemeClr val="dk1"/>
                </a:solidFill>
              </a:rPr>
              <a:t>		</a:t>
            </a:r>
            <a:r>
              <a:rPr b="1" lang="en" sz="1300">
                <a:solidFill>
                  <a:srgbClr val="FF0000"/>
                </a:solidFill>
              </a:rPr>
              <a:t>% </a:t>
            </a:r>
            <a:r>
              <a:rPr lang="en" sz="1300">
                <a:solidFill>
                  <a:srgbClr val="FF0000"/>
                </a:solidFill>
              </a:rPr>
              <a:t>- Starts a formatter</a:t>
            </a:r>
            <a:endParaRPr sz="1300">
              <a:solidFill>
                <a:srgbClr val="FF0000"/>
              </a:solidFill>
            </a:endParaRPr>
          </a:p>
          <a:p>
            <a:pPr indent="0" lvl="0" marL="0" rtl="0" algn="l">
              <a:spcBef>
                <a:spcPts val="0"/>
              </a:spcBef>
              <a:spcAft>
                <a:spcPts val="0"/>
              </a:spcAft>
              <a:buNone/>
            </a:pPr>
            <a:r>
              <a:rPr lang="en" sz="1300">
                <a:solidFill>
                  <a:srgbClr val="FF0000"/>
                </a:solidFill>
              </a:rPr>
              <a:t>			</a:t>
            </a:r>
            <a:r>
              <a:rPr b="1" lang="en" sz="1300">
                <a:solidFill>
                  <a:srgbClr val="9900FF"/>
                </a:solidFill>
              </a:rPr>
              <a:t>4.2 </a:t>
            </a:r>
            <a:r>
              <a:rPr lang="en" sz="1300">
                <a:solidFill>
                  <a:srgbClr val="9900FF"/>
                </a:solidFill>
              </a:rPr>
              <a:t>- sets the total size to 4 characters and .2 sets it to 2 decimal places</a:t>
            </a:r>
            <a:endParaRPr sz="1300">
              <a:solidFill>
                <a:srgbClr val="9900FF"/>
              </a:solidFill>
            </a:endParaRPr>
          </a:p>
          <a:p>
            <a:pPr indent="457200" lvl="0" marL="914400" rtl="0" algn="l">
              <a:spcBef>
                <a:spcPts val="0"/>
              </a:spcBef>
              <a:spcAft>
                <a:spcPts val="0"/>
              </a:spcAft>
              <a:buClr>
                <a:schemeClr val="dk1"/>
              </a:buClr>
              <a:buSzPts val="1100"/>
              <a:buFont typeface="Arial"/>
              <a:buNone/>
            </a:pPr>
            <a:r>
              <a:rPr b="1" lang="en" sz="1300">
                <a:solidFill>
                  <a:srgbClr val="0000FF"/>
                </a:solidFill>
              </a:rPr>
              <a:t>f </a:t>
            </a:r>
            <a:r>
              <a:rPr lang="en" sz="1300">
                <a:solidFill>
                  <a:srgbClr val="0000FF"/>
                </a:solidFill>
              </a:rPr>
              <a:t>- defines the data type being formatted as a floating point number</a:t>
            </a:r>
            <a:endParaRPr sz="1300">
              <a:solidFill>
                <a:srgbClr val="9900FF"/>
              </a:solidFill>
            </a:endParaRPr>
          </a:p>
        </p:txBody>
      </p:sp>
      <p:sp>
        <p:nvSpPr>
          <p:cNvPr id="166" name="Google Shape;166;p27"/>
          <p:cNvSpPr txBox="1"/>
          <p:nvPr/>
        </p:nvSpPr>
        <p:spPr>
          <a:xfrm>
            <a:off x="487700" y="4711300"/>
            <a:ext cx="2457900" cy="29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3"/>
              </a:rPr>
              <a:t>printf format cheat sheet</a:t>
            </a:r>
            <a:endParaRPr/>
          </a:p>
        </p:txBody>
      </p:sp>
      <p:sp>
        <p:nvSpPr>
          <p:cNvPr id="167" name="Google Shape;167;p27"/>
          <p:cNvSpPr txBox="1"/>
          <p:nvPr/>
        </p:nvSpPr>
        <p:spPr>
          <a:xfrm>
            <a:off x="6032650" y="4711300"/>
            <a:ext cx="2457900" cy="29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4"/>
              </a:rPr>
              <a:t>More info on printf in Java</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pic>
        <p:nvPicPr>
          <p:cNvPr id="172" name="Google Shape;172;p28"/>
          <p:cNvPicPr preferRelativeResize="0"/>
          <p:nvPr/>
        </p:nvPicPr>
        <p:blipFill>
          <a:blip r:embed="rId3">
            <a:alphaModFix/>
          </a:blip>
          <a:stretch>
            <a:fillRect/>
          </a:stretch>
        </p:blipFill>
        <p:spPr>
          <a:xfrm>
            <a:off x="2069050" y="1733500"/>
            <a:ext cx="4856075" cy="3246800"/>
          </a:xfrm>
          <a:prstGeom prst="rect">
            <a:avLst/>
          </a:prstGeom>
          <a:noFill/>
          <a:ln>
            <a:noFill/>
          </a:ln>
        </p:spPr>
      </p:pic>
      <p:sp>
        <p:nvSpPr>
          <p:cNvPr id="173" name="Google Shape;173;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Command Line Arguments</a:t>
            </a:r>
            <a:endParaRPr/>
          </a:p>
        </p:txBody>
      </p:sp>
      <p:sp>
        <p:nvSpPr>
          <p:cNvPr id="174" name="Google Shape;174;p28"/>
          <p:cNvSpPr txBox="1"/>
          <p:nvPr>
            <p:ph idx="1" type="body"/>
          </p:nvPr>
        </p:nvSpPr>
        <p:spPr>
          <a:xfrm>
            <a:off x="311700" y="1152475"/>
            <a:ext cx="8520600" cy="873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Arguments passed on the command line to an application are populated into String[] args array of the main() method.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graphicFrame>
        <p:nvGraphicFramePr>
          <p:cNvPr id="179" name="Google Shape;179;p29"/>
          <p:cNvGraphicFramePr/>
          <p:nvPr/>
        </p:nvGraphicFramePr>
        <p:xfrm>
          <a:off x="152400" y="152400"/>
          <a:ext cx="3000000" cy="3000000"/>
        </p:xfrm>
        <a:graphic>
          <a:graphicData uri="http://schemas.openxmlformats.org/drawingml/2006/table">
            <a:tbl>
              <a:tblPr>
                <a:solidFill>
                  <a:srgbClr val="FFFFFF"/>
                </a:solidFill>
                <a:tableStyleId>{915FC8A9-BCFA-4478-93C3-1AEA7C1E4CDB}</a:tableStyleId>
              </a:tblPr>
              <a:tblGrid>
                <a:gridCol w="4191000"/>
                <a:gridCol w="3724275"/>
              </a:tblGrid>
              <a:tr h="428625">
                <a:tc>
                  <a:txBody>
                    <a:bodyPr/>
                    <a:lstStyle/>
                    <a:p>
                      <a:pPr indent="0" lvl="0" marL="0" rtl="0" algn="l">
                        <a:lnSpc>
                          <a:spcPct val="115000"/>
                        </a:lnSpc>
                        <a:spcBef>
                          <a:spcPts val="0"/>
                        </a:spcBef>
                        <a:spcAft>
                          <a:spcPts val="0"/>
                        </a:spcAft>
                        <a:buNone/>
                      </a:pPr>
                      <a:r>
                        <a:rPr b="1" lang="en" sz="1300">
                          <a:highlight>
                            <a:srgbClr val="FFFFFF"/>
                          </a:highlight>
                          <a:latin typeface="Times New Roman"/>
                          <a:ea typeface="Times New Roman"/>
                          <a:cs typeface="Times New Roman"/>
                          <a:sym typeface="Times New Roman"/>
                        </a:rPr>
                        <a:t>Decimal</a:t>
                      </a:r>
                      <a:endParaRPr b="1" sz="1300">
                        <a:highlight>
                          <a:srgbClr val="FFFFFF"/>
                        </a:highlight>
                        <a:latin typeface="Times New Roman"/>
                        <a:ea typeface="Times New Roman"/>
                        <a:cs typeface="Times New Roman"/>
                        <a:sym typeface="Times New Roman"/>
                      </a:endParaRPr>
                    </a:p>
                  </a:txBody>
                  <a:tcPr marT="114300" marB="114300" marR="114300" marL="114300">
                    <a:lnB cap="flat" cmpd="sng" w="9525">
                      <a:solidFill>
                        <a:srgbClr val="C7CCBE"/>
                      </a:solidFill>
                      <a:prstDash val="solid"/>
                      <a:round/>
                      <a:headEnd len="sm" w="sm" type="none"/>
                      <a:tailEnd len="sm" w="sm" type="none"/>
                    </a:lnB>
                    <a:solidFill>
                      <a:srgbClr val="C7CCBE"/>
                    </a:solidFill>
                  </a:tcPr>
                </a:tc>
                <a:tc>
                  <a:txBody>
                    <a:bodyPr/>
                    <a:lstStyle/>
                    <a:p>
                      <a:pPr indent="0" lvl="0" marL="0" rtl="0" algn="l">
                        <a:lnSpc>
                          <a:spcPct val="115000"/>
                        </a:lnSpc>
                        <a:spcBef>
                          <a:spcPts val="0"/>
                        </a:spcBef>
                        <a:spcAft>
                          <a:spcPts val="0"/>
                        </a:spcAft>
                        <a:buNone/>
                      </a:pPr>
                      <a:r>
                        <a:rPr b="1" lang="en" sz="1300">
                          <a:highlight>
                            <a:srgbClr val="FFFFFF"/>
                          </a:highlight>
                          <a:latin typeface="Times New Roman"/>
                          <a:ea typeface="Times New Roman"/>
                          <a:cs typeface="Times New Roman"/>
                          <a:sym typeface="Times New Roman"/>
                        </a:rPr>
                        <a:t>Binary</a:t>
                      </a:r>
                      <a:endParaRPr b="1" sz="1300">
                        <a:highlight>
                          <a:srgbClr val="FFFFFF"/>
                        </a:highlight>
                        <a:latin typeface="Times New Roman"/>
                        <a:ea typeface="Times New Roman"/>
                        <a:cs typeface="Times New Roman"/>
                        <a:sym typeface="Times New Roman"/>
                      </a:endParaRPr>
                    </a:p>
                  </a:txBody>
                  <a:tcPr marT="114300" marB="114300" marR="114300" marL="114300">
                    <a:lnB cap="flat" cmpd="sng" w="9525">
                      <a:solidFill>
                        <a:srgbClr val="C7CCBE"/>
                      </a:solidFill>
                      <a:prstDash val="solid"/>
                      <a:round/>
                      <a:headEnd len="sm" w="sm" type="none"/>
                      <a:tailEnd len="sm" w="sm" type="none"/>
                    </a:lnB>
                    <a:solidFill>
                      <a:srgbClr val="C7CCBE"/>
                    </a:solidFill>
                  </a:tcPr>
                </a:tc>
              </a:tr>
              <a:tr h="419100">
                <a:tc>
                  <a:txBody>
                    <a:bodyPr/>
                    <a:lstStyle/>
                    <a:p>
                      <a:pPr indent="0" lvl="0" marL="0" rtl="0" algn="just">
                        <a:lnSpc>
                          <a:spcPct val="170000"/>
                        </a:lnSpc>
                        <a:spcBef>
                          <a:spcPts val="0"/>
                        </a:spcBef>
                        <a:spcAft>
                          <a:spcPts val="0"/>
                        </a:spcAft>
                        <a:buNone/>
                      </a:pPr>
                      <a:r>
                        <a:rPr lang="en" sz="1200">
                          <a:solidFill>
                            <a:srgbClr val="333333"/>
                          </a:solidFill>
                          <a:highlight>
                            <a:srgbClr val="FFFFFF"/>
                          </a:highlight>
                          <a:latin typeface="Roboto"/>
                          <a:ea typeface="Roboto"/>
                          <a:cs typeface="Roboto"/>
                          <a:sym typeface="Roboto"/>
                        </a:rPr>
                        <a:t>1</a:t>
                      </a:r>
                      <a:endParaRPr sz="1200">
                        <a:solidFill>
                          <a:srgbClr val="333333"/>
                        </a:solidFill>
                        <a:highlight>
                          <a:srgbClr val="FFFFFF"/>
                        </a:highlight>
                        <a:latin typeface="Roboto"/>
                        <a:ea typeface="Roboto"/>
                        <a:cs typeface="Roboto"/>
                        <a:sym typeface="Roboto"/>
                      </a:endParaRPr>
                    </a:p>
                  </a:txBody>
                  <a:tcPr marT="76200" marB="76200" marR="76200" marL="76200">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tcPr>
                </a:tc>
                <a:tc>
                  <a:txBody>
                    <a:bodyPr/>
                    <a:lstStyle/>
                    <a:p>
                      <a:pPr indent="0" lvl="0" marL="0" rtl="0" algn="just">
                        <a:lnSpc>
                          <a:spcPct val="170000"/>
                        </a:lnSpc>
                        <a:spcBef>
                          <a:spcPts val="0"/>
                        </a:spcBef>
                        <a:spcAft>
                          <a:spcPts val="0"/>
                        </a:spcAft>
                        <a:buNone/>
                      </a:pPr>
                      <a:r>
                        <a:rPr lang="en" sz="1200">
                          <a:solidFill>
                            <a:srgbClr val="333333"/>
                          </a:solidFill>
                          <a:highlight>
                            <a:srgbClr val="FFFFFF"/>
                          </a:highlight>
                          <a:latin typeface="Roboto"/>
                          <a:ea typeface="Roboto"/>
                          <a:cs typeface="Roboto"/>
                          <a:sym typeface="Roboto"/>
                        </a:rPr>
                        <a:t>1</a:t>
                      </a:r>
                      <a:endParaRPr sz="1200">
                        <a:solidFill>
                          <a:srgbClr val="333333"/>
                        </a:solidFill>
                        <a:highlight>
                          <a:srgbClr val="FFFFFF"/>
                        </a:highlight>
                        <a:latin typeface="Roboto"/>
                        <a:ea typeface="Roboto"/>
                        <a:cs typeface="Roboto"/>
                        <a:sym typeface="Roboto"/>
                      </a:endParaRPr>
                    </a:p>
                  </a:txBody>
                  <a:tcPr marT="76200" marB="76200" marR="76200" marL="76200">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tcPr>
                </a:tc>
              </a:tr>
              <a:tr h="419100">
                <a:tc>
                  <a:txBody>
                    <a:bodyPr/>
                    <a:lstStyle/>
                    <a:p>
                      <a:pPr indent="0" lvl="0" marL="0" rtl="0" algn="just">
                        <a:lnSpc>
                          <a:spcPct val="170000"/>
                        </a:lnSpc>
                        <a:spcBef>
                          <a:spcPts val="0"/>
                        </a:spcBef>
                        <a:spcAft>
                          <a:spcPts val="0"/>
                        </a:spcAft>
                        <a:buNone/>
                      </a:pPr>
                      <a:r>
                        <a:rPr lang="en" sz="1200">
                          <a:solidFill>
                            <a:srgbClr val="333333"/>
                          </a:solidFill>
                          <a:highlight>
                            <a:srgbClr val="FFFFFF"/>
                          </a:highlight>
                          <a:latin typeface="Roboto"/>
                          <a:ea typeface="Roboto"/>
                          <a:cs typeface="Roboto"/>
                          <a:sym typeface="Roboto"/>
                        </a:rPr>
                        <a:t>2</a:t>
                      </a:r>
                      <a:endParaRPr sz="1200">
                        <a:solidFill>
                          <a:srgbClr val="333333"/>
                        </a:solidFill>
                        <a:highlight>
                          <a:srgbClr val="FFFFFF"/>
                        </a:highlight>
                        <a:latin typeface="Roboto"/>
                        <a:ea typeface="Roboto"/>
                        <a:cs typeface="Roboto"/>
                        <a:sym typeface="Roboto"/>
                      </a:endParaRPr>
                    </a:p>
                  </a:txBody>
                  <a:tcPr marT="76200" marB="76200" marR="76200" marL="76200">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tcPr>
                </a:tc>
                <a:tc>
                  <a:txBody>
                    <a:bodyPr/>
                    <a:lstStyle/>
                    <a:p>
                      <a:pPr indent="0" lvl="0" marL="0" rtl="0" algn="just">
                        <a:lnSpc>
                          <a:spcPct val="170000"/>
                        </a:lnSpc>
                        <a:spcBef>
                          <a:spcPts val="0"/>
                        </a:spcBef>
                        <a:spcAft>
                          <a:spcPts val="0"/>
                        </a:spcAft>
                        <a:buNone/>
                      </a:pPr>
                      <a:r>
                        <a:rPr lang="en" sz="1200">
                          <a:solidFill>
                            <a:srgbClr val="333333"/>
                          </a:solidFill>
                          <a:highlight>
                            <a:srgbClr val="FFFFFF"/>
                          </a:highlight>
                          <a:latin typeface="Roboto"/>
                          <a:ea typeface="Roboto"/>
                          <a:cs typeface="Roboto"/>
                          <a:sym typeface="Roboto"/>
                        </a:rPr>
                        <a:t>10</a:t>
                      </a:r>
                      <a:endParaRPr sz="1200">
                        <a:solidFill>
                          <a:srgbClr val="333333"/>
                        </a:solidFill>
                        <a:highlight>
                          <a:srgbClr val="FFFFFF"/>
                        </a:highlight>
                        <a:latin typeface="Roboto"/>
                        <a:ea typeface="Roboto"/>
                        <a:cs typeface="Roboto"/>
                        <a:sym typeface="Roboto"/>
                      </a:endParaRPr>
                    </a:p>
                  </a:txBody>
                  <a:tcPr marT="76200" marB="76200" marR="76200" marL="76200">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tcPr>
                </a:tc>
              </a:tr>
              <a:tr h="419100">
                <a:tc>
                  <a:txBody>
                    <a:bodyPr/>
                    <a:lstStyle/>
                    <a:p>
                      <a:pPr indent="0" lvl="0" marL="0" rtl="0" algn="just">
                        <a:lnSpc>
                          <a:spcPct val="170000"/>
                        </a:lnSpc>
                        <a:spcBef>
                          <a:spcPts val="0"/>
                        </a:spcBef>
                        <a:spcAft>
                          <a:spcPts val="0"/>
                        </a:spcAft>
                        <a:buNone/>
                      </a:pPr>
                      <a:r>
                        <a:rPr lang="en" sz="1200">
                          <a:solidFill>
                            <a:srgbClr val="333333"/>
                          </a:solidFill>
                          <a:highlight>
                            <a:srgbClr val="FFFFFF"/>
                          </a:highlight>
                          <a:latin typeface="Roboto"/>
                          <a:ea typeface="Roboto"/>
                          <a:cs typeface="Roboto"/>
                          <a:sym typeface="Roboto"/>
                        </a:rPr>
                        <a:t>3</a:t>
                      </a:r>
                      <a:endParaRPr sz="1200">
                        <a:solidFill>
                          <a:srgbClr val="333333"/>
                        </a:solidFill>
                        <a:highlight>
                          <a:srgbClr val="FFFFFF"/>
                        </a:highlight>
                        <a:latin typeface="Roboto"/>
                        <a:ea typeface="Roboto"/>
                        <a:cs typeface="Roboto"/>
                        <a:sym typeface="Roboto"/>
                      </a:endParaRPr>
                    </a:p>
                  </a:txBody>
                  <a:tcPr marT="76200" marB="76200" marR="76200" marL="76200">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tcPr>
                </a:tc>
                <a:tc>
                  <a:txBody>
                    <a:bodyPr/>
                    <a:lstStyle/>
                    <a:p>
                      <a:pPr indent="0" lvl="0" marL="0" rtl="0" algn="just">
                        <a:lnSpc>
                          <a:spcPct val="170000"/>
                        </a:lnSpc>
                        <a:spcBef>
                          <a:spcPts val="0"/>
                        </a:spcBef>
                        <a:spcAft>
                          <a:spcPts val="0"/>
                        </a:spcAft>
                        <a:buNone/>
                      </a:pPr>
                      <a:r>
                        <a:rPr lang="en" sz="1200">
                          <a:solidFill>
                            <a:srgbClr val="333333"/>
                          </a:solidFill>
                          <a:highlight>
                            <a:srgbClr val="FFFFFF"/>
                          </a:highlight>
                          <a:latin typeface="Roboto"/>
                          <a:ea typeface="Roboto"/>
                          <a:cs typeface="Roboto"/>
                          <a:sym typeface="Roboto"/>
                        </a:rPr>
                        <a:t>11</a:t>
                      </a:r>
                      <a:endParaRPr sz="1200">
                        <a:solidFill>
                          <a:srgbClr val="333333"/>
                        </a:solidFill>
                        <a:highlight>
                          <a:srgbClr val="FFFFFF"/>
                        </a:highlight>
                        <a:latin typeface="Roboto"/>
                        <a:ea typeface="Roboto"/>
                        <a:cs typeface="Roboto"/>
                        <a:sym typeface="Roboto"/>
                      </a:endParaRPr>
                    </a:p>
                  </a:txBody>
                  <a:tcPr marT="76200" marB="76200" marR="76200" marL="76200">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tcPr>
                </a:tc>
              </a:tr>
              <a:tr h="419100">
                <a:tc>
                  <a:txBody>
                    <a:bodyPr/>
                    <a:lstStyle/>
                    <a:p>
                      <a:pPr indent="0" lvl="0" marL="0" rtl="0" algn="just">
                        <a:lnSpc>
                          <a:spcPct val="170000"/>
                        </a:lnSpc>
                        <a:spcBef>
                          <a:spcPts val="0"/>
                        </a:spcBef>
                        <a:spcAft>
                          <a:spcPts val="0"/>
                        </a:spcAft>
                        <a:buNone/>
                      </a:pPr>
                      <a:r>
                        <a:rPr lang="en" sz="1200">
                          <a:solidFill>
                            <a:srgbClr val="333333"/>
                          </a:solidFill>
                          <a:highlight>
                            <a:srgbClr val="FFFFFF"/>
                          </a:highlight>
                          <a:latin typeface="Roboto"/>
                          <a:ea typeface="Roboto"/>
                          <a:cs typeface="Roboto"/>
                          <a:sym typeface="Roboto"/>
                        </a:rPr>
                        <a:t>4</a:t>
                      </a:r>
                      <a:endParaRPr sz="1200">
                        <a:solidFill>
                          <a:srgbClr val="333333"/>
                        </a:solidFill>
                        <a:highlight>
                          <a:srgbClr val="FFFFFF"/>
                        </a:highlight>
                        <a:latin typeface="Roboto"/>
                        <a:ea typeface="Roboto"/>
                        <a:cs typeface="Roboto"/>
                        <a:sym typeface="Roboto"/>
                      </a:endParaRPr>
                    </a:p>
                  </a:txBody>
                  <a:tcPr marT="76200" marB="76200" marR="76200" marL="76200">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tcPr>
                </a:tc>
                <a:tc>
                  <a:txBody>
                    <a:bodyPr/>
                    <a:lstStyle/>
                    <a:p>
                      <a:pPr indent="0" lvl="0" marL="0" rtl="0" algn="just">
                        <a:lnSpc>
                          <a:spcPct val="170000"/>
                        </a:lnSpc>
                        <a:spcBef>
                          <a:spcPts val="0"/>
                        </a:spcBef>
                        <a:spcAft>
                          <a:spcPts val="0"/>
                        </a:spcAft>
                        <a:buNone/>
                      </a:pPr>
                      <a:r>
                        <a:rPr lang="en" sz="1200">
                          <a:solidFill>
                            <a:srgbClr val="333333"/>
                          </a:solidFill>
                          <a:highlight>
                            <a:srgbClr val="FFFFFF"/>
                          </a:highlight>
                          <a:latin typeface="Roboto"/>
                          <a:ea typeface="Roboto"/>
                          <a:cs typeface="Roboto"/>
                          <a:sym typeface="Roboto"/>
                        </a:rPr>
                        <a:t>100</a:t>
                      </a:r>
                      <a:endParaRPr sz="1200">
                        <a:solidFill>
                          <a:srgbClr val="333333"/>
                        </a:solidFill>
                        <a:highlight>
                          <a:srgbClr val="FFFFFF"/>
                        </a:highlight>
                        <a:latin typeface="Roboto"/>
                        <a:ea typeface="Roboto"/>
                        <a:cs typeface="Roboto"/>
                        <a:sym typeface="Roboto"/>
                      </a:endParaRPr>
                    </a:p>
                  </a:txBody>
                  <a:tcPr marT="76200" marB="76200" marR="76200" marL="76200">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tcPr>
                </a:tc>
              </a:tr>
              <a:tr h="419100">
                <a:tc>
                  <a:txBody>
                    <a:bodyPr/>
                    <a:lstStyle/>
                    <a:p>
                      <a:pPr indent="0" lvl="0" marL="0" rtl="0" algn="just">
                        <a:lnSpc>
                          <a:spcPct val="170000"/>
                        </a:lnSpc>
                        <a:spcBef>
                          <a:spcPts val="0"/>
                        </a:spcBef>
                        <a:spcAft>
                          <a:spcPts val="0"/>
                        </a:spcAft>
                        <a:buNone/>
                      </a:pPr>
                      <a:r>
                        <a:rPr lang="en" sz="1200">
                          <a:solidFill>
                            <a:srgbClr val="333333"/>
                          </a:solidFill>
                          <a:highlight>
                            <a:srgbClr val="FFFFFF"/>
                          </a:highlight>
                          <a:latin typeface="Roboto"/>
                          <a:ea typeface="Roboto"/>
                          <a:cs typeface="Roboto"/>
                          <a:sym typeface="Roboto"/>
                        </a:rPr>
                        <a:t>5</a:t>
                      </a:r>
                      <a:endParaRPr sz="1200">
                        <a:solidFill>
                          <a:srgbClr val="333333"/>
                        </a:solidFill>
                        <a:highlight>
                          <a:srgbClr val="FFFFFF"/>
                        </a:highlight>
                        <a:latin typeface="Roboto"/>
                        <a:ea typeface="Roboto"/>
                        <a:cs typeface="Roboto"/>
                        <a:sym typeface="Roboto"/>
                      </a:endParaRPr>
                    </a:p>
                  </a:txBody>
                  <a:tcPr marT="76200" marB="76200" marR="76200" marL="76200">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tcPr>
                </a:tc>
                <a:tc>
                  <a:txBody>
                    <a:bodyPr/>
                    <a:lstStyle/>
                    <a:p>
                      <a:pPr indent="0" lvl="0" marL="0" rtl="0" algn="just">
                        <a:lnSpc>
                          <a:spcPct val="170000"/>
                        </a:lnSpc>
                        <a:spcBef>
                          <a:spcPts val="0"/>
                        </a:spcBef>
                        <a:spcAft>
                          <a:spcPts val="0"/>
                        </a:spcAft>
                        <a:buNone/>
                      </a:pPr>
                      <a:r>
                        <a:rPr lang="en" sz="1200">
                          <a:solidFill>
                            <a:srgbClr val="333333"/>
                          </a:solidFill>
                          <a:highlight>
                            <a:srgbClr val="FFFFFF"/>
                          </a:highlight>
                          <a:latin typeface="Roboto"/>
                          <a:ea typeface="Roboto"/>
                          <a:cs typeface="Roboto"/>
                          <a:sym typeface="Roboto"/>
                        </a:rPr>
                        <a:t>101</a:t>
                      </a:r>
                      <a:endParaRPr sz="1200">
                        <a:solidFill>
                          <a:srgbClr val="333333"/>
                        </a:solidFill>
                        <a:highlight>
                          <a:srgbClr val="FFFFFF"/>
                        </a:highlight>
                        <a:latin typeface="Roboto"/>
                        <a:ea typeface="Roboto"/>
                        <a:cs typeface="Roboto"/>
                        <a:sym typeface="Roboto"/>
                      </a:endParaRPr>
                    </a:p>
                  </a:txBody>
                  <a:tcPr marT="76200" marB="76200" marR="76200" marL="76200">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tcPr>
                </a:tc>
              </a:tr>
              <a:tr h="419100">
                <a:tc>
                  <a:txBody>
                    <a:bodyPr/>
                    <a:lstStyle/>
                    <a:p>
                      <a:pPr indent="0" lvl="0" marL="0" rtl="0" algn="just">
                        <a:lnSpc>
                          <a:spcPct val="170000"/>
                        </a:lnSpc>
                        <a:spcBef>
                          <a:spcPts val="0"/>
                        </a:spcBef>
                        <a:spcAft>
                          <a:spcPts val="0"/>
                        </a:spcAft>
                        <a:buNone/>
                      </a:pPr>
                      <a:r>
                        <a:rPr lang="en" sz="1200">
                          <a:solidFill>
                            <a:srgbClr val="333333"/>
                          </a:solidFill>
                          <a:highlight>
                            <a:srgbClr val="FFFFFF"/>
                          </a:highlight>
                          <a:latin typeface="Roboto"/>
                          <a:ea typeface="Roboto"/>
                          <a:cs typeface="Roboto"/>
                          <a:sym typeface="Roboto"/>
                        </a:rPr>
                        <a:t>6</a:t>
                      </a:r>
                      <a:endParaRPr sz="1200">
                        <a:solidFill>
                          <a:srgbClr val="333333"/>
                        </a:solidFill>
                        <a:highlight>
                          <a:srgbClr val="FFFFFF"/>
                        </a:highlight>
                        <a:latin typeface="Roboto"/>
                        <a:ea typeface="Roboto"/>
                        <a:cs typeface="Roboto"/>
                        <a:sym typeface="Roboto"/>
                      </a:endParaRPr>
                    </a:p>
                  </a:txBody>
                  <a:tcPr marT="76200" marB="76200" marR="76200" marL="76200">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tcPr>
                </a:tc>
                <a:tc>
                  <a:txBody>
                    <a:bodyPr/>
                    <a:lstStyle/>
                    <a:p>
                      <a:pPr indent="0" lvl="0" marL="0" rtl="0" algn="just">
                        <a:lnSpc>
                          <a:spcPct val="170000"/>
                        </a:lnSpc>
                        <a:spcBef>
                          <a:spcPts val="0"/>
                        </a:spcBef>
                        <a:spcAft>
                          <a:spcPts val="0"/>
                        </a:spcAft>
                        <a:buNone/>
                      </a:pPr>
                      <a:r>
                        <a:rPr lang="en" sz="1200">
                          <a:solidFill>
                            <a:srgbClr val="333333"/>
                          </a:solidFill>
                          <a:highlight>
                            <a:srgbClr val="FFFFFF"/>
                          </a:highlight>
                          <a:latin typeface="Roboto"/>
                          <a:ea typeface="Roboto"/>
                          <a:cs typeface="Roboto"/>
                          <a:sym typeface="Roboto"/>
                        </a:rPr>
                        <a:t>110</a:t>
                      </a:r>
                      <a:endParaRPr sz="1200">
                        <a:solidFill>
                          <a:srgbClr val="333333"/>
                        </a:solidFill>
                        <a:highlight>
                          <a:srgbClr val="FFFFFF"/>
                        </a:highlight>
                        <a:latin typeface="Roboto"/>
                        <a:ea typeface="Roboto"/>
                        <a:cs typeface="Roboto"/>
                        <a:sym typeface="Roboto"/>
                      </a:endParaRPr>
                    </a:p>
                  </a:txBody>
                  <a:tcPr marT="76200" marB="76200" marR="76200" marL="76200">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tcPr>
                </a:tc>
              </a:tr>
              <a:tr h="419100">
                <a:tc>
                  <a:txBody>
                    <a:bodyPr/>
                    <a:lstStyle/>
                    <a:p>
                      <a:pPr indent="0" lvl="0" marL="0" rtl="0" algn="just">
                        <a:lnSpc>
                          <a:spcPct val="170000"/>
                        </a:lnSpc>
                        <a:spcBef>
                          <a:spcPts val="0"/>
                        </a:spcBef>
                        <a:spcAft>
                          <a:spcPts val="0"/>
                        </a:spcAft>
                        <a:buNone/>
                      </a:pPr>
                      <a:r>
                        <a:rPr lang="en" sz="1200">
                          <a:solidFill>
                            <a:srgbClr val="333333"/>
                          </a:solidFill>
                          <a:highlight>
                            <a:srgbClr val="FFFFFF"/>
                          </a:highlight>
                          <a:latin typeface="Roboto"/>
                          <a:ea typeface="Roboto"/>
                          <a:cs typeface="Roboto"/>
                          <a:sym typeface="Roboto"/>
                        </a:rPr>
                        <a:t>7</a:t>
                      </a:r>
                      <a:endParaRPr sz="1200">
                        <a:solidFill>
                          <a:srgbClr val="333333"/>
                        </a:solidFill>
                        <a:highlight>
                          <a:srgbClr val="FFFFFF"/>
                        </a:highlight>
                        <a:latin typeface="Roboto"/>
                        <a:ea typeface="Roboto"/>
                        <a:cs typeface="Roboto"/>
                        <a:sym typeface="Roboto"/>
                      </a:endParaRPr>
                    </a:p>
                  </a:txBody>
                  <a:tcPr marT="76200" marB="76200" marR="76200" marL="76200">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tcPr>
                </a:tc>
                <a:tc>
                  <a:txBody>
                    <a:bodyPr/>
                    <a:lstStyle/>
                    <a:p>
                      <a:pPr indent="0" lvl="0" marL="0" rtl="0" algn="just">
                        <a:lnSpc>
                          <a:spcPct val="170000"/>
                        </a:lnSpc>
                        <a:spcBef>
                          <a:spcPts val="0"/>
                        </a:spcBef>
                        <a:spcAft>
                          <a:spcPts val="0"/>
                        </a:spcAft>
                        <a:buNone/>
                      </a:pPr>
                      <a:r>
                        <a:rPr lang="en" sz="1200">
                          <a:solidFill>
                            <a:srgbClr val="333333"/>
                          </a:solidFill>
                          <a:highlight>
                            <a:srgbClr val="FFFFFF"/>
                          </a:highlight>
                          <a:latin typeface="Roboto"/>
                          <a:ea typeface="Roboto"/>
                          <a:cs typeface="Roboto"/>
                          <a:sym typeface="Roboto"/>
                        </a:rPr>
                        <a:t>111</a:t>
                      </a:r>
                      <a:endParaRPr sz="1200">
                        <a:solidFill>
                          <a:srgbClr val="333333"/>
                        </a:solidFill>
                        <a:highlight>
                          <a:srgbClr val="FFFFFF"/>
                        </a:highlight>
                        <a:latin typeface="Roboto"/>
                        <a:ea typeface="Roboto"/>
                        <a:cs typeface="Roboto"/>
                        <a:sym typeface="Roboto"/>
                      </a:endParaRPr>
                    </a:p>
                  </a:txBody>
                  <a:tcPr marT="76200" marB="76200" marR="76200" marL="76200">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tcPr>
                </a:tc>
              </a:tr>
              <a:tr h="419100">
                <a:tc>
                  <a:txBody>
                    <a:bodyPr/>
                    <a:lstStyle/>
                    <a:p>
                      <a:pPr indent="0" lvl="0" marL="0" rtl="0" algn="just">
                        <a:lnSpc>
                          <a:spcPct val="170000"/>
                        </a:lnSpc>
                        <a:spcBef>
                          <a:spcPts val="0"/>
                        </a:spcBef>
                        <a:spcAft>
                          <a:spcPts val="0"/>
                        </a:spcAft>
                        <a:buNone/>
                      </a:pPr>
                      <a:r>
                        <a:rPr lang="en" sz="1200">
                          <a:solidFill>
                            <a:srgbClr val="333333"/>
                          </a:solidFill>
                          <a:highlight>
                            <a:srgbClr val="FFFFFF"/>
                          </a:highlight>
                          <a:latin typeface="Roboto"/>
                          <a:ea typeface="Roboto"/>
                          <a:cs typeface="Roboto"/>
                          <a:sym typeface="Roboto"/>
                        </a:rPr>
                        <a:t>8</a:t>
                      </a:r>
                      <a:endParaRPr sz="1200">
                        <a:solidFill>
                          <a:srgbClr val="333333"/>
                        </a:solidFill>
                        <a:highlight>
                          <a:srgbClr val="FFFFFF"/>
                        </a:highlight>
                        <a:latin typeface="Roboto"/>
                        <a:ea typeface="Roboto"/>
                        <a:cs typeface="Roboto"/>
                        <a:sym typeface="Roboto"/>
                      </a:endParaRPr>
                    </a:p>
                  </a:txBody>
                  <a:tcPr marT="76200" marB="76200" marR="76200" marL="76200">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tcPr>
                </a:tc>
                <a:tc>
                  <a:txBody>
                    <a:bodyPr/>
                    <a:lstStyle/>
                    <a:p>
                      <a:pPr indent="0" lvl="0" marL="0" rtl="0" algn="just">
                        <a:lnSpc>
                          <a:spcPct val="170000"/>
                        </a:lnSpc>
                        <a:spcBef>
                          <a:spcPts val="0"/>
                        </a:spcBef>
                        <a:spcAft>
                          <a:spcPts val="0"/>
                        </a:spcAft>
                        <a:buNone/>
                      </a:pPr>
                      <a:r>
                        <a:rPr lang="en" sz="1200">
                          <a:solidFill>
                            <a:srgbClr val="333333"/>
                          </a:solidFill>
                          <a:highlight>
                            <a:srgbClr val="FFFFFF"/>
                          </a:highlight>
                          <a:latin typeface="Roboto"/>
                          <a:ea typeface="Roboto"/>
                          <a:cs typeface="Roboto"/>
                          <a:sym typeface="Roboto"/>
                        </a:rPr>
                        <a:t>1000</a:t>
                      </a:r>
                      <a:endParaRPr sz="1200">
                        <a:solidFill>
                          <a:srgbClr val="333333"/>
                        </a:solidFill>
                        <a:highlight>
                          <a:srgbClr val="FFFFFF"/>
                        </a:highlight>
                        <a:latin typeface="Roboto"/>
                        <a:ea typeface="Roboto"/>
                        <a:cs typeface="Roboto"/>
                        <a:sym typeface="Roboto"/>
                      </a:endParaRPr>
                    </a:p>
                  </a:txBody>
                  <a:tcPr marT="76200" marB="76200" marR="76200" marL="76200">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tcPr>
                </a:tc>
              </a:tr>
              <a:tr h="419100">
                <a:tc>
                  <a:txBody>
                    <a:bodyPr/>
                    <a:lstStyle/>
                    <a:p>
                      <a:pPr indent="0" lvl="0" marL="0" rtl="0" algn="just">
                        <a:lnSpc>
                          <a:spcPct val="170000"/>
                        </a:lnSpc>
                        <a:spcBef>
                          <a:spcPts val="0"/>
                        </a:spcBef>
                        <a:spcAft>
                          <a:spcPts val="0"/>
                        </a:spcAft>
                        <a:buNone/>
                      </a:pPr>
                      <a:r>
                        <a:rPr lang="en" sz="1200">
                          <a:solidFill>
                            <a:srgbClr val="333333"/>
                          </a:solidFill>
                          <a:highlight>
                            <a:srgbClr val="FFFFFF"/>
                          </a:highlight>
                          <a:latin typeface="Roboto"/>
                          <a:ea typeface="Roboto"/>
                          <a:cs typeface="Roboto"/>
                          <a:sym typeface="Roboto"/>
                        </a:rPr>
                        <a:t>9</a:t>
                      </a:r>
                      <a:endParaRPr sz="1200">
                        <a:solidFill>
                          <a:srgbClr val="333333"/>
                        </a:solidFill>
                        <a:highlight>
                          <a:srgbClr val="FFFFFF"/>
                        </a:highlight>
                        <a:latin typeface="Roboto"/>
                        <a:ea typeface="Roboto"/>
                        <a:cs typeface="Roboto"/>
                        <a:sym typeface="Roboto"/>
                      </a:endParaRPr>
                    </a:p>
                  </a:txBody>
                  <a:tcPr marT="76200" marB="76200" marR="76200" marL="76200">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tcPr>
                </a:tc>
                <a:tc>
                  <a:txBody>
                    <a:bodyPr/>
                    <a:lstStyle/>
                    <a:p>
                      <a:pPr indent="0" lvl="0" marL="0" rtl="0" algn="just">
                        <a:lnSpc>
                          <a:spcPct val="170000"/>
                        </a:lnSpc>
                        <a:spcBef>
                          <a:spcPts val="0"/>
                        </a:spcBef>
                        <a:spcAft>
                          <a:spcPts val="0"/>
                        </a:spcAft>
                        <a:buNone/>
                      </a:pPr>
                      <a:r>
                        <a:rPr lang="en" sz="1200">
                          <a:solidFill>
                            <a:srgbClr val="333333"/>
                          </a:solidFill>
                          <a:highlight>
                            <a:srgbClr val="FFFFFF"/>
                          </a:highlight>
                          <a:latin typeface="Roboto"/>
                          <a:ea typeface="Roboto"/>
                          <a:cs typeface="Roboto"/>
                          <a:sym typeface="Roboto"/>
                        </a:rPr>
                        <a:t>1001</a:t>
                      </a:r>
                      <a:endParaRPr sz="1200">
                        <a:solidFill>
                          <a:srgbClr val="333333"/>
                        </a:solidFill>
                        <a:highlight>
                          <a:srgbClr val="FFFFFF"/>
                        </a:highlight>
                        <a:latin typeface="Roboto"/>
                        <a:ea typeface="Roboto"/>
                        <a:cs typeface="Roboto"/>
                        <a:sym typeface="Roboto"/>
                      </a:endParaRPr>
                    </a:p>
                  </a:txBody>
                  <a:tcPr marT="76200" marB="76200" marR="76200" marL="76200">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tcPr>
                </a:tc>
              </a:tr>
              <a:tr h="419100">
                <a:tc>
                  <a:txBody>
                    <a:bodyPr/>
                    <a:lstStyle/>
                    <a:p>
                      <a:pPr indent="0" lvl="0" marL="0" rtl="0" algn="just">
                        <a:lnSpc>
                          <a:spcPct val="170000"/>
                        </a:lnSpc>
                        <a:spcBef>
                          <a:spcPts val="0"/>
                        </a:spcBef>
                        <a:spcAft>
                          <a:spcPts val="0"/>
                        </a:spcAft>
                        <a:buNone/>
                      </a:pPr>
                      <a:r>
                        <a:rPr lang="en" sz="1200">
                          <a:solidFill>
                            <a:srgbClr val="333333"/>
                          </a:solidFill>
                          <a:highlight>
                            <a:srgbClr val="FFFFFF"/>
                          </a:highlight>
                          <a:latin typeface="Roboto"/>
                          <a:ea typeface="Roboto"/>
                          <a:cs typeface="Roboto"/>
                          <a:sym typeface="Roboto"/>
                        </a:rPr>
                        <a:t>10</a:t>
                      </a:r>
                      <a:endParaRPr sz="1200">
                        <a:solidFill>
                          <a:srgbClr val="333333"/>
                        </a:solidFill>
                        <a:highlight>
                          <a:srgbClr val="FFFFFF"/>
                        </a:highlight>
                        <a:latin typeface="Roboto"/>
                        <a:ea typeface="Roboto"/>
                        <a:cs typeface="Roboto"/>
                        <a:sym typeface="Roboto"/>
                      </a:endParaRPr>
                    </a:p>
                  </a:txBody>
                  <a:tcPr marT="76200" marB="76200" marR="76200" marL="76200">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tcPr>
                </a:tc>
                <a:tc>
                  <a:txBody>
                    <a:bodyPr/>
                    <a:lstStyle/>
                    <a:p>
                      <a:pPr indent="0" lvl="0" marL="0" rtl="0" algn="just">
                        <a:lnSpc>
                          <a:spcPct val="170000"/>
                        </a:lnSpc>
                        <a:spcBef>
                          <a:spcPts val="0"/>
                        </a:spcBef>
                        <a:spcAft>
                          <a:spcPts val="0"/>
                        </a:spcAft>
                        <a:buNone/>
                      </a:pPr>
                      <a:r>
                        <a:rPr lang="en" sz="1200">
                          <a:solidFill>
                            <a:srgbClr val="333333"/>
                          </a:solidFill>
                          <a:highlight>
                            <a:srgbClr val="FFFFFF"/>
                          </a:highlight>
                          <a:latin typeface="Roboto"/>
                          <a:ea typeface="Roboto"/>
                          <a:cs typeface="Roboto"/>
                          <a:sym typeface="Roboto"/>
                        </a:rPr>
                        <a:t>1010</a:t>
                      </a:r>
                      <a:endParaRPr sz="1200">
                        <a:solidFill>
                          <a:srgbClr val="333333"/>
                        </a:solidFill>
                        <a:highlight>
                          <a:srgbClr val="FFFFFF"/>
                        </a:highlight>
                        <a:latin typeface="Roboto"/>
                        <a:ea typeface="Roboto"/>
                        <a:cs typeface="Roboto"/>
                        <a:sym typeface="Roboto"/>
                      </a:endParaRPr>
                    </a:p>
                  </a:txBody>
                  <a:tcPr marT="76200" marB="76200" marR="76200" marL="76200">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tcP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pic>
        <p:nvPicPr>
          <p:cNvPr descr="tagline.png" id="65" name="Google Shape;65;p15"/>
          <p:cNvPicPr preferRelativeResize="0"/>
          <p:nvPr/>
        </p:nvPicPr>
        <p:blipFill>
          <a:blip r:embed="rId3">
            <a:alphaModFix/>
          </a:blip>
          <a:stretch>
            <a:fillRect/>
          </a:stretch>
        </p:blipFill>
        <p:spPr>
          <a:xfrm>
            <a:off x="205500" y="4768850"/>
            <a:ext cx="2657676" cy="234175"/>
          </a:xfrm>
          <a:prstGeom prst="rect">
            <a:avLst/>
          </a:prstGeom>
          <a:noFill/>
          <a:ln>
            <a:noFill/>
          </a:ln>
        </p:spPr>
      </p:pic>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Objectives</a:t>
            </a:r>
            <a:endParaRPr/>
          </a:p>
        </p:txBody>
      </p:sp>
      <p:sp>
        <p:nvSpPr>
          <p:cNvPr id="67" name="Google Shape;67;p15"/>
          <p:cNvSpPr txBox="1"/>
          <p:nvPr>
            <p:ph idx="1" type="body"/>
          </p:nvPr>
        </p:nvSpPr>
        <p:spPr>
          <a:xfrm>
            <a:off x="311700" y="1073450"/>
            <a:ext cx="8520600" cy="3619500"/>
          </a:xfrm>
          <a:prstGeom prst="rect">
            <a:avLst/>
          </a:prstGeom>
        </p:spPr>
        <p:txBody>
          <a:bodyPr anchorCtr="0" anchor="t" bIns="91425" lIns="91425" spcFirstLastPara="1" rIns="91425" wrap="square" tIns="91425">
            <a:noAutofit/>
          </a:bodyPr>
          <a:lstStyle/>
          <a:p>
            <a:pPr indent="-390525" lvl="0" marL="457200" rtl="0" algn="l">
              <a:spcBef>
                <a:spcPts val="0"/>
              </a:spcBef>
              <a:spcAft>
                <a:spcPts val="0"/>
              </a:spcAft>
              <a:buClr>
                <a:srgbClr val="3C4043"/>
              </a:buClr>
              <a:buSzPts val="2550"/>
              <a:buFont typeface="Roboto"/>
              <a:buChar char="●"/>
            </a:pPr>
            <a:r>
              <a:rPr lang="en" sz="2550">
                <a:solidFill>
                  <a:srgbClr val="3C4043"/>
                </a:solidFill>
                <a:highlight>
                  <a:srgbClr val="FFFFFF"/>
                </a:highlight>
                <a:latin typeface="Roboto"/>
                <a:ea typeface="Roboto"/>
                <a:cs typeface="Roboto"/>
                <a:sym typeface="Roboto"/>
              </a:rPr>
              <a:t>Standard I/O </a:t>
            </a:r>
            <a:endParaRPr sz="2550">
              <a:solidFill>
                <a:srgbClr val="3C4043"/>
              </a:solidFill>
              <a:highlight>
                <a:srgbClr val="FFFFFF"/>
              </a:highlight>
              <a:latin typeface="Roboto"/>
              <a:ea typeface="Roboto"/>
              <a:cs typeface="Roboto"/>
              <a:sym typeface="Roboto"/>
            </a:endParaRPr>
          </a:p>
          <a:p>
            <a:pPr indent="-390525" lvl="0" marL="457200" rtl="0" algn="l">
              <a:spcBef>
                <a:spcPts val="0"/>
              </a:spcBef>
              <a:spcAft>
                <a:spcPts val="0"/>
              </a:spcAft>
              <a:buClr>
                <a:srgbClr val="3C4043"/>
              </a:buClr>
              <a:buSzPts val="2550"/>
              <a:buFont typeface="Roboto"/>
              <a:buChar char="●"/>
            </a:pPr>
            <a:r>
              <a:rPr lang="en" sz="2550">
                <a:solidFill>
                  <a:srgbClr val="3C4043"/>
                </a:solidFill>
                <a:highlight>
                  <a:srgbClr val="FFFFFF"/>
                </a:highlight>
                <a:latin typeface="Roboto"/>
                <a:ea typeface="Roboto"/>
                <a:cs typeface="Roboto"/>
                <a:sym typeface="Roboto"/>
              </a:rPr>
              <a:t>System.in/System.out</a:t>
            </a:r>
            <a:endParaRPr sz="2550">
              <a:solidFill>
                <a:srgbClr val="3C4043"/>
              </a:solidFill>
              <a:highlight>
                <a:srgbClr val="FFFFFF"/>
              </a:highlight>
              <a:latin typeface="Roboto"/>
              <a:ea typeface="Roboto"/>
              <a:cs typeface="Roboto"/>
              <a:sym typeface="Roboto"/>
            </a:endParaRPr>
          </a:p>
          <a:p>
            <a:pPr indent="-390525" lvl="0" marL="457200" rtl="0" algn="l">
              <a:spcBef>
                <a:spcPts val="0"/>
              </a:spcBef>
              <a:spcAft>
                <a:spcPts val="0"/>
              </a:spcAft>
              <a:buClr>
                <a:srgbClr val="3C4043"/>
              </a:buClr>
              <a:buSzPts val="2550"/>
              <a:buFont typeface="Roboto"/>
              <a:buChar char="●"/>
            </a:pPr>
            <a:r>
              <a:rPr lang="en" sz="2550">
                <a:solidFill>
                  <a:srgbClr val="3C4043"/>
                </a:solidFill>
                <a:highlight>
                  <a:srgbClr val="FFFFFF"/>
                </a:highlight>
                <a:latin typeface="Roboto"/>
                <a:ea typeface="Roboto"/>
                <a:cs typeface="Roboto"/>
                <a:sym typeface="Roboto"/>
              </a:rPr>
              <a:t>Parsing user input into primitive data types (int, long, etc)</a:t>
            </a:r>
            <a:endParaRPr sz="2550">
              <a:solidFill>
                <a:srgbClr val="3C4043"/>
              </a:solidFill>
              <a:highlight>
                <a:srgbClr val="FFFFFF"/>
              </a:highlight>
              <a:latin typeface="Roboto"/>
              <a:ea typeface="Roboto"/>
              <a:cs typeface="Roboto"/>
              <a:sym typeface="Roboto"/>
            </a:endParaRPr>
          </a:p>
          <a:p>
            <a:pPr indent="-390525" lvl="0" marL="457200" rtl="0" algn="l">
              <a:spcBef>
                <a:spcPts val="0"/>
              </a:spcBef>
              <a:spcAft>
                <a:spcPts val="0"/>
              </a:spcAft>
              <a:buClr>
                <a:srgbClr val="3C4043"/>
              </a:buClr>
              <a:buSzPts val="2550"/>
              <a:buFont typeface="Roboto"/>
              <a:buChar char="●"/>
            </a:pPr>
            <a:r>
              <a:rPr lang="en" sz="2550">
                <a:solidFill>
                  <a:srgbClr val="3C4043"/>
                </a:solidFill>
                <a:highlight>
                  <a:srgbClr val="FFFFFF"/>
                </a:highlight>
                <a:latin typeface="Roboto"/>
                <a:ea typeface="Roboto"/>
                <a:cs typeface="Roboto"/>
                <a:sym typeface="Roboto"/>
              </a:rPr>
              <a:t>Introduction to the Scanner class</a:t>
            </a:r>
            <a:endParaRPr sz="2550">
              <a:solidFill>
                <a:srgbClr val="3C4043"/>
              </a:solidFill>
              <a:highlight>
                <a:srgbClr val="FFFFFF"/>
              </a:highlight>
              <a:latin typeface="Roboto"/>
              <a:ea typeface="Roboto"/>
              <a:cs typeface="Roboto"/>
              <a:sym typeface="Roboto"/>
            </a:endParaRPr>
          </a:p>
          <a:p>
            <a:pPr indent="-390525" lvl="0" marL="457200" rtl="0" algn="l">
              <a:spcBef>
                <a:spcPts val="0"/>
              </a:spcBef>
              <a:spcAft>
                <a:spcPts val="0"/>
              </a:spcAft>
              <a:buClr>
                <a:srgbClr val="3C4043"/>
              </a:buClr>
              <a:buSzPts val="2550"/>
              <a:buFont typeface="Roboto"/>
              <a:buChar char="●"/>
            </a:pPr>
            <a:r>
              <a:rPr lang="en" sz="2550">
                <a:solidFill>
                  <a:srgbClr val="3C4043"/>
                </a:solidFill>
                <a:highlight>
                  <a:srgbClr val="FFFFFF"/>
                </a:highlight>
                <a:latin typeface="Roboto"/>
                <a:ea typeface="Roboto"/>
                <a:cs typeface="Roboto"/>
                <a:sym typeface="Roboto"/>
              </a:rPr>
              <a:t>Building and running command line applications </a:t>
            </a:r>
            <a:endParaRPr sz="2550">
              <a:solidFill>
                <a:srgbClr val="3C4043"/>
              </a:solidFill>
              <a:highlight>
                <a:srgbClr val="FFFFFF"/>
              </a:highlight>
              <a:latin typeface="Roboto"/>
              <a:ea typeface="Roboto"/>
              <a:cs typeface="Roboto"/>
              <a:sym typeface="Roboto"/>
            </a:endParaRPr>
          </a:p>
          <a:p>
            <a:pPr indent="0" lvl="0" marL="0" rtl="0" algn="l">
              <a:spcBef>
                <a:spcPts val="1600"/>
              </a:spcBef>
              <a:spcAft>
                <a:spcPts val="0"/>
              </a:spcAft>
              <a:buClr>
                <a:schemeClr val="dk1"/>
              </a:buClr>
              <a:buSzPts val="1100"/>
              <a:buFont typeface="Arial"/>
              <a:buNone/>
            </a:pPr>
            <a:r>
              <a:t/>
            </a:r>
            <a:endParaRPr sz="1600">
              <a:solidFill>
                <a:schemeClr val="dk1"/>
              </a:solidFill>
            </a:endParaRPr>
          </a:p>
          <a:p>
            <a:pPr indent="0" lvl="0" marL="0" rtl="0" algn="l">
              <a:spcBef>
                <a:spcPts val="1600"/>
              </a:spcBef>
              <a:spcAft>
                <a:spcPts val="0"/>
              </a:spcAft>
              <a:buClr>
                <a:schemeClr val="dk1"/>
              </a:buClr>
              <a:buSzPts val="1100"/>
              <a:buFont typeface="Arial"/>
              <a:buNone/>
            </a:pPr>
            <a:r>
              <a:t/>
            </a:r>
            <a:endParaRPr sz="1050">
              <a:solidFill>
                <a:srgbClr val="3C4043"/>
              </a:solidFill>
              <a:highlight>
                <a:srgbClr val="FFFFFF"/>
              </a:highlight>
              <a:latin typeface="Roboto"/>
              <a:ea typeface="Roboto"/>
              <a:cs typeface="Roboto"/>
              <a:sym typeface="Roboto"/>
            </a:endParaRPr>
          </a:p>
          <a:p>
            <a:pPr indent="0" lvl="0" marL="0" rtl="0" algn="l">
              <a:spcBef>
                <a:spcPts val="1600"/>
              </a:spcBef>
              <a:spcAft>
                <a:spcPts val="0"/>
              </a:spcAft>
              <a:buNone/>
            </a:pPr>
            <a:r>
              <a:t/>
            </a:r>
            <a:endParaRPr sz="1550">
              <a:solidFill>
                <a:srgbClr val="3C4043"/>
              </a:solidFill>
              <a:highlight>
                <a:srgbClr val="FFFFFF"/>
              </a:highlight>
              <a:latin typeface="Roboto"/>
              <a:ea typeface="Roboto"/>
              <a:cs typeface="Roboto"/>
              <a:sym typeface="Roboto"/>
            </a:endParaRPr>
          </a:p>
          <a:p>
            <a:pPr indent="0" lvl="0" marL="0" rtl="0" algn="l">
              <a:spcBef>
                <a:spcPts val="1600"/>
              </a:spcBef>
              <a:spcAft>
                <a:spcPts val="1600"/>
              </a:spcAft>
              <a:buNone/>
            </a:pPr>
            <a:br>
              <a:rPr b="1" lang="en" sz="1150">
                <a:solidFill>
                  <a:srgbClr val="3C4043"/>
                </a:solidFill>
                <a:highlight>
                  <a:srgbClr val="FFFFFF"/>
                </a:highlight>
                <a:latin typeface="Roboto"/>
                <a:ea typeface="Roboto"/>
                <a:cs typeface="Roboto"/>
                <a:sym typeface="Roboto"/>
              </a:rPr>
            </a:br>
            <a:endParaRPr sz="19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pic>
        <p:nvPicPr>
          <p:cNvPr descr="tagline.png" id="72" name="Google Shape;72;p16"/>
          <p:cNvPicPr preferRelativeResize="0"/>
          <p:nvPr/>
        </p:nvPicPr>
        <p:blipFill>
          <a:blip r:embed="rId3">
            <a:alphaModFix/>
          </a:blip>
          <a:stretch>
            <a:fillRect/>
          </a:stretch>
        </p:blipFill>
        <p:spPr>
          <a:xfrm>
            <a:off x="205500" y="4768850"/>
            <a:ext cx="2657676" cy="234175"/>
          </a:xfrm>
          <a:prstGeom prst="rect">
            <a:avLst/>
          </a:prstGeom>
          <a:noFill/>
          <a:ln>
            <a:noFill/>
          </a:ln>
        </p:spPr>
      </p:pic>
      <p:sp>
        <p:nvSpPr>
          <p:cNvPr id="73" name="Google Shape;73;p16"/>
          <p:cNvSpPr txBox="1"/>
          <p:nvPr/>
        </p:nvSpPr>
        <p:spPr>
          <a:xfrm>
            <a:off x="1245800" y="2921450"/>
            <a:ext cx="1683000" cy="5538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t/>
            </a:r>
            <a:endParaRPr/>
          </a:p>
        </p:txBody>
      </p:sp>
      <p:sp>
        <p:nvSpPr>
          <p:cNvPr id="74" name="Google Shape;74;p16"/>
          <p:cNvSpPr txBox="1"/>
          <p:nvPr>
            <p:ph type="title"/>
          </p:nvPr>
        </p:nvSpPr>
        <p:spPr>
          <a:xfrm>
            <a:off x="421475" y="4215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Standard I/O</a:t>
            </a:r>
            <a:endParaRPr/>
          </a:p>
        </p:txBody>
      </p:sp>
      <p:pic>
        <p:nvPicPr>
          <p:cNvPr id="75" name="Google Shape;75;p16"/>
          <p:cNvPicPr preferRelativeResize="0"/>
          <p:nvPr/>
        </p:nvPicPr>
        <p:blipFill>
          <a:blip r:embed="rId4">
            <a:alphaModFix/>
          </a:blip>
          <a:stretch>
            <a:fillRect/>
          </a:stretch>
        </p:blipFill>
        <p:spPr>
          <a:xfrm>
            <a:off x="606500" y="1540075"/>
            <a:ext cx="7997115" cy="2541787"/>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pic>
        <p:nvPicPr>
          <p:cNvPr descr="tagline.png" id="80" name="Google Shape;80;p17"/>
          <p:cNvPicPr preferRelativeResize="0"/>
          <p:nvPr/>
        </p:nvPicPr>
        <p:blipFill>
          <a:blip r:embed="rId3">
            <a:alphaModFix/>
          </a:blip>
          <a:stretch>
            <a:fillRect/>
          </a:stretch>
        </p:blipFill>
        <p:spPr>
          <a:xfrm>
            <a:off x="205500" y="4768850"/>
            <a:ext cx="2657676" cy="234175"/>
          </a:xfrm>
          <a:prstGeom prst="rect">
            <a:avLst/>
          </a:prstGeom>
          <a:noFill/>
          <a:ln>
            <a:noFill/>
          </a:ln>
        </p:spPr>
      </p:pic>
      <p:sp>
        <p:nvSpPr>
          <p:cNvPr id="81" name="Google Shape;81;p17"/>
          <p:cNvSpPr txBox="1"/>
          <p:nvPr/>
        </p:nvSpPr>
        <p:spPr>
          <a:xfrm>
            <a:off x="1245800" y="2921450"/>
            <a:ext cx="1683000" cy="5538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t/>
            </a:r>
            <a:endParaRPr/>
          </a:p>
        </p:txBody>
      </p:sp>
      <p:sp>
        <p:nvSpPr>
          <p:cNvPr id="82" name="Google Shape;82;p17"/>
          <p:cNvSpPr txBox="1"/>
          <p:nvPr>
            <p:ph type="title"/>
          </p:nvPr>
        </p:nvSpPr>
        <p:spPr>
          <a:xfrm>
            <a:off x="478100" y="3972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Stream</a:t>
            </a:r>
            <a:endParaRPr/>
          </a:p>
        </p:txBody>
      </p:sp>
      <p:sp>
        <p:nvSpPr>
          <p:cNvPr id="83" name="Google Shape;83;p17"/>
          <p:cNvSpPr txBox="1"/>
          <p:nvPr>
            <p:ph idx="1" type="body"/>
          </p:nvPr>
        </p:nvSpPr>
        <p:spPr>
          <a:xfrm>
            <a:off x="311700" y="1039750"/>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A </a:t>
            </a:r>
            <a:r>
              <a:rPr b="1" lang="en">
                <a:solidFill>
                  <a:schemeClr val="dk1"/>
                </a:solidFill>
              </a:rPr>
              <a:t>stream</a:t>
            </a:r>
            <a:r>
              <a:rPr lang="en">
                <a:solidFill>
                  <a:schemeClr val="dk1"/>
                </a:solidFill>
              </a:rPr>
              <a:t> is a sequence of data. In Java a stream is composed of bytes. It's called a stream because it is like a stream of water that continues to flow. In Java, three streams are created for us automatically. All these streams are attached to the console.</a:t>
            </a:r>
            <a:endParaRPr>
              <a:solidFill>
                <a:schemeClr val="dk1"/>
              </a:solidFill>
            </a:endParaRPr>
          </a:p>
          <a:p>
            <a:pPr indent="0" lvl="0" marL="0" rtl="0" algn="l">
              <a:spcBef>
                <a:spcPts val="1600"/>
              </a:spcBef>
              <a:spcAft>
                <a:spcPts val="0"/>
              </a:spcAft>
              <a:buClr>
                <a:schemeClr val="dk1"/>
              </a:buClr>
              <a:buSzPts val="1100"/>
              <a:buFont typeface="Arial"/>
              <a:buNone/>
            </a:pPr>
            <a:r>
              <a:rPr lang="en" sz="1600">
                <a:solidFill>
                  <a:schemeClr val="dk1"/>
                </a:solidFill>
              </a:rPr>
              <a:t>1) </a:t>
            </a:r>
            <a:r>
              <a:rPr i="1" lang="en" sz="1600">
                <a:solidFill>
                  <a:schemeClr val="dk1"/>
                </a:solidFill>
              </a:rPr>
              <a:t>System.out:</a:t>
            </a:r>
            <a:r>
              <a:rPr lang="en" sz="1600">
                <a:solidFill>
                  <a:schemeClr val="dk1"/>
                </a:solidFill>
              </a:rPr>
              <a:t> standard output stream</a:t>
            </a:r>
            <a:br>
              <a:rPr lang="en" sz="1600">
                <a:solidFill>
                  <a:schemeClr val="dk1"/>
                </a:solidFill>
              </a:rPr>
            </a:br>
            <a:r>
              <a:rPr lang="en" sz="1600">
                <a:solidFill>
                  <a:schemeClr val="dk1"/>
                </a:solidFill>
              </a:rPr>
              <a:t>       	</a:t>
            </a:r>
            <a:r>
              <a:rPr lang="en" sz="1300">
                <a:solidFill>
                  <a:schemeClr val="dk1"/>
                </a:solidFill>
                <a:latin typeface="Courier New"/>
                <a:ea typeface="Courier New"/>
                <a:cs typeface="Courier New"/>
                <a:sym typeface="Courier New"/>
              </a:rPr>
              <a:t>System.out.println(“you text”);</a:t>
            </a:r>
            <a:endParaRPr sz="1300">
              <a:solidFill>
                <a:schemeClr val="dk1"/>
              </a:solidFill>
              <a:latin typeface="Courier New"/>
              <a:ea typeface="Courier New"/>
              <a:cs typeface="Courier New"/>
              <a:sym typeface="Courier New"/>
            </a:endParaRPr>
          </a:p>
          <a:p>
            <a:pPr indent="0" lvl="0" marL="0" rtl="0" algn="l">
              <a:spcBef>
                <a:spcPts val="1600"/>
              </a:spcBef>
              <a:spcAft>
                <a:spcPts val="0"/>
              </a:spcAft>
              <a:buClr>
                <a:schemeClr val="dk1"/>
              </a:buClr>
              <a:buSzPts val="1100"/>
              <a:buFont typeface="Arial"/>
              <a:buNone/>
            </a:pPr>
            <a:r>
              <a:rPr lang="en" sz="1600">
                <a:solidFill>
                  <a:schemeClr val="dk1"/>
                </a:solidFill>
              </a:rPr>
              <a:t>2) System.in: standard input stream</a:t>
            </a:r>
            <a:br>
              <a:rPr lang="en" sz="1600">
                <a:solidFill>
                  <a:schemeClr val="dk1"/>
                </a:solidFill>
              </a:rPr>
            </a:br>
            <a:r>
              <a:rPr lang="en" sz="1600">
                <a:solidFill>
                  <a:schemeClr val="dk1"/>
                </a:solidFill>
              </a:rPr>
              <a:t>   	</a:t>
            </a:r>
            <a:r>
              <a:rPr lang="en" sz="1300">
                <a:solidFill>
                  <a:schemeClr val="dk1"/>
                </a:solidFill>
                <a:latin typeface="Courier New"/>
                <a:ea typeface="Courier New"/>
                <a:cs typeface="Courier New"/>
                <a:sym typeface="Courier New"/>
              </a:rPr>
              <a:t>(your keyboard)</a:t>
            </a:r>
            <a:endParaRPr sz="1300">
              <a:solidFill>
                <a:schemeClr val="dk1"/>
              </a:solidFill>
              <a:latin typeface="Courier New"/>
              <a:ea typeface="Courier New"/>
              <a:cs typeface="Courier New"/>
              <a:sym typeface="Courier New"/>
            </a:endParaRPr>
          </a:p>
          <a:p>
            <a:pPr indent="0" lvl="0" marL="0" rtl="0" algn="l">
              <a:spcBef>
                <a:spcPts val="1600"/>
              </a:spcBef>
              <a:spcAft>
                <a:spcPts val="0"/>
              </a:spcAft>
              <a:buClr>
                <a:schemeClr val="dk1"/>
              </a:buClr>
              <a:buSzPts val="1100"/>
              <a:buFont typeface="Arial"/>
              <a:buNone/>
            </a:pPr>
            <a:r>
              <a:rPr lang="en" sz="1600">
                <a:solidFill>
                  <a:schemeClr val="dk1"/>
                </a:solidFill>
              </a:rPr>
              <a:t>3) System.err: standard error stream</a:t>
            </a:r>
            <a:br>
              <a:rPr lang="en" sz="1600">
                <a:solidFill>
                  <a:schemeClr val="dk1"/>
                </a:solidFill>
              </a:rPr>
            </a:br>
            <a:r>
              <a:rPr lang="en" sz="1600">
                <a:solidFill>
                  <a:schemeClr val="dk1"/>
                </a:solidFill>
              </a:rPr>
              <a:t>	</a:t>
            </a:r>
            <a:r>
              <a:rPr lang="en" sz="1300">
                <a:solidFill>
                  <a:schemeClr val="dk1"/>
                </a:solidFill>
                <a:latin typeface="Courier New"/>
                <a:ea typeface="Courier New"/>
                <a:cs typeface="Courier New"/>
                <a:sym typeface="Courier New"/>
              </a:rPr>
              <a:t>System.err.println(“you text”);  ← But printed in red..lol Rarely used anymore</a:t>
            </a:r>
            <a:endParaRPr>
              <a:solidFill>
                <a:schemeClr val="dk1"/>
              </a:solidFill>
            </a:endParaRPr>
          </a:p>
          <a:p>
            <a:pPr indent="0" lvl="0" marL="0" rtl="0" algn="l">
              <a:spcBef>
                <a:spcPts val="1600"/>
              </a:spcBef>
              <a:spcAft>
                <a:spcPts val="1600"/>
              </a:spcAft>
              <a:buNone/>
            </a:pPr>
            <a:r>
              <a:t/>
            </a:r>
            <a:endParaRPr sz="1600">
              <a:solidFill>
                <a:schemeClr val="dk1"/>
              </a:solidFill>
            </a:endParaRPr>
          </a:p>
        </p:txBody>
      </p:sp>
      <p:pic>
        <p:nvPicPr>
          <p:cNvPr id="84" name="Google Shape;84;p17"/>
          <p:cNvPicPr preferRelativeResize="0"/>
          <p:nvPr/>
        </p:nvPicPr>
        <p:blipFill>
          <a:blip r:embed="rId4">
            <a:alphaModFix/>
          </a:blip>
          <a:stretch>
            <a:fillRect/>
          </a:stretch>
        </p:blipFill>
        <p:spPr>
          <a:xfrm>
            <a:off x="4674400" y="2741572"/>
            <a:ext cx="4369600" cy="13888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pic>
        <p:nvPicPr>
          <p:cNvPr descr="tagline.png" id="89" name="Google Shape;89;p18"/>
          <p:cNvPicPr preferRelativeResize="0"/>
          <p:nvPr/>
        </p:nvPicPr>
        <p:blipFill>
          <a:blip r:embed="rId3">
            <a:alphaModFix/>
          </a:blip>
          <a:stretch>
            <a:fillRect/>
          </a:stretch>
        </p:blipFill>
        <p:spPr>
          <a:xfrm>
            <a:off x="205500" y="4768850"/>
            <a:ext cx="2657676" cy="234175"/>
          </a:xfrm>
          <a:prstGeom prst="rect">
            <a:avLst/>
          </a:prstGeom>
          <a:noFill/>
          <a:ln>
            <a:noFill/>
          </a:ln>
        </p:spPr>
      </p:pic>
      <p:sp>
        <p:nvSpPr>
          <p:cNvPr id="90" name="Google Shape;90;p18"/>
          <p:cNvSpPr txBox="1"/>
          <p:nvPr/>
        </p:nvSpPr>
        <p:spPr>
          <a:xfrm>
            <a:off x="1245800" y="2921450"/>
            <a:ext cx="1683000" cy="5538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t/>
            </a:r>
            <a:endParaRPr/>
          </a:p>
        </p:txBody>
      </p:sp>
      <p:sp>
        <p:nvSpPr>
          <p:cNvPr id="91" name="Google Shape;91;p18"/>
          <p:cNvSpPr txBox="1"/>
          <p:nvPr>
            <p:ph type="title"/>
          </p:nvPr>
        </p:nvSpPr>
        <p:spPr>
          <a:xfrm>
            <a:off x="421475" y="4215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Scanner</a:t>
            </a:r>
            <a:endParaRPr/>
          </a:p>
        </p:txBody>
      </p:sp>
      <p:sp>
        <p:nvSpPr>
          <p:cNvPr id="92" name="Google Shape;92;p18"/>
          <p:cNvSpPr txBox="1"/>
          <p:nvPr>
            <p:ph idx="1" type="body"/>
          </p:nvPr>
        </p:nvSpPr>
        <p:spPr>
          <a:xfrm>
            <a:off x="311700" y="1136800"/>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dk1"/>
                </a:solidFill>
              </a:rPr>
              <a:t>The </a:t>
            </a:r>
            <a:r>
              <a:rPr b="1" lang="en" sz="1600">
                <a:solidFill>
                  <a:schemeClr val="dk1"/>
                </a:solidFill>
              </a:rPr>
              <a:t>Scanner</a:t>
            </a:r>
            <a:r>
              <a:rPr lang="en" sz="1600">
                <a:solidFill>
                  <a:schemeClr val="dk1"/>
                </a:solidFill>
              </a:rPr>
              <a:t> is a Java utility class that allows us to read user input from an input stream (the keyboard in our case).  </a:t>
            </a:r>
            <a:br>
              <a:rPr lang="en" sz="1600">
                <a:solidFill>
                  <a:schemeClr val="dk1"/>
                </a:solidFill>
              </a:rPr>
            </a:br>
            <a:br>
              <a:rPr lang="en" sz="2100">
                <a:solidFill>
                  <a:srgbClr val="000000"/>
                </a:solidFill>
                <a:highlight>
                  <a:srgbClr val="FFFFFF"/>
                </a:highlight>
              </a:rPr>
            </a:br>
            <a:r>
              <a:rPr lang="en" sz="2100">
                <a:solidFill>
                  <a:srgbClr val="000000"/>
                </a:solidFill>
                <a:highlight>
                  <a:srgbClr val="FFFFFF"/>
                </a:highlight>
              </a:rPr>
              <a:t>	</a:t>
            </a:r>
            <a:r>
              <a:rPr lang="en" sz="1700">
                <a:solidFill>
                  <a:srgbClr val="000000"/>
                </a:solidFill>
                <a:highlight>
                  <a:srgbClr val="FFFFFF"/>
                </a:highlight>
                <a:latin typeface="Courier New"/>
                <a:ea typeface="Courier New"/>
                <a:cs typeface="Courier New"/>
                <a:sym typeface="Courier New"/>
              </a:rPr>
              <a:t>Scanner </a:t>
            </a:r>
            <a:r>
              <a:rPr lang="en" sz="1700">
                <a:solidFill>
                  <a:srgbClr val="000000"/>
                </a:solidFill>
                <a:highlight>
                  <a:srgbClr val="FFFFFF"/>
                </a:highlight>
                <a:latin typeface="Courier New"/>
                <a:ea typeface="Courier New"/>
                <a:cs typeface="Courier New"/>
                <a:sym typeface="Courier New"/>
              </a:rPr>
              <a:t>myS</a:t>
            </a:r>
            <a:r>
              <a:rPr lang="en" sz="1700">
                <a:solidFill>
                  <a:srgbClr val="000000"/>
                </a:solidFill>
                <a:highlight>
                  <a:srgbClr val="FFFFFF"/>
                </a:highlight>
                <a:latin typeface="Courier New"/>
                <a:ea typeface="Courier New"/>
                <a:cs typeface="Courier New"/>
                <a:sym typeface="Courier New"/>
              </a:rPr>
              <a:t>canner = new Scanner(System.in);</a:t>
            </a:r>
            <a:endParaRPr sz="1700">
              <a:solidFill>
                <a:srgbClr val="000000"/>
              </a:solidFill>
              <a:highlight>
                <a:srgbClr val="FFFFFF"/>
              </a:highlight>
              <a:latin typeface="Courier New"/>
              <a:ea typeface="Courier New"/>
              <a:cs typeface="Courier New"/>
              <a:sym typeface="Courier New"/>
            </a:endParaRPr>
          </a:p>
          <a:p>
            <a:pPr indent="0" lvl="0" marL="0" rtl="0" algn="l">
              <a:spcBef>
                <a:spcPts val="1600"/>
              </a:spcBef>
              <a:spcAft>
                <a:spcPts val="0"/>
              </a:spcAft>
              <a:buNone/>
            </a:pPr>
            <a:r>
              <a:rPr lang="en" sz="1600">
                <a:solidFill>
                  <a:schemeClr val="dk1"/>
                </a:solidFill>
              </a:rPr>
              <a:t>It has a method that we call nextLine() that allows us to read user input in as a String</a:t>
            </a:r>
            <a:endParaRPr sz="1600">
              <a:solidFill>
                <a:schemeClr val="dk1"/>
              </a:solidFill>
            </a:endParaRPr>
          </a:p>
          <a:p>
            <a:pPr indent="0" lvl="0" marL="0" rtl="0" algn="l">
              <a:lnSpc>
                <a:spcPct val="150000"/>
              </a:lnSpc>
              <a:spcBef>
                <a:spcPts val="1600"/>
              </a:spcBef>
              <a:spcAft>
                <a:spcPts val="0"/>
              </a:spcAft>
              <a:buClr>
                <a:schemeClr val="dk1"/>
              </a:buClr>
              <a:buSzPts val="1100"/>
              <a:buFont typeface="Arial"/>
              <a:buNone/>
            </a:pPr>
            <a:r>
              <a:rPr lang="en" sz="1200">
                <a:solidFill>
                  <a:srgbClr val="000000"/>
                </a:solidFill>
                <a:highlight>
                  <a:srgbClr val="FFFFFF"/>
                </a:highlight>
                <a:latin typeface="Courier New"/>
                <a:ea typeface="Courier New"/>
                <a:cs typeface="Courier New"/>
                <a:sym typeface="Courier New"/>
              </a:rPr>
              <a:t> </a:t>
            </a:r>
            <a:r>
              <a:rPr lang="en" sz="1400">
                <a:solidFill>
                  <a:srgbClr val="000000"/>
                </a:solidFill>
                <a:highlight>
                  <a:srgbClr val="FFFFFF"/>
                </a:highlight>
                <a:latin typeface="Courier New"/>
                <a:ea typeface="Courier New"/>
                <a:cs typeface="Courier New"/>
                <a:sym typeface="Courier New"/>
              </a:rPr>
              <a:t>     System.out.println("Bart Simpson: Are We There Yet? (Y)es or (N)o "); </a:t>
            </a:r>
            <a:endParaRPr sz="1400">
              <a:solidFill>
                <a:srgbClr val="000000"/>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1400">
                <a:solidFill>
                  <a:srgbClr val="000000"/>
                </a:solidFill>
                <a:highlight>
                  <a:srgbClr val="FFFFFF"/>
                </a:highlight>
                <a:latin typeface="Courier New"/>
                <a:ea typeface="Courier New"/>
                <a:cs typeface="Courier New"/>
                <a:sym typeface="Courier New"/>
              </a:rPr>
              <a:t>      String answer = myScanner.nextLine();   </a:t>
            </a:r>
            <a:endParaRPr sz="1400">
              <a:solidFill>
                <a:srgbClr val="000000"/>
              </a:solidFill>
              <a:highlight>
                <a:srgbClr val="FFFFFF"/>
              </a:highlight>
              <a:latin typeface="Courier New"/>
              <a:ea typeface="Courier New"/>
              <a:cs typeface="Courier New"/>
              <a:sym typeface="Courier New"/>
            </a:endParaRPr>
          </a:p>
          <a:p>
            <a:pPr indent="0" lvl="0" marL="0" rtl="0" algn="l">
              <a:spcBef>
                <a:spcPts val="0"/>
              </a:spcBef>
              <a:spcAft>
                <a:spcPts val="1600"/>
              </a:spcAft>
              <a:buNone/>
            </a:pPr>
            <a:r>
              <a:t/>
            </a:r>
            <a:endParaRPr sz="1600">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pic>
        <p:nvPicPr>
          <p:cNvPr descr="tagline.png" id="97" name="Google Shape;97;p19"/>
          <p:cNvPicPr preferRelativeResize="0"/>
          <p:nvPr/>
        </p:nvPicPr>
        <p:blipFill>
          <a:blip r:embed="rId3">
            <a:alphaModFix/>
          </a:blip>
          <a:stretch>
            <a:fillRect/>
          </a:stretch>
        </p:blipFill>
        <p:spPr>
          <a:xfrm>
            <a:off x="205500" y="4768850"/>
            <a:ext cx="2657676" cy="234175"/>
          </a:xfrm>
          <a:prstGeom prst="rect">
            <a:avLst/>
          </a:prstGeom>
          <a:noFill/>
          <a:ln>
            <a:noFill/>
          </a:ln>
        </p:spPr>
      </p:pic>
      <p:sp>
        <p:nvSpPr>
          <p:cNvPr id="98" name="Google Shape;98;p19"/>
          <p:cNvSpPr txBox="1"/>
          <p:nvPr/>
        </p:nvSpPr>
        <p:spPr>
          <a:xfrm>
            <a:off x="1245800" y="2921450"/>
            <a:ext cx="1683000" cy="5538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t/>
            </a:r>
            <a:endParaRPr/>
          </a:p>
        </p:txBody>
      </p:sp>
      <p:sp>
        <p:nvSpPr>
          <p:cNvPr id="99" name="Google Shape;99;p19"/>
          <p:cNvSpPr txBox="1"/>
          <p:nvPr>
            <p:ph type="title"/>
          </p:nvPr>
        </p:nvSpPr>
        <p:spPr>
          <a:xfrm>
            <a:off x="421475" y="4215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Scanner nextLine() method</a:t>
            </a:r>
            <a:endParaRPr/>
          </a:p>
        </p:txBody>
      </p:sp>
      <p:sp>
        <p:nvSpPr>
          <p:cNvPr id="100" name="Google Shape;100;p19"/>
          <p:cNvSpPr txBox="1"/>
          <p:nvPr>
            <p:ph idx="1" type="body"/>
          </p:nvPr>
        </p:nvSpPr>
        <p:spPr>
          <a:xfrm>
            <a:off x="311700" y="1136800"/>
            <a:ext cx="85206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700">
                <a:solidFill>
                  <a:schemeClr val="dk1"/>
                </a:solidFill>
                <a:highlight>
                  <a:schemeClr val="lt1"/>
                </a:highlight>
                <a:latin typeface="Courier New"/>
                <a:ea typeface="Courier New"/>
                <a:cs typeface="Courier New"/>
                <a:sym typeface="Courier New"/>
              </a:rPr>
              <a:t>myScanner</a:t>
            </a:r>
            <a:r>
              <a:rPr lang="en" sz="1400">
                <a:solidFill>
                  <a:schemeClr val="dk1"/>
                </a:solidFill>
              </a:rPr>
              <a:t>.nextLine() gets text from input stream up until a newline (the user presses Enter).  The text is returned as a String and the newline is digarded.  </a:t>
            </a:r>
            <a:br>
              <a:rPr lang="en" sz="1400">
                <a:solidFill>
                  <a:schemeClr val="dk1"/>
                </a:solidFill>
              </a:rPr>
            </a:br>
            <a:br>
              <a:rPr lang="en" sz="1400">
                <a:solidFill>
                  <a:schemeClr val="dk1"/>
                </a:solidFill>
              </a:rPr>
            </a:br>
            <a:r>
              <a:rPr lang="en" sz="1400">
                <a:solidFill>
                  <a:schemeClr val="dk1"/>
                </a:solidFill>
              </a:rPr>
              <a:t>If I was typing my name on a keyboard and pressed &lt;enter&gt;.   This is what would be captured in the input stream:</a:t>
            </a:r>
            <a:endParaRPr sz="1400">
              <a:solidFill>
                <a:schemeClr val="dk1"/>
              </a:solidFill>
            </a:endParaRPr>
          </a:p>
          <a:p>
            <a:pPr indent="0" lvl="0" marL="0" rtl="0" algn="l">
              <a:lnSpc>
                <a:spcPct val="100000"/>
              </a:lnSpc>
              <a:spcBef>
                <a:spcPts val="0"/>
              </a:spcBef>
              <a:spcAft>
                <a:spcPts val="0"/>
              </a:spcAft>
              <a:buNone/>
            </a:pPr>
            <a:r>
              <a:t/>
            </a:r>
            <a:endParaRPr sz="1400">
              <a:solidFill>
                <a:schemeClr val="dk1"/>
              </a:solidFill>
            </a:endParaRPr>
          </a:p>
          <a:p>
            <a:pPr indent="0" lvl="0" marL="0" rtl="0" algn="l">
              <a:lnSpc>
                <a:spcPct val="100000"/>
              </a:lnSpc>
              <a:spcBef>
                <a:spcPts val="0"/>
              </a:spcBef>
              <a:spcAft>
                <a:spcPts val="0"/>
              </a:spcAft>
              <a:buNone/>
            </a:pPr>
            <a:r>
              <a:rPr lang="en" sz="1400">
                <a:solidFill>
                  <a:schemeClr val="dk1"/>
                </a:solidFill>
              </a:rPr>
              <a:t>               </a:t>
            </a:r>
            <a:r>
              <a:rPr lang="en" sz="1400">
                <a:solidFill>
                  <a:schemeClr val="dk1"/>
                </a:solidFill>
                <a:latin typeface="Courier New"/>
                <a:ea typeface="Courier New"/>
                <a:cs typeface="Courier New"/>
                <a:sym typeface="Courier New"/>
              </a:rPr>
              <a:t> Steve\n</a:t>
            </a:r>
            <a:endParaRPr sz="1400">
              <a:solidFill>
                <a:schemeClr val="dk1"/>
              </a:solidFill>
            </a:endParaRPr>
          </a:p>
          <a:p>
            <a:pPr indent="0" lvl="0" marL="0" rtl="0" algn="l">
              <a:lnSpc>
                <a:spcPct val="100000"/>
              </a:lnSpc>
              <a:spcBef>
                <a:spcPts val="0"/>
              </a:spcBef>
              <a:spcAft>
                <a:spcPts val="0"/>
              </a:spcAft>
              <a:buNone/>
            </a:pPr>
            <a:r>
              <a:t/>
            </a:r>
            <a:endParaRPr sz="1400">
              <a:solidFill>
                <a:schemeClr val="dk1"/>
              </a:solidFill>
            </a:endParaRPr>
          </a:p>
          <a:p>
            <a:pPr indent="0" lvl="0" marL="0" rtl="0" algn="l">
              <a:lnSpc>
                <a:spcPct val="100000"/>
              </a:lnSpc>
              <a:spcBef>
                <a:spcPts val="0"/>
              </a:spcBef>
              <a:spcAft>
                <a:spcPts val="0"/>
              </a:spcAft>
              <a:buNone/>
            </a:pPr>
            <a:r>
              <a:rPr lang="en" sz="1400">
                <a:solidFill>
                  <a:schemeClr val="dk1"/>
                </a:solidFill>
              </a:rPr>
              <a:t>                Hello World\n</a:t>
            </a:r>
            <a:br>
              <a:rPr lang="en" sz="1400">
                <a:solidFill>
                  <a:schemeClr val="dk1"/>
                </a:solidFill>
              </a:rPr>
            </a:br>
            <a:r>
              <a:rPr lang="en" sz="1400">
                <a:solidFill>
                  <a:schemeClr val="dk1"/>
                </a:solidFill>
              </a:rPr>
              <a:t>Most of the time we not want to have the \n character as this is not part of my name. </a:t>
            </a:r>
            <a:br>
              <a:rPr lang="en" sz="1400">
                <a:solidFill>
                  <a:schemeClr val="dk1"/>
                </a:solidFill>
              </a:rPr>
            </a:br>
            <a:br>
              <a:rPr lang="en" sz="1400">
                <a:solidFill>
                  <a:schemeClr val="dk1"/>
                </a:solidFill>
              </a:rPr>
            </a:br>
            <a:r>
              <a:rPr lang="en" sz="1400">
                <a:solidFill>
                  <a:schemeClr val="dk1"/>
                </a:solidFill>
              </a:rPr>
              <a:t>The </a:t>
            </a:r>
            <a:r>
              <a:rPr lang="en" sz="1700">
                <a:solidFill>
                  <a:schemeClr val="dk1"/>
                </a:solidFill>
                <a:highlight>
                  <a:schemeClr val="lt1"/>
                </a:highlight>
                <a:latin typeface="Courier New"/>
                <a:ea typeface="Courier New"/>
                <a:cs typeface="Courier New"/>
                <a:sym typeface="Courier New"/>
              </a:rPr>
              <a:t>myScanner</a:t>
            </a:r>
            <a:r>
              <a:rPr lang="en" sz="1400">
                <a:solidFill>
                  <a:schemeClr val="dk1"/>
                </a:solidFill>
                <a:latin typeface="Courier New"/>
                <a:ea typeface="Courier New"/>
                <a:cs typeface="Courier New"/>
                <a:sym typeface="Courier New"/>
              </a:rPr>
              <a:t>.nextLine()</a:t>
            </a:r>
            <a:r>
              <a:rPr lang="en" sz="1400">
                <a:solidFill>
                  <a:schemeClr val="dk1"/>
                </a:solidFill>
              </a:rPr>
              <a:t> will read in the above and discard the \n for me </a:t>
            </a:r>
            <a:endParaRPr sz="1400">
              <a:solidFill>
                <a:schemeClr val="dk1"/>
              </a:solidFill>
            </a:endParaRPr>
          </a:p>
          <a:p>
            <a:pPr indent="0" lvl="0" marL="0" rtl="0" algn="l">
              <a:lnSpc>
                <a:spcPct val="100000"/>
              </a:lnSpc>
              <a:spcBef>
                <a:spcPts val="0"/>
              </a:spcBef>
              <a:spcAft>
                <a:spcPts val="0"/>
              </a:spcAft>
              <a:buNone/>
            </a:pPr>
            <a:r>
              <a:t/>
            </a:r>
            <a:endParaRPr sz="1400">
              <a:solidFill>
                <a:schemeClr val="dk1"/>
              </a:solidFill>
            </a:endParaRPr>
          </a:p>
          <a:p>
            <a:pPr indent="0" lvl="0" marL="0" rtl="0" algn="l">
              <a:lnSpc>
                <a:spcPct val="100000"/>
              </a:lnSpc>
              <a:spcBef>
                <a:spcPts val="0"/>
              </a:spcBef>
              <a:spcAft>
                <a:spcPts val="0"/>
              </a:spcAft>
              <a:buNone/>
            </a:pPr>
            <a:r>
              <a:t/>
            </a:r>
            <a:endParaRPr sz="1400">
              <a:solidFill>
                <a:schemeClr val="dk1"/>
              </a:solidFill>
            </a:endParaRPr>
          </a:p>
          <a:p>
            <a:pPr indent="0" lvl="0" marL="0" rtl="0" algn="l">
              <a:lnSpc>
                <a:spcPct val="150000"/>
              </a:lnSpc>
              <a:spcBef>
                <a:spcPts val="0"/>
              </a:spcBef>
              <a:spcAft>
                <a:spcPts val="0"/>
              </a:spcAft>
              <a:buNone/>
            </a:pPr>
            <a:r>
              <a:t/>
            </a:r>
            <a:endParaRPr sz="1600">
              <a:solidFill>
                <a:schemeClr val="dk1"/>
              </a:solidFill>
            </a:endParaRPr>
          </a:p>
          <a:p>
            <a:pPr indent="0" lvl="0" marL="0" rtl="0" algn="l">
              <a:spcBef>
                <a:spcPts val="0"/>
              </a:spcBef>
              <a:spcAft>
                <a:spcPts val="1600"/>
              </a:spcAft>
              <a:buNone/>
            </a:pPr>
            <a:r>
              <a:t/>
            </a:r>
            <a:endParaRPr sz="1600">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pic>
        <p:nvPicPr>
          <p:cNvPr descr="tagline.png" id="105" name="Google Shape;105;p20"/>
          <p:cNvPicPr preferRelativeResize="0"/>
          <p:nvPr/>
        </p:nvPicPr>
        <p:blipFill>
          <a:blip r:embed="rId3">
            <a:alphaModFix/>
          </a:blip>
          <a:stretch>
            <a:fillRect/>
          </a:stretch>
        </p:blipFill>
        <p:spPr>
          <a:xfrm>
            <a:off x="205500" y="4768850"/>
            <a:ext cx="2657676" cy="234175"/>
          </a:xfrm>
          <a:prstGeom prst="rect">
            <a:avLst/>
          </a:prstGeom>
          <a:noFill/>
          <a:ln>
            <a:noFill/>
          </a:ln>
        </p:spPr>
      </p:pic>
      <p:sp>
        <p:nvSpPr>
          <p:cNvPr id="106" name="Google Shape;106;p20"/>
          <p:cNvSpPr txBox="1"/>
          <p:nvPr/>
        </p:nvSpPr>
        <p:spPr>
          <a:xfrm>
            <a:off x="1245800" y="2921450"/>
            <a:ext cx="1683000" cy="5538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t/>
            </a:r>
            <a:endParaRPr/>
          </a:p>
        </p:txBody>
      </p:sp>
      <p:sp>
        <p:nvSpPr>
          <p:cNvPr id="107" name="Google Shape;107;p20"/>
          <p:cNvSpPr txBox="1"/>
          <p:nvPr>
            <p:ph type="title"/>
          </p:nvPr>
        </p:nvSpPr>
        <p:spPr>
          <a:xfrm>
            <a:off x="421475" y="4215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Are We There Yet?</a:t>
            </a:r>
            <a:endParaRPr/>
          </a:p>
        </p:txBody>
      </p:sp>
      <p:pic>
        <p:nvPicPr>
          <p:cNvPr id="108" name="Google Shape;108;p20"/>
          <p:cNvPicPr preferRelativeResize="0"/>
          <p:nvPr/>
        </p:nvPicPr>
        <p:blipFill>
          <a:blip r:embed="rId4">
            <a:alphaModFix/>
          </a:blip>
          <a:stretch>
            <a:fillRect/>
          </a:stretch>
        </p:blipFill>
        <p:spPr>
          <a:xfrm>
            <a:off x="549900" y="1041450"/>
            <a:ext cx="4572000" cy="34861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pic>
        <p:nvPicPr>
          <p:cNvPr descr="tagline.png" id="113" name="Google Shape;113;p21"/>
          <p:cNvPicPr preferRelativeResize="0"/>
          <p:nvPr/>
        </p:nvPicPr>
        <p:blipFill>
          <a:blip r:embed="rId3">
            <a:alphaModFix/>
          </a:blip>
          <a:stretch>
            <a:fillRect/>
          </a:stretch>
        </p:blipFill>
        <p:spPr>
          <a:xfrm>
            <a:off x="205500" y="4768850"/>
            <a:ext cx="2657676" cy="234175"/>
          </a:xfrm>
          <a:prstGeom prst="rect">
            <a:avLst/>
          </a:prstGeom>
          <a:noFill/>
          <a:ln>
            <a:noFill/>
          </a:ln>
        </p:spPr>
      </p:pic>
      <p:sp>
        <p:nvSpPr>
          <p:cNvPr id="114" name="Google Shape;114;p21"/>
          <p:cNvSpPr txBox="1"/>
          <p:nvPr/>
        </p:nvSpPr>
        <p:spPr>
          <a:xfrm>
            <a:off x="1245800" y="2921450"/>
            <a:ext cx="1683000" cy="5538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t/>
            </a:r>
            <a:endParaRPr/>
          </a:p>
        </p:txBody>
      </p:sp>
      <p:sp>
        <p:nvSpPr>
          <p:cNvPr id="115" name="Google Shape;115;p21"/>
          <p:cNvSpPr txBox="1"/>
          <p:nvPr>
            <p:ph type="title"/>
          </p:nvPr>
        </p:nvSpPr>
        <p:spPr>
          <a:xfrm>
            <a:off x="421475" y="4215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Scanner nextInt() method</a:t>
            </a:r>
            <a:endParaRPr/>
          </a:p>
        </p:txBody>
      </p:sp>
      <p:sp>
        <p:nvSpPr>
          <p:cNvPr id="116" name="Google Shape;116;p21"/>
          <p:cNvSpPr txBox="1"/>
          <p:nvPr>
            <p:ph idx="1" type="body"/>
          </p:nvPr>
        </p:nvSpPr>
        <p:spPr>
          <a:xfrm>
            <a:off x="311700" y="1136800"/>
            <a:ext cx="5478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Scanner also provides methods to get the next numeric value from the stream.  It gets the next characters that can be converted to the numeric data type and leaves the rest. </a:t>
            </a:r>
            <a:endParaRPr/>
          </a:p>
          <a:p>
            <a:pPr indent="0" lvl="0" marL="0" rtl="0" algn="l">
              <a:spcBef>
                <a:spcPts val="1600"/>
              </a:spcBef>
              <a:spcAft>
                <a:spcPts val="0"/>
              </a:spcAft>
              <a:buNone/>
            </a:pPr>
            <a:r>
              <a:rPr lang="en"/>
              <a:t>A newline character is not a numeric type, so it will be left on the stream.  So after using methods like nextInt(), nextLine() must be called to “clean up” the newline.  </a:t>
            </a:r>
            <a:endParaRPr/>
          </a:p>
          <a:p>
            <a:pPr indent="0" lvl="0" marL="0" rtl="0" algn="l">
              <a:lnSpc>
                <a:spcPct val="100000"/>
              </a:lnSpc>
              <a:spcBef>
                <a:spcPts val="1600"/>
              </a:spcBef>
              <a:spcAft>
                <a:spcPts val="0"/>
              </a:spcAft>
              <a:buNone/>
            </a:pPr>
            <a:r>
              <a:rPr lang="en" sz="1400">
                <a:solidFill>
                  <a:schemeClr val="dk1"/>
                </a:solidFill>
                <a:latin typeface="Courier New"/>
                <a:ea typeface="Courier New"/>
                <a:cs typeface="Courier New"/>
                <a:sym typeface="Courier New"/>
              </a:rPr>
              <a:t>int userNumber = scanner.nextInt();</a:t>
            </a:r>
            <a:endParaRPr sz="140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sz="1400">
                <a:solidFill>
                  <a:schemeClr val="dk1"/>
                </a:solidFill>
                <a:latin typeface="Courier New"/>
                <a:ea typeface="Courier New"/>
                <a:cs typeface="Courier New"/>
                <a:sym typeface="Courier New"/>
              </a:rPr>
              <a:t>scanner.nextLine();</a:t>
            </a:r>
            <a:endParaRPr sz="1400">
              <a:solidFill>
                <a:schemeClr val="dk1"/>
              </a:solidFill>
            </a:endParaRPr>
          </a:p>
          <a:p>
            <a:pPr indent="0" lvl="0" marL="0" rtl="0" algn="l">
              <a:lnSpc>
                <a:spcPct val="150000"/>
              </a:lnSpc>
              <a:spcBef>
                <a:spcPts val="0"/>
              </a:spcBef>
              <a:spcAft>
                <a:spcPts val="0"/>
              </a:spcAft>
              <a:buNone/>
            </a:pPr>
            <a:r>
              <a:t/>
            </a:r>
            <a:endParaRPr sz="1600">
              <a:solidFill>
                <a:schemeClr val="dk1"/>
              </a:solidFill>
            </a:endParaRPr>
          </a:p>
          <a:p>
            <a:pPr indent="0" lvl="0" marL="0" rtl="0" algn="l">
              <a:spcBef>
                <a:spcPts val="0"/>
              </a:spcBef>
              <a:spcAft>
                <a:spcPts val="1600"/>
              </a:spcAft>
              <a:buNone/>
            </a:pPr>
            <a:r>
              <a:t/>
            </a:r>
            <a:endParaRPr sz="1600">
              <a:solidFill>
                <a:schemeClr val="dk1"/>
              </a:solidFill>
            </a:endParaRPr>
          </a:p>
        </p:txBody>
      </p:sp>
      <p:sp>
        <p:nvSpPr>
          <p:cNvPr id="117" name="Google Shape;117;p21"/>
          <p:cNvSpPr txBox="1"/>
          <p:nvPr/>
        </p:nvSpPr>
        <p:spPr>
          <a:xfrm>
            <a:off x="6073525" y="1229275"/>
            <a:ext cx="2450400" cy="207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What is your age?</a:t>
            </a:r>
            <a:br>
              <a:rPr lang="en"/>
            </a:br>
            <a:br>
              <a:rPr lang="en"/>
            </a:br>
            <a:r>
              <a:rPr lang="en"/>
              <a:t>User →  </a:t>
            </a:r>
            <a:r>
              <a:rPr lang="en">
                <a:latin typeface="Courier New"/>
                <a:ea typeface="Courier New"/>
                <a:cs typeface="Courier New"/>
                <a:sym typeface="Courier New"/>
              </a:rPr>
              <a:t>10&lt;enter&gt;</a:t>
            </a:r>
            <a:br>
              <a:rPr lang="en"/>
            </a:br>
            <a:br>
              <a:rPr lang="en"/>
            </a:br>
            <a:r>
              <a:rPr lang="en"/>
              <a:t>This is what it looks like in stream:    </a:t>
            </a:r>
            <a:r>
              <a:rPr lang="en">
                <a:latin typeface="Courier New"/>
                <a:ea typeface="Courier New"/>
                <a:cs typeface="Courier New"/>
                <a:sym typeface="Courier New"/>
              </a:rPr>
              <a:t>10\</a:t>
            </a:r>
            <a:r>
              <a:rPr lang="en">
                <a:latin typeface="Courier New"/>
                <a:ea typeface="Courier New"/>
                <a:cs typeface="Courier New"/>
                <a:sym typeface="Courier New"/>
              </a:rPr>
              <a:t>n</a:t>
            </a:r>
            <a:br>
              <a:rPr lang="en"/>
            </a:br>
            <a:br>
              <a:rPr lang="en"/>
            </a:br>
            <a:r>
              <a:rPr lang="en">
                <a:latin typeface="Courier New"/>
                <a:ea typeface="Courier New"/>
                <a:cs typeface="Courier New"/>
                <a:sym typeface="Courier New"/>
              </a:rPr>
              <a:t>nextInt() </a:t>
            </a:r>
            <a:r>
              <a:rPr lang="en"/>
              <a:t>grabs 10 but leaves the </a:t>
            </a:r>
            <a:r>
              <a:rPr lang="en">
                <a:latin typeface="Courier New"/>
                <a:ea typeface="Courier New"/>
                <a:cs typeface="Courier New"/>
                <a:sym typeface="Courier New"/>
              </a:rPr>
              <a:t>\n</a:t>
            </a:r>
            <a:r>
              <a:rPr lang="en"/>
              <a:t> character behind.</a:t>
            </a:r>
            <a:br>
              <a:rPr lang="en"/>
            </a:br>
            <a:endParaRPr/>
          </a:p>
          <a:p>
            <a:pPr indent="0" lvl="0" marL="0" rtl="0" algn="l">
              <a:spcBef>
                <a:spcPts val="0"/>
              </a:spcBef>
              <a:spcAft>
                <a:spcPts val="0"/>
              </a:spcAft>
              <a:buNone/>
            </a:pPr>
            <a:r>
              <a:rPr lang="en"/>
              <a:t>Using nextLine will grab the </a:t>
            </a:r>
            <a:r>
              <a:rPr lang="en">
                <a:latin typeface="Courier New"/>
                <a:ea typeface="Courier New"/>
                <a:cs typeface="Courier New"/>
                <a:sym typeface="Courier New"/>
              </a:rPr>
              <a:t>\n</a:t>
            </a:r>
            <a:r>
              <a:rPr lang="en"/>
              <a:t> or any remaining characters from the stream and discard them because we are not assigning them to a variable, etc.</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2"/>
          <p:cNvSpPr txBox="1"/>
          <p:nvPr>
            <p:ph type="title"/>
          </p:nvPr>
        </p:nvSpPr>
        <p:spPr>
          <a:xfrm>
            <a:off x="311700" y="2609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Parsing Strings</a:t>
            </a:r>
            <a:endParaRPr/>
          </a:p>
        </p:txBody>
      </p:sp>
      <p:sp>
        <p:nvSpPr>
          <p:cNvPr id="123" name="Google Shape;123;p22"/>
          <p:cNvSpPr txBox="1"/>
          <p:nvPr>
            <p:ph idx="1" type="body"/>
          </p:nvPr>
        </p:nvSpPr>
        <p:spPr>
          <a:xfrm>
            <a:off x="311700" y="907950"/>
            <a:ext cx="8520600" cy="183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Data read in from Scanner.nextLine is a </a:t>
            </a:r>
            <a:r>
              <a:rPr b="1" i="1" lang="en" sz="1600"/>
              <a:t>String</a:t>
            </a:r>
            <a:r>
              <a:rPr lang="en" sz="1600"/>
              <a:t>. But what if we want to use nextLine and we need it in another data type?  </a:t>
            </a:r>
            <a:r>
              <a:rPr b="1" lang="en" sz="1600"/>
              <a:t>Parsing </a:t>
            </a:r>
            <a:r>
              <a:rPr lang="en" sz="1600"/>
              <a:t>is the conversion of data between </a:t>
            </a:r>
            <a:r>
              <a:rPr i="1" lang="en" sz="1600"/>
              <a:t>unlike </a:t>
            </a:r>
            <a:r>
              <a:rPr lang="en" sz="1600"/>
              <a:t>data types.   For example:  String → int</a:t>
            </a:r>
            <a:endParaRPr sz="1600"/>
          </a:p>
          <a:p>
            <a:pPr indent="0" lvl="0" marL="0" rtl="0" algn="l">
              <a:spcBef>
                <a:spcPts val="1600"/>
              </a:spcBef>
              <a:spcAft>
                <a:spcPts val="1600"/>
              </a:spcAft>
              <a:buNone/>
            </a:pPr>
            <a:r>
              <a:rPr lang="en" sz="1600"/>
              <a:t>Parse methods that can parse a string to that data type are available for each of the basic data types using their wrapper class.   The String must contain characters that are valid for the data type it is being parsed into.  </a:t>
            </a:r>
            <a:endParaRPr sz="1600"/>
          </a:p>
        </p:txBody>
      </p:sp>
      <p:graphicFrame>
        <p:nvGraphicFramePr>
          <p:cNvPr id="124" name="Google Shape;124;p22"/>
          <p:cNvGraphicFramePr/>
          <p:nvPr/>
        </p:nvGraphicFramePr>
        <p:xfrm>
          <a:off x="757600" y="2849275"/>
          <a:ext cx="3000000" cy="3000000"/>
        </p:xfrm>
        <a:graphic>
          <a:graphicData uri="http://schemas.openxmlformats.org/drawingml/2006/table">
            <a:tbl>
              <a:tblPr>
                <a:noFill/>
                <a:tableStyleId>{1834D560-C209-4B2C-9172-6940F9614397}</a:tableStyleId>
              </a:tblPr>
              <a:tblGrid>
                <a:gridCol w="1707475"/>
                <a:gridCol w="2573750"/>
                <a:gridCol w="3407550"/>
              </a:tblGrid>
              <a:tr h="381000">
                <a:tc>
                  <a:txBody>
                    <a:bodyPr/>
                    <a:lstStyle/>
                    <a:p>
                      <a:pPr indent="0" lvl="0" marL="0" rtl="0" algn="l">
                        <a:spcBef>
                          <a:spcPts val="0"/>
                        </a:spcBef>
                        <a:spcAft>
                          <a:spcPts val="0"/>
                        </a:spcAft>
                        <a:buNone/>
                      </a:pPr>
                      <a:r>
                        <a:rPr b="1" lang="en"/>
                        <a:t>Data Type</a:t>
                      </a:r>
                      <a:endParaRPr b="1"/>
                    </a:p>
                  </a:txBody>
                  <a:tcPr marT="91425" marB="91425" marR="91425" marL="91425">
                    <a:lnL cap="flat" cmpd="sng" w="9525">
                      <a:solidFill>
                        <a:srgbClr val="EFEFEF"/>
                      </a:solidFill>
                      <a:prstDash val="solid"/>
                      <a:round/>
                      <a:headEnd len="sm" w="sm" type="none"/>
                      <a:tailEnd len="sm" w="sm" type="none"/>
                    </a:lnL>
                    <a:lnR cap="flat" cmpd="sng" w="9525">
                      <a:solidFill>
                        <a:srgbClr val="EFEFEF"/>
                      </a:solidFill>
                      <a:prstDash val="solid"/>
                      <a:round/>
                      <a:headEnd len="sm" w="sm" type="none"/>
                      <a:tailEnd len="sm" w="sm" type="none"/>
                    </a:lnR>
                    <a:lnT cap="flat" cmpd="sng" w="9525">
                      <a:solidFill>
                        <a:srgbClr val="EFEFEF"/>
                      </a:solidFill>
                      <a:prstDash val="solid"/>
                      <a:round/>
                      <a:headEnd len="sm" w="sm" type="none"/>
                      <a:tailEnd len="sm" w="sm" type="none"/>
                    </a:lnT>
                    <a:lnB cap="flat" cmpd="sng" w="9525">
                      <a:solidFill>
                        <a:srgbClr val="EFEFEF"/>
                      </a:solidFill>
                      <a:prstDash val="solid"/>
                      <a:round/>
                      <a:headEnd len="sm" w="sm" type="none"/>
                      <a:tailEnd len="sm" w="sm" type="none"/>
                    </a:lnB>
                    <a:solidFill>
                      <a:srgbClr val="CFE2F3"/>
                    </a:solidFill>
                  </a:tcPr>
                </a:tc>
                <a:tc>
                  <a:txBody>
                    <a:bodyPr/>
                    <a:lstStyle/>
                    <a:p>
                      <a:pPr indent="0" lvl="0" marL="0" rtl="0" algn="l">
                        <a:spcBef>
                          <a:spcPts val="0"/>
                        </a:spcBef>
                        <a:spcAft>
                          <a:spcPts val="0"/>
                        </a:spcAft>
                        <a:buNone/>
                      </a:pPr>
                      <a:r>
                        <a:rPr b="1" lang="en"/>
                        <a:t>Wrapper</a:t>
                      </a:r>
                      <a:endParaRPr b="1"/>
                    </a:p>
                  </a:txBody>
                  <a:tcPr marT="91425" marB="91425" marR="91425" marL="91425">
                    <a:lnL cap="flat" cmpd="sng" w="9525">
                      <a:solidFill>
                        <a:srgbClr val="EFEFEF"/>
                      </a:solidFill>
                      <a:prstDash val="solid"/>
                      <a:round/>
                      <a:headEnd len="sm" w="sm" type="none"/>
                      <a:tailEnd len="sm" w="sm" type="none"/>
                    </a:lnL>
                    <a:lnR cap="flat" cmpd="sng" w="9525">
                      <a:solidFill>
                        <a:srgbClr val="EFEFEF"/>
                      </a:solidFill>
                      <a:prstDash val="solid"/>
                      <a:round/>
                      <a:headEnd len="sm" w="sm" type="none"/>
                      <a:tailEnd len="sm" w="sm" type="none"/>
                    </a:lnR>
                    <a:lnT cap="flat" cmpd="sng" w="9525">
                      <a:solidFill>
                        <a:srgbClr val="EFEFEF"/>
                      </a:solidFill>
                      <a:prstDash val="solid"/>
                      <a:round/>
                      <a:headEnd len="sm" w="sm" type="none"/>
                      <a:tailEnd len="sm" w="sm" type="none"/>
                    </a:lnT>
                    <a:lnB cap="flat" cmpd="sng" w="9525">
                      <a:solidFill>
                        <a:srgbClr val="EFEFEF"/>
                      </a:solidFill>
                      <a:prstDash val="solid"/>
                      <a:round/>
                      <a:headEnd len="sm" w="sm" type="none"/>
                      <a:tailEnd len="sm" w="sm" type="none"/>
                    </a:lnB>
                    <a:solidFill>
                      <a:srgbClr val="CFE2F3"/>
                    </a:solidFill>
                  </a:tcPr>
                </a:tc>
                <a:tc>
                  <a:txBody>
                    <a:bodyPr/>
                    <a:lstStyle/>
                    <a:p>
                      <a:pPr indent="0" lvl="0" marL="0" rtl="0" algn="l">
                        <a:spcBef>
                          <a:spcPts val="0"/>
                        </a:spcBef>
                        <a:spcAft>
                          <a:spcPts val="0"/>
                        </a:spcAft>
                        <a:buNone/>
                      </a:pPr>
                      <a:r>
                        <a:rPr b="1" lang="en"/>
                        <a:t>Parse Method</a:t>
                      </a:r>
                      <a:endParaRPr b="1"/>
                    </a:p>
                  </a:txBody>
                  <a:tcPr marT="91425" marB="91425" marR="91425" marL="91425">
                    <a:lnL cap="flat" cmpd="sng" w="9525">
                      <a:solidFill>
                        <a:srgbClr val="EFEFEF"/>
                      </a:solidFill>
                      <a:prstDash val="solid"/>
                      <a:round/>
                      <a:headEnd len="sm" w="sm" type="none"/>
                      <a:tailEnd len="sm" w="sm" type="none"/>
                    </a:lnL>
                    <a:lnR cap="flat" cmpd="sng" w="9525">
                      <a:solidFill>
                        <a:srgbClr val="EFEFEF"/>
                      </a:solidFill>
                      <a:prstDash val="solid"/>
                      <a:round/>
                      <a:headEnd len="sm" w="sm" type="none"/>
                      <a:tailEnd len="sm" w="sm" type="none"/>
                    </a:lnR>
                    <a:lnT cap="flat" cmpd="sng" w="9525">
                      <a:solidFill>
                        <a:srgbClr val="EFEFEF"/>
                      </a:solidFill>
                      <a:prstDash val="solid"/>
                      <a:round/>
                      <a:headEnd len="sm" w="sm" type="none"/>
                      <a:tailEnd len="sm" w="sm" type="none"/>
                    </a:lnT>
                    <a:lnB cap="flat" cmpd="sng" w="9525">
                      <a:solidFill>
                        <a:srgbClr val="EFEFEF"/>
                      </a:solidFill>
                      <a:prstDash val="solid"/>
                      <a:round/>
                      <a:headEnd len="sm" w="sm" type="none"/>
                      <a:tailEnd len="sm" w="sm" type="none"/>
                    </a:lnB>
                    <a:solidFill>
                      <a:srgbClr val="CFE2F3"/>
                    </a:solidFill>
                  </a:tcPr>
                </a:tc>
              </a:tr>
              <a:tr h="381000">
                <a:tc>
                  <a:txBody>
                    <a:bodyPr/>
                    <a:lstStyle/>
                    <a:p>
                      <a:pPr indent="0" lvl="0" marL="0" rtl="0" algn="l">
                        <a:spcBef>
                          <a:spcPts val="0"/>
                        </a:spcBef>
                        <a:spcAft>
                          <a:spcPts val="0"/>
                        </a:spcAft>
                        <a:buNone/>
                      </a:pPr>
                      <a:r>
                        <a:rPr lang="en"/>
                        <a:t>int</a:t>
                      </a:r>
                      <a:endParaRPr/>
                    </a:p>
                  </a:txBody>
                  <a:tcPr marT="91425" marB="91425" marR="91425" marL="91425">
                    <a:lnT cap="flat" cmpd="sng" w="9525">
                      <a:solidFill>
                        <a:srgbClr val="EFEFEF"/>
                      </a:solidFill>
                      <a:prstDash val="solid"/>
                      <a:round/>
                      <a:headEnd len="sm" w="sm" type="none"/>
                      <a:tailEnd len="sm" w="sm" type="none"/>
                    </a:lnT>
                  </a:tcPr>
                </a:tc>
                <a:tc>
                  <a:txBody>
                    <a:bodyPr/>
                    <a:lstStyle/>
                    <a:p>
                      <a:pPr indent="0" lvl="0" marL="0" rtl="0" algn="l">
                        <a:spcBef>
                          <a:spcPts val="0"/>
                        </a:spcBef>
                        <a:spcAft>
                          <a:spcPts val="0"/>
                        </a:spcAft>
                        <a:buNone/>
                      </a:pPr>
                      <a:r>
                        <a:rPr lang="en"/>
                        <a:t>Integer</a:t>
                      </a:r>
                      <a:endParaRPr/>
                    </a:p>
                  </a:txBody>
                  <a:tcPr marT="91425" marB="91425" marR="91425" marL="91425">
                    <a:lnT cap="flat" cmpd="sng" w="9525">
                      <a:solidFill>
                        <a:srgbClr val="EFEFEF"/>
                      </a:solidFill>
                      <a:prstDash val="solid"/>
                      <a:round/>
                      <a:headEnd len="sm" w="sm" type="none"/>
                      <a:tailEnd len="sm" w="sm" type="none"/>
                    </a:lnT>
                  </a:tcPr>
                </a:tc>
                <a:tc>
                  <a:txBody>
                    <a:bodyPr/>
                    <a:lstStyle/>
                    <a:p>
                      <a:pPr indent="0" lvl="0" marL="0" rtl="0" algn="l">
                        <a:spcBef>
                          <a:spcPts val="0"/>
                        </a:spcBef>
                        <a:spcAft>
                          <a:spcPts val="0"/>
                        </a:spcAft>
                        <a:buNone/>
                      </a:pPr>
                      <a:r>
                        <a:rPr lang="en"/>
                        <a:t>Integer.parseInt(string)</a:t>
                      </a:r>
                      <a:endParaRPr/>
                    </a:p>
                  </a:txBody>
                  <a:tcPr marT="91425" marB="91425" marR="91425" marL="91425">
                    <a:lnT cap="flat" cmpd="sng" w="9525">
                      <a:solidFill>
                        <a:srgbClr val="EFEFEF"/>
                      </a:solidFill>
                      <a:prstDash val="solid"/>
                      <a:round/>
                      <a:headEnd len="sm" w="sm" type="none"/>
                      <a:tailEnd len="sm" w="sm" type="none"/>
                    </a:lnT>
                  </a:tcPr>
                </a:tc>
              </a:tr>
              <a:tr h="381000">
                <a:tc>
                  <a:txBody>
                    <a:bodyPr/>
                    <a:lstStyle/>
                    <a:p>
                      <a:pPr indent="0" lvl="0" marL="0" rtl="0" algn="l">
                        <a:spcBef>
                          <a:spcPts val="0"/>
                        </a:spcBef>
                        <a:spcAft>
                          <a:spcPts val="0"/>
                        </a:spcAft>
                        <a:buNone/>
                      </a:pPr>
                      <a:r>
                        <a:rPr lang="en"/>
                        <a:t>long</a:t>
                      </a:r>
                      <a:endParaRPr/>
                    </a:p>
                  </a:txBody>
                  <a:tcPr marT="91425" marB="91425" marR="91425" marL="91425"/>
                </a:tc>
                <a:tc>
                  <a:txBody>
                    <a:bodyPr/>
                    <a:lstStyle/>
                    <a:p>
                      <a:pPr indent="0" lvl="0" marL="0" rtl="0" algn="l">
                        <a:spcBef>
                          <a:spcPts val="0"/>
                        </a:spcBef>
                        <a:spcAft>
                          <a:spcPts val="0"/>
                        </a:spcAft>
                        <a:buNone/>
                      </a:pPr>
                      <a:r>
                        <a:rPr lang="en"/>
                        <a:t>Long</a:t>
                      </a:r>
                      <a:endParaRPr/>
                    </a:p>
                  </a:txBody>
                  <a:tcPr marT="91425" marB="91425" marR="91425" marL="91425"/>
                </a:tc>
                <a:tc>
                  <a:txBody>
                    <a:bodyPr/>
                    <a:lstStyle/>
                    <a:p>
                      <a:pPr indent="0" lvl="0" marL="0" rtl="0" algn="l">
                        <a:spcBef>
                          <a:spcPts val="0"/>
                        </a:spcBef>
                        <a:spcAft>
                          <a:spcPts val="0"/>
                        </a:spcAft>
                        <a:buNone/>
                      </a:pPr>
                      <a:r>
                        <a:rPr lang="en"/>
                        <a:t>Long.parseLong(string)</a:t>
                      </a:r>
                      <a:endParaRPr/>
                    </a:p>
                  </a:txBody>
                  <a:tcPr marT="91425" marB="91425" marR="91425" marL="91425"/>
                </a:tc>
              </a:tr>
              <a:tr h="381000">
                <a:tc>
                  <a:txBody>
                    <a:bodyPr/>
                    <a:lstStyle/>
                    <a:p>
                      <a:pPr indent="0" lvl="0" marL="0" rtl="0" algn="l">
                        <a:spcBef>
                          <a:spcPts val="0"/>
                        </a:spcBef>
                        <a:spcAft>
                          <a:spcPts val="0"/>
                        </a:spcAft>
                        <a:buNone/>
                      </a:pPr>
                      <a:r>
                        <a:rPr lang="en"/>
                        <a:t>double</a:t>
                      </a:r>
                      <a:endParaRPr/>
                    </a:p>
                  </a:txBody>
                  <a:tcPr marT="91425" marB="91425" marR="91425" marL="91425"/>
                </a:tc>
                <a:tc>
                  <a:txBody>
                    <a:bodyPr/>
                    <a:lstStyle/>
                    <a:p>
                      <a:pPr indent="0" lvl="0" marL="0" rtl="0" algn="l">
                        <a:spcBef>
                          <a:spcPts val="0"/>
                        </a:spcBef>
                        <a:spcAft>
                          <a:spcPts val="0"/>
                        </a:spcAft>
                        <a:buNone/>
                      </a:pPr>
                      <a:r>
                        <a:rPr lang="en"/>
                        <a:t>Double</a:t>
                      </a:r>
                      <a:endParaRPr/>
                    </a:p>
                  </a:txBody>
                  <a:tcPr marT="91425" marB="91425" marR="91425" marL="91425"/>
                </a:tc>
                <a:tc>
                  <a:txBody>
                    <a:bodyPr/>
                    <a:lstStyle/>
                    <a:p>
                      <a:pPr indent="0" lvl="0" marL="0" rtl="0" algn="l">
                        <a:spcBef>
                          <a:spcPts val="0"/>
                        </a:spcBef>
                        <a:spcAft>
                          <a:spcPts val="0"/>
                        </a:spcAft>
                        <a:buNone/>
                      </a:pPr>
                      <a:r>
                        <a:rPr lang="en"/>
                        <a:t>Double.parseDouble(string)</a:t>
                      </a:r>
                      <a:endParaRPr/>
                    </a:p>
                  </a:txBody>
                  <a:tcPr marT="91425" marB="91425" marR="91425" marL="91425"/>
                </a:tc>
              </a:tr>
              <a:tr h="381000">
                <a:tc>
                  <a:txBody>
                    <a:bodyPr/>
                    <a:lstStyle/>
                    <a:p>
                      <a:pPr indent="0" lvl="0" marL="0" rtl="0" algn="l">
                        <a:spcBef>
                          <a:spcPts val="0"/>
                        </a:spcBef>
                        <a:spcAft>
                          <a:spcPts val="0"/>
                        </a:spcAft>
                        <a:buNone/>
                      </a:pPr>
                      <a:r>
                        <a:rPr lang="en"/>
                        <a:t>boolean</a:t>
                      </a:r>
                      <a:endParaRPr/>
                    </a:p>
                  </a:txBody>
                  <a:tcPr marT="91425" marB="91425" marR="91425" marL="91425"/>
                </a:tc>
                <a:tc>
                  <a:txBody>
                    <a:bodyPr/>
                    <a:lstStyle/>
                    <a:p>
                      <a:pPr indent="0" lvl="0" marL="0" rtl="0" algn="l">
                        <a:spcBef>
                          <a:spcPts val="0"/>
                        </a:spcBef>
                        <a:spcAft>
                          <a:spcPts val="0"/>
                        </a:spcAft>
                        <a:buNone/>
                      </a:pPr>
                      <a:r>
                        <a:rPr lang="en"/>
                        <a:t>Boolean</a:t>
                      </a:r>
                      <a:endParaRPr/>
                    </a:p>
                  </a:txBody>
                  <a:tcPr marT="91425" marB="91425" marR="91425" marL="91425"/>
                </a:tc>
                <a:tc>
                  <a:txBody>
                    <a:bodyPr/>
                    <a:lstStyle/>
                    <a:p>
                      <a:pPr indent="0" lvl="0" marL="0" rtl="0" algn="l">
                        <a:spcBef>
                          <a:spcPts val="0"/>
                        </a:spcBef>
                        <a:spcAft>
                          <a:spcPts val="0"/>
                        </a:spcAft>
                        <a:buNone/>
                      </a:pPr>
                      <a:r>
                        <a:rPr lang="en"/>
                        <a:t>Boolean.parseBoolean(string)</a:t>
                      </a:r>
                      <a:endParaRPr/>
                    </a:p>
                  </a:txBody>
                  <a:tcPr marT="91425" marB="91425" marR="91425" marL="91425"/>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