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Proxima Nova"/>
      <p:regular r:id="rId33"/>
      <p:bold r:id="rId34"/>
      <p:italic r:id="rId35"/>
      <p:boldItalic r:id="rId36"/>
    </p:embeddedFont>
    <p:embeddedFont>
      <p:font typeface="Roboto"/>
      <p:regular r:id="rId37"/>
      <p:bold r:id="rId38"/>
      <p:italic r:id="rId39"/>
      <p:boldItalic r:id="rId40"/>
    </p:embeddedFont>
    <p:embeddedFont>
      <p:font typeface="Playfair Display"/>
      <p:regular r:id="rId41"/>
      <p:bold r:id="rId42"/>
      <p:italic r:id="rId43"/>
      <p:boldItalic r:id="rId44"/>
    </p:embeddedFont>
    <p:embeddedFont>
      <p:font typeface="Proxima Nova Semibold"/>
      <p:regular r:id="rId45"/>
      <p:bold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57D116-907C-491E-9B19-E3CC969D9CC7}">
  <a:tblStyle styleId="{5057D116-907C-491E-9B19-E3CC969D9CC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A9CFA54-62F2-418B-A49A-C6E4CF543D4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42" Type="http://schemas.openxmlformats.org/officeDocument/2006/relationships/font" Target="fonts/PlayfairDisplay-bold.fntdata"/><Relationship Id="rId41" Type="http://schemas.openxmlformats.org/officeDocument/2006/relationships/font" Target="fonts/PlayfairDisplay-regular.fntdata"/><Relationship Id="rId22" Type="http://schemas.openxmlformats.org/officeDocument/2006/relationships/slide" Target="slides/slide16.xml"/><Relationship Id="rId44" Type="http://schemas.openxmlformats.org/officeDocument/2006/relationships/font" Target="fonts/PlayfairDisplay-boldItalic.fntdata"/><Relationship Id="rId21" Type="http://schemas.openxmlformats.org/officeDocument/2006/relationships/slide" Target="slides/slide15.xml"/><Relationship Id="rId43" Type="http://schemas.openxmlformats.org/officeDocument/2006/relationships/font" Target="fonts/PlayfairDisplay-italic.fntdata"/><Relationship Id="rId24" Type="http://schemas.openxmlformats.org/officeDocument/2006/relationships/slide" Target="slides/slide18.xml"/><Relationship Id="rId46" Type="http://schemas.openxmlformats.org/officeDocument/2006/relationships/font" Target="fonts/ProximaNovaSemibold-bold.fntdata"/><Relationship Id="rId23" Type="http://schemas.openxmlformats.org/officeDocument/2006/relationships/slide" Target="slides/slide17.xml"/><Relationship Id="rId45" Type="http://schemas.openxmlformats.org/officeDocument/2006/relationships/font" Target="fonts/ProximaNova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ProximaNovaSemibold-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roximaNova-italic.fntdata"/><Relationship Id="rId12" Type="http://schemas.openxmlformats.org/officeDocument/2006/relationships/slide" Target="slides/slide6.xml"/><Relationship Id="rId34" Type="http://schemas.openxmlformats.org/officeDocument/2006/relationships/font" Target="fonts/ProximaNova-bold.fntdata"/><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font" Target="fonts/ProximaNova-boldItalic.fntdata"/><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8569b097f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8569b097f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f8689ab5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f8689ab5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f8689ab5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f8689ab5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b2a4daca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b2a4daca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f8689ab5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f8689ab5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569b097f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569b097f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569b097f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569b097f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569b097f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569b097f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dfee8c8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dfee8c8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569b097f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569b097f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8569b097f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569b097f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52fa1be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52fa1be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dfee8c89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dfee8c89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569b097f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569b097f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569b097f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569b097f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569b097f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569b097f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569b097f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569b097f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569b097f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569b097f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8569b097f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569b097f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0d6dc9d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0d6dc9d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dfee8c89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dfee8c89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569b097f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569b097f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569b097f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569b097f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569b097f9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569b097f9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569b097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569b097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569b097f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569b097f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5"/>
            <a:ext cx="8229600" cy="8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noAutofit/>
          </a:bodyPr>
          <a:lstStyle>
            <a:lvl1pPr indent="-342900" lvl="0" marL="457200" rtl="0" algn="l">
              <a:spcBef>
                <a:spcPts val="640"/>
              </a:spcBef>
              <a:spcAft>
                <a:spcPts val="0"/>
              </a:spcAft>
              <a:buClr>
                <a:schemeClr val="dk1"/>
              </a:buClr>
              <a:buSzPts val="1800"/>
              <a:buFont typeface="Arial"/>
              <a:buChar char="•"/>
              <a:defRPr sz="3200">
                <a:solidFill>
                  <a:schemeClr val="dk1"/>
                </a:solidFill>
                <a:latin typeface="Calibri"/>
                <a:ea typeface="Calibri"/>
                <a:cs typeface="Calibri"/>
                <a:sym typeface="Calibri"/>
              </a:defRPr>
            </a:lvl1pPr>
            <a:lvl2pPr indent="-317500" lvl="1" marL="914400" rtl="0" algn="l">
              <a:spcBef>
                <a:spcPts val="1600"/>
              </a:spcBef>
              <a:spcAft>
                <a:spcPts val="0"/>
              </a:spcAft>
              <a:buClr>
                <a:schemeClr val="dk1"/>
              </a:buClr>
              <a:buSzPts val="1400"/>
              <a:buFont typeface="Arial"/>
              <a:buChar char="–"/>
              <a:defRPr sz="2800">
                <a:solidFill>
                  <a:schemeClr val="dk1"/>
                </a:solidFill>
                <a:latin typeface="Calibri"/>
                <a:ea typeface="Calibri"/>
                <a:cs typeface="Calibri"/>
                <a:sym typeface="Calibri"/>
              </a:defRPr>
            </a:lvl2pPr>
            <a:lvl3pPr indent="-317500" lvl="2" marL="1371600" rtl="0" algn="l">
              <a:spcBef>
                <a:spcPts val="1600"/>
              </a:spcBef>
              <a:spcAft>
                <a:spcPts val="0"/>
              </a:spcAft>
              <a:buClr>
                <a:schemeClr val="dk1"/>
              </a:buClr>
              <a:buSzPts val="1400"/>
              <a:buFont typeface="Arial"/>
              <a:buChar char="•"/>
              <a:defRPr sz="2400">
                <a:solidFill>
                  <a:schemeClr val="dk1"/>
                </a:solidFill>
                <a:latin typeface="Calibri"/>
                <a:ea typeface="Calibri"/>
                <a:cs typeface="Calibri"/>
                <a:sym typeface="Calibri"/>
              </a:defRPr>
            </a:lvl3pPr>
            <a:lvl4pPr indent="-317500" lvl="3" marL="1828800" rtl="0" algn="l">
              <a:spcBef>
                <a:spcPts val="1600"/>
              </a:spcBef>
              <a:spcAft>
                <a:spcPts val="0"/>
              </a:spcAft>
              <a:buClr>
                <a:schemeClr val="dk1"/>
              </a:buClr>
              <a:buSzPts val="1400"/>
              <a:buFont typeface="Arial"/>
              <a:buChar char="–"/>
              <a:defRPr sz="2000">
                <a:solidFill>
                  <a:schemeClr val="dk1"/>
                </a:solidFill>
                <a:latin typeface="Calibri"/>
                <a:ea typeface="Calibri"/>
                <a:cs typeface="Calibri"/>
                <a:sym typeface="Calibri"/>
              </a:defRPr>
            </a:lvl4pPr>
            <a:lvl5pPr indent="-317500" lvl="4" marL="2286000" rtl="0" algn="l">
              <a:spcBef>
                <a:spcPts val="1600"/>
              </a:spcBef>
              <a:spcAft>
                <a:spcPts val="0"/>
              </a:spcAft>
              <a:buClr>
                <a:schemeClr val="dk1"/>
              </a:buClr>
              <a:buSzPts val="1400"/>
              <a:buFont typeface="Arial"/>
              <a:buChar char="»"/>
              <a:defRPr sz="2000">
                <a:solidFill>
                  <a:schemeClr val="dk1"/>
                </a:solidFill>
                <a:latin typeface="Calibri"/>
                <a:ea typeface="Calibri"/>
                <a:cs typeface="Calibri"/>
                <a:sym typeface="Calibri"/>
              </a:defRPr>
            </a:lvl5pPr>
            <a:lvl6pPr indent="-317500" lvl="5" marL="2743200" rtl="0" algn="l">
              <a:spcBef>
                <a:spcPts val="1600"/>
              </a:spcBef>
              <a:spcAft>
                <a:spcPts val="0"/>
              </a:spcAft>
              <a:buClr>
                <a:schemeClr val="dk1"/>
              </a:buClr>
              <a:buSzPts val="1400"/>
              <a:buFont typeface="Arial"/>
              <a:buChar char="•"/>
              <a:defRPr sz="2000">
                <a:solidFill>
                  <a:schemeClr val="dk1"/>
                </a:solidFill>
                <a:latin typeface="Calibri"/>
                <a:ea typeface="Calibri"/>
                <a:cs typeface="Calibri"/>
                <a:sym typeface="Calibri"/>
              </a:defRPr>
            </a:lvl6pPr>
            <a:lvl7pPr indent="-317500" lvl="6" marL="3200400" rtl="0" algn="l">
              <a:spcBef>
                <a:spcPts val="1600"/>
              </a:spcBef>
              <a:spcAft>
                <a:spcPts val="0"/>
              </a:spcAft>
              <a:buClr>
                <a:schemeClr val="dk1"/>
              </a:buClr>
              <a:buSzPts val="1400"/>
              <a:buFont typeface="Arial"/>
              <a:buChar char="•"/>
              <a:defRPr sz="2000">
                <a:solidFill>
                  <a:schemeClr val="dk1"/>
                </a:solidFill>
                <a:latin typeface="Calibri"/>
                <a:ea typeface="Calibri"/>
                <a:cs typeface="Calibri"/>
                <a:sym typeface="Calibri"/>
              </a:defRPr>
            </a:lvl7pPr>
            <a:lvl8pPr indent="-317500" lvl="7" marL="3657600" rtl="0" algn="l">
              <a:spcBef>
                <a:spcPts val="1600"/>
              </a:spcBef>
              <a:spcAft>
                <a:spcPts val="0"/>
              </a:spcAft>
              <a:buClr>
                <a:schemeClr val="dk1"/>
              </a:buClr>
              <a:buSzPts val="1400"/>
              <a:buFont typeface="Arial"/>
              <a:buChar char="•"/>
              <a:defRPr sz="2000">
                <a:solidFill>
                  <a:schemeClr val="dk1"/>
                </a:solidFill>
                <a:latin typeface="Calibri"/>
                <a:ea typeface="Calibri"/>
                <a:cs typeface="Calibri"/>
                <a:sym typeface="Calibri"/>
              </a:defRPr>
            </a:lvl8pPr>
            <a:lvl9pPr indent="-317500" lvl="8" marL="4114800" rtl="0" algn="l">
              <a:spcBef>
                <a:spcPts val="1600"/>
              </a:spcBef>
              <a:spcAft>
                <a:spcPts val="1600"/>
              </a:spcAft>
              <a:buClr>
                <a:schemeClr val="dk1"/>
              </a:buClr>
              <a:buSzPts val="1400"/>
              <a:buFont typeface="Arial"/>
              <a:buChar char="•"/>
              <a:defRPr sz="2000">
                <a:solidFill>
                  <a:schemeClr val="dk1"/>
                </a:solidFill>
                <a:latin typeface="Calibri"/>
                <a:ea typeface="Calibri"/>
                <a:cs typeface="Calibri"/>
                <a:sym typeface="Calibri"/>
              </a:defRPr>
            </a:lvl9pPr>
          </a:lstStyle>
          <a:p/>
        </p:txBody>
      </p:sp>
      <p:sp>
        <p:nvSpPr>
          <p:cNvPr id="53" name="Google Shape;53;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ocs.oracle.com/javase/8/docs/api/java/lang/String.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hyperlink" Target="https://sallysbakingaddiction.com/room-temperature-butter/" TargetMode="External"/><Relationship Id="rId5" Type="http://schemas.openxmlformats.org/officeDocument/2006/relationships/hyperlink" Target="https://sallysbakingaddiction.com/2015/07/29/baking-basics-measuring-is-everyth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 name="Shape 57"/>
        <p:cNvGrpSpPr/>
        <p:nvPr/>
      </p:nvGrpSpPr>
      <p:grpSpPr>
        <a:xfrm>
          <a:off x="0" y="0"/>
          <a:ext cx="0" cy="0"/>
          <a:chOff x="0" y="0"/>
          <a:chExt cx="0" cy="0"/>
        </a:xfrm>
      </p:grpSpPr>
      <p:sp>
        <p:nvSpPr>
          <p:cNvPr id="58" name="Google Shape;58;p14"/>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Introduction To Objects Using Strings</a:t>
            </a:r>
            <a:endParaRPr sz="3200">
              <a:solidFill>
                <a:srgbClr val="FFFFFF"/>
              </a:solidFill>
              <a:latin typeface="Proxima Nova Semibold"/>
              <a:ea typeface="Proxima Nova Semibold"/>
              <a:cs typeface="Proxima Nova Semibold"/>
              <a:sym typeface="Proxima Nova Semibold"/>
            </a:endParaRPr>
          </a:p>
        </p:txBody>
      </p:sp>
      <p:sp>
        <p:nvSpPr>
          <p:cNvPr id="59" name="Google Shape;59;p14"/>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M1-D6</a:t>
            </a:r>
            <a:endParaRPr sz="1800">
              <a:solidFill>
                <a:srgbClr val="434343"/>
              </a:solidFill>
              <a:latin typeface="Proxima Nova"/>
              <a:ea typeface="Proxima Nova"/>
              <a:cs typeface="Proxima Nova"/>
              <a:sym typeface="Proxima Nova"/>
            </a:endParaRPr>
          </a:p>
        </p:txBody>
      </p:sp>
      <p:sp>
        <p:nvSpPr>
          <p:cNvPr id="60" name="Google Shape;60;p14"/>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t/>
            </a:r>
            <a:endParaRPr sz="1400">
              <a:solidFill>
                <a:srgbClr val="FFFFFF"/>
              </a:solidFill>
            </a:endParaRPr>
          </a:p>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JVM Memory Basics</a:t>
            </a:r>
            <a:endParaRPr/>
          </a:p>
        </p:txBody>
      </p:sp>
      <p:sp>
        <p:nvSpPr>
          <p:cNvPr id="129" name="Google Shape;129;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(Primitives vs Reference Types)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(main) memory areas inside the JVM</a:t>
            </a:r>
            <a:endParaRPr/>
          </a:p>
        </p:txBody>
      </p:sp>
      <p:sp>
        <p:nvSpPr>
          <p:cNvPr id="135" name="Google Shape;135;p24"/>
          <p:cNvSpPr txBox="1"/>
          <p:nvPr>
            <p:ph idx="1" type="body"/>
          </p:nvPr>
        </p:nvSpPr>
        <p:spPr>
          <a:xfrm>
            <a:off x="4039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Stack</a:t>
            </a:r>
            <a:r>
              <a:rPr lang="en"/>
              <a:t> (Static memory area) - This is a special, fixed size area within the JVM where </a:t>
            </a:r>
            <a:r>
              <a:rPr i="1" lang="en"/>
              <a:t>primitive</a:t>
            </a:r>
            <a:r>
              <a:rPr lang="en"/>
              <a:t> values are stored. (int, long, byte, boolean, double, etc). The stack also keeps track of </a:t>
            </a:r>
            <a:r>
              <a:rPr lang="en"/>
              <a:t>method</a:t>
            </a:r>
            <a:r>
              <a:rPr lang="en"/>
              <a:t> calls when the program runs. All primitives are stored here.</a:t>
            </a:r>
            <a:br>
              <a:rPr lang="en"/>
            </a:br>
            <a:br>
              <a:rPr lang="en"/>
            </a:br>
            <a:br>
              <a:rPr lang="en"/>
            </a:br>
            <a:r>
              <a:rPr b="1" lang="en"/>
              <a:t>Heap </a:t>
            </a:r>
            <a:r>
              <a:rPr lang="en"/>
              <a:t>(Dynamic memory area) - This area can grow or shrink in size (up to a point) and is used to store reference data types (Objects). All objects are stored here!  </a:t>
            </a:r>
            <a:endParaRPr/>
          </a:p>
        </p:txBody>
      </p:sp>
      <p:pic>
        <p:nvPicPr>
          <p:cNvPr id="136" name="Google Shape;136;p24"/>
          <p:cNvPicPr preferRelativeResize="0"/>
          <p:nvPr/>
        </p:nvPicPr>
        <p:blipFill>
          <a:blip r:embed="rId3">
            <a:alphaModFix/>
          </a:blip>
          <a:stretch>
            <a:fillRect/>
          </a:stretch>
        </p:blipFill>
        <p:spPr>
          <a:xfrm>
            <a:off x="7257450" y="3700000"/>
            <a:ext cx="1099375" cy="1099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p:nvPr/>
        </p:nvSpPr>
        <p:spPr>
          <a:xfrm>
            <a:off x="2892350" y="1491475"/>
            <a:ext cx="1596000" cy="315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p:nvPr/>
        </p:nvSpPr>
        <p:spPr>
          <a:xfrm>
            <a:off x="5352575" y="1491475"/>
            <a:ext cx="2725200" cy="325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5"/>
          <p:cNvSpPr txBox="1"/>
          <p:nvPr/>
        </p:nvSpPr>
        <p:spPr>
          <a:xfrm>
            <a:off x="2770350" y="949425"/>
            <a:ext cx="200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Stack(Fixed - </a:t>
            </a:r>
            <a:r>
              <a:rPr lang="en"/>
              <a:t>Static sized</a:t>
            </a:r>
            <a:r>
              <a:rPr lang="en"/>
              <a:t>) - only primitives</a:t>
            </a:r>
            <a:endParaRPr/>
          </a:p>
        </p:txBody>
      </p:sp>
      <p:sp>
        <p:nvSpPr>
          <p:cNvPr id="144" name="Google Shape;144;p25"/>
          <p:cNvSpPr txBox="1"/>
          <p:nvPr/>
        </p:nvSpPr>
        <p:spPr>
          <a:xfrm>
            <a:off x="2962050" y="1582075"/>
            <a:ext cx="1268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br>
              <a:rPr lang="en"/>
            </a:br>
            <a:endParaRPr/>
          </a:p>
          <a:p>
            <a:pPr indent="0" lvl="0" marL="0" rtl="0" algn="l">
              <a:spcBef>
                <a:spcPts val="0"/>
              </a:spcBef>
              <a:spcAft>
                <a:spcPts val="0"/>
              </a:spcAft>
              <a:buNone/>
            </a:pPr>
            <a:r>
              <a:t/>
            </a:r>
            <a:endParaRPr/>
          </a:p>
        </p:txBody>
      </p:sp>
      <p:sp>
        <p:nvSpPr>
          <p:cNvPr id="145" name="Google Shape;145;p25"/>
          <p:cNvSpPr txBox="1"/>
          <p:nvPr/>
        </p:nvSpPr>
        <p:spPr>
          <a:xfrm>
            <a:off x="5345625" y="1010575"/>
            <a:ext cx="295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Heap(Dynamic) - all objects are stored here</a:t>
            </a:r>
            <a:endParaRPr/>
          </a:p>
        </p:txBody>
      </p:sp>
      <p:sp>
        <p:nvSpPr>
          <p:cNvPr id="146" name="Google Shape;146;p25"/>
          <p:cNvSpPr txBox="1"/>
          <p:nvPr/>
        </p:nvSpPr>
        <p:spPr>
          <a:xfrm>
            <a:off x="5690575" y="1822850"/>
            <a:ext cx="165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7" name="Google Shape;147;p25"/>
          <p:cNvSpPr txBox="1"/>
          <p:nvPr/>
        </p:nvSpPr>
        <p:spPr>
          <a:xfrm>
            <a:off x="5770750" y="3408750"/>
            <a:ext cx="218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p>
        </p:txBody>
      </p:sp>
      <p:sp>
        <p:nvSpPr>
          <p:cNvPr id="148" name="Google Shape;148;p25"/>
          <p:cNvSpPr txBox="1"/>
          <p:nvPr/>
        </p:nvSpPr>
        <p:spPr>
          <a:xfrm>
            <a:off x="5770750" y="1626175"/>
            <a:ext cx="214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9" name="Google Shape;149;p25"/>
          <p:cNvSpPr txBox="1"/>
          <p:nvPr/>
        </p:nvSpPr>
        <p:spPr>
          <a:xfrm>
            <a:off x="397200" y="226125"/>
            <a:ext cx="40218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t>Demo Stack/Heap Walk-thru </a:t>
            </a:r>
            <a:endParaRPr b="1" sz="2100"/>
          </a:p>
          <a:p>
            <a:pPr indent="0" lvl="0" marL="0" rtl="0" algn="l">
              <a:spcBef>
                <a:spcPts val="0"/>
              </a:spcBef>
              <a:spcAft>
                <a:spcPts val="0"/>
              </a:spcAft>
              <a:buNone/>
            </a:pPr>
            <a:r>
              <a:t/>
            </a:r>
            <a:endParaRPr/>
          </a:p>
        </p:txBody>
      </p:sp>
      <p:sp>
        <p:nvSpPr>
          <p:cNvPr id="150" name="Google Shape;150;p25"/>
          <p:cNvSpPr txBox="1"/>
          <p:nvPr/>
        </p:nvSpPr>
        <p:spPr>
          <a:xfrm>
            <a:off x="254175" y="1253725"/>
            <a:ext cx="2181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int age = 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age = 100;</a:t>
            </a:r>
            <a:br>
              <a:rPr lang="en"/>
            </a:br>
            <a:br>
              <a:rPr lang="en"/>
            </a:br>
            <a:r>
              <a:rPr lang="en"/>
              <a:t>Car car1 = new Car();</a:t>
            </a:r>
            <a:br>
              <a:rPr lang="en"/>
            </a:br>
            <a:r>
              <a:rPr lang="en"/>
              <a:t>car1.setMake=”Tesla”</a:t>
            </a:r>
            <a:br>
              <a:rPr lang="en"/>
            </a:br>
            <a:br>
              <a:rPr lang="en"/>
            </a:br>
            <a:r>
              <a:rPr lang="en"/>
              <a:t>a</a:t>
            </a:r>
            <a:r>
              <a:rPr lang="en"/>
              <a:t>ge = 23;</a:t>
            </a:r>
            <a:br>
              <a:rPr lang="en"/>
            </a:br>
            <a:r>
              <a:rPr lang="en"/>
              <a:t>int age2 = 21; </a:t>
            </a:r>
            <a:br>
              <a:rPr lang="en"/>
            </a:br>
            <a:br>
              <a:rPr lang="en"/>
            </a:br>
            <a:r>
              <a:rPr lang="en"/>
              <a:t>age2 = age; </a:t>
            </a:r>
            <a:br>
              <a:rPr lang="en"/>
            </a:br>
            <a:br>
              <a:rPr lang="en"/>
            </a:br>
            <a:r>
              <a:rPr lang="en"/>
              <a:t>Car car2 ;</a:t>
            </a:r>
            <a:br>
              <a:rPr lang="en"/>
            </a:br>
            <a:br>
              <a:rPr lang="en"/>
            </a:br>
            <a:r>
              <a:rPr lang="en"/>
              <a:t>car2 = new Car();</a:t>
            </a:r>
            <a:endParaRPr/>
          </a:p>
        </p:txBody>
      </p:sp>
      <p:sp>
        <p:nvSpPr>
          <p:cNvPr id="151" name="Google Shape;151;p25"/>
          <p:cNvSpPr txBox="1"/>
          <p:nvPr/>
        </p:nvSpPr>
        <p:spPr>
          <a:xfrm>
            <a:off x="3074600" y="3726500"/>
            <a:ext cx="1231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br>
              <a:rPr lang="en"/>
            </a:br>
            <a:br>
              <a:rPr lang="en"/>
            </a:br>
            <a:endParaRPr/>
          </a:p>
        </p:txBody>
      </p:sp>
      <p:sp>
        <p:nvSpPr>
          <p:cNvPr id="152" name="Google Shape;152;p25"/>
          <p:cNvSpPr txBox="1"/>
          <p:nvPr/>
        </p:nvSpPr>
        <p:spPr>
          <a:xfrm>
            <a:off x="2980500" y="1876800"/>
            <a:ext cx="1438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br>
              <a:rPr lang="en"/>
            </a:br>
            <a:br>
              <a:rPr lang="en"/>
            </a:br>
            <a:br>
              <a:rPr lang="en"/>
            </a:br>
            <a:br>
              <a:rPr lang="en"/>
            </a:br>
            <a:br>
              <a:rPr lang="en"/>
            </a:br>
            <a:endParaRPr/>
          </a:p>
        </p:txBody>
      </p:sp>
      <p:cxnSp>
        <p:nvCxnSpPr>
          <p:cNvPr id="153" name="Google Shape;153;p25"/>
          <p:cNvCxnSpPr/>
          <p:nvPr/>
        </p:nvCxnSpPr>
        <p:spPr>
          <a:xfrm flipH="1" rot="10800000">
            <a:off x="4400175" y="2203400"/>
            <a:ext cx="1075200" cy="3783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25"/>
          <p:cNvCxnSpPr/>
          <p:nvPr/>
        </p:nvCxnSpPr>
        <p:spPr>
          <a:xfrm flipH="1" rot="10800000">
            <a:off x="4419000" y="2501850"/>
            <a:ext cx="1062900" cy="912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String Immutability</a:t>
            </a:r>
            <a:endParaRPr b="1"/>
          </a:p>
        </p:txBody>
      </p:sp>
      <p:pic>
        <p:nvPicPr>
          <p:cNvPr id="160" name="Google Shape;160;p26"/>
          <p:cNvPicPr preferRelativeResize="0"/>
          <p:nvPr/>
        </p:nvPicPr>
        <p:blipFill>
          <a:blip r:embed="rId3">
            <a:alphaModFix/>
          </a:blip>
          <a:stretch>
            <a:fillRect/>
          </a:stretch>
        </p:blipFill>
        <p:spPr>
          <a:xfrm>
            <a:off x="7342250" y="271000"/>
            <a:ext cx="1152825" cy="1152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7"/>
          <p:cNvPicPr preferRelativeResize="0"/>
          <p:nvPr/>
        </p:nvPicPr>
        <p:blipFill>
          <a:blip r:embed="rId3">
            <a:alphaModFix/>
          </a:blip>
          <a:stretch>
            <a:fillRect/>
          </a:stretch>
        </p:blipFill>
        <p:spPr>
          <a:xfrm>
            <a:off x="3733851" y="1720214"/>
            <a:ext cx="4664850" cy="1528025"/>
          </a:xfrm>
          <a:prstGeom prst="rect">
            <a:avLst/>
          </a:prstGeom>
          <a:noFill/>
          <a:ln>
            <a:noFill/>
          </a:ln>
        </p:spPr>
      </p:pic>
      <p:sp>
        <p:nvSpPr>
          <p:cNvPr id="166" name="Google Shape;166;p27"/>
          <p:cNvSpPr txBox="1"/>
          <p:nvPr>
            <p:ph type="title"/>
          </p:nvPr>
        </p:nvSpPr>
        <p:spPr>
          <a:xfrm>
            <a:off x="311700" y="215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Immutability</a:t>
            </a:r>
            <a:endParaRPr/>
          </a:p>
        </p:txBody>
      </p:sp>
      <p:sp>
        <p:nvSpPr>
          <p:cNvPr id="167" name="Google Shape;167;p27"/>
          <p:cNvSpPr txBox="1"/>
          <p:nvPr>
            <p:ph idx="1" type="body"/>
          </p:nvPr>
        </p:nvSpPr>
        <p:spPr>
          <a:xfrm>
            <a:off x="311700" y="787900"/>
            <a:ext cx="8520600" cy="12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An object whose state cannot be changed after it is created. </a:t>
            </a:r>
            <a:endParaRPr b="1" sz="1700"/>
          </a:p>
          <a:p>
            <a:pPr indent="0" lvl="0" marL="0" rtl="0" algn="l">
              <a:spcBef>
                <a:spcPts val="1600"/>
              </a:spcBef>
              <a:spcAft>
                <a:spcPts val="1600"/>
              </a:spcAft>
              <a:buNone/>
            </a:pPr>
            <a:r>
              <a:rPr i="1" lang="en" sz="1500"/>
              <a:t>String is immutable</a:t>
            </a:r>
            <a:r>
              <a:rPr lang="en" sz="1500"/>
              <a:t>, meaning after a string is created the value cannot be changed, but instead a new String must be created with the new value.</a:t>
            </a:r>
            <a:endParaRPr sz="1500"/>
          </a:p>
        </p:txBody>
      </p:sp>
      <p:sp>
        <p:nvSpPr>
          <p:cNvPr id="168" name="Google Shape;168;p27"/>
          <p:cNvSpPr txBox="1"/>
          <p:nvPr/>
        </p:nvSpPr>
        <p:spPr>
          <a:xfrm>
            <a:off x="492875" y="2189675"/>
            <a:ext cx="3589500" cy="24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String greeting = “Hello ,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greeting = greeting + “Rachelle”;</a:t>
            </a:r>
            <a:endParaRPr/>
          </a:p>
        </p:txBody>
      </p:sp>
      <p:pic>
        <p:nvPicPr>
          <p:cNvPr id="169" name="Google Shape;169;p27"/>
          <p:cNvPicPr preferRelativeResize="0"/>
          <p:nvPr/>
        </p:nvPicPr>
        <p:blipFill>
          <a:blip r:embed="rId4">
            <a:alphaModFix/>
          </a:blip>
          <a:stretch>
            <a:fillRect/>
          </a:stretch>
        </p:blipFill>
        <p:spPr>
          <a:xfrm>
            <a:off x="3733850" y="3193546"/>
            <a:ext cx="4096999" cy="1793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8"/>
          <p:cNvPicPr preferRelativeResize="0"/>
          <p:nvPr/>
        </p:nvPicPr>
        <p:blipFill>
          <a:blip r:embed="rId3">
            <a:alphaModFix/>
          </a:blip>
          <a:stretch>
            <a:fillRect/>
          </a:stretch>
        </p:blipFill>
        <p:spPr>
          <a:xfrm>
            <a:off x="4027675" y="43775"/>
            <a:ext cx="4979325" cy="1282550"/>
          </a:xfrm>
          <a:prstGeom prst="rect">
            <a:avLst/>
          </a:prstGeom>
          <a:noFill/>
          <a:ln>
            <a:noFill/>
          </a:ln>
        </p:spPr>
      </p:pic>
      <p:pic>
        <p:nvPicPr>
          <p:cNvPr id="175" name="Google Shape;175;p28"/>
          <p:cNvPicPr preferRelativeResize="0"/>
          <p:nvPr/>
        </p:nvPicPr>
        <p:blipFill>
          <a:blip r:embed="rId4">
            <a:alphaModFix/>
          </a:blip>
          <a:stretch>
            <a:fillRect/>
          </a:stretch>
        </p:blipFill>
        <p:spPr>
          <a:xfrm>
            <a:off x="4449925" y="1391912"/>
            <a:ext cx="4643149" cy="1790750"/>
          </a:xfrm>
          <a:prstGeom prst="rect">
            <a:avLst/>
          </a:prstGeom>
          <a:noFill/>
          <a:ln>
            <a:noFill/>
          </a:ln>
        </p:spPr>
      </p:pic>
      <p:pic>
        <p:nvPicPr>
          <p:cNvPr id="176" name="Google Shape;176;p28"/>
          <p:cNvPicPr preferRelativeResize="0"/>
          <p:nvPr/>
        </p:nvPicPr>
        <p:blipFill>
          <a:blip r:embed="rId5">
            <a:alphaModFix/>
          </a:blip>
          <a:stretch>
            <a:fillRect/>
          </a:stretch>
        </p:blipFill>
        <p:spPr>
          <a:xfrm>
            <a:off x="4481300" y="3182640"/>
            <a:ext cx="4580400" cy="1740185"/>
          </a:xfrm>
          <a:prstGeom prst="rect">
            <a:avLst/>
          </a:prstGeom>
          <a:noFill/>
          <a:ln>
            <a:noFill/>
          </a:ln>
        </p:spPr>
      </p:pic>
      <p:sp>
        <p:nvSpPr>
          <p:cNvPr id="177" name="Google Shape;177;p28"/>
          <p:cNvSpPr txBox="1"/>
          <p:nvPr>
            <p:ph idx="1" type="body"/>
          </p:nvPr>
        </p:nvSpPr>
        <p:spPr>
          <a:xfrm>
            <a:off x="202275" y="419250"/>
            <a:ext cx="4580400" cy="44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String </a:t>
            </a:r>
            <a:r>
              <a:rPr lang="en" sz="1300">
                <a:solidFill>
                  <a:srgbClr val="980000"/>
                </a:solidFill>
              </a:rPr>
              <a:t>bootcampName </a:t>
            </a:r>
            <a:r>
              <a:rPr lang="en" sz="1300"/>
              <a:t>= </a:t>
            </a:r>
            <a:r>
              <a:rPr lang="en" sz="1300">
                <a:solidFill>
                  <a:srgbClr val="0000FF"/>
                </a:solidFill>
              </a:rPr>
              <a:t>“Tech Elevator”</a:t>
            </a:r>
            <a:r>
              <a:rPr lang="en" sz="1300"/>
              <a:t>;</a:t>
            </a:r>
            <a:endParaRPr sz="1300"/>
          </a:p>
          <a:p>
            <a:pPr indent="0" lvl="0" marL="0" rtl="0" algn="l">
              <a:spcBef>
                <a:spcPts val="1600"/>
              </a:spcBef>
              <a:spcAft>
                <a:spcPts val="0"/>
              </a:spcAft>
              <a:buNone/>
            </a:pPr>
            <a:r>
              <a:t/>
            </a:r>
            <a:endParaRPr sz="1300"/>
          </a:p>
          <a:p>
            <a:pPr indent="0" lvl="0" marL="0" rtl="0" algn="l">
              <a:spcBef>
                <a:spcPts val="1600"/>
              </a:spcBef>
              <a:spcAft>
                <a:spcPts val="0"/>
              </a:spcAft>
              <a:buNone/>
            </a:pPr>
            <a:br>
              <a:rPr lang="en" sz="1300"/>
            </a:br>
            <a:r>
              <a:rPr lang="en" sz="1300">
                <a:solidFill>
                  <a:srgbClr val="980000"/>
                </a:solidFill>
              </a:rPr>
              <a:t>bootcampName</a:t>
            </a:r>
            <a:r>
              <a:rPr lang="en" sz="1300"/>
              <a:t>.</a:t>
            </a:r>
            <a:r>
              <a:rPr lang="en" sz="1300">
                <a:solidFill>
                  <a:srgbClr val="9900FF"/>
                </a:solidFill>
              </a:rPr>
              <a:t>toUpperCase()</a:t>
            </a:r>
            <a:r>
              <a:rPr lang="en" sz="1300"/>
              <a:t>;  ← does not change the</a:t>
            </a:r>
            <a:br>
              <a:rPr lang="en" sz="1300"/>
            </a:br>
            <a:r>
              <a:rPr lang="en" sz="1300"/>
              <a:t>original String, instead creates a new one, but the value is in an unreferenced object, so is lost. </a:t>
            </a:r>
            <a:endParaRPr sz="1300"/>
          </a:p>
          <a:p>
            <a:pPr indent="0" lvl="0" marL="0" rtl="0" algn="l">
              <a:spcBef>
                <a:spcPts val="1600"/>
              </a:spcBef>
              <a:spcAft>
                <a:spcPts val="1600"/>
              </a:spcAft>
              <a:buNone/>
            </a:pPr>
            <a:br>
              <a:rPr lang="en" sz="1300"/>
            </a:br>
            <a:r>
              <a:rPr lang="en" sz="1300"/>
              <a:t>When the value of a String, is changed by concatenation,or a String method, the resulting new String must be assigned to a variable, either the original variable or a new one so the location of the new object that contains the changed value is not lost.  </a:t>
            </a:r>
            <a:br>
              <a:rPr lang="en" sz="1300"/>
            </a:br>
            <a:br>
              <a:rPr lang="en" sz="1300"/>
            </a:br>
            <a:r>
              <a:rPr lang="en" sz="1300">
                <a:solidFill>
                  <a:srgbClr val="980000"/>
                </a:solidFill>
              </a:rPr>
              <a:t>String upperCaseName = </a:t>
            </a:r>
            <a:r>
              <a:rPr lang="en" sz="1300">
                <a:solidFill>
                  <a:srgbClr val="980000"/>
                </a:solidFill>
              </a:rPr>
              <a:t>bootcampName</a:t>
            </a:r>
            <a:r>
              <a:rPr lang="en" sz="1300"/>
              <a:t>.</a:t>
            </a:r>
            <a:r>
              <a:rPr lang="en" sz="1300">
                <a:solidFill>
                  <a:srgbClr val="9900FF"/>
                </a:solidFill>
              </a:rPr>
              <a:t>toUpperCase()</a:t>
            </a:r>
            <a:r>
              <a:rPr lang="en" sz="1300"/>
              <a:t>;</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 by Reference or Value?</a:t>
            </a:r>
            <a:endParaRPr/>
          </a:p>
        </p:txBody>
      </p:sp>
      <p:sp>
        <p:nvSpPr>
          <p:cNvPr id="183" name="Google Shape;183;p29"/>
          <p:cNvSpPr txBox="1"/>
          <p:nvPr>
            <p:ph idx="1" type="body"/>
          </p:nvPr>
        </p:nvSpPr>
        <p:spPr>
          <a:xfrm>
            <a:off x="311700" y="1152475"/>
            <a:ext cx="8520600" cy="30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programming languages are partially defined by whether they pass variables to methods by Value, meaning they pass the value of the variable, or by Reference, meaning they pass the memory location of the value.  </a:t>
            </a:r>
            <a:endParaRPr/>
          </a:p>
          <a:p>
            <a:pPr indent="0" lvl="0" marL="0" rtl="0" algn="l">
              <a:spcBef>
                <a:spcPts val="1600"/>
              </a:spcBef>
              <a:spcAft>
                <a:spcPts val="0"/>
              </a:spcAft>
              <a:buNone/>
            </a:pPr>
            <a:r>
              <a:rPr b="1" lang="en"/>
              <a:t>Is Java </a:t>
            </a:r>
            <a:r>
              <a:rPr b="1" i="1" lang="en"/>
              <a:t>Pass by Value</a:t>
            </a:r>
            <a:r>
              <a:rPr b="1" lang="en"/>
              <a:t> or </a:t>
            </a:r>
            <a:r>
              <a:rPr b="1" i="1" lang="en"/>
              <a:t>Pass by Reference</a:t>
            </a:r>
            <a:r>
              <a:rPr b="1" lang="en"/>
              <a:t>?</a:t>
            </a:r>
            <a:endParaRPr b="1"/>
          </a:p>
          <a:p>
            <a:pPr indent="0" lvl="0" marL="0" rtl="0" algn="l">
              <a:spcBef>
                <a:spcPts val="1600"/>
              </a:spcBef>
              <a:spcAft>
                <a:spcPts val="1600"/>
              </a:spcAft>
              <a:buNone/>
            </a:pPr>
            <a:r>
              <a:rPr lang="en"/>
              <a:t>Java is </a:t>
            </a:r>
            <a:r>
              <a:rPr b="1" i="1" lang="en"/>
              <a:t>always</a:t>
            </a:r>
            <a:r>
              <a:rPr lang="en"/>
              <a:t> </a:t>
            </a:r>
            <a:r>
              <a:rPr b="1" i="1" lang="en" u="sng"/>
              <a:t>p</a:t>
            </a:r>
            <a:r>
              <a:rPr b="1" i="1" lang="en" u="sng"/>
              <a:t>ass by value</a:t>
            </a:r>
            <a:r>
              <a:rPr lang="en"/>
              <a:t>.  Java passes the value on the Stack when passing a variable to a method.  (primitives it is the value, reference types it is the memory location on the heap that is passed)</a:t>
            </a:r>
            <a:endParaRPr/>
          </a:p>
        </p:txBody>
      </p:sp>
      <p:sp>
        <p:nvSpPr>
          <p:cNvPr id="184" name="Google Shape;184;p29"/>
          <p:cNvSpPr txBox="1"/>
          <p:nvPr/>
        </p:nvSpPr>
        <p:spPr>
          <a:xfrm>
            <a:off x="343875" y="4380700"/>
            <a:ext cx="85206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0000"/>
                </a:solidFill>
              </a:rPr>
              <a:t>Common Interview Question</a:t>
            </a:r>
            <a:endParaRPr b="1" sz="200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t>Null</a:t>
            </a:r>
            <a:endParaRPr b="1" sz="4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204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null</a:t>
            </a:r>
            <a:endParaRPr/>
          </a:p>
        </p:txBody>
      </p:sp>
      <p:sp>
        <p:nvSpPr>
          <p:cNvPr id="195" name="Google Shape;195;p31"/>
          <p:cNvSpPr txBox="1"/>
          <p:nvPr>
            <p:ph idx="1" type="body"/>
          </p:nvPr>
        </p:nvSpPr>
        <p:spPr>
          <a:xfrm>
            <a:off x="224150" y="812250"/>
            <a:ext cx="8520600" cy="17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variables for Reference Types are created they default to </a:t>
            </a:r>
            <a:r>
              <a:rPr b="1" i="1" lang="en"/>
              <a:t>null</a:t>
            </a:r>
            <a:r>
              <a:rPr i="1" lang="en"/>
              <a:t>, </a:t>
            </a:r>
            <a:r>
              <a:rPr lang="en"/>
              <a:t>until they are assigned a reference to an instantiated object.  </a:t>
            </a:r>
            <a:endParaRPr/>
          </a:p>
          <a:p>
            <a:pPr indent="0" lvl="0" marL="0" rtl="0" algn="l">
              <a:spcBef>
                <a:spcPts val="1600"/>
              </a:spcBef>
              <a:spcAft>
                <a:spcPts val="1600"/>
              </a:spcAft>
              <a:buNone/>
            </a:pPr>
            <a:r>
              <a:rPr b="1" i="1" lang="en"/>
              <a:t>null </a:t>
            </a:r>
            <a:r>
              <a:rPr lang="en"/>
              <a:t>is not the same thing as </a:t>
            </a:r>
            <a:r>
              <a:rPr b="1" i="1" lang="en"/>
              <a:t>empty</a:t>
            </a:r>
            <a:r>
              <a:rPr lang="en"/>
              <a:t>.  </a:t>
            </a:r>
            <a:r>
              <a:rPr b="1" i="1" lang="en"/>
              <a:t>null </a:t>
            </a:r>
            <a:r>
              <a:rPr lang="en"/>
              <a:t>refers to no value on the Stack.  </a:t>
            </a:r>
            <a:r>
              <a:rPr b="1" i="1" lang="en"/>
              <a:t>empty </a:t>
            </a:r>
            <a:r>
              <a:rPr lang="en"/>
              <a:t>refers to the value of an existing object on the Heap. </a:t>
            </a:r>
            <a:endParaRPr/>
          </a:p>
        </p:txBody>
      </p:sp>
      <p:pic>
        <p:nvPicPr>
          <p:cNvPr id="196" name="Google Shape;196;p31"/>
          <p:cNvPicPr preferRelativeResize="0"/>
          <p:nvPr/>
        </p:nvPicPr>
        <p:blipFill>
          <a:blip r:embed="rId3">
            <a:alphaModFix/>
          </a:blip>
          <a:stretch>
            <a:fillRect/>
          </a:stretch>
        </p:blipFill>
        <p:spPr>
          <a:xfrm>
            <a:off x="546375" y="2505275"/>
            <a:ext cx="8124550" cy="2475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252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nullPointerException</a:t>
            </a:r>
            <a:endParaRPr/>
          </a:p>
        </p:txBody>
      </p:sp>
      <p:sp>
        <p:nvSpPr>
          <p:cNvPr id="202" name="Google Shape;202;p32"/>
          <p:cNvSpPr txBox="1"/>
          <p:nvPr>
            <p:ph idx="1" type="body"/>
          </p:nvPr>
        </p:nvSpPr>
        <p:spPr>
          <a:xfrm>
            <a:off x="311700" y="911725"/>
            <a:ext cx="8520600" cy="89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nullPointerException occurs when trying to use a method on an object when the variable does not contain a reference and is null.</a:t>
            </a:r>
            <a:endParaRPr/>
          </a:p>
        </p:txBody>
      </p:sp>
      <p:pic>
        <p:nvPicPr>
          <p:cNvPr id="203" name="Google Shape;203;p32"/>
          <p:cNvPicPr preferRelativeResize="0"/>
          <p:nvPr/>
        </p:nvPicPr>
        <p:blipFill>
          <a:blip r:embed="rId3">
            <a:alphaModFix/>
          </a:blip>
          <a:stretch>
            <a:fillRect/>
          </a:stretch>
        </p:blipFill>
        <p:spPr>
          <a:xfrm>
            <a:off x="743775" y="1849550"/>
            <a:ext cx="2914650" cy="1876425"/>
          </a:xfrm>
          <a:prstGeom prst="rect">
            <a:avLst/>
          </a:prstGeom>
          <a:noFill/>
          <a:ln>
            <a:noFill/>
          </a:ln>
        </p:spPr>
      </p:pic>
      <p:sp>
        <p:nvSpPr>
          <p:cNvPr id="204" name="Google Shape;204;p32"/>
          <p:cNvSpPr txBox="1"/>
          <p:nvPr/>
        </p:nvSpPr>
        <p:spPr>
          <a:xfrm>
            <a:off x="4257900" y="1806625"/>
            <a:ext cx="4574400" cy="22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String name;</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name = name.toUpperCase(); </a:t>
            </a:r>
            <a:r>
              <a:rPr lang="en"/>
              <a:t> </a:t>
            </a:r>
            <a:r>
              <a:rPr b="1" lang="en">
                <a:solidFill>
                  <a:srgbClr val="FF0000"/>
                </a:solidFill>
              </a:rPr>
              <a:t>← nullPointerException</a:t>
            </a:r>
            <a:endParaRPr b="1">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300">
                <a:latin typeface="Courier New"/>
                <a:ea typeface="Courier New"/>
                <a:cs typeface="Courier New"/>
                <a:sym typeface="Courier New"/>
              </a:rPr>
              <a:t>int[] numbers;</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numbers.length;</a:t>
            </a:r>
            <a:r>
              <a:rPr lang="en"/>
              <a:t>  </a:t>
            </a:r>
            <a:r>
              <a:rPr b="1" lang="en">
                <a:solidFill>
                  <a:srgbClr val="FF0000"/>
                </a:solidFill>
              </a:rPr>
              <a:t>← nullPointerException</a:t>
            </a:r>
            <a:endParaRPr b="1">
              <a:solidFill>
                <a:srgbClr val="FF0000"/>
              </a:solidFill>
            </a:endParaRPr>
          </a:p>
        </p:txBody>
      </p:sp>
      <p:sp>
        <p:nvSpPr>
          <p:cNvPr id="205" name="Google Shape;205;p32"/>
          <p:cNvSpPr txBox="1"/>
          <p:nvPr/>
        </p:nvSpPr>
        <p:spPr>
          <a:xfrm>
            <a:off x="438150" y="4258025"/>
            <a:ext cx="8185800" cy="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There is no other cause of this exception.</a:t>
            </a:r>
            <a:r>
              <a:rPr b="1" lang="en"/>
              <a:t> </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subTitle"/>
          </p:nvPr>
        </p:nvSpPr>
        <p:spPr>
          <a:xfrm>
            <a:off x="311700" y="142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Week at a Glance</a:t>
            </a:r>
            <a:endParaRPr/>
          </a:p>
        </p:txBody>
      </p:sp>
      <p:sp>
        <p:nvSpPr>
          <p:cNvPr id="66" name="Google Shape;66;p15"/>
          <p:cNvSpPr/>
          <p:nvPr/>
        </p:nvSpPr>
        <p:spPr>
          <a:xfrm>
            <a:off x="390875" y="1620600"/>
            <a:ext cx="8625900" cy="1189200"/>
          </a:xfrm>
          <a:prstGeom prst="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715325" y="1592463"/>
            <a:ext cx="1290600" cy="12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Intro To Strings</a:t>
            </a:r>
            <a:endParaRPr/>
          </a:p>
        </p:txBody>
      </p:sp>
      <p:sp>
        <p:nvSpPr>
          <p:cNvPr id="68" name="Google Shape;68;p15"/>
          <p:cNvSpPr/>
          <p:nvPr/>
        </p:nvSpPr>
        <p:spPr>
          <a:xfrm>
            <a:off x="2241150" y="1606488"/>
            <a:ext cx="1290600" cy="12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Collections</a:t>
            </a:r>
            <a:br>
              <a:rPr lang="en"/>
            </a:br>
            <a:r>
              <a:rPr lang="en"/>
              <a:t>(Part 1)</a:t>
            </a:r>
            <a:endParaRPr/>
          </a:p>
        </p:txBody>
      </p:sp>
      <p:sp>
        <p:nvSpPr>
          <p:cNvPr id="69" name="Google Shape;69;p15"/>
          <p:cNvSpPr/>
          <p:nvPr/>
        </p:nvSpPr>
        <p:spPr>
          <a:xfrm>
            <a:off x="3840725" y="1592463"/>
            <a:ext cx="1290600" cy="12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Collections</a:t>
            </a:r>
            <a:br>
              <a:rPr lang="en"/>
            </a:br>
            <a:r>
              <a:rPr lang="en"/>
              <a:t>(Part 2)</a:t>
            </a:r>
            <a:endParaRPr/>
          </a:p>
        </p:txBody>
      </p:sp>
      <p:sp>
        <p:nvSpPr>
          <p:cNvPr id="70" name="Google Shape;70;p15"/>
          <p:cNvSpPr/>
          <p:nvPr/>
        </p:nvSpPr>
        <p:spPr>
          <a:xfrm>
            <a:off x="5302050" y="1606488"/>
            <a:ext cx="1290600" cy="12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Classes</a:t>
            </a:r>
            <a:br>
              <a:rPr lang="en"/>
            </a:br>
            <a:r>
              <a:rPr lang="en" sz="1200"/>
              <a:t>(Encapsulation)</a:t>
            </a:r>
            <a:endParaRPr sz="1200"/>
          </a:p>
        </p:txBody>
      </p:sp>
      <p:sp>
        <p:nvSpPr>
          <p:cNvPr id="71" name="Google Shape;71;p15"/>
          <p:cNvSpPr/>
          <p:nvPr/>
        </p:nvSpPr>
        <p:spPr>
          <a:xfrm>
            <a:off x="6966125" y="1592463"/>
            <a:ext cx="1290600" cy="12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Review</a:t>
            </a:r>
            <a:br>
              <a:rPr lang="en"/>
            </a:br>
            <a:r>
              <a:rPr lang="en"/>
              <a:t>Day</a:t>
            </a:r>
            <a:endParaRPr sz="1200"/>
          </a:p>
        </p:txBody>
      </p:sp>
      <p:sp>
        <p:nvSpPr>
          <p:cNvPr id="72" name="Google Shape;72;p15"/>
          <p:cNvSpPr txBox="1"/>
          <p:nvPr/>
        </p:nvSpPr>
        <p:spPr>
          <a:xfrm>
            <a:off x="7062625" y="2917825"/>
            <a:ext cx="161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Pair Project &amp;</a:t>
            </a:r>
            <a:br>
              <a:rPr lang="en"/>
            </a:br>
            <a:r>
              <a:rPr lang="en"/>
              <a:t>Happy Hour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t>String Methods</a:t>
            </a:r>
            <a:endParaRPr b="1" sz="4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methods</a:t>
            </a:r>
            <a:endParaRPr/>
          </a:p>
        </p:txBody>
      </p:sp>
      <p:sp>
        <p:nvSpPr>
          <p:cNvPr id="216" name="Google Shape;216;p34"/>
          <p:cNvSpPr txBox="1"/>
          <p:nvPr>
            <p:ph idx="1" type="body"/>
          </p:nvPr>
        </p:nvSpPr>
        <p:spPr>
          <a:xfrm>
            <a:off x="311700" y="1152475"/>
            <a:ext cx="8520600" cy="37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contain behaviors represented by methods.  Methods can be invoked on an object by calling the method with the dot ( . ) operator and must be ended using parentheses (). </a:t>
            </a:r>
            <a:endParaRPr/>
          </a:p>
          <a:p>
            <a:pPr indent="0" lvl="0" marL="0" rtl="0" algn="l">
              <a:spcBef>
                <a:spcPts val="1600"/>
              </a:spcBef>
              <a:spcAft>
                <a:spcPts val="0"/>
              </a:spcAft>
              <a:buNone/>
            </a:pPr>
            <a:r>
              <a:rPr lang="en"/>
              <a:t>The String class contains many methods to manipulate strings.  Since String is immutable, these methods do not change the original String, but create a new one that must be assigned to a variable.  </a:t>
            </a:r>
            <a:endParaRPr/>
          </a:p>
          <a:p>
            <a:pPr indent="0" lvl="0" marL="0" rtl="0" algn="l">
              <a:spcBef>
                <a:spcPts val="1600"/>
              </a:spcBef>
              <a:spcAft>
                <a:spcPts val="0"/>
              </a:spcAft>
              <a:buNone/>
            </a:pPr>
            <a:r>
              <a:rPr lang="en"/>
              <a:t>	String name = “Kevin”;</a:t>
            </a:r>
            <a:endParaRPr/>
          </a:p>
          <a:p>
            <a:pPr indent="0" lvl="0" marL="0" rtl="0" algn="l">
              <a:spcBef>
                <a:spcPts val="1600"/>
              </a:spcBef>
              <a:spcAft>
                <a:spcPts val="0"/>
              </a:spcAft>
              <a:buNone/>
            </a:pPr>
            <a:r>
              <a:rPr lang="en"/>
              <a:t>	String name = name.toUpperCase();   </a:t>
            </a:r>
            <a:endParaRPr/>
          </a:p>
          <a:p>
            <a:pPr indent="0" lvl="0" marL="0" rtl="0" algn="l">
              <a:spcBef>
                <a:spcPts val="1600"/>
              </a:spcBef>
              <a:spcAft>
                <a:spcPts val="1600"/>
              </a:spcAft>
              <a:buNone/>
            </a:pPr>
            <a:r>
              <a:rPr lang="en"/>
              <a:t>	name → “KEVIN”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idx="1" type="body"/>
          </p:nvPr>
        </p:nvSpPr>
        <p:spPr>
          <a:xfrm>
            <a:off x="311700" y="329250"/>
            <a:ext cx="8520600" cy="43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Characters in a String are internally stored in a char array, so many of the methods use the index of the characters in the char array to select a position in the string.  </a:t>
            </a:r>
            <a:endParaRPr/>
          </a:p>
          <a:p>
            <a:pPr indent="0" lvl="0" marL="0" rtl="0" algn="l">
              <a:spcBef>
                <a:spcPts val="1600"/>
              </a:spcBef>
              <a:spcAft>
                <a:spcPts val="0"/>
              </a:spcAft>
              <a:buNone/>
            </a:pPr>
            <a:r>
              <a:rPr lang="en"/>
              <a:t>String name = “Tech Elevator”;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r>
              <a:rPr lang="en" sz="1500">
                <a:latin typeface="Courier New"/>
                <a:ea typeface="Courier New"/>
                <a:cs typeface="Courier New"/>
                <a:sym typeface="Courier New"/>
              </a:rPr>
              <a:t>name.length()</a:t>
            </a:r>
            <a:r>
              <a:rPr lang="en"/>
              <a:t>  </a:t>
            </a:r>
            <a:r>
              <a:rPr lang="en" sz="1600"/>
              <a:t>← returns 13</a:t>
            </a:r>
            <a:endParaRPr sz="1600"/>
          </a:p>
          <a:p>
            <a:pPr indent="0" lvl="0" marL="0" rtl="0" algn="l">
              <a:spcBef>
                <a:spcPts val="1600"/>
              </a:spcBef>
              <a:spcAft>
                <a:spcPts val="1600"/>
              </a:spcAft>
              <a:buNone/>
            </a:pPr>
            <a:r>
              <a:rPr lang="en"/>
              <a:t>	</a:t>
            </a:r>
            <a:r>
              <a:rPr lang="en" sz="1500">
                <a:latin typeface="Courier New"/>
                <a:ea typeface="Courier New"/>
                <a:cs typeface="Courier New"/>
                <a:sym typeface="Courier New"/>
              </a:rPr>
              <a:t>name.charAt(</a:t>
            </a:r>
            <a:r>
              <a:rPr b="1" lang="en" sz="1500">
                <a:solidFill>
                  <a:srgbClr val="9900FF"/>
                </a:solidFill>
                <a:latin typeface="Courier New"/>
                <a:ea typeface="Courier New"/>
                <a:cs typeface="Courier New"/>
                <a:sym typeface="Courier New"/>
              </a:rPr>
              <a:t>3</a:t>
            </a:r>
            <a:r>
              <a:rPr lang="en" sz="1500">
                <a:latin typeface="Courier New"/>
                <a:ea typeface="Courier New"/>
                <a:cs typeface="Courier New"/>
                <a:sym typeface="Courier New"/>
              </a:rPr>
              <a:t>)</a:t>
            </a:r>
            <a:r>
              <a:rPr lang="en" sz="1600"/>
              <a:t> ← returns ‘h’</a:t>
            </a:r>
            <a:endParaRPr sz="1600"/>
          </a:p>
        </p:txBody>
      </p:sp>
      <p:sp>
        <p:nvSpPr>
          <p:cNvPr id="222" name="Google Shape;222;p35"/>
          <p:cNvSpPr txBox="1"/>
          <p:nvPr/>
        </p:nvSpPr>
        <p:spPr>
          <a:xfrm>
            <a:off x="4345050" y="3262125"/>
            <a:ext cx="4541700" cy="16743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A </a:t>
            </a:r>
            <a:r>
              <a:rPr b="1" i="1" lang="en"/>
              <a:t>for </a:t>
            </a:r>
            <a:r>
              <a:rPr b="1" lang="en"/>
              <a:t>loop can be used to access each character in a string:</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sz="1300">
                <a:latin typeface="Courier New"/>
                <a:ea typeface="Courier New"/>
                <a:cs typeface="Courier New"/>
                <a:sym typeface="Courier New"/>
              </a:rPr>
              <a:t>for ( int i = 0 ; i &lt; name.</a:t>
            </a:r>
            <a:r>
              <a:rPr b="1" lang="en" sz="1300">
                <a:latin typeface="Courier New"/>
                <a:ea typeface="Courier New"/>
                <a:cs typeface="Courier New"/>
                <a:sym typeface="Courier New"/>
              </a:rPr>
              <a:t>length()</a:t>
            </a:r>
            <a:r>
              <a:rPr lang="en" sz="1300">
                <a:latin typeface="Courier New"/>
                <a:ea typeface="Courier New"/>
                <a:cs typeface="Courier New"/>
                <a:sym typeface="Courier New"/>
              </a:rPr>
              <a:t> ; i++ ) {</a:t>
            </a:r>
            <a:br>
              <a:rPr lang="en" sz="1300">
                <a:latin typeface="Courier New"/>
                <a:ea typeface="Courier New"/>
                <a:cs typeface="Courier New"/>
                <a:sym typeface="Courier New"/>
              </a:rPr>
            </a:br>
            <a:r>
              <a:rPr lang="en" sz="1300">
                <a:latin typeface="Courier New"/>
                <a:ea typeface="Courier New"/>
                <a:cs typeface="Courier New"/>
                <a:sym typeface="Courier New"/>
              </a:rPr>
              <a:t>	System.out.println( name</a:t>
            </a:r>
            <a:r>
              <a:rPr b="1" lang="en" sz="1300">
                <a:latin typeface="Courier New"/>
                <a:ea typeface="Courier New"/>
                <a:cs typeface="Courier New"/>
                <a:sym typeface="Courier New"/>
              </a:rPr>
              <a:t>.charAt( i )</a:t>
            </a:r>
            <a:r>
              <a:rPr lang="en" sz="1300">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23" name="Google Shape;223;p35"/>
          <p:cNvGraphicFramePr/>
          <p:nvPr/>
        </p:nvGraphicFramePr>
        <p:xfrm>
          <a:off x="1509400" y="2144150"/>
          <a:ext cx="3000000" cy="3000000"/>
        </p:xfrm>
        <a:graphic>
          <a:graphicData uri="http://schemas.openxmlformats.org/drawingml/2006/table">
            <a:tbl>
              <a:tblPr>
                <a:noFill/>
                <a:tableStyleId>{5057D116-907C-491E-9B19-E3CC969D9CC7}</a:tableStyleId>
              </a:tblPr>
              <a:tblGrid>
                <a:gridCol w="457200"/>
                <a:gridCol w="457200"/>
                <a:gridCol w="457200"/>
                <a:gridCol w="457200"/>
                <a:gridCol w="457200"/>
                <a:gridCol w="457200"/>
                <a:gridCol w="457200"/>
                <a:gridCol w="457200"/>
                <a:gridCol w="457200"/>
                <a:gridCol w="457200"/>
                <a:gridCol w="457200"/>
                <a:gridCol w="457200"/>
                <a:gridCol w="457200"/>
                <a:gridCol w="0"/>
              </a:tblGrid>
              <a:tr h="12700">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T</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e</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c</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t/>
                      </a:r>
                      <a:endParaRPr b="1" sz="1050">
                        <a:highlight>
                          <a:srgbClr val="FFFFFF"/>
                        </a:highlight>
                        <a:latin typeface="Roboto"/>
                        <a:ea typeface="Roboto"/>
                        <a:cs typeface="Roboto"/>
                        <a:sym typeface="Roboto"/>
                      </a:endParaRPr>
                    </a:p>
                    <a:p>
                      <a:pPr indent="0" lvl="0" marL="0" rtl="0" algn="l">
                        <a:spcBef>
                          <a:spcPts val="0"/>
                        </a:spcBef>
                        <a:spcAft>
                          <a:spcPts val="0"/>
                        </a:spcAft>
                        <a:buNone/>
                      </a:pPr>
                      <a:r>
                        <a:rPr b="1" lang="en" sz="1050">
                          <a:highlight>
                            <a:srgbClr val="FFFFFF"/>
                          </a:highlight>
                          <a:latin typeface="Roboto"/>
                          <a:ea typeface="Roboto"/>
                          <a:cs typeface="Roboto"/>
                          <a:sym typeface="Roboto"/>
                        </a:rPr>
                        <a:t>h</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E</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l</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e</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v</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a</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t</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o</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r</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r</a:t>
                      </a:r>
                      <a:endParaRPr sz="1050">
                        <a:solidFill>
                          <a:srgbClr val="172B4D"/>
                        </a:solidFill>
                        <a:highlight>
                          <a:srgbClr val="FFFFFF"/>
                        </a:highlight>
                        <a:latin typeface="Roboto"/>
                        <a:ea typeface="Roboto"/>
                        <a:cs typeface="Roboto"/>
                        <a:sym typeface="Roboto"/>
                      </a:endParaRPr>
                    </a:p>
                  </a:txBody>
                  <a:tcPr marT="63500" marB="63500" marR="63500" marL="63500"/>
                </a:tc>
              </a:tr>
              <a:tr h="12700">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0</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1</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2</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solidFill>
                            <a:srgbClr val="9900FF"/>
                          </a:solidFill>
                          <a:highlight>
                            <a:srgbClr val="FFFFFF"/>
                          </a:highlight>
                          <a:latin typeface="Roboto"/>
                          <a:ea typeface="Roboto"/>
                          <a:cs typeface="Roboto"/>
                          <a:sym typeface="Roboto"/>
                        </a:rPr>
                        <a:t>3</a:t>
                      </a:r>
                      <a:endParaRPr b="1" sz="1050">
                        <a:solidFill>
                          <a:srgbClr val="9900FF"/>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4</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5</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6</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7</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8</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9</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10</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11</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12</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12</a:t>
                      </a:r>
                      <a:endParaRPr sz="1050">
                        <a:solidFill>
                          <a:srgbClr val="172B4D"/>
                        </a:solidFill>
                        <a:highlight>
                          <a:srgbClr val="FFFFFF"/>
                        </a:highlight>
                        <a:latin typeface="Roboto"/>
                        <a:ea typeface="Roboto"/>
                        <a:cs typeface="Roboto"/>
                        <a:sym typeface="Roboto"/>
                      </a:endParaRPr>
                    </a:p>
                  </a:txBody>
                  <a:tcPr marT="63500" marB="63500" marR="63500" marL="635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253750" y="62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String.substring()</a:t>
            </a:r>
            <a:endParaRPr/>
          </a:p>
        </p:txBody>
      </p:sp>
      <p:sp>
        <p:nvSpPr>
          <p:cNvPr id="229" name="Google Shape;229;p36"/>
          <p:cNvSpPr txBox="1"/>
          <p:nvPr>
            <p:ph idx="1" type="body"/>
          </p:nvPr>
        </p:nvSpPr>
        <p:spPr>
          <a:xfrm>
            <a:off x="253750" y="634700"/>
            <a:ext cx="8520600" cy="106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The String substring() method returns a portion of a string.  It takes 2 arguments, the first is an </a:t>
            </a:r>
            <a:r>
              <a:rPr b="1" i="1" lang="en" sz="1500">
                <a:solidFill>
                  <a:srgbClr val="0000FF"/>
                </a:solidFill>
              </a:rPr>
              <a:t>inclusive </a:t>
            </a:r>
            <a:r>
              <a:rPr i="1" lang="en" sz="1500">
                <a:solidFill>
                  <a:srgbClr val="0000FF"/>
                </a:solidFill>
              </a:rPr>
              <a:t>starting index</a:t>
            </a:r>
            <a:r>
              <a:rPr lang="en" sz="1500"/>
              <a:t>, and the second is the </a:t>
            </a:r>
            <a:r>
              <a:rPr b="1" i="1" lang="en" sz="1500">
                <a:solidFill>
                  <a:srgbClr val="9900FF"/>
                </a:solidFill>
              </a:rPr>
              <a:t>exclusive </a:t>
            </a:r>
            <a:r>
              <a:rPr i="1" lang="en" sz="1500">
                <a:solidFill>
                  <a:srgbClr val="9900FF"/>
                </a:solidFill>
              </a:rPr>
              <a:t>ending index</a:t>
            </a:r>
            <a:r>
              <a:rPr lang="en" sz="1500"/>
              <a:t>.   </a:t>
            </a:r>
            <a:r>
              <a:rPr lang="en" sz="1300"/>
              <a:t>So substring() will return a new String with the character starting at the starting index and ending, but not including, the character at the ending index. </a:t>
            </a:r>
            <a:endParaRPr sz="1300"/>
          </a:p>
        </p:txBody>
      </p:sp>
      <p:sp>
        <p:nvSpPr>
          <p:cNvPr id="230" name="Google Shape;230;p36"/>
          <p:cNvSpPr txBox="1"/>
          <p:nvPr/>
        </p:nvSpPr>
        <p:spPr>
          <a:xfrm>
            <a:off x="462750" y="1697300"/>
            <a:ext cx="8218500" cy="25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String name = “Tech Elevator”;</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name.substring( </a:t>
            </a:r>
            <a:r>
              <a:rPr b="1" lang="en">
                <a:solidFill>
                  <a:srgbClr val="0000FF"/>
                </a:solidFill>
                <a:latin typeface="Courier New"/>
                <a:ea typeface="Courier New"/>
                <a:cs typeface="Courier New"/>
                <a:sym typeface="Courier New"/>
              </a:rPr>
              <a:t>2</a:t>
            </a:r>
            <a:r>
              <a:rPr lang="en">
                <a:latin typeface="Courier New"/>
                <a:ea typeface="Courier New"/>
                <a:cs typeface="Courier New"/>
                <a:sym typeface="Courier New"/>
              </a:rPr>
              <a:t>, </a:t>
            </a:r>
            <a:r>
              <a:rPr b="1" lang="en">
                <a:solidFill>
                  <a:srgbClr val="9900FF"/>
                </a:solidFill>
                <a:latin typeface="Courier New"/>
                <a:ea typeface="Courier New"/>
                <a:cs typeface="Courier New"/>
                <a:sym typeface="Courier New"/>
              </a:rPr>
              <a:t>6</a:t>
            </a:r>
            <a:r>
              <a:rPr lang="en">
                <a:latin typeface="Courier New"/>
                <a:ea typeface="Courier New"/>
                <a:cs typeface="Courier New"/>
                <a:sym typeface="Courier New"/>
              </a:rPr>
              <a:t> )</a:t>
            </a:r>
            <a:r>
              <a:rPr lang="en"/>
              <a:t>   → returns “ch E”</a:t>
            </a:r>
            <a:endParaRPr/>
          </a:p>
        </p:txBody>
      </p:sp>
      <p:graphicFrame>
        <p:nvGraphicFramePr>
          <p:cNvPr id="231" name="Google Shape;231;p36"/>
          <p:cNvGraphicFramePr/>
          <p:nvPr/>
        </p:nvGraphicFramePr>
        <p:xfrm>
          <a:off x="1542250" y="3130700"/>
          <a:ext cx="3000000" cy="3000000"/>
        </p:xfrm>
        <a:graphic>
          <a:graphicData uri="http://schemas.openxmlformats.org/drawingml/2006/table">
            <a:tbl>
              <a:tblPr>
                <a:noFill/>
                <a:tableStyleId>{5057D116-907C-491E-9B19-E3CC969D9CC7}</a:tableStyleId>
              </a:tblPr>
              <a:tblGrid>
                <a:gridCol w="457200"/>
                <a:gridCol w="457200"/>
                <a:gridCol w="457200"/>
                <a:gridCol w="457200"/>
                <a:gridCol w="457200"/>
                <a:gridCol w="457200"/>
                <a:gridCol w="457200"/>
                <a:gridCol w="457200"/>
                <a:gridCol w="457200"/>
                <a:gridCol w="457200"/>
                <a:gridCol w="457200"/>
                <a:gridCol w="457200"/>
                <a:gridCol w="457200"/>
                <a:gridCol w="0"/>
              </a:tblGrid>
              <a:tr h="12700">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T</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e</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solidFill>
                            <a:srgbClr val="00FF00"/>
                          </a:solidFill>
                          <a:highlight>
                            <a:srgbClr val="FFFFFF"/>
                          </a:highlight>
                          <a:latin typeface="Roboto"/>
                          <a:ea typeface="Roboto"/>
                          <a:cs typeface="Roboto"/>
                          <a:sym typeface="Roboto"/>
                        </a:rPr>
                        <a:t>c</a:t>
                      </a:r>
                      <a:endParaRPr b="1" sz="1050">
                        <a:solidFill>
                          <a:srgbClr val="00FF00"/>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solidFill>
                            <a:srgbClr val="00FF00"/>
                          </a:solidFill>
                          <a:highlight>
                            <a:srgbClr val="FFFFFF"/>
                          </a:highlight>
                          <a:latin typeface="Roboto"/>
                          <a:ea typeface="Roboto"/>
                          <a:cs typeface="Roboto"/>
                          <a:sym typeface="Roboto"/>
                        </a:rPr>
                        <a:t>h</a:t>
                      </a:r>
                      <a:endParaRPr b="1" sz="1050">
                        <a:solidFill>
                          <a:srgbClr val="00FF00"/>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t/>
                      </a:r>
                      <a:endParaRPr b="1" sz="1050">
                        <a:solidFill>
                          <a:srgbClr val="00FF00"/>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solidFill>
                            <a:srgbClr val="00FF00"/>
                          </a:solidFill>
                          <a:highlight>
                            <a:srgbClr val="FFFFFF"/>
                          </a:highlight>
                          <a:latin typeface="Roboto"/>
                          <a:ea typeface="Roboto"/>
                          <a:cs typeface="Roboto"/>
                          <a:sym typeface="Roboto"/>
                        </a:rPr>
                        <a:t>E</a:t>
                      </a:r>
                      <a:endParaRPr b="1" sz="1050">
                        <a:solidFill>
                          <a:srgbClr val="00FF00"/>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solidFill>
                            <a:srgbClr val="FF0000"/>
                          </a:solidFill>
                          <a:highlight>
                            <a:srgbClr val="FFFFFF"/>
                          </a:highlight>
                          <a:latin typeface="Roboto"/>
                          <a:ea typeface="Roboto"/>
                          <a:cs typeface="Roboto"/>
                          <a:sym typeface="Roboto"/>
                        </a:rPr>
                        <a:t>l</a:t>
                      </a:r>
                      <a:endParaRPr b="1" sz="1050">
                        <a:solidFill>
                          <a:srgbClr val="FF0000"/>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e</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v</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a</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t</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o</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r</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r</a:t>
                      </a:r>
                      <a:endParaRPr sz="1050">
                        <a:solidFill>
                          <a:srgbClr val="172B4D"/>
                        </a:solidFill>
                        <a:highlight>
                          <a:srgbClr val="FFFFFF"/>
                        </a:highlight>
                        <a:latin typeface="Roboto"/>
                        <a:ea typeface="Roboto"/>
                        <a:cs typeface="Roboto"/>
                        <a:sym typeface="Roboto"/>
                      </a:endParaRPr>
                    </a:p>
                  </a:txBody>
                  <a:tcPr marT="63500" marB="63500" marR="63500" marL="63500"/>
                </a:tc>
              </a:tr>
              <a:tr h="12700">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0</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1</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solidFill>
                            <a:srgbClr val="0000FF"/>
                          </a:solidFill>
                          <a:highlight>
                            <a:srgbClr val="FFFFFF"/>
                          </a:highlight>
                          <a:latin typeface="Roboto"/>
                          <a:ea typeface="Roboto"/>
                          <a:cs typeface="Roboto"/>
                          <a:sym typeface="Roboto"/>
                        </a:rPr>
                        <a:t>2</a:t>
                      </a:r>
                      <a:endParaRPr b="1" sz="1050">
                        <a:solidFill>
                          <a:srgbClr val="0000FF"/>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solidFill>
                            <a:srgbClr val="00FF00"/>
                          </a:solidFill>
                          <a:highlight>
                            <a:srgbClr val="FFFFFF"/>
                          </a:highlight>
                          <a:latin typeface="Roboto"/>
                          <a:ea typeface="Roboto"/>
                          <a:cs typeface="Roboto"/>
                          <a:sym typeface="Roboto"/>
                        </a:rPr>
                        <a:t>3</a:t>
                      </a:r>
                      <a:endParaRPr b="1" sz="1050">
                        <a:solidFill>
                          <a:srgbClr val="00FF00"/>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solidFill>
                            <a:srgbClr val="00FF00"/>
                          </a:solidFill>
                          <a:highlight>
                            <a:srgbClr val="FFFFFF"/>
                          </a:highlight>
                          <a:latin typeface="Roboto"/>
                          <a:ea typeface="Roboto"/>
                          <a:cs typeface="Roboto"/>
                          <a:sym typeface="Roboto"/>
                        </a:rPr>
                        <a:t>4</a:t>
                      </a:r>
                      <a:endParaRPr b="1" sz="1050">
                        <a:solidFill>
                          <a:srgbClr val="00FF00"/>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solidFill>
                            <a:srgbClr val="00FF00"/>
                          </a:solidFill>
                          <a:highlight>
                            <a:srgbClr val="FFFFFF"/>
                          </a:highlight>
                          <a:latin typeface="Roboto"/>
                          <a:ea typeface="Roboto"/>
                          <a:cs typeface="Roboto"/>
                          <a:sym typeface="Roboto"/>
                        </a:rPr>
                        <a:t>5</a:t>
                      </a:r>
                      <a:endParaRPr b="1" sz="1050">
                        <a:solidFill>
                          <a:srgbClr val="00FF00"/>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solidFill>
                            <a:srgbClr val="9900FF"/>
                          </a:solidFill>
                          <a:highlight>
                            <a:srgbClr val="FFFFFF"/>
                          </a:highlight>
                          <a:latin typeface="Roboto"/>
                          <a:ea typeface="Roboto"/>
                          <a:cs typeface="Roboto"/>
                          <a:sym typeface="Roboto"/>
                        </a:rPr>
                        <a:t>6</a:t>
                      </a:r>
                      <a:endParaRPr b="1" sz="1050">
                        <a:solidFill>
                          <a:srgbClr val="9900FF"/>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7</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8</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9</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10</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11</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12</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12</a:t>
                      </a:r>
                      <a:endParaRPr sz="1050">
                        <a:solidFill>
                          <a:srgbClr val="172B4D"/>
                        </a:solidFill>
                        <a:highlight>
                          <a:srgbClr val="FFFFFF"/>
                        </a:highlight>
                        <a:latin typeface="Roboto"/>
                        <a:ea typeface="Roboto"/>
                        <a:cs typeface="Roboto"/>
                        <a:sym typeface="Roboto"/>
                      </a:endParaRPr>
                    </a:p>
                  </a:txBody>
                  <a:tcPr marT="63500" marB="63500" marR="63500" marL="63500"/>
                </a:tc>
              </a:tr>
            </a:tbl>
          </a:graphicData>
        </a:graphic>
      </p:graphicFrame>
      <p:graphicFrame>
        <p:nvGraphicFramePr>
          <p:cNvPr id="232" name="Google Shape;232;p36"/>
          <p:cNvGraphicFramePr/>
          <p:nvPr/>
        </p:nvGraphicFramePr>
        <p:xfrm>
          <a:off x="1542250" y="2057825"/>
          <a:ext cx="3000000" cy="3000000"/>
        </p:xfrm>
        <a:graphic>
          <a:graphicData uri="http://schemas.openxmlformats.org/drawingml/2006/table">
            <a:tbl>
              <a:tblPr>
                <a:noFill/>
                <a:tableStyleId>{5057D116-907C-491E-9B19-E3CC969D9CC7}</a:tableStyleId>
              </a:tblPr>
              <a:tblGrid>
                <a:gridCol w="457200"/>
                <a:gridCol w="457200"/>
                <a:gridCol w="457200"/>
                <a:gridCol w="457200"/>
                <a:gridCol w="457200"/>
                <a:gridCol w="457200"/>
                <a:gridCol w="457200"/>
                <a:gridCol w="457200"/>
                <a:gridCol w="457200"/>
                <a:gridCol w="457200"/>
                <a:gridCol w="457200"/>
                <a:gridCol w="457200"/>
                <a:gridCol w="457200"/>
                <a:gridCol w="0"/>
              </a:tblGrid>
              <a:tr h="12700">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T</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e</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c</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h</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E</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l</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e</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v</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a</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t</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o</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r</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r</a:t>
                      </a:r>
                      <a:endParaRPr sz="1050">
                        <a:solidFill>
                          <a:srgbClr val="172B4D"/>
                        </a:solidFill>
                        <a:highlight>
                          <a:srgbClr val="FFFFFF"/>
                        </a:highlight>
                        <a:latin typeface="Roboto"/>
                        <a:ea typeface="Roboto"/>
                        <a:cs typeface="Roboto"/>
                        <a:sym typeface="Roboto"/>
                      </a:endParaRPr>
                    </a:p>
                  </a:txBody>
                  <a:tcPr marT="63500" marB="63500" marR="63500" marL="63500"/>
                </a:tc>
              </a:tr>
              <a:tr h="12700">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0</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1</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2</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3</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4</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5</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6</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7</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8</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9</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10</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11</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12</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12</a:t>
                      </a:r>
                      <a:endParaRPr sz="1050">
                        <a:solidFill>
                          <a:srgbClr val="172B4D"/>
                        </a:solidFill>
                        <a:highlight>
                          <a:srgbClr val="FFFFFF"/>
                        </a:highlight>
                        <a:latin typeface="Roboto"/>
                        <a:ea typeface="Roboto"/>
                        <a:cs typeface="Roboto"/>
                        <a:sym typeface="Roboto"/>
                      </a:endParaRPr>
                    </a:p>
                  </a:txBody>
                  <a:tcPr marT="63500" marB="63500" marR="63500" marL="63500"/>
                </a:tc>
              </a:tr>
            </a:tbl>
          </a:graphicData>
        </a:graphic>
      </p:graphicFrame>
      <p:sp>
        <p:nvSpPr>
          <p:cNvPr id="233" name="Google Shape;233;p36"/>
          <p:cNvSpPr txBox="1"/>
          <p:nvPr/>
        </p:nvSpPr>
        <p:spPr>
          <a:xfrm>
            <a:off x="462750" y="3831200"/>
            <a:ext cx="7936200" cy="11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only a starting index is provided, then a new String will be returned starting at that index through the end of the string.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name.substring( </a:t>
            </a:r>
            <a:r>
              <a:rPr b="1" lang="en">
                <a:latin typeface="Courier New"/>
                <a:ea typeface="Courier New"/>
                <a:cs typeface="Courier New"/>
                <a:sym typeface="Courier New"/>
              </a:rPr>
              <a:t>5</a:t>
            </a:r>
            <a:r>
              <a:rPr lang="en">
                <a:solidFill>
                  <a:schemeClr val="dk1"/>
                </a:solidFill>
                <a:latin typeface="Courier New"/>
                <a:ea typeface="Courier New"/>
                <a:cs typeface="Courier New"/>
                <a:sym typeface="Courier New"/>
              </a:rPr>
              <a:t> ) → returns “Elevator”</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idx="1" type="body"/>
          </p:nvPr>
        </p:nvSpPr>
        <p:spPr>
          <a:xfrm>
            <a:off x="267925" y="296425"/>
            <a:ext cx="8520600" cy="45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urier New"/>
                <a:ea typeface="Courier New"/>
                <a:cs typeface="Courier New"/>
                <a:sym typeface="Courier New"/>
              </a:rPr>
              <a:t>String s1 = “We hold these truths to be self-evident”;</a:t>
            </a:r>
            <a:endParaRPr sz="1600">
              <a:latin typeface="Courier New"/>
              <a:ea typeface="Courier New"/>
              <a:cs typeface="Courier New"/>
              <a:sym typeface="Courier New"/>
            </a:endParaRPr>
          </a:p>
          <a:p>
            <a:pPr indent="0" lvl="0" marL="0" rtl="0" algn="l">
              <a:spcBef>
                <a:spcPts val="1600"/>
              </a:spcBef>
              <a:spcAft>
                <a:spcPts val="0"/>
              </a:spcAft>
              <a:buNone/>
            </a:pPr>
            <a:r>
              <a:rPr lang="en" sz="1600">
                <a:latin typeface="Courier New"/>
                <a:ea typeface="Courier New"/>
                <a:cs typeface="Courier New"/>
                <a:sym typeface="Courier New"/>
              </a:rPr>
              <a:t>char c = s1.charAt(5)</a:t>
            </a:r>
            <a:endParaRPr sz="1600">
              <a:latin typeface="Courier New"/>
              <a:ea typeface="Courier New"/>
              <a:cs typeface="Courier New"/>
              <a:sym typeface="Courier New"/>
            </a:endParaRPr>
          </a:p>
          <a:p>
            <a:pPr indent="0" lvl="0" marL="0" rtl="0" algn="l">
              <a:spcBef>
                <a:spcPts val="1600"/>
              </a:spcBef>
              <a:spcAft>
                <a:spcPts val="0"/>
              </a:spcAft>
              <a:buNone/>
            </a:pPr>
            <a:r>
              <a:rPr b="1" lang="en"/>
              <a:t>What will be the value of c?</a:t>
            </a:r>
            <a:endParaRPr b="1"/>
          </a:p>
          <a:p>
            <a:pPr indent="0" lvl="0" marL="0" rtl="0" algn="l">
              <a:spcBef>
                <a:spcPts val="1600"/>
              </a:spcBef>
              <a:spcAft>
                <a:spcPts val="0"/>
              </a:spcAft>
              <a:buNone/>
            </a:pPr>
            <a:r>
              <a:rPr lang="en" sz="1600">
                <a:latin typeface="Courier New"/>
                <a:ea typeface="Courier New"/>
                <a:cs typeface="Courier New"/>
                <a:sym typeface="Courier New"/>
              </a:rPr>
              <a:t>String s2 = s1.substring(16, 19);</a:t>
            </a:r>
            <a:endParaRPr sz="1600">
              <a:latin typeface="Courier New"/>
              <a:ea typeface="Courier New"/>
              <a:cs typeface="Courier New"/>
              <a:sym typeface="Courier New"/>
            </a:endParaRPr>
          </a:p>
          <a:p>
            <a:pPr indent="0" lvl="0" marL="0" rtl="0" algn="l">
              <a:spcBef>
                <a:spcPts val="1600"/>
              </a:spcBef>
              <a:spcAft>
                <a:spcPts val="0"/>
              </a:spcAft>
              <a:buNone/>
            </a:pPr>
            <a:r>
              <a:rPr b="1" lang="en"/>
              <a:t>What will be the value of s2?</a:t>
            </a:r>
            <a:endParaRPr b="1"/>
          </a:p>
          <a:p>
            <a:pPr indent="0" lvl="0" marL="0" rtl="0" algn="l">
              <a:spcBef>
                <a:spcPts val="1600"/>
              </a:spcBef>
              <a:spcAft>
                <a:spcPts val="0"/>
              </a:spcAft>
              <a:buNone/>
            </a:pPr>
            <a:r>
              <a:rPr lang="en" sz="1600">
                <a:latin typeface="Courier New"/>
                <a:ea typeface="Courier New"/>
                <a:cs typeface="Courier New"/>
                <a:sym typeface="Courier New"/>
              </a:rPr>
              <a:t>String s3 = s1.substring( s1.length() - 2 );</a:t>
            </a:r>
            <a:endParaRPr sz="1600">
              <a:latin typeface="Courier New"/>
              <a:ea typeface="Courier New"/>
              <a:cs typeface="Courier New"/>
              <a:sym typeface="Courier New"/>
            </a:endParaRPr>
          </a:p>
          <a:p>
            <a:pPr indent="0" lvl="0" marL="0" rtl="0" algn="l">
              <a:spcBef>
                <a:spcPts val="1600"/>
              </a:spcBef>
              <a:spcAft>
                <a:spcPts val="0"/>
              </a:spcAft>
              <a:buNone/>
            </a:pPr>
            <a:r>
              <a:rPr b="1" lang="en"/>
              <a:t>What will be the value of s3?</a:t>
            </a:r>
            <a:endParaRPr b="1"/>
          </a:p>
          <a:p>
            <a:pPr indent="0" lvl="0" marL="0" rtl="0" algn="l">
              <a:spcBef>
                <a:spcPts val="1600"/>
              </a:spcBef>
              <a:spcAft>
                <a:spcPts val="0"/>
              </a:spcAft>
              <a:buNone/>
            </a:pPr>
            <a:r>
              <a:rPr lang="en" sz="1600">
                <a:latin typeface="Courier New"/>
                <a:ea typeface="Courier New"/>
                <a:cs typeface="Courier New"/>
                <a:sym typeface="Courier New"/>
              </a:rPr>
              <a:t>String s4 = s1.substring( 0, 1 );</a:t>
            </a:r>
            <a:endParaRPr sz="1600">
              <a:latin typeface="Courier New"/>
              <a:ea typeface="Courier New"/>
              <a:cs typeface="Courier New"/>
              <a:sym typeface="Courier New"/>
            </a:endParaRPr>
          </a:p>
          <a:p>
            <a:pPr indent="0" lvl="0" marL="0" rtl="0" algn="l">
              <a:spcBef>
                <a:spcPts val="1600"/>
              </a:spcBef>
              <a:spcAft>
                <a:spcPts val="1600"/>
              </a:spcAft>
              <a:buClr>
                <a:schemeClr val="dk1"/>
              </a:buClr>
              <a:buSzPts val="1100"/>
              <a:buFont typeface="Arial"/>
              <a:buNone/>
            </a:pPr>
            <a:r>
              <a:rPr b="1" lang="en"/>
              <a:t>What will be the value of s4?</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graphicFrame>
        <p:nvGraphicFramePr>
          <p:cNvPr id="243" name="Google Shape;243;p38"/>
          <p:cNvGraphicFramePr/>
          <p:nvPr/>
        </p:nvGraphicFramePr>
        <p:xfrm>
          <a:off x="306813" y="150325"/>
          <a:ext cx="3000000" cy="3000000"/>
        </p:xfrm>
        <a:graphic>
          <a:graphicData uri="http://schemas.openxmlformats.org/drawingml/2006/table">
            <a:tbl>
              <a:tblPr>
                <a:noFill/>
                <a:tableStyleId>{9A9CFA54-62F2-418B-A49A-C6E4CF543D42}</a:tableStyleId>
              </a:tblPr>
              <a:tblGrid>
                <a:gridCol w="2029975"/>
                <a:gridCol w="1417150"/>
                <a:gridCol w="4776850"/>
              </a:tblGrid>
              <a:tr h="364000">
                <a:tc>
                  <a:txBody>
                    <a:bodyPr/>
                    <a:lstStyle/>
                    <a:p>
                      <a:pPr indent="0" lvl="0" marL="0" rtl="0" algn="l">
                        <a:spcBef>
                          <a:spcPts val="0"/>
                        </a:spcBef>
                        <a:spcAft>
                          <a:spcPts val="0"/>
                        </a:spcAft>
                        <a:buNone/>
                      </a:pPr>
                      <a:r>
                        <a:rPr b="1" lang="en" sz="1200"/>
                        <a:t>Method</a:t>
                      </a:r>
                      <a:endParaRPr b="1" sz="1200"/>
                    </a:p>
                  </a:txBody>
                  <a:tcPr marT="91425" marB="91425" marR="91425" marL="91425">
                    <a:solidFill>
                      <a:srgbClr val="EFEFEF"/>
                    </a:solidFill>
                  </a:tcPr>
                </a:tc>
                <a:tc>
                  <a:txBody>
                    <a:bodyPr/>
                    <a:lstStyle/>
                    <a:p>
                      <a:pPr indent="0" lvl="0" marL="0" rtl="0" algn="l">
                        <a:spcBef>
                          <a:spcPts val="0"/>
                        </a:spcBef>
                        <a:spcAft>
                          <a:spcPts val="0"/>
                        </a:spcAft>
                        <a:buNone/>
                      </a:pPr>
                      <a:r>
                        <a:rPr b="1" lang="en" sz="1200"/>
                        <a:t>Return Type</a:t>
                      </a:r>
                      <a:endParaRPr b="1" sz="1200"/>
                    </a:p>
                  </a:txBody>
                  <a:tcPr marT="91425" marB="91425" marR="91425" marL="91425">
                    <a:solidFill>
                      <a:srgbClr val="EFEFEF"/>
                    </a:solidFill>
                  </a:tcPr>
                </a:tc>
                <a:tc>
                  <a:txBody>
                    <a:bodyPr/>
                    <a:lstStyle/>
                    <a:p>
                      <a:pPr indent="0" lvl="0" marL="0" rtl="0" algn="l">
                        <a:spcBef>
                          <a:spcPts val="0"/>
                        </a:spcBef>
                        <a:spcAft>
                          <a:spcPts val="0"/>
                        </a:spcAft>
                        <a:buNone/>
                      </a:pPr>
                      <a:r>
                        <a:rPr b="1" lang="en" sz="1200"/>
                        <a:t>Description</a:t>
                      </a:r>
                      <a:endParaRPr b="1" sz="1200"/>
                    </a:p>
                  </a:txBody>
                  <a:tcPr marT="91425" marB="91425" marR="91425" marL="91425">
                    <a:solidFill>
                      <a:srgbClr val="EFEFEF"/>
                    </a:solidFill>
                  </a:tcPr>
                </a:tc>
              </a:tr>
              <a:tr h="520475">
                <a:tc>
                  <a:txBody>
                    <a:bodyPr/>
                    <a:lstStyle/>
                    <a:p>
                      <a:pPr indent="0" lvl="0" marL="0" rtl="0" algn="l">
                        <a:spcBef>
                          <a:spcPts val="0"/>
                        </a:spcBef>
                        <a:spcAft>
                          <a:spcPts val="0"/>
                        </a:spcAft>
                        <a:buNone/>
                      </a:pPr>
                      <a:r>
                        <a:rPr lang="en" sz="1200"/>
                        <a:t>contains( string )</a:t>
                      </a:r>
                      <a:endParaRPr sz="1200"/>
                    </a:p>
                  </a:txBody>
                  <a:tcPr marT="91425" marB="91425" marR="91425" marL="91425"/>
                </a:tc>
                <a:tc>
                  <a:txBody>
                    <a:bodyPr/>
                    <a:lstStyle/>
                    <a:p>
                      <a:pPr indent="0" lvl="0" marL="0" rtl="0" algn="l">
                        <a:spcBef>
                          <a:spcPts val="0"/>
                        </a:spcBef>
                        <a:spcAft>
                          <a:spcPts val="0"/>
                        </a:spcAft>
                        <a:buNone/>
                      </a:pPr>
                      <a:r>
                        <a:rPr lang="en" sz="1200"/>
                        <a:t>boolean</a:t>
                      </a:r>
                      <a:endParaRPr sz="1200"/>
                    </a:p>
                  </a:txBody>
                  <a:tcPr marT="91425" marB="91425" marR="91425" marL="91425"/>
                </a:tc>
                <a:tc>
                  <a:txBody>
                    <a:bodyPr/>
                    <a:lstStyle/>
                    <a:p>
                      <a:pPr indent="0" lvl="0" marL="0" rtl="0" algn="l">
                        <a:spcBef>
                          <a:spcPts val="0"/>
                        </a:spcBef>
                        <a:spcAft>
                          <a:spcPts val="0"/>
                        </a:spcAft>
                        <a:buNone/>
                      </a:pPr>
                      <a:r>
                        <a:rPr lang="en" sz="1200"/>
                        <a:t>True if the String contains the String passed as an argument.</a:t>
                      </a:r>
                      <a:endParaRPr sz="1200"/>
                    </a:p>
                  </a:txBody>
                  <a:tcPr marT="91425" marB="91425" marR="91425" marL="91425"/>
                </a:tc>
              </a:tr>
              <a:tr h="693400">
                <a:tc>
                  <a:txBody>
                    <a:bodyPr/>
                    <a:lstStyle/>
                    <a:p>
                      <a:pPr indent="0" lvl="0" marL="0" rtl="0" algn="l">
                        <a:spcBef>
                          <a:spcPts val="0"/>
                        </a:spcBef>
                        <a:spcAft>
                          <a:spcPts val="0"/>
                        </a:spcAft>
                        <a:buNone/>
                      </a:pPr>
                      <a:r>
                        <a:rPr lang="en" sz="1200"/>
                        <a:t>startWith( string)  </a:t>
                      </a:r>
                      <a:br>
                        <a:rPr lang="en" sz="1200"/>
                      </a:br>
                      <a:r>
                        <a:rPr lang="en" sz="1200"/>
                        <a:t>endsWith( string )</a:t>
                      </a:r>
                      <a:endParaRPr sz="1200"/>
                    </a:p>
                  </a:txBody>
                  <a:tcPr marT="91425" marB="91425" marR="91425" marL="91425"/>
                </a:tc>
                <a:tc>
                  <a:txBody>
                    <a:bodyPr/>
                    <a:lstStyle/>
                    <a:p>
                      <a:pPr indent="0" lvl="0" marL="0" rtl="0" algn="l">
                        <a:spcBef>
                          <a:spcPts val="0"/>
                        </a:spcBef>
                        <a:spcAft>
                          <a:spcPts val="0"/>
                        </a:spcAft>
                        <a:buNone/>
                      </a:pPr>
                      <a:r>
                        <a:rPr lang="en" sz="1200"/>
                        <a:t>boolean</a:t>
                      </a:r>
                      <a:endParaRPr sz="1200"/>
                    </a:p>
                  </a:txBody>
                  <a:tcPr marT="91425" marB="91425" marR="91425" marL="91425"/>
                </a:tc>
                <a:tc>
                  <a:txBody>
                    <a:bodyPr/>
                    <a:lstStyle/>
                    <a:p>
                      <a:pPr indent="0" lvl="0" marL="0" rtl="0" algn="l">
                        <a:spcBef>
                          <a:spcPts val="0"/>
                        </a:spcBef>
                        <a:spcAft>
                          <a:spcPts val="0"/>
                        </a:spcAft>
                        <a:buNone/>
                      </a:pPr>
                      <a:r>
                        <a:rPr lang="en" sz="1200"/>
                        <a:t>True  if the String starts with or ends with the string passed as an argument</a:t>
                      </a:r>
                      <a:endParaRPr sz="1200"/>
                    </a:p>
                  </a:txBody>
                  <a:tcPr marT="91425" marB="91425" marR="91425" marL="91425"/>
                </a:tc>
              </a:tr>
              <a:tr h="520475">
                <a:tc>
                  <a:txBody>
                    <a:bodyPr/>
                    <a:lstStyle/>
                    <a:p>
                      <a:pPr indent="0" lvl="0" marL="0" rtl="0" algn="l">
                        <a:spcBef>
                          <a:spcPts val="0"/>
                        </a:spcBef>
                        <a:spcAft>
                          <a:spcPts val="0"/>
                        </a:spcAft>
                        <a:buNone/>
                      </a:pPr>
                      <a:r>
                        <a:rPr lang="en" sz="1200"/>
                        <a:t>indexOf( string )</a:t>
                      </a:r>
                      <a:endParaRPr sz="1200"/>
                    </a:p>
                  </a:txBody>
                  <a:tcPr marT="91425" marB="91425" marR="91425" marL="91425"/>
                </a:tc>
                <a:tc>
                  <a:txBody>
                    <a:bodyPr/>
                    <a:lstStyle/>
                    <a:p>
                      <a:pPr indent="0" lvl="0" marL="0" rtl="0" algn="l">
                        <a:spcBef>
                          <a:spcPts val="0"/>
                        </a:spcBef>
                        <a:spcAft>
                          <a:spcPts val="0"/>
                        </a:spcAft>
                        <a:buNone/>
                      </a:pPr>
                      <a:r>
                        <a:rPr lang="en" sz="1200"/>
                        <a:t>int</a:t>
                      </a:r>
                      <a:endParaRPr sz="1200"/>
                    </a:p>
                  </a:txBody>
                  <a:tcPr marT="91425" marB="91425" marR="91425" marL="91425"/>
                </a:tc>
                <a:tc>
                  <a:txBody>
                    <a:bodyPr/>
                    <a:lstStyle/>
                    <a:p>
                      <a:pPr indent="0" lvl="0" marL="0" rtl="0" algn="l">
                        <a:spcBef>
                          <a:spcPts val="0"/>
                        </a:spcBef>
                        <a:spcAft>
                          <a:spcPts val="0"/>
                        </a:spcAft>
                        <a:buNone/>
                      </a:pPr>
                      <a:r>
                        <a:rPr lang="en" sz="1200"/>
                        <a:t>Returns the starting index of the String passed in the argument</a:t>
                      </a:r>
                      <a:endParaRPr sz="1200"/>
                    </a:p>
                  </a:txBody>
                  <a:tcPr marT="91425" marB="91425" marR="91425" marL="91425"/>
                </a:tc>
              </a:tr>
              <a:tr h="364000">
                <a:tc>
                  <a:txBody>
                    <a:bodyPr/>
                    <a:lstStyle/>
                    <a:p>
                      <a:pPr indent="0" lvl="0" marL="0" rtl="0" algn="l">
                        <a:spcBef>
                          <a:spcPts val="0"/>
                        </a:spcBef>
                        <a:spcAft>
                          <a:spcPts val="0"/>
                        </a:spcAft>
                        <a:buNone/>
                      </a:pPr>
                      <a:r>
                        <a:rPr lang="en" sz="1200"/>
                        <a:t>replace( string1, string2) </a:t>
                      </a:r>
                      <a:endParaRPr sz="1200"/>
                    </a:p>
                  </a:txBody>
                  <a:tcPr marT="91425" marB="91425" marR="91425" marL="91425"/>
                </a:tc>
                <a:tc>
                  <a:txBody>
                    <a:bodyPr/>
                    <a:lstStyle/>
                    <a:p>
                      <a:pPr indent="0" lvl="0" marL="0" rtl="0" algn="l">
                        <a:spcBef>
                          <a:spcPts val="0"/>
                        </a:spcBef>
                        <a:spcAft>
                          <a:spcPts val="0"/>
                        </a:spcAft>
                        <a:buNone/>
                      </a:pPr>
                      <a:r>
                        <a:rPr lang="en" sz="1200"/>
                        <a:t>String</a:t>
                      </a:r>
                      <a:endParaRPr sz="1200"/>
                    </a:p>
                  </a:txBody>
                  <a:tcPr marT="91425" marB="91425" marR="91425" marL="91425"/>
                </a:tc>
                <a:tc>
                  <a:txBody>
                    <a:bodyPr/>
                    <a:lstStyle/>
                    <a:p>
                      <a:pPr indent="0" lvl="0" marL="0" rtl="0" algn="l">
                        <a:spcBef>
                          <a:spcPts val="0"/>
                        </a:spcBef>
                        <a:spcAft>
                          <a:spcPts val="0"/>
                        </a:spcAft>
                        <a:buNone/>
                      </a:pPr>
                      <a:r>
                        <a:rPr lang="en" sz="1200"/>
                        <a:t>replaces string1 with string2 </a:t>
                      </a:r>
                      <a:endParaRPr sz="1200"/>
                    </a:p>
                  </a:txBody>
                  <a:tcPr marT="91425" marB="91425" marR="91425" marL="91425"/>
                </a:tc>
              </a:tr>
              <a:tr h="520475">
                <a:tc>
                  <a:txBody>
                    <a:bodyPr/>
                    <a:lstStyle/>
                    <a:p>
                      <a:pPr indent="0" lvl="0" marL="0" rtl="0" algn="l">
                        <a:spcBef>
                          <a:spcPts val="0"/>
                        </a:spcBef>
                        <a:spcAft>
                          <a:spcPts val="0"/>
                        </a:spcAft>
                        <a:buNone/>
                      </a:pPr>
                      <a:r>
                        <a:rPr lang="en" sz="1200"/>
                        <a:t>toLowerCase()</a:t>
                      </a:r>
                      <a:br>
                        <a:rPr lang="en" sz="1200"/>
                      </a:br>
                      <a:r>
                        <a:rPr lang="en" sz="1200"/>
                        <a:t>toUpperCase()</a:t>
                      </a:r>
                      <a:endParaRPr sz="1200"/>
                    </a:p>
                  </a:txBody>
                  <a:tcPr marT="91425" marB="91425" marR="91425" marL="91425"/>
                </a:tc>
                <a:tc>
                  <a:txBody>
                    <a:bodyPr/>
                    <a:lstStyle/>
                    <a:p>
                      <a:pPr indent="0" lvl="0" marL="0" rtl="0" algn="l">
                        <a:spcBef>
                          <a:spcPts val="0"/>
                        </a:spcBef>
                        <a:spcAft>
                          <a:spcPts val="0"/>
                        </a:spcAft>
                        <a:buNone/>
                      </a:pPr>
                      <a:r>
                        <a:rPr lang="en" sz="1200"/>
                        <a:t>String</a:t>
                      </a:r>
                      <a:endParaRPr sz="1200"/>
                    </a:p>
                  </a:txBody>
                  <a:tcPr marT="91425" marB="91425" marR="91425" marL="91425"/>
                </a:tc>
                <a:tc>
                  <a:txBody>
                    <a:bodyPr/>
                    <a:lstStyle/>
                    <a:p>
                      <a:pPr indent="0" lvl="0" marL="0" rtl="0" algn="l">
                        <a:spcBef>
                          <a:spcPts val="0"/>
                        </a:spcBef>
                        <a:spcAft>
                          <a:spcPts val="0"/>
                        </a:spcAft>
                        <a:buNone/>
                      </a:pPr>
                      <a:r>
                        <a:rPr lang="en" sz="1200"/>
                        <a:t>Returns the String in all upper or lower case</a:t>
                      </a:r>
                      <a:endParaRPr sz="1200"/>
                    </a:p>
                  </a:txBody>
                  <a:tcPr marT="91425" marB="91425" marR="91425" marL="91425"/>
                </a:tc>
              </a:tr>
              <a:tr h="520475">
                <a:tc>
                  <a:txBody>
                    <a:bodyPr/>
                    <a:lstStyle/>
                    <a:p>
                      <a:pPr indent="0" lvl="0" marL="0" rtl="0" algn="l">
                        <a:spcBef>
                          <a:spcPts val="0"/>
                        </a:spcBef>
                        <a:spcAft>
                          <a:spcPts val="0"/>
                        </a:spcAft>
                        <a:buNone/>
                      </a:pPr>
                      <a:r>
                        <a:rPr lang="en" sz="1200"/>
                        <a:t>split( str )</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String[]</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Splits the str into an array using the str in the argument as a delimiter</a:t>
                      </a:r>
                      <a:endParaRPr sz="1200"/>
                    </a:p>
                  </a:txBody>
                  <a:tcPr marT="91425" marB="91425" marR="91425" marL="91425">
                    <a:lnB cap="flat" cmpd="sng" w="9525">
                      <a:solidFill>
                        <a:srgbClr val="9E9E9E"/>
                      </a:solidFill>
                      <a:prstDash val="solid"/>
                      <a:round/>
                      <a:headEnd len="sm" w="sm" type="none"/>
                      <a:tailEnd len="sm" w="sm" type="none"/>
                    </a:lnB>
                  </a:tcPr>
                </a:tc>
              </a:tr>
              <a:tr h="866300">
                <a:tc>
                  <a:txBody>
                    <a:bodyPr/>
                    <a:lstStyle/>
                    <a:p>
                      <a:pPr indent="0" lvl="0" marL="0" rtl="0" algn="l">
                        <a:spcBef>
                          <a:spcPts val="0"/>
                        </a:spcBef>
                        <a:spcAft>
                          <a:spcPts val="0"/>
                        </a:spcAft>
                        <a:buNone/>
                      </a:pPr>
                      <a:r>
                        <a:rPr lang="en" sz="1200"/>
                        <a:t>equals( string )</a:t>
                      </a:r>
                      <a:br>
                        <a:rPr lang="en" sz="1200"/>
                      </a:br>
                      <a:r>
                        <a:rPr lang="en" sz="1200"/>
                        <a:t>equalsIgnoreCase( string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boolean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True if the value of the string is equal to the string passed in the argument.  equalsIgnoreCase() compares the string without case.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20475">
                <a:tc>
                  <a:txBody>
                    <a:bodyPr/>
                    <a:lstStyle/>
                    <a:p>
                      <a:pPr indent="0" lvl="0" marL="0" rtl="0" algn="l">
                        <a:spcBef>
                          <a:spcPts val="0"/>
                        </a:spcBef>
                        <a:spcAft>
                          <a:spcPts val="0"/>
                        </a:spcAft>
                        <a:buNone/>
                      </a:pPr>
                      <a:r>
                        <a:rPr lang="en" sz="1200"/>
                        <a:t>trim()</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String</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removes whitespace from the beginning and ending of the String</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311700" y="259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String Static methods</a:t>
            </a:r>
            <a:endParaRPr/>
          </a:p>
        </p:txBody>
      </p:sp>
      <p:graphicFrame>
        <p:nvGraphicFramePr>
          <p:cNvPr id="249" name="Google Shape;249;p39"/>
          <p:cNvGraphicFramePr/>
          <p:nvPr/>
        </p:nvGraphicFramePr>
        <p:xfrm>
          <a:off x="430025" y="2075150"/>
          <a:ext cx="3000000" cy="3000000"/>
        </p:xfrm>
        <a:graphic>
          <a:graphicData uri="http://schemas.openxmlformats.org/drawingml/2006/table">
            <a:tbl>
              <a:tblPr>
                <a:noFill/>
                <a:tableStyleId>{9A9CFA54-62F2-418B-A49A-C6E4CF543D42}</a:tableStyleId>
              </a:tblPr>
              <a:tblGrid>
                <a:gridCol w="2741325"/>
                <a:gridCol w="2741325"/>
                <a:gridCol w="2741325"/>
              </a:tblGrid>
              <a:tr h="381000">
                <a:tc>
                  <a:txBody>
                    <a:bodyPr/>
                    <a:lstStyle/>
                    <a:p>
                      <a:pPr indent="0" lvl="0" marL="0" rtl="0" algn="l">
                        <a:spcBef>
                          <a:spcPts val="0"/>
                        </a:spcBef>
                        <a:spcAft>
                          <a:spcPts val="0"/>
                        </a:spcAft>
                        <a:buNone/>
                      </a:pPr>
                      <a:r>
                        <a:rPr b="1" lang="en" sz="1200"/>
                        <a:t>Method</a:t>
                      </a:r>
                      <a:endParaRPr b="1" sz="1200"/>
                    </a:p>
                  </a:txBody>
                  <a:tcPr marT="91425" marB="91425" marR="91425" marL="91425">
                    <a:solidFill>
                      <a:srgbClr val="EFEFEF"/>
                    </a:solidFill>
                  </a:tcPr>
                </a:tc>
                <a:tc>
                  <a:txBody>
                    <a:bodyPr/>
                    <a:lstStyle/>
                    <a:p>
                      <a:pPr indent="0" lvl="0" marL="0" rtl="0" algn="l">
                        <a:spcBef>
                          <a:spcPts val="0"/>
                        </a:spcBef>
                        <a:spcAft>
                          <a:spcPts val="0"/>
                        </a:spcAft>
                        <a:buNone/>
                      </a:pPr>
                      <a:r>
                        <a:rPr b="1" lang="en" sz="1200"/>
                        <a:t>Return Type</a:t>
                      </a:r>
                      <a:endParaRPr b="1" sz="1200"/>
                    </a:p>
                  </a:txBody>
                  <a:tcPr marT="91425" marB="91425" marR="91425" marL="91425">
                    <a:solidFill>
                      <a:srgbClr val="EFEFEF"/>
                    </a:solidFill>
                  </a:tcPr>
                </a:tc>
                <a:tc>
                  <a:txBody>
                    <a:bodyPr/>
                    <a:lstStyle/>
                    <a:p>
                      <a:pPr indent="0" lvl="0" marL="0" rtl="0" algn="l">
                        <a:spcBef>
                          <a:spcPts val="0"/>
                        </a:spcBef>
                        <a:spcAft>
                          <a:spcPts val="0"/>
                        </a:spcAft>
                        <a:buNone/>
                      </a:pPr>
                      <a:r>
                        <a:rPr b="1" lang="en" sz="1200"/>
                        <a:t>Description</a:t>
                      </a:r>
                      <a:endParaRPr b="1" sz="1200"/>
                    </a:p>
                  </a:txBody>
                  <a:tcPr marT="91425" marB="91425" marR="91425" marL="91425">
                    <a:solidFill>
                      <a:srgbClr val="EFEFEF"/>
                    </a:solidFill>
                  </a:tcPr>
                </a:tc>
              </a:tr>
              <a:tr h="381000">
                <a:tc>
                  <a:txBody>
                    <a:bodyPr/>
                    <a:lstStyle/>
                    <a:p>
                      <a:pPr indent="0" lvl="0" marL="0" rtl="0" algn="l">
                        <a:spcBef>
                          <a:spcPts val="0"/>
                        </a:spcBef>
                        <a:spcAft>
                          <a:spcPts val="0"/>
                        </a:spcAft>
                        <a:buNone/>
                      </a:pPr>
                      <a:r>
                        <a:rPr lang="en" sz="1200"/>
                        <a:t>valueOf( x) </a:t>
                      </a:r>
                      <a:endParaRPr sz="1200"/>
                    </a:p>
                  </a:txBody>
                  <a:tcPr marT="91425" marB="91425" marR="91425" marL="91425"/>
                </a:tc>
                <a:tc>
                  <a:txBody>
                    <a:bodyPr/>
                    <a:lstStyle/>
                    <a:p>
                      <a:pPr indent="0" lvl="0" marL="0" rtl="0" algn="l">
                        <a:spcBef>
                          <a:spcPts val="0"/>
                        </a:spcBef>
                        <a:spcAft>
                          <a:spcPts val="0"/>
                        </a:spcAft>
                        <a:buNone/>
                      </a:pPr>
                      <a:r>
                        <a:rPr lang="en" sz="1200"/>
                        <a:t>String</a:t>
                      </a:r>
                      <a:endParaRPr sz="1200"/>
                    </a:p>
                  </a:txBody>
                  <a:tcPr marT="91425" marB="91425" marR="91425" marL="91425"/>
                </a:tc>
                <a:tc>
                  <a:txBody>
                    <a:bodyPr/>
                    <a:lstStyle/>
                    <a:p>
                      <a:pPr indent="0" lvl="0" marL="0" rtl="0" algn="l">
                        <a:spcBef>
                          <a:spcPts val="0"/>
                        </a:spcBef>
                        <a:spcAft>
                          <a:spcPts val="0"/>
                        </a:spcAft>
                        <a:buNone/>
                      </a:pPr>
                      <a:r>
                        <a:rPr lang="en" sz="1200"/>
                        <a:t>Returns the String representation of x</a:t>
                      </a:r>
                      <a:endParaRPr sz="1200"/>
                    </a:p>
                  </a:txBody>
                  <a:tcPr marT="91425" marB="91425" marR="91425" marL="91425"/>
                </a:tc>
              </a:tr>
              <a:tr h="381000">
                <a:tc>
                  <a:txBody>
                    <a:bodyPr/>
                    <a:lstStyle/>
                    <a:p>
                      <a:pPr indent="0" lvl="0" marL="0" rtl="0" algn="l">
                        <a:spcBef>
                          <a:spcPts val="0"/>
                        </a:spcBef>
                        <a:spcAft>
                          <a:spcPts val="0"/>
                        </a:spcAft>
                        <a:buNone/>
                      </a:pPr>
                      <a:r>
                        <a:rPr lang="en" sz="1200"/>
                        <a:t>join( delimiter, list of strings)</a:t>
                      </a:r>
                      <a:endParaRPr sz="1200"/>
                    </a:p>
                  </a:txBody>
                  <a:tcPr marT="91425" marB="91425" marR="91425" marL="91425"/>
                </a:tc>
                <a:tc>
                  <a:txBody>
                    <a:bodyPr/>
                    <a:lstStyle/>
                    <a:p>
                      <a:pPr indent="0" lvl="0" marL="0" rtl="0" algn="l">
                        <a:spcBef>
                          <a:spcPts val="0"/>
                        </a:spcBef>
                        <a:spcAft>
                          <a:spcPts val="0"/>
                        </a:spcAft>
                        <a:buNone/>
                      </a:pPr>
                      <a:r>
                        <a:rPr lang="en" sz="1200"/>
                        <a:t>String</a:t>
                      </a:r>
                      <a:endParaRPr sz="1200"/>
                    </a:p>
                  </a:txBody>
                  <a:tcPr marT="91425" marB="91425" marR="91425" marL="91425"/>
                </a:tc>
                <a:tc>
                  <a:txBody>
                    <a:bodyPr/>
                    <a:lstStyle/>
                    <a:p>
                      <a:pPr indent="0" lvl="0" marL="0" rtl="0" algn="l">
                        <a:spcBef>
                          <a:spcPts val="0"/>
                        </a:spcBef>
                        <a:spcAft>
                          <a:spcPts val="0"/>
                        </a:spcAft>
                        <a:buNone/>
                      </a:pPr>
                      <a:r>
                        <a:rPr lang="en" sz="1200"/>
                        <a:t>Returns a new String composed of the strings in the list separated by the delimiter.  </a:t>
                      </a:r>
                      <a:endParaRPr sz="1200"/>
                    </a:p>
                  </a:txBody>
                  <a:tcPr marT="91425" marB="91425" marR="91425" marL="91425"/>
                </a:tc>
              </a:tr>
            </a:tbl>
          </a:graphicData>
        </a:graphic>
      </p:graphicFrame>
      <p:sp>
        <p:nvSpPr>
          <p:cNvPr id="250" name="Google Shape;250;p39"/>
          <p:cNvSpPr txBox="1"/>
          <p:nvPr/>
        </p:nvSpPr>
        <p:spPr>
          <a:xfrm>
            <a:off x="405325" y="953050"/>
            <a:ext cx="8273400" cy="8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Static methods are methods that are not available on the String objects, but only using the String data type.  </a:t>
            </a:r>
            <a:endParaRPr/>
          </a:p>
          <a:p>
            <a:pPr indent="0" lvl="0" marL="0" rtl="0" algn="l">
              <a:spcBef>
                <a:spcPts val="0"/>
              </a:spcBef>
              <a:spcAft>
                <a:spcPts val="0"/>
              </a:spcAft>
              <a:buNone/>
            </a:pPr>
            <a:r>
              <a:rPr lang="en"/>
              <a:t>	</a:t>
            </a:r>
            <a:r>
              <a:rPr b="1" lang="en"/>
              <a:t>For example: </a:t>
            </a:r>
            <a:r>
              <a:rPr lang="en"/>
              <a:t>  </a:t>
            </a:r>
            <a:r>
              <a:rPr lang="en" sz="1300">
                <a:latin typeface="Courier New"/>
                <a:ea typeface="Courier New"/>
                <a:cs typeface="Courier New"/>
                <a:sym typeface="Courier New"/>
              </a:rPr>
              <a:t>String intAsString = String.valueOf( 10 );</a:t>
            </a:r>
            <a:endParaRPr sz="1300">
              <a:latin typeface="Courier New"/>
              <a:ea typeface="Courier New"/>
              <a:cs typeface="Courier New"/>
              <a:sym typeface="Courier New"/>
            </a:endParaRPr>
          </a:p>
        </p:txBody>
      </p:sp>
      <p:sp>
        <p:nvSpPr>
          <p:cNvPr id="251" name="Google Shape;251;p39"/>
          <p:cNvSpPr txBox="1"/>
          <p:nvPr/>
        </p:nvSpPr>
        <p:spPr>
          <a:xfrm>
            <a:off x="1488725" y="3951600"/>
            <a:ext cx="6839700" cy="10614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more String and String Static methods.  Java Documentation (JavaDoc) contains a complete list of methods available for each version of the language. </a:t>
            </a:r>
            <a:endParaRPr/>
          </a:p>
          <a:p>
            <a:pPr indent="0" lvl="0" marL="0" rtl="0" algn="l">
              <a:spcBef>
                <a:spcPts val="0"/>
              </a:spcBef>
              <a:spcAft>
                <a:spcPts val="0"/>
              </a:spcAft>
              <a:buNone/>
            </a:pPr>
            <a:r>
              <a:rPr lang="en"/>
              <a:t>				</a:t>
            </a:r>
            <a:r>
              <a:rPr lang="en" u="sng">
                <a:solidFill>
                  <a:schemeClr val="hlink"/>
                </a:solidFill>
                <a:hlinkClick r:id="rId3"/>
              </a:rPr>
              <a:t>String JavaDoc for Java 8</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descr="tagline.png" id="77" name="Google Shape;77;p16"/>
          <p:cNvPicPr preferRelativeResize="0"/>
          <p:nvPr/>
        </p:nvPicPr>
        <p:blipFill>
          <a:blip r:embed="rId3">
            <a:alphaModFix/>
          </a:blip>
          <a:stretch>
            <a:fillRect/>
          </a:stretch>
        </p:blipFill>
        <p:spPr>
          <a:xfrm>
            <a:off x="205500" y="4768850"/>
            <a:ext cx="2657676" cy="234175"/>
          </a:xfrm>
          <a:prstGeom prst="rect">
            <a:avLst/>
          </a:prstGeom>
          <a:noFill/>
          <a:ln>
            <a:noFill/>
          </a:ln>
        </p:spPr>
      </p:pic>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Objectives</a:t>
            </a:r>
            <a:endParaRPr/>
          </a:p>
        </p:txBody>
      </p:sp>
      <p:sp>
        <p:nvSpPr>
          <p:cNvPr id="79" name="Google Shape;79;p16"/>
          <p:cNvSpPr txBox="1"/>
          <p:nvPr>
            <p:ph idx="1" type="body"/>
          </p:nvPr>
        </p:nvSpPr>
        <p:spPr>
          <a:xfrm>
            <a:off x="311700" y="10746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Objects and Classes</a:t>
            </a:r>
            <a:endParaRPr/>
          </a:p>
          <a:p>
            <a:pPr indent="-342900" lvl="0" marL="457200" rtl="0" algn="l">
              <a:spcBef>
                <a:spcPts val="0"/>
              </a:spcBef>
              <a:spcAft>
                <a:spcPts val="0"/>
              </a:spcAft>
              <a:buSzPts val="1800"/>
              <a:buChar char="●"/>
            </a:pPr>
            <a:r>
              <a:rPr lang="en"/>
              <a:t>Reference and Value Types</a:t>
            </a:r>
            <a:endParaRPr/>
          </a:p>
          <a:p>
            <a:pPr indent="-342900" lvl="0" marL="457200" rtl="0" algn="l">
              <a:spcBef>
                <a:spcPts val="0"/>
              </a:spcBef>
              <a:spcAft>
                <a:spcPts val="0"/>
              </a:spcAft>
              <a:buSzPts val="1800"/>
              <a:buChar char="●"/>
            </a:pPr>
            <a:r>
              <a:rPr lang="en"/>
              <a:t>Immutability</a:t>
            </a:r>
            <a:endParaRPr/>
          </a:p>
          <a:p>
            <a:pPr indent="-342900" lvl="0" marL="457200" rtl="0" algn="l">
              <a:spcBef>
                <a:spcPts val="0"/>
              </a:spcBef>
              <a:spcAft>
                <a:spcPts val="0"/>
              </a:spcAft>
              <a:buSzPts val="1800"/>
              <a:buChar char="●"/>
            </a:pPr>
            <a:r>
              <a:rPr lang="en"/>
              <a:t>String Equality</a:t>
            </a:r>
            <a:endParaRPr/>
          </a:p>
          <a:p>
            <a:pPr indent="-342900" lvl="0" marL="457200" rtl="0" algn="l">
              <a:spcBef>
                <a:spcPts val="0"/>
              </a:spcBef>
              <a:spcAft>
                <a:spcPts val="0"/>
              </a:spcAft>
              <a:buSzPts val="1800"/>
              <a:buChar char="●"/>
            </a:pPr>
            <a:r>
              <a:rPr lang="en"/>
              <a:t>String Methods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Classes and Objects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(Source code that </a:t>
            </a:r>
            <a:r>
              <a:rPr b="1" i="1" lang="en"/>
              <a:t>defines</a:t>
            </a:r>
            <a:r>
              <a:rPr lang="en"/>
              <a:t> objects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Source code</a:t>
            </a:r>
            <a:r>
              <a:rPr lang="en"/>
              <a:t> that defines how to create an object and what state (variables) and behavior (methods) that object will have.   </a:t>
            </a:r>
            <a:br>
              <a:rPr lang="en"/>
            </a:br>
            <a:endParaRPr/>
          </a:p>
          <a:p>
            <a:pPr indent="-342900" lvl="0" marL="457200" rtl="0" algn="l">
              <a:spcBef>
                <a:spcPts val="0"/>
              </a:spcBef>
              <a:spcAft>
                <a:spcPts val="0"/>
              </a:spcAft>
              <a:buSzPts val="1800"/>
              <a:buChar char="●"/>
            </a:pPr>
            <a:r>
              <a:rPr lang="en"/>
              <a:t>A class is a </a:t>
            </a:r>
            <a:r>
              <a:rPr b="1" i="1" lang="en"/>
              <a:t>blueprint</a:t>
            </a:r>
            <a:r>
              <a:rPr lang="en"/>
              <a:t> for an object.  </a:t>
            </a:r>
            <a:br>
              <a:rPr lang="en"/>
            </a:br>
            <a:endParaRPr/>
          </a:p>
          <a:p>
            <a:pPr indent="-342900" lvl="0" marL="457200" rtl="0" algn="l">
              <a:spcBef>
                <a:spcPts val="0"/>
              </a:spcBef>
              <a:spcAft>
                <a:spcPts val="0"/>
              </a:spcAft>
              <a:buSzPts val="1800"/>
              <a:buChar char="●"/>
            </a:pPr>
            <a:r>
              <a:rPr lang="en"/>
              <a:t>Classes don’t exist when the programming is running, they only exist in source code</a:t>
            </a:r>
            <a:br>
              <a:rPr lang="en"/>
            </a:br>
            <a:endParaRPr/>
          </a:p>
          <a:p>
            <a:pPr indent="-342900" lvl="0" marL="457200" rtl="0" algn="l">
              <a:spcBef>
                <a:spcPts val="0"/>
              </a:spcBef>
              <a:spcAft>
                <a:spcPts val="0"/>
              </a:spcAft>
              <a:buSzPts val="1800"/>
              <a:buChar char="●"/>
            </a:pPr>
            <a:r>
              <a:rPr lang="en"/>
              <a:t>Defines a </a:t>
            </a:r>
            <a:r>
              <a:rPr b="1" lang="en"/>
              <a:t>Data Type, </a:t>
            </a:r>
            <a:r>
              <a:rPr lang="en"/>
              <a:t>which makes everything in Java a Data Type.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840375" y="1178900"/>
            <a:ext cx="2217699" cy="3242250"/>
          </a:xfrm>
          <a:prstGeom prst="rect">
            <a:avLst/>
          </a:prstGeom>
          <a:noFill/>
          <a:ln>
            <a:noFill/>
          </a:ln>
        </p:spPr>
      </p:pic>
      <p:pic>
        <p:nvPicPr>
          <p:cNvPr id="96" name="Google Shape;96;p19"/>
          <p:cNvPicPr preferRelativeResize="0"/>
          <p:nvPr/>
        </p:nvPicPr>
        <p:blipFill>
          <a:blip r:embed="rId4">
            <a:alphaModFix/>
          </a:blip>
          <a:stretch>
            <a:fillRect/>
          </a:stretch>
        </p:blipFill>
        <p:spPr>
          <a:xfrm>
            <a:off x="5318125" y="1140925"/>
            <a:ext cx="2861650" cy="2861650"/>
          </a:xfrm>
          <a:prstGeom prst="rect">
            <a:avLst/>
          </a:prstGeom>
          <a:noFill/>
          <a:ln>
            <a:noFill/>
          </a:ln>
        </p:spPr>
      </p:pic>
      <p:cxnSp>
        <p:nvCxnSpPr>
          <p:cNvPr id="97" name="Google Shape;97;p19"/>
          <p:cNvCxnSpPr/>
          <p:nvPr/>
        </p:nvCxnSpPr>
        <p:spPr>
          <a:xfrm>
            <a:off x="3047175" y="2185025"/>
            <a:ext cx="2391600" cy="174600"/>
          </a:xfrm>
          <a:prstGeom prst="curvedConnector3">
            <a:avLst>
              <a:gd fmla="val 50000" name="adj1"/>
            </a:avLst>
          </a:prstGeom>
          <a:noFill/>
          <a:ln cap="flat" cmpd="sng" w="28575">
            <a:solidFill>
              <a:srgbClr val="000000"/>
            </a:solidFill>
            <a:prstDash val="solid"/>
            <a:round/>
            <a:headEnd len="med" w="med" type="none"/>
            <a:tailEnd len="med" w="med" type="triangle"/>
          </a:ln>
        </p:spPr>
      </p:cxnSp>
      <p:sp>
        <p:nvSpPr>
          <p:cNvPr id="98" name="Google Shape;98;p19"/>
          <p:cNvSpPr/>
          <p:nvPr/>
        </p:nvSpPr>
        <p:spPr>
          <a:xfrm>
            <a:off x="3058075" y="3397175"/>
            <a:ext cx="4767325" cy="1096950"/>
          </a:xfrm>
          <a:custGeom>
            <a:rect b="b" l="l" r="r" t="t"/>
            <a:pathLst>
              <a:path extrusionOk="0" h="43878" w="190693">
                <a:moveTo>
                  <a:pt x="0" y="3495"/>
                </a:moveTo>
                <a:cubicBezTo>
                  <a:pt x="17254" y="9538"/>
                  <a:pt x="72876" y="33927"/>
                  <a:pt x="103526" y="39751"/>
                </a:cubicBezTo>
                <a:cubicBezTo>
                  <a:pt x="134176" y="45575"/>
                  <a:pt x="170068" y="45065"/>
                  <a:pt x="183900" y="38440"/>
                </a:cubicBezTo>
                <a:cubicBezTo>
                  <a:pt x="197733" y="31815"/>
                  <a:pt x="186084" y="6407"/>
                  <a:pt x="186521" y="0"/>
                </a:cubicBezTo>
              </a:path>
            </a:pathLst>
          </a:custGeom>
          <a:noFill/>
          <a:ln cap="flat" cmpd="sng" w="28575">
            <a:solidFill>
              <a:srgbClr val="000000"/>
            </a:solidFill>
            <a:prstDash val="solid"/>
            <a:round/>
            <a:headEnd len="med" w="med" type="none"/>
            <a:tailEnd len="med" w="med" type="triangle"/>
          </a:ln>
        </p:spPr>
      </p:sp>
      <p:sp>
        <p:nvSpPr>
          <p:cNvPr id="99" name="Google Shape;99;p19"/>
          <p:cNvSpPr/>
          <p:nvPr/>
        </p:nvSpPr>
        <p:spPr>
          <a:xfrm>
            <a:off x="3058075" y="2731050"/>
            <a:ext cx="3836825" cy="1194850"/>
          </a:xfrm>
          <a:custGeom>
            <a:rect b="b" l="l" r="r" t="t"/>
            <a:pathLst>
              <a:path extrusionOk="0" h="47794" w="153473">
                <a:moveTo>
                  <a:pt x="0" y="0"/>
                </a:moveTo>
                <a:cubicBezTo>
                  <a:pt x="22933" y="7863"/>
                  <a:pt x="112262" y="43026"/>
                  <a:pt x="137597" y="47176"/>
                </a:cubicBezTo>
                <a:cubicBezTo>
                  <a:pt x="162932" y="51326"/>
                  <a:pt x="149610" y="28611"/>
                  <a:pt x="152012" y="24898"/>
                </a:cubicBezTo>
              </a:path>
            </a:pathLst>
          </a:custGeom>
          <a:noFill/>
          <a:ln cap="flat" cmpd="sng" w="28575">
            <a:solidFill>
              <a:srgbClr val="000000"/>
            </a:solidFill>
            <a:prstDash val="solid"/>
            <a:round/>
            <a:headEnd len="med" w="med" type="none"/>
            <a:tailEnd len="med" w="med" type="triangle"/>
          </a:ln>
        </p:spPr>
      </p:sp>
      <p:sp>
        <p:nvSpPr>
          <p:cNvPr id="100" name="Google Shape;100;p19"/>
          <p:cNvSpPr txBox="1"/>
          <p:nvPr/>
        </p:nvSpPr>
        <p:spPr>
          <a:xfrm>
            <a:off x="775725" y="743525"/>
            <a:ext cx="22824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t>Class</a:t>
            </a:r>
            <a:endParaRPr b="1" sz="1900"/>
          </a:p>
        </p:txBody>
      </p:sp>
      <p:sp>
        <p:nvSpPr>
          <p:cNvPr id="101" name="Google Shape;101;p19"/>
          <p:cNvSpPr txBox="1"/>
          <p:nvPr/>
        </p:nvSpPr>
        <p:spPr>
          <a:xfrm>
            <a:off x="5318125" y="749975"/>
            <a:ext cx="22824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t>Objects</a:t>
            </a:r>
            <a:endParaRPr b="1" sz="1900"/>
          </a:p>
        </p:txBody>
      </p:sp>
      <p:sp>
        <p:nvSpPr>
          <p:cNvPr id="102" name="Google Shape;102;p19"/>
          <p:cNvSpPr txBox="1"/>
          <p:nvPr/>
        </p:nvSpPr>
        <p:spPr>
          <a:xfrm>
            <a:off x="349825" y="175675"/>
            <a:ext cx="8081100" cy="5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b="1" lang="en"/>
              <a:t>class </a:t>
            </a:r>
            <a:r>
              <a:rPr lang="en"/>
              <a:t>defines </a:t>
            </a:r>
            <a:r>
              <a:rPr i="1" lang="en"/>
              <a:t>how to create an </a:t>
            </a:r>
            <a:r>
              <a:rPr b="1" i="1" lang="en"/>
              <a:t>object</a:t>
            </a:r>
            <a:r>
              <a:rPr lang="en"/>
              <a:t>.  </a:t>
            </a:r>
            <a:r>
              <a:rPr i="1" lang="en"/>
              <a:t>Multiple </a:t>
            </a:r>
            <a:r>
              <a:rPr b="1" lang="en"/>
              <a:t>Objects </a:t>
            </a:r>
            <a:r>
              <a:rPr lang="en"/>
              <a:t>can be created from the class, and each </a:t>
            </a:r>
            <a:r>
              <a:rPr b="1" lang="en"/>
              <a:t>object </a:t>
            </a:r>
            <a:r>
              <a:rPr lang="en"/>
              <a:t>created </a:t>
            </a:r>
            <a:r>
              <a:rPr i="1" lang="en"/>
              <a:t>is</a:t>
            </a:r>
            <a:r>
              <a:rPr lang="en"/>
              <a:t> </a:t>
            </a:r>
            <a:r>
              <a:rPr i="1" lang="en"/>
              <a:t>distinct </a:t>
            </a:r>
            <a:r>
              <a:rPr lang="en"/>
              <a:t>from others.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775725" y="743525"/>
            <a:ext cx="29787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t>Chocolate Chip Recipe</a:t>
            </a:r>
            <a:endParaRPr b="1" sz="1900"/>
          </a:p>
        </p:txBody>
      </p:sp>
      <p:sp>
        <p:nvSpPr>
          <p:cNvPr id="108" name="Google Shape;108;p20"/>
          <p:cNvSpPr txBox="1"/>
          <p:nvPr/>
        </p:nvSpPr>
        <p:spPr>
          <a:xfrm>
            <a:off x="4572000" y="749975"/>
            <a:ext cx="30285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t>Chocolate Chip Cookies</a:t>
            </a:r>
            <a:endParaRPr b="1" sz="1900"/>
          </a:p>
        </p:txBody>
      </p:sp>
      <p:sp>
        <p:nvSpPr>
          <p:cNvPr id="109" name="Google Shape;109;p20"/>
          <p:cNvSpPr txBox="1"/>
          <p:nvPr/>
        </p:nvSpPr>
        <p:spPr>
          <a:xfrm>
            <a:off x="349825" y="175675"/>
            <a:ext cx="8081100" cy="5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Another example:   You can think of a class as a recipe…  But instead of cookies, it is a recipe that creates objects.</a:t>
            </a:r>
            <a:endParaRPr/>
          </a:p>
        </p:txBody>
      </p:sp>
      <p:pic>
        <p:nvPicPr>
          <p:cNvPr id="110" name="Google Shape;110;p20"/>
          <p:cNvPicPr preferRelativeResize="0"/>
          <p:nvPr/>
        </p:nvPicPr>
        <p:blipFill>
          <a:blip r:embed="rId3">
            <a:alphaModFix/>
          </a:blip>
          <a:stretch>
            <a:fillRect/>
          </a:stretch>
        </p:blipFill>
        <p:spPr>
          <a:xfrm>
            <a:off x="4884450" y="1232850"/>
            <a:ext cx="2465117" cy="3697675"/>
          </a:xfrm>
          <a:prstGeom prst="rect">
            <a:avLst/>
          </a:prstGeom>
          <a:noFill/>
          <a:ln>
            <a:noFill/>
          </a:ln>
        </p:spPr>
      </p:pic>
      <p:sp>
        <p:nvSpPr>
          <p:cNvPr id="111" name="Google Shape;111;p20"/>
          <p:cNvSpPr txBox="1"/>
          <p:nvPr/>
        </p:nvSpPr>
        <p:spPr>
          <a:xfrm>
            <a:off x="467150" y="1297625"/>
            <a:ext cx="3745800" cy="3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solidFill>
                  <a:schemeClr val="dk1"/>
                </a:solidFill>
                <a:highlight>
                  <a:srgbClr val="F9F9F9"/>
                </a:highlight>
                <a:latin typeface="Playfair Display"/>
                <a:ea typeface="Playfair Display"/>
                <a:cs typeface="Playfair Display"/>
                <a:sym typeface="Playfair Display"/>
              </a:rPr>
              <a:t>Ingredients</a:t>
            </a:r>
            <a:endParaRPr sz="2100">
              <a:solidFill>
                <a:schemeClr val="dk1"/>
              </a:solidFill>
              <a:highlight>
                <a:srgbClr val="F9F9F9"/>
              </a:highlight>
              <a:latin typeface="Playfair Display"/>
              <a:ea typeface="Playfair Display"/>
              <a:cs typeface="Playfair Display"/>
              <a:sym typeface="Playfair Display"/>
            </a:endParaRPr>
          </a:p>
          <a:p>
            <a:pPr indent="-228600" lvl="0" marL="838200" marR="190500" rtl="0" algn="l">
              <a:lnSpc>
                <a:spcPct val="146000"/>
              </a:lnSpc>
              <a:spcBef>
                <a:spcPts val="4600"/>
              </a:spcBef>
              <a:spcAft>
                <a:spcPts val="0"/>
              </a:spcAft>
              <a:buClr>
                <a:srgbClr val="282F2F"/>
              </a:buClr>
              <a:buSzPts val="800"/>
              <a:buNone/>
            </a:pPr>
            <a:r>
              <a:rPr lang="en" sz="800">
                <a:solidFill>
                  <a:srgbClr val="282F2F"/>
                </a:solidFill>
                <a:highlight>
                  <a:srgbClr val="F9F9F9"/>
                </a:highlight>
              </a:rPr>
              <a:t>3/4 cup (1.5 sticks or 170g) </a:t>
            </a:r>
            <a:r>
              <a:rPr b="1" lang="en" sz="800">
                <a:solidFill>
                  <a:srgbClr val="282F2F"/>
                </a:solidFill>
                <a:highlight>
                  <a:srgbClr val="F9F9F9"/>
                </a:highlight>
              </a:rPr>
              <a:t>unsalted butter</a:t>
            </a:r>
            <a:r>
              <a:rPr lang="en" sz="800">
                <a:solidFill>
                  <a:srgbClr val="282F2F"/>
                </a:solidFill>
                <a:highlight>
                  <a:srgbClr val="F9F9F9"/>
                </a:highlight>
              </a:rPr>
              <a:t>, softened to </a:t>
            </a:r>
            <a:r>
              <a:rPr lang="en" sz="800">
                <a:solidFill>
                  <a:srgbClr val="2CC1C0"/>
                </a:solidFill>
                <a:highlight>
                  <a:srgbClr val="F9F9F9"/>
                </a:highlight>
                <a:uFill>
                  <a:noFill/>
                </a:uFill>
                <a:hlinkClick r:id="rId4">
                  <a:extLst>
                    <a:ext uri="{A12FA001-AC4F-418D-AE19-62706E023703}">
                      <ahyp:hlinkClr val="tx"/>
                    </a:ext>
                  </a:extLst>
                </a:hlinkClick>
              </a:rPr>
              <a:t>room temperature</a:t>
            </a:r>
            <a:endParaRPr sz="800">
              <a:solidFill>
                <a:srgbClr val="2CC1C0"/>
              </a:solidFill>
              <a:highlight>
                <a:srgbClr val="F9F9F9"/>
              </a:highlight>
            </a:endParaRPr>
          </a:p>
          <a:p>
            <a:pPr indent="-228600" lvl="0" marL="838200" marR="190500" rtl="0" algn="l">
              <a:lnSpc>
                <a:spcPct val="146000"/>
              </a:lnSpc>
              <a:spcBef>
                <a:spcPts val="0"/>
              </a:spcBef>
              <a:spcAft>
                <a:spcPts val="0"/>
              </a:spcAft>
              <a:buClr>
                <a:srgbClr val="282F2F"/>
              </a:buClr>
              <a:buSzPts val="800"/>
              <a:buNone/>
            </a:pPr>
            <a:r>
              <a:rPr lang="en" sz="800">
                <a:solidFill>
                  <a:srgbClr val="282F2F"/>
                </a:solidFill>
                <a:highlight>
                  <a:srgbClr val="F9F9F9"/>
                </a:highlight>
              </a:rPr>
              <a:t>3/4 cup (150g) packed light or dark </a:t>
            </a:r>
            <a:r>
              <a:rPr b="1" lang="en" sz="800">
                <a:solidFill>
                  <a:srgbClr val="282F2F"/>
                </a:solidFill>
                <a:highlight>
                  <a:srgbClr val="F9F9F9"/>
                </a:highlight>
              </a:rPr>
              <a:t>brown sugar</a:t>
            </a:r>
            <a:endParaRPr b="1" sz="800">
              <a:solidFill>
                <a:srgbClr val="282F2F"/>
              </a:solidFill>
              <a:highlight>
                <a:srgbClr val="F9F9F9"/>
              </a:highlight>
            </a:endParaRPr>
          </a:p>
          <a:p>
            <a:pPr indent="-228600" lvl="0" marL="838200" marR="190500" rtl="0" algn="l">
              <a:lnSpc>
                <a:spcPct val="146000"/>
              </a:lnSpc>
              <a:spcBef>
                <a:spcPts val="0"/>
              </a:spcBef>
              <a:spcAft>
                <a:spcPts val="0"/>
              </a:spcAft>
              <a:buClr>
                <a:srgbClr val="282F2F"/>
              </a:buClr>
              <a:buSzPts val="800"/>
              <a:buNone/>
            </a:pPr>
            <a:r>
              <a:rPr lang="en" sz="800">
                <a:solidFill>
                  <a:srgbClr val="282F2F"/>
                </a:solidFill>
                <a:highlight>
                  <a:srgbClr val="F9F9F9"/>
                </a:highlight>
              </a:rPr>
              <a:t>1/4 cup (50g) </a:t>
            </a:r>
            <a:r>
              <a:rPr b="1" lang="en" sz="800">
                <a:solidFill>
                  <a:srgbClr val="282F2F"/>
                </a:solidFill>
                <a:highlight>
                  <a:srgbClr val="F9F9F9"/>
                </a:highlight>
              </a:rPr>
              <a:t>granulated sugar</a:t>
            </a:r>
            <a:endParaRPr b="1" sz="800">
              <a:solidFill>
                <a:srgbClr val="282F2F"/>
              </a:solidFill>
              <a:highlight>
                <a:srgbClr val="F9F9F9"/>
              </a:highlight>
            </a:endParaRPr>
          </a:p>
          <a:p>
            <a:pPr indent="-228600" lvl="0" marL="838200" marR="190500" rtl="0" algn="l">
              <a:lnSpc>
                <a:spcPct val="146000"/>
              </a:lnSpc>
              <a:spcBef>
                <a:spcPts val="0"/>
              </a:spcBef>
              <a:spcAft>
                <a:spcPts val="0"/>
              </a:spcAft>
              <a:buClr>
                <a:srgbClr val="282F2F"/>
              </a:buClr>
              <a:buSzPts val="800"/>
              <a:buNone/>
            </a:pPr>
            <a:r>
              <a:rPr lang="en" sz="800">
                <a:solidFill>
                  <a:srgbClr val="282F2F"/>
                </a:solidFill>
                <a:highlight>
                  <a:srgbClr val="F9F9F9"/>
                </a:highlight>
              </a:rPr>
              <a:t>1 large </a:t>
            </a:r>
            <a:r>
              <a:rPr b="1" lang="en" sz="800">
                <a:solidFill>
                  <a:srgbClr val="282F2F"/>
                </a:solidFill>
                <a:highlight>
                  <a:srgbClr val="F9F9F9"/>
                </a:highlight>
              </a:rPr>
              <a:t>egg</a:t>
            </a:r>
            <a:r>
              <a:rPr lang="en" sz="800">
                <a:solidFill>
                  <a:srgbClr val="282F2F"/>
                </a:solidFill>
                <a:highlight>
                  <a:srgbClr val="F9F9F9"/>
                </a:highlight>
              </a:rPr>
              <a:t>, at room temperature</a:t>
            </a:r>
            <a:endParaRPr sz="800">
              <a:solidFill>
                <a:srgbClr val="282F2F"/>
              </a:solidFill>
              <a:highlight>
                <a:srgbClr val="F9F9F9"/>
              </a:highlight>
            </a:endParaRPr>
          </a:p>
          <a:p>
            <a:pPr indent="-228600" lvl="0" marL="838200" marR="190500" rtl="0" algn="l">
              <a:lnSpc>
                <a:spcPct val="146000"/>
              </a:lnSpc>
              <a:spcBef>
                <a:spcPts val="0"/>
              </a:spcBef>
              <a:spcAft>
                <a:spcPts val="0"/>
              </a:spcAft>
              <a:buClr>
                <a:srgbClr val="282F2F"/>
              </a:buClr>
              <a:buSzPts val="800"/>
              <a:buNone/>
            </a:pPr>
            <a:r>
              <a:rPr lang="en" sz="800">
                <a:solidFill>
                  <a:srgbClr val="282F2F"/>
                </a:solidFill>
                <a:highlight>
                  <a:srgbClr val="F9F9F9"/>
                </a:highlight>
              </a:rPr>
              <a:t>2 teaspoons </a:t>
            </a:r>
            <a:r>
              <a:rPr b="1" lang="en" sz="800">
                <a:solidFill>
                  <a:srgbClr val="282F2F"/>
                </a:solidFill>
                <a:highlight>
                  <a:srgbClr val="F9F9F9"/>
                </a:highlight>
              </a:rPr>
              <a:t>pure vanilla extract</a:t>
            </a:r>
            <a:endParaRPr b="1" sz="800">
              <a:solidFill>
                <a:srgbClr val="282F2F"/>
              </a:solidFill>
              <a:highlight>
                <a:srgbClr val="F9F9F9"/>
              </a:highlight>
            </a:endParaRPr>
          </a:p>
          <a:p>
            <a:pPr indent="-228600" lvl="0" marL="838200" marR="190500" rtl="0" algn="l">
              <a:lnSpc>
                <a:spcPct val="146000"/>
              </a:lnSpc>
              <a:spcBef>
                <a:spcPts val="0"/>
              </a:spcBef>
              <a:spcAft>
                <a:spcPts val="0"/>
              </a:spcAft>
              <a:buClr>
                <a:srgbClr val="282F2F"/>
              </a:buClr>
              <a:buSzPts val="800"/>
              <a:buNone/>
            </a:pPr>
            <a:r>
              <a:rPr lang="en" sz="800">
                <a:solidFill>
                  <a:srgbClr val="282F2F"/>
                </a:solidFill>
                <a:highlight>
                  <a:srgbClr val="F9F9F9"/>
                </a:highlight>
              </a:rPr>
              <a:t>2 cups (250g) </a:t>
            </a:r>
            <a:r>
              <a:rPr b="1" lang="en" sz="800">
                <a:solidFill>
                  <a:srgbClr val="282F2F"/>
                </a:solidFill>
                <a:highlight>
                  <a:srgbClr val="F9F9F9"/>
                </a:highlight>
              </a:rPr>
              <a:t>all-purpose flour</a:t>
            </a:r>
            <a:r>
              <a:rPr lang="en" sz="800">
                <a:solidFill>
                  <a:srgbClr val="282F2F"/>
                </a:solidFill>
                <a:highlight>
                  <a:srgbClr val="F9F9F9"/>
                </a:highlight>
              </a:rPr>
              <a:t> (</a:t>
            </a:r>
            <a:r>
              <a:rPr lang="en" sz="800">
                <a:solidFill>
                  <a:srgbClr val="2CC1C0"/>
                </a:solidFill>
                <a:highlight>
                  <a:srgbClr val="F9F9F9"/>
                </a:highlight>
                <a:uFill>
                  <a:noFill/>
                </a:uFill>
                <a:hlinkClick r:id="rId5">
                  <a:extLst>
                    <a:ext uri="{A12FA001-AC4F-418D-AE19-62706E023703}">
                      <ahyp:hlinkClr val="tx"/>
                    </a:ext>
                  </a:extLst>
                </a:hlinkClick>
              </a:rPr>
              <a:t>spoon &amp; leveled</a:t>
            </a:r>
            <a:r>
              <a:rPr lang="en" sz="800">
                <a:solidFill>
                  <a:srgbClr val="282F2F"/>
                </a:solidFill>
                <a:highlight>
                  <a:srgbClr val="F9F9F9"/>
                </a:highlight>
              </a:rPr>
              <a:t>)</a:t>
            </a:r>
            <a:endParaRPr sz="800">
              <a:solidFill>
                <a:srgbClr val="282F2F"/>
              </a:solidFill>
              <a:highlight>
                <a:srgbClr val="F9F9F9"/>
              </a:highlight>
            </a:endParaRPr>
          </a:p>
          <a:p>
            <a:pPr indent="-228600" lvl="0" marL="838200" marR="190500" rtl="0" algn="l">
              <a:lnSpc>
                <a:spcPct val="146000"/>
              </a:lnSpc>
              <a:spcBef>
                <a:spcPts val="0"/>
              </a:spcBef>
              <a:spcAft>
                <a:spcPts val="0"/>
              </a:spcAft>
              <a:buClr>
                <a:srgbClr val="282F2F"/>
              </a:buClr>
              <a:buSzPts val="800"/>
              <a:buNone/>
            </a:pPr>
            <a:r>
              <a:rPr lang="en" sz="800">
                <a:solidFill>
                  <a:srgbClr val="282F2F"/>
                </a:solidFill>
                <a:highlight>
                  <a:srgbClr val="F9F9F9"/>
                </a:highlight>
              </a:rPr>
              <a:t>2 teaspoons </a:t>
            </a:r>
            <a:r>
              <a:rPr b="1" lang="en" sz="800">
                <a:solidFill>
                  <a:srgbClr val="282F2F"/>
                </a:solidFill>
                <a:highlight>
                  <a:srgbClr val="F9F9F9"/>
                </a:highlight>
              </a:rPr>
              <a:t>cornstarch</a:t>
            </a:r>
            <a:endParaRPr b="1" sz="800">
              <a:solidFill>
                <a:srgbClr val="282F2F"/>
              </a:solidFill>
              <a:highlight>
                <a:srgbClr val="F9F9F9"/>
              </a:highlight>
            </a:endParaRPr>
          </a:p>
          <a:p>
            <a:pPr indent="-228600" lvl="0" marL="838200" marR="190500" rtl="0" algn="l">
              <a:lnSpc>
                <a:spcPct val="146000"/>
              </a:lnSpc>
              <a:spcBef>
                <a:spcPts val="0"/>
              </a:spcBef>
              <a:spcAft>
                <a:spcPts val="0"/>
              </a:spcAft>
              <a:buClr>
                <a:srgbClr val="282F2F"/>
              </a:buClr>
              <a:buSzPts val="800"/>
              <a:buNone/>
            </a:pPr>
            <a:r>
              <a:rPr lang="en" sz="800">
                <a:solidFill>
                  <a:srgbClr val="282F2F"/>
                </a:solidFill>
                <a:highlight>
                  <a:srgbClr val="F9F9F9"/>
                </a:highlight>
              </a:rPr>
              <a:t>1 teaspoon </a:t>
            </a:r>
            <a:r>
              <a:rPr b="1" lang="en" sz="800">
                <a:solidFill>
                  <a:srgbClr val="282F2F"/>
                </a:solidFill>
                <a:highlight>
                  <a:srgbClr val="F9F9F9"/>
                </a:highlight>
              </a:rPr>
              <a:t>baking soda</a:t>
            </a:r>
            <a:endParaRPr b="1" sz="800">
              <a:solidFill>
                <a:srgbClr val="282F2F"/>
              </a:solidFill>
              <a:highlight>
                <a:srgbClr val="F9F9F9"/>
              </a:highlight>
            </a:endParaRPr>
          </a:p>
          <a:p>
            <a:pPr indent="-228600" lvl="0" marL="838200" marR="190500" rtl="0" algn="l">
              <a:lnSpc>
                <a:spcPct val="146000"/>
              </a:lnSpc>
              <a:spcBef>
                <a:spcPts val="0"/>
              </a:spcBef>
              <a:spcAft>
                <a:spcPts val="0"/>
              </a:spcAft>
              <a:buClr>
                <a:srgbClr val="282F2F"/>
              </a:buClr>
              <a:buSzPts val="800"/>
              <a:buNone/>
            </a:pPr>
            <a:r>
              <a:rPr lang="en" sz="800">
                <a:solidFill>
                  <a:srgbClr val="282F2F"/>
                </a:solidFill>
                <a:highlight>
                  <a:srgbClr val="F9F9F9"/>
                </a:highlight>
              </a:rPr>
              <a:t>1/2 teaspoon </a:t>
            </a:r>
            <a:r>
              <a:rPr b="1" lang="en" sz="800">
                <a:solidFill>
                  <a:srgbClr val="282F2F"/>
                </a:solidFill>
                <a:highlight>
                  <a:srgbClr val="F9F9F9"/>
                </a:highlight>
              </a:rPr>
              <a:t>salt</a:t>
            </a:r>
            <a:endParaRPr b="1" sz="800">
              <a:solidFill>
                <a:srgbClr val="282F2F"/>
              </a:solidFill>
              <a:highlight>
                <a:srgbClr val="F9F9F9"/>
              </a:highlight>
            </a:endParaRPr>
          </a:p>
          <a:p>
            <a:pPr indent="-228600" lvl="0" marL="838200" marR="190500" rtl="0" algn="l">
              <a:lnSpc>
                <a:spcPct val="146000"/>
              </a:lnSpc>
              <a:spcBef>
                <a:spcPts val="0"/>
              </a:spcBef>
              <a:spcAft>
                <a:spcPts val="0"/>
              </a:spcAft>
              <a:buClr>
                <a:srgbClr val="282F2F"/>
              </a:buClr>
              <a:buSzPts val="800"/>
              <a:buNone/>
            </a:pPr>
            <a:r>
              <a:rPr lang="en" sz="800">
                <a:solidFill>
                  <a:srgbClr val="282F2F"/>
                </a:solidFill>
                <a:highlight>
                  <a:srgbClr val="F9F9F9"/>
                </a:highlight>
              </a:rPr>
              <a:t>1 and 1/4 cup (225g) </a:t>
            </a:r>
            <a:r>
              <a:rPr b="1" lang="en" sz="800">
                <a:solidFill>
                  <a:srgbClr val="282F2F"/>
                </a:solidFill>
                <a:highlight>
                  <a:srgbClr val="F9F9F9"/>
                </a:highlight>
              </a:rPr>
              <a:t>semi-sweet chocolate chips</a:t>
            </a:r>
            <a:endParaRPr b="1" sz="800">
              <a:solidFill>
                <a:srgbClr val="282F2F"/>
              </a:solidFill>
              <a:highlight>
                <a:srgbClr val="F9F9F9"/>
              </a:highlight>
            </a:endParaRPr>
          </a:p>
          <a:p>
            <a:pPr indent="0" lvl="0" marL="0" rtl="0" algn="l">
              <a:spcBef>
                <a:spcPts val="43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ONLY exist in memory when program runs</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t>
            </a:r>
            <a:r>
              <a:rPr b="1" lang="en"/>
              <a:t>object</a:t>
            </a:r>
            <a:r>
              <a:rPr lang="en"/>
              <a:t> is an </a:t>
            </a:r>
            <a:r>
              <a:rPr b="1" lang="en" u="sng"/>
              <a:t>in-memory data structure</a:t>
            </a:r>
            <a:r>
              <a:rPr lang="en"/>
              <a:t> that execute </a:t>
            </a:r>
            <a:r>
              <a:rPr b="1" i="1" lang="en"/>
              <a:t>state (data)</a:t>
            </a:r>
            <a:r>
              <a:rPr lang="en"/>
              <a:t> and </a:t>
            </a:r>
            <a:r>
              <a:rPr b="1" i="1" lang="en"/>
              <a:t>behavior</a:t>
            </a:r>
            <a:r>
              <a:rPr b="1" lang="en"/>
              <a:t> (methods)</a:t>
            </a:r>
            <a:endParaRPr/>
          </a:p>
          <a:p>
            <a:pPr indent="-342900" lvl="0" marL="457200" rtl="0" algn="l">
              <a:spcBef>
                <a:spcPts val="1600"/>
              </a:spcBef>
              <a:spcAft>
                <a:spcPts val="0"/>
              </a:spcAft>
              <a:buSzPts val="1800"/>
              <a:buChar char="●"/>
            </a:pPr>
            <a:r>
              <a:rPr b="1" lang="en"/>
              <a:t>Objects live in the computer’s memory and only exist while a program is executing</a:t>
            </a:r>
            <a:endParaRPr b="1"/>
          </a:p>
          <a:p>
            <a:pPr indent="-342900" lvl="0" marL="457200" rtl="0" algn="l">
              <a:spcBef>
                <a:spcPts val="0"/>
              </a:spcBef>
              <a:spcAft>
                <a:spcPts val="0"/>
              </a:spcAft>
              <a:buSzPts val="1800"/>
              <a:buChar char="●"/>
            </a:pPr>
            <a:r>
              <a:rPr lang="en"/>
              <a:t>Each object is distinct and separate from every other object in our program</a:t>
            </a:r>
            <a:endParaRPr/>
          </a:p>
          <a:p>
            <a:pPr indent="-342900" lvl="0" marL="457200" rtl="0" algn="l">
              <a:spcBef>
                <a:spcPts val="0"/>
              </a:spcBef>
              <a:spcAft>
                <a:spcPts val="0"/>
              </a:spcAft>
              <a:buSzPts val="1800"/>
              <a:buChar char="●"/>
            </a:pPr>
            <a:r>
              <a:rPr b="1" lang="en"/>
              <a:t>Objects are not </a:t>
            </a:r>
            <a:r>
              <a:rPr b="1" i="1" lang="en"/>
              <a:t>written</a:t>
            </a:r>
            <a:r>
              <a:rPr b="1" lang="en"/>
              <a:t> in source code</a:t>
            </a:r>
            <a:r>
              <a:rPr lang="en"/>
              <a:t>, i</a:t>
            </a:r>
            <a:r>
              <a:rPr b="1" lang="en"/>
              <a:t>nstead they are what is created when our program executes</a:t>
            </a:r>
            <a:r>
              <a:rPr lang="en"/>
              <a:t>, based on the source code we write. </a:t>
            </a:r>
            <a:endParaRPr/>
          </a:p>
          <a:p>
            <a:pPr indent="-342900" lvl="0" marL="457200" rtl="0" algn="l">
              <a:spcBef>
                <a:spcPts val="0"/>
              </a:spcBef>
              <a:spcAft>
                <a:spcPts val="0"/>
              </a:spcAft>
              <a:buSzPts val="1800"/>
              <a:buChar char="●"/>
            </a:pPr>
            <a:r>
              <a:rPr lang="en"/>
              <a:t>Everything in Java is an Object, except the primitive data types (byte, short, int, long, float, double, boolean, and char)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Objects</a:t>
            </a:r>
            <a:endParaRPr/>
          </a:p>
        </p:txBody>
      </p:sp>
      <p:sp>
        <p:nvSpPr>
          <p:cNvPr id="123" name="Google Shape;123;p22"/>
          <p:cNvSpPr txBox="1"/>
          <p:nvPr>
            <p:ph idx="1" type="body"/>
          </p:nvPr>
        </p:nvSpPr>
        <p:spPr>
          <a:xfrm>
            <a:off x="311700" y="1152475"/>
            <a:ext cx="8520600" cy="35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t>
            </a:r>
            <a:r>
              <a:rPr i="1" lang="en"/>
              <a:t>Object </a:t>
            </a:r>
            <a:r>
              <a:rPr lang="en"/>
              <a:t>is an </a:t>
            </a:r>
            <a:r>
              <a:rPr b="1" lang="en"/>
              <a:t>instance </a:t>
            </a:r>
            <a:r>
              <a:rPr lang="en"/>
              <a:t>of a </a:t>
            </a:r>
            <a:r>
              <a:rPr i="1" lang="en"/>
              <a:t>class</a:t>
            </a:r>
            <a:r>
              <a:rPr lang="en"/>
              <a:t>.</a:t>
            </a:r>
            <a:endParaRPr/>
          </a:p>
          <a:p>
            <a:pPr indent="0" lvl="0" marL="0" rtl="0" algn="l">
              <a:spcBef>
                <a:spcPts val="1600"/>
              </a:spcBef>
              <a:spcAft>
                <a:spcPts val="0"/>
              </a:spcAft>
              <a:buNone/>
            </a:pPr>
            <a:r>
              <a:rPr lang="en"/>
              <a:t>Steps to </a:t>
            </a:r>
            <a:r>
              <a:rPr b="1" lang="en"/>
              <a:t>instantiate </a:t>
            </a:r>
            <a:r>
              <a:rPr lang="en"/>
              <a:t>(create) an </a:t>
            </a:r>
            <a:r>
              <a:rPr i="1" lang="en"/>
              <a:t>object </a:t>
            </a:r>
            <a:r>
              <a:rPr lang="en"/>
              <a:t>from a </a:t>
            </a:r>
            <a:r>
              <a:rPr i="1" lang="en"/>
              <a:t>class</a:t>
            </a:r>
            <a:r>
              <a:rPr lang="en"/>
              <a:t>:</a:t>
            </a:r>
            <a:endParaRPr/>
          </a:p>
          <a:p>
            <a:pPr indent="-342900" lvl="0" marL="457200" rtl="0" algn="l">
              <a:spcBef>
                <a:spcPts val="1600"/>
              </a:spcBef>
              <a:spcAft>
                <a:spcPts val="0"/>
              </a:spcAft>
              <a:buSzPts val="1800"/>
              <a:buAutoNum type="arabicPeriod"/>
            </a:pPr>
            <a:r>
              <a:rPr b="1" lang="en">
                <a:solidFill>
                  <a:srgbClr val="0000FF"/>
                </a:solidFill>
              </a:rPr>
              <a:t>Declare </a:t>
            </a:r>
            <a:r>
              <a:rPr lang="en"/>
              <a:t>a variable to hold the object.  The class will be the </a:t>
            </a:r>
            <a:r>
              <a:rPr lang="en" u="sng"/>
              <a:t>data type</a:t>
            </a:r>
            <a:r>
              <a:rPr lang="en"/>
              <a:t>.</a:t>
            </a:r>
            <a:endParaRPr/>
          </a:p>
          <a:p>
            <a:pPr indent="-342900" lvl="0" marL="457200" rtl="0" algn="l">
              <a:spcBef>
                <a:spcPts val="0"/>
              </a:spcBef>
              <a:spcAft>
                <a:spcPts val="0"/>
              </a:spcAft>
              <a:buSzPts val="1800"/>
              <a:buAutoNum type="arabicPeriod"/>
            </a:pPr>
            <a:r>
              <a:rPr b="1" lang="en">
                <a:solidFill>
                  <a:srgbClr val="980000"/>
                </a:solidFill>
              </a:rPr>
              <a:t>Instantiate </a:t>
            </a:r>
            <a:r>
              <a:rPr lang="en"/>
              <a:t>a new object from the class using the </a:t>
            </a:r>
            <a:r>
              <a:rPr lang="en">
                <a:solidFill>
                  <a:srgbClr val="FF9900"/>
                </a:solidFill>
              </a:rPr>
              <a:t>new </a:t>
            </a:r>
            <a:r>
              <a:rPr lang="en"/>
              <a:t>keyword</a:t>
            </a:r>
            <a:endParaRPr/>
          </a:p>
          <a:p>
            <a:pPr indent="-342900" lvl="0" marL="457200" rtl="0" algn="l">
              <a:spcBef>
                <a:spcPts val="0"/>
              </a:spcBef>
              <a:spcAft>
                <a:spcPts val="0"/>
              </a:spcAft>
              <a:buSzPts val="1800"/>
              <a:buAutoNum type="arabicPeriod"/>
            </a:pPr>
            <a:r>
              <a:rPr b="1" lang="en">
                <a:solidFill>
                  <a:srgbClr val="274E13"/>
                </a:solidFill>
              </a:rPr>
              <a:t>Initialize </a:t>
            </a:r>
            <a:r>
              <a:rPr lang="en"/>
              <a:t>variables inside the object with initial values using the constructor</a:t>
            </a:r>
            <a:endParaRPr/>
          </a:p>
          <a:p>
            <a:pPr indent="0" lvl="0" marL="457200" rtl="0" algn="l">
              <a:spcBef>
                <a:spcPts val="1600"/>
              </a:spcBef>
              <a:spcAft>
                <a:spcPts val="0"/>
              </a:spcAft>
              <a:buNone/>
            </a:pPr>
            <a:r>
              <a:rPr b="1" lang="en" sz="1400">
                <a:solidFill>
                  <a:srgbClr val="0000FF"/>
                </a:solidFill>
                <a:latin typeface="Courier New"/>
                <a:ea typeface="Courier New"/>
                <a:cs typeface="Courier New"/>
                <a:sym typeface="Courier New"/>
              </a:rPr>
              <a:t>LegoPerson legoJohn</a:t>
            </a:r>
            <a:r>
              <a:rPr b="1" lang="en" sz="1400">
                <a:latin typeface="Courier New"/>
                <a:ea typeface="Courier New"/>
                <a:cs typeface="Courier New"/>
                <a:sym typeface="Courier New"/>
              </a:rPr>
              <a:t> = </a:t>
            </a:r>
            <a:r>
              <a:rPr lang="en" sz="1400">
                <a:solidFill>
                  <a:srgbClr val="980000"/>
                </a:solidFill>
                <a:latin typeface="Courier New"/>
                <a:ea typeface="Courier New"/>
                <a:cs typeface="Courier New"/>
                <a:sym typeface="Courier New"/>
              </a:rPr>
              <a:t>new</a:t>
            </a:r>
            <a:r>
              <a:rPr b="1" lang="en" sz="1400">
                <a:solidFill>
                  <a:srgbClr val="980000"/>
                </a:solidFill>
                <a:latin typeface="Courier New"/>
                <a:ea typeface="Courier New"/>
                <a:cs typeface="Courier New"/>
                <a:sym typeface="Courier New"/>
              </a:rPr>
              <a:t> LegoPerson</a:t>
            </a:r>
            <a:r>
              <a:rPr b="1" lang="en" sz="1400">
                <a:solidFill>
                  <a:srgbClr val="274E13"/>
                </a:solidFill>
                <a:latin typeface="Courier New"/>
                <a:ea typeface="Courier New"/>
                <a:cs typeface="Courier New"/>
                <a:sym typeface="Courier New"/>
              </a:rPr>
              <a:t>(</a:t>
            </a:r>
            <a:r>
              <a:rPr b="1" lang="en" sz="1400">
                <a:solidFill>
                  <a:srgbClr val="274E13"/>
                </a:solidFill>
                <a:latin typeface="Courier New"/>
                <a:ea typeface="Courier New"/>
                <a:cs typeface="Courier New"/>
                <a:sym typeface="Courier New"/>
              </a:rPr>
              <a:t>clothesColor, hasConstructionHat</a:t>
            </a:r>
            <a:r>
              <a:rPr b="1" lang="en" sz="1400">
                <a:solidFill>
                  <a:srgbClr val="274E13"/>
                </a:solidFill>
                <a:latin typeface="Courier New"/>
                <a:ea typeface="Courier New"/>
                <a:cs typeface="Courier New"/>
                <a:sym typeface="Courier New"/>
              </a:rPr>
              <a:t>)</a:t>
            </a:r>
            <a:r>
              <a:rPr b="1" lang="en" sz="1400">
                <a:latin typeface="Courier New"/>
                <a:ea typeface="Courier New"/>
                <a:cs typeface="Courier New"/>
                <a:sym typeface="Courier New"/>
              </a:rPr>
              <a:t>;</a:t>
            </a:r>
            <a:endParaRPr b="1" sz="1400">
              <a:latin typeface="Courier New"/>
              <a:ea typeface="Courier New"/>
              <a:cs typeface="Courier New"/>
              <a:sym typeface="Courier New"/>
            </a:endParaRPr>
          </a:p>
          <a:p>
            <a:pPr indent="0" lvl="0" marL="457200" rtl="0" algn="l">
              <a:spcBef>
                <a:spcPts val="1600"/>
              </a:spcBef>
              <a:spcAft>
                <a:spcPts val="0"/>
              </a:spcAft>
              <a:buNone/>
            </a:pPr>
            <a:r>
              <a:rPr b="1" lang="en" sz="1400">
                <a:solidFill>
                  <a:srgbClr val="0000FF"/>
                </a:solidFill>
                <a:latin typeface="Courier New"/>
                <a:ea typeface="Courier New"/>
                <a:cs typeface="Courier New"/>
                <a:sym typeface="Courier New"/>
              </a:rPr>
              <a:t>Scanner in</a:t>
            </a:r>
            <a:r>
              <a:rPr b="1" lang="en" sz="1400">
                <a:latin typeface="Courier New"/>
                <a:ea typeface="Courier New"/>
                <a:cs typeface="Courier New"/>
                <a:sym typeface="Courier New"/>
              </a:rPr>
              <a:t> = </a:t>
            </a:r>
            <a:r>
              <a:rPr b="1" lang="en" sz="1400">
                <a:solidFill>
                  <a:srgbClr val="980000"/>
                </a:solidFill>
                <a:latin typeface="Courier New"/>
                <a:ea typeface="Courier New"/>
                <a:cs typeface="Courier New"/>
                <a:sym typeface="Courier New"/>
              </a:rPr>
              <a:t>new Scanner</a:t>
            </a:r>
            <a:r>
              <a:rPr b="1" lang="en" sz="1400">
                <a:solidFill>
                  <a:srgbClr val="274E13"/>
                </a:solidFill>
                <a:latin typeface="Courier New"/>
                <a:ea typeface="Courier New"/>
                <a:cs typeface="Courier New"/>
                <a:sym typeface="Courier New"/>
              </a:rPr>
              <a:t>(System.in)</a:t>
            </a:r>
            <a:r>
              <a:rPr b="1" lang="en" sz="1400">
                <a:latin typeface="Courier New"/>
                <a:ea typeface="Courier New"/>
                <a:cs typeface="Courier New"/>
                <a:sym typeface="Courier New"/>
              </a:rPr>
              <a:t>;</a:t>
            </a:r>
            <a:endParaRPr b="1" sz="1400">
              <a:latin typeface="Courier New"/>
              <a:ea typeface="Courier New"/>
              <a:cs typeface="Courier New"/>
              <a:sym typeface="Courier New"/>
            </a:endParaRPr>
          </a:p>
          <a:p>
            <a:pPr indent="0" lvl="0" marL="457200" rtl="0" algn="l">
              <a:spcBef>
                <a:spcPts val="1600"/>
              </a:spcBef>
              <a:spcAft>
                <a:spcPts val="1600"/>
              </a:spcAft>
              <a:buNone/>
            </a:pPr>
            <a:r>
              <a:rPr b="1" lang="en" sz="1400">
                <a:latin typeface="Courier New"/>
                <a:ea typeface="Courier New"/>
                <a:cs typeface="Courier New"/>
                <a:sym typeface="Courier New"/>
              </a:rPr>
              <a:t>String name = “Steve”  → the new keyword is implied</a:t>
            </a:r>
            <a:endParaRPr b="1" sz="14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