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438F12-1AB7-4233-AA5B-AD3568141A75}">
  <a:tblStyle styleId="{0F438F12-1AB7-4233-AA5B-AD3568141A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719c272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719c272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719c272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719c272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59d32dc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59d32dc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719c272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719c272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59d32dc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59d32dc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59d32dc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59d32dc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59d32dc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59d32dc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5719c27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5719c27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727e773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727e773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59d32dc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59d32dc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69b097f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69b097f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59d32dc8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59d32dc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59d32dc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59d32dc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59d32dc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59d32dc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719c27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719c27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e3f8d69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e3f8d69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719c27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719c27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719c272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719c272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719c272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719c272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3725" y="28332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Collections - Part 1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M1-D7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- Adding elements: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912575" y="98107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ArrayList&lt;Integer&gt;();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values.add(new Integer(5));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values.add(new Integer(15));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values.add(25);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398000" y="3434225"/>
            <a:ext cx="19053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Primitives have to  be ‘wrapped’ inside their wrapper objects</a:t>
            </a:r>
            <a:endParaRPr b="1" i="1"/>
          </a:p>
        </p:txBody>
      </p:sp>
      <p:cxnSp>
        <p:nvCxnSpPr>
          <p:cNvPr id="126" name="Google Shape;126;p22"/>
          <p:cNvCxnSpPr/>
          <p:nvPr/>
        </p:nvCxnSpPr>
        <p:spPr>
          <a:xfrm rot="10800000">
            <a:off x="4390750" y="3457875"/>
            <a:ext cx="18426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- Getting values out of an ArrayList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912575" y="98107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hobbit = names.get(1);   //gets the name at index 1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wizard = names.get(2);   //gets the name at index 2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- Adding or Removing elements by index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912575" y="98107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3E3E"/>
                </a:solidFill>
              </a:rPr>
              <a:t>We can also ‘insert’ data into a list in any named location.</a:t>
            </a: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names.add(1, “Pippin”);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names.remove(0);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 flipH="1" rot="5400000">
            <a:off x="3022625" y="2340500"/>
            <a:ext cx="933000" cy="470400"/>
          </a:xfrm>
          <a:prstGeom prst="curvedConnector3">
            <a:avLst>
              <a:gd fmla="val 899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6601875" y="2767775"/>
            <a:ext cx="2230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Inserts “Pippin” right after Bilbo”, everything after that shifts right… 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022100" y="3719925"/>
            <a:ext cx="2230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Removes</a:t>
            </a:r>
            <a:r>
              <a:rPr lang="en"/>
              <a:t> “Bilbo” everything after that shifts to the left… Pippin now is at 0 index.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- Looping through an ArrayList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912575" y="98107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names.size(); i++)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System.out.println(“Name = ” + names.get(i));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for-loop  (for each)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912575" y="98107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(String name: names)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System.out.println(“Name = ” + name);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(name.equals(“Frodo”)) {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break;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 flipH="1">
            <a:off x="4234025" y="2509025"/>
            <a:ext cx="2610900" cy="8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6884125" y="2093475"/>
            <a:ext cx="180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enhanced for each loop is not just for ArrayLists. We can use it </a:t>
            </a:r>
            <a:r>
              <a:rPr i="1" lang="en"/>
              <a:t>wherever</a:t>
            </a:r>
            <a:r>
              <a:rPr i="1" lang="en"/>
              <a:t> we want to loop through every element.  Restriction, there is no incrementor)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Searching inside a List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959625" y="96082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inList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.contains(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"Samwise"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(inList)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b="1" i="1" lang="en" sz="12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"Samwise is in the list of names”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 flipH="1">
            <a:off x="4234025" y="2509025"/>
            <a:ext cx="2610900" cy="8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7"/>
          <p:cNvSpPr txBox="1"/>
          <p:nvPr/>
        </p:nvSpPr>
        <p:spPr>
          <a:xfrm>
            <a:off x="6884125" y="2093475"/>
            <a:ext cx="180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</a:t>
            </a:r>
            <a:r>
              <a:rPr b="1" i="1" lang="en"/>
              <a:t>contains method</a:t>
            </a:r>
            <a:r>
              <a:rPr i="1" lang="en"/>
              <a:t> takes a search string and returns true if found, false otherwise.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ToArray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959625" y="96082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names.add(“Bilbo”);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names.add(“Frodo”);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names.add(“Gandolf”);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</a:rPr>
              <a:t>String[] </a:t>
            </a:r>
            <a:r>
              <a:rPr lang="en" sz="1200">
                <a:solidFill>
                  <a:srgbClr val="6A3E3E"/>
                </a:solidFill>
              </a:rPr>
              <a:t>namesArray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6A3E3E"/>
                </a:solidFill>
              </a:rPr>
              <a:t>names</a:t>
            </a:r>
            <a:r>
              <a:rPr lang="en" sz="1200">
                <a:solidFill>
                  <a:schemeClr val="dk1"/>
                </a:solidFill>
              </a:rPr>
              <a:t>.toArray(</a:t>
            </a:r>
            <a:r>
              <a:rPr b="1" lang="en" sz="1200">
                <a:solidFill>
                  <a:srgbClr val="7F0055"/>
                </a:solidFill>
              </a:rPr>
              <a:t>new</a:t>
            </a:r>
            <a:r>
              <a:rPr lang="en" sz="1200">
                <a:solidFill>
                  <a:schemeClr val="dk1"/>
                </a:solidFill>
              </a:rPr>
              <a:t> String[</a:t>
            </a:r>
            <a:r>
              <a:rPr lang="en" sz="1200">
                <a:solidFill>
                  <a:srgbClr val="6A3E3E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]);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 flipH="1">
            <a:off x="3826325" y="2509025"/>
            <a:ext cx="30186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8"/>
          <p:cNvSpPr txBox="1"/>
          <p:nvPr/>
        </p:nvSpPr>
        <p:spPr>
          <a:xfrm>
            <a:off x="6884125" y="2093475"/>
            <a:ext cx="180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</a:t>
            </a:r>
            <a:r>
              <a:rPr b="1" i="1" lang="en"/>
              <a:t>toArray</a:t>
            </a:r>
            <a:r>
              <a:rPr b="1" i="1" lang="en"/>
              <a:t> method</a:t>
            </a:r>
            <a:r>
              <a:rPr i="1" lang="en"/>
              <a:t> takes a new array (Note: data types have to match)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</a:t>
            </a:r>
            <a:r>
              <a:rPr lang="en"/>
              <a:t>List vs Array </a:t>
            </a:r>
            <a:endParaRPr/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911025" y="11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{0F438F12-1AB7-4233-AA5B-AD3568141A75}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ArrayList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Fixed 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Allow duplicates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Zero indexed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Can hold primitives?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Kinda (Wrapper) - Boxes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How to get 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.size()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How to add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the index []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.add()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Can directly insert data to middle?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Kinda (but not easily)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9"/>
          <p:cNvSpPr txBox="1"/>
          <p:nvPr/>
        </p:nvSpPr>
        <p:spPr>
          <a:xfrm>
            <a:off x="4422150" y="470450"/>
            <a:ext cx="3105000" cy="55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interview question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vs Array </a:t>
            </a:r>
            <a:endParaRPr/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911025" y="11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{0F438F12-1AB7-4233-AA5B-AD3568141A75}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Array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ArrayList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Fixed 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Yes, must declare at creation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No, can grow and shrink dynamically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Allow duplicates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Zero indexed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Can hold primitives?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(Must wrap in Object)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How to get 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length attribute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size() method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How to add element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Using assignment and [ ]</a:t>
                      </a:r>
                      <a:br>
                        <a:rPr lang="en" sz="900"/>
                      </a:br>
                      <a:r>
                        <a:rPr lang="en" sz="900"/>
                        <a:t>name[5] = “Steve”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name.add(“Steve”);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Can directly insert data to middle?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(not without manually shifting everything)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Yes, can add data at any index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4422150" y="470450"/>
            <a:ext cx="3105000" cy="55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interview question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Boxing in Java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423400" y="1238825"/>
            <a:ext cx="78171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Converting a primitive datatype into an object is called </a:t>
            </a:r>
            <a:r>
              <a:rPr b="1" lang="en">
                <a:solidFill>
                  <a:schemeClr val="dk1"/>
                </a:solidFill>
              </a:rPr>
              <a:t>boxing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boolObj = new Boolean (true);</a:t>
            </a:r>
            <a:b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longObj = new Long(23785875);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Integer(25); 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chemeClr val="dk1"/>
                </a:solidFill>
              </a:rPr>
              <a:t>             </a:t>
            </a:r>
            <a:r>
              <a:rPr lang="en" sz="900">
                <a:solidFill>
                  <a:srgbClr val="3F7F5F"/>
                </a:solidFill>
              </a:rPr>
              <a:t>// here we call a constructor that "wraps" a primitive </a:t>
            </a:r>
            <a:r>
              <a:rPr lang="en" sz="900" u="sng">
                <a:solidFill>
                  <a:srgbClr val="3F7F5F"/>
                </a:solidFill>
              </a:rPr>
              <a:t>int</a:t>
            </a:r>
            <a:r>
              <a:rPr lang="en" sz="900">
                <a:solidFill>
                  <a:srgbClr val="3F7F5F"/>
                </a:solidFill>
              </a:rPr>
              <a:t> value in an object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piecesOfCake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Integer(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"24"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900">
                <a:solidFill>
                  <a:schemeClr val="dk1"/>
                </a:solidFill>
              </a:rPr>
              <a:t>     </a:t>
            </a:r>
            <a:r>
              <a:rPr lang="en" sz="900">
                <a:solidFill>
                  <a:srgbClr val="3F7F5F"/>
                </a:solidFill>
              </a:rPr>
              <a:t>// here we call a constructor that converts a String into an Integer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piecesOfCake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en" sz="11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"Burn the building down"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025" y="3088500"/>
            <a:ext cx="1967725" cy="1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5991838" y="4704425"/>
            <a:ext cx="20901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Space...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7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Namespaces and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ArrayList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For-Each Loop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Boxing and Unboxing in Java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423400" y="1238825"/>
            <a:ext cx="78171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Converting an object into it’s corresponding primitive datatype is known as </a:t>
            </a:r>
            <a:r>
              <a:rPr b="1" lang="en">
                <a:solidFill>
                  <a:schemeClr val="dk1"/>
                </a:solidFill>
              </a:rPr>
              <a:t>unboxin</a:t>
            </a:r>
            <a:r>
              <a:rPr b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Integer(25);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numberOfEmployees = employees.intValue();</a:t>
            </a:r>
            <a:endParaRPr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2"/>
          <p:cNvCxnSpPr/>
          <p:nvPr/>
        </p:nvCxnSpPr>
        <p:spPr>
          <a:xfrm flipH="1">
            <a:off x="3886350" y="2026625"/>
            <a:ext cx="891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2"/>
          <p:cNvCxnSpPr/>
          <p:nvPr/>
        </p:nvCxnSpPr>
        <p:spPr>
          <a:xfrm flipH="1">
            <a:off x="4468425" y="2204675"/>
            <a:ext cx="891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2"/>
          <p:cNvSpPr txBox="1"/>
          <p:nvPr/>
        </p:nvSpPr>
        <p:spPr>
          <a:xfrm>
            <a:off x="4912600" y="1840650"/>
            <a:ext cx="1507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r>
              <a:rPr lang="en" sz="1100"/>
              <a:t>oxing</a:t>
            </a:r>
            <a:endParaRPr sz="1100"/>
          </a:p>
        </p:txBody>
      </p:sp>
      <p:sp>
        <p:nvSpPr>
          <p:cNvPr id="213" name="Google Shape;213;p32"/>
          <p:cNvSpPr txBox="1"/>
          <p:nvPr/>
        </p:nvSpPr>
        <p:spPr>
          <a:xfrm>
            <a:off x="5494700" y="2032925"/>
            <a:ext cx="1507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unb</a:t>
            </a:r>
            <a:r>
              <a:rPr lang="en" sz="1100"/>
              <a:t>oxing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Namespaces and Packages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99875" y="1070250"/>
            <a:ext cx="83895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namespace</a:t>
            </a:r>
            <a:r>
              <a:rPr lang="en">
                <a:solidFill>
                  <a:schemeClr val="dk1"/>
                </a:solidFill>
              </a:rPr>
              <a:t> is used to organize classes within libraries, called </a:t>
            </a:r>
            <a:r>
              <a:rPr b="1" lang="en">
                <a:solidFill>
                  <a:schemeClr val="dk1"/>
                </a:solidFill>
              </a:rPr>
              <a:t>packages</a:t>
            </a:r>
            <a:r>
              <a:rPr lang="en">
                <a:solidFill>
                  <a:schemeClr val="dk1"/>
                </a:solidFill>
              </a:rPr>
              <a:t>. It creates scope to prevent two classes with the same name from overlapping with each other (i.e. a naming collision).  </a:t>
            </a:r>
            <a:r>
              <a:rPr lang="en" sz="1500">
                <a:solidFill>
                  <a:schemeClr val="dk1"/>
                </a:solidFill>
              </a:rPr>
              <a:t> 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example: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 </a:t>
            </a:r>
            <a:r>
              <a:rPr lang="en" sz="1200">
                <a:solidFill>
                  <a:schemeClr val="dk1"/>
                </a:solidFill>
              </a:rPr>
              <a:t>  →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lang="en" sz="1200">
                <a:solidFill>
                  <a:schemeClr val="dk1"/>
                </a:solidFill>
              </a:rPr>
              <a:t> is the namespace, Scanner resides in the java.util package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Analogy</a:t>
            </a:r>
            <a:r>
              <a:rPr lang="en" sz="1300">
                <a:solidFill>
                  <a:schemeClr val="dk1"/>
                </a:solidFill>
              </a:rPr>
              <a:t>:  Let's say that you and I are gossiping about two mutual Java Greenies, both named "Rob". If I said to you, "Guess what Rob told me yesterday?", and you didn't know which Rob I was talking about, how might you resolve the ambiguity?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common way would be to ask me to clarify whether I was talking about "Rob Seifert" or "Rob Snodgrass". After the clarification, we could carry on talking about Rob without further need for the last name.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Namespaces and Packages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99875" y="1070250"/>
            <a:ext cx="83895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Without namespaces, we need to type the full name to get to the class. 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 scanner = new java.util.Scanner(System.in)</a:t>
            </a:r>
            <a:r>
              <a:rPr lang="en" sz="1200">
                <a:solidFill>
                  <a:schemeClr val="dk1"/>
                </a:solidFill>
              </a:rPr>
              <a:t>  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We can add an import to indicate that we want to use classes from a particular library.  If we add an import to the top of a class, we can exclude the namespace UNLESS there is another class called Scanner somewhere and we need to differentiate between the two…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import java.util.Scanner;     ← Scanner is found in the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 </a:t>
            </a:r>
            <a:r>
              <a:rPr lang="en" sz="1200">
                <a:solidFill>
                  <a:schemeClr val="dk1"/>
                </a:solidFill>
              </a:rPr>
              <a:t>package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import ALL the classes in a package using:   →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</a:t>
            </a:r>
            <a:r>
              <a:rPr lang="en">
                <a:solidFill>
                  <a:schemeClr val="dk1"/>
                </a:solidFill>
              </a:rPr>
              <a:t>      ← (* is the wildcard)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Core Java syntax is defined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lang="en">
                <a:solidFill>
                  <a:schemeClr val="dk1"/>
                </a:solidFill>
              </a:rPr>
              <a:t> package which is automatically imported.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 Recap - How would you describe an array?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008525" y="1432100"/>
            <a:ext cx="61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 Recap - How would you describe an array?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871075" y="1219500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Fixed size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store primitives and reference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be same data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Zero indexed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stored in elements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 ] to access the elements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Ordered (zero index is always in same place)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.length to get the size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871075" y="1219500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Lists are </a:t>
            </a:r>
            <a:r>
              <a:rPr b="1" i="1" lang="en"/>
              <a:t>collection objects</a:t>
            </a:r>
            <a:r>
              <a:rPr lang="en"/>
              <a:t> much like the standard Java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Lists are defined in the </a:t>
            </a:r>
            <a:r>
              <a:rPr b="1" i="1" lang="en"/>
              <a:t>java.util </a:t>
            </a:r>
            <a:r>
              <a:rPr lang="en"/>
              <a:t>package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look specifically at:</a:t>
            </a:r>
            <a:br>
              <a:rPr lang="en"/>
            </a:b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List types exist (like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LinkedList, Stack, Queue</a:t>
            </a:r>
            <a:r>
              <a:rPr lang="en"/>
              <a:t>), but we won’t cover them in detail. They are just different implementations, but work in similar ways.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1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945750" y="127142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declare List as an </a:t>
            </a:r>
            <a:r>
              <a:rPr i="1" lang="en"/>
              <a:t>ArrayList</a:t>
            </a:r>
            <a:r>
              <a:rPr lang="en"/>
              <a:t> using the following notation:</a:t>
            </a:r>
            <a:br>
              <a:rPr lang="en"/>
            </a:br>
            <a:br>
              <a:rPr lang="en"/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List&lt;Type&gt;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nameOfList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ArrayList&lt;Type&gt;();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/>
            </a:br>
            <a:br>
              <a:rPr lang="en"/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ArrayList&lt;String&gt;()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lang="en" sz="1500">
                <a:solidFill>
                  <a:schemeClr val="dk1"/>
                </a:solidFill>
              </a:rPr>
              <a:t>indicates that this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is a List containing </a:t>
            </a:r>
            <a:r>
              <a:rPr i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i="1" lang="en" sz="1500">
                <a:solidFill>
                  <a:schemeClr val="dk1"/>
                </a:solidFill>
              </a:rPr>
              <a:t> objects</a:t>
            </a:r>
            <a:br>
              <a:rPr i="1" lang="en" sz="1500">
                <a:solidFill>
                  <a:schemeClr val="dk1"/>
                </a:solidFill>
              </a:rPr>
            </a:br>
            <a:r>
              <a:rPr i="1" lang="en" sz="1500">
                <a:solidFill>
                  <a:schemeClr val="dk1"/>
                </a:solidFill>
              </a:rPr>
              <a:t>                                                                     </a:t>
            </a:r>
            <a:r>
              <a:rPr b="1" lang="en" sz="15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ArrayList&lt;String&gt; </a:t>
            </a:r>
            <a:b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</a:t>
            </a:r>
            <a:r>
              <a:rPr lang="en" sz="1500">
                <a:solidFill>
                  <a:schemeClr val="dk1"/>
                </a:solidFill>
              </a:rPr>
              <a:t>indicates that this is an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10800000">
            <a:off x="4873650" y="2742200"/>
            <a:ext cx="921000" cy="8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/>
          <p:nvPr/>
        </p:nvCxnSpPr>
        <p:spPr>
          <a:xfrm rot="10800000">
            <a:off x="1846175" y="2669275"/>
            <a:ext cx="84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 rot="10800000">
            <a:off x="5893075" y="2126825"/>
            <a:ext cx="8244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6717475" y="1892525"/>
            <a:ext cx="2239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/>
              <a:t> or sometimes shown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, is a placeholder for any valid reference type (not primitives) - OPTIONAL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- More examples: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912575" y="981075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 integers = new ArrayList&lt;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 booleans = new ArrayList&lt;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 studentList = new ArrayList&lt;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b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 doublesList = new ArrayList&lt;</a:t>
            </a:r>
            <a:r>
              <a:rPr b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 cars = new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ArrayList&lt;Car&gt; = new ArrayList&lt;Car&gt;();</a:t>
            </a:r>
            <a:br>
              <a:rPr lang="en" sz="15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A3E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08700" y="3453150"/>
            <a:ext cx="6802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Learning Tip: </a:t>
            </a:r>
            <a:r>
              <a:rPr lang="en"/>
              <a:t>   </a:t>
            </a:r>
            <a:br>
              <a:rPr lang="en"/>
            </a:br>
            <a:br>
              <a:rPr lang="en"/>
            </a:br>
            <a:r>
              <a:rPr lang="en"/>
              <a:t>Practice typing out various examples, until you no longer have to think about the syntax.   (Same with loops, arrays, etc)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