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Proxima Nova Semibold"/>
      <p:regular r:id="rId38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CA99DA-4DEE-45D4-93AD-B28A676C1886}">
  <a:tblStyle styleId="{D4CA99DA-4DEE-45D4-93AD-B28A676C1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39" Type="http://schemas.openxmlformats.org/officeDocument/2006/relationships/font" Target="fonts/ProximaNovaSemibold-bold.fntdata"/><Relationship Id="rId16" Type="http://schemas.openxmlformats.org/officeDocument/2006/relationships/slide" Target="slides/slide10.xml"/><Relationship Id="rId38" Type="http://schemas.openxmlformats.org/officeDocument/2006/relationships/font" Target="fonts/ProximaNova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69b097f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69b097f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0741f10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0741f10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70741f10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70741f10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0741f10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0741f10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0741f10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0741f10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70741f10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70741f10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084463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084463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cabc316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0cabc316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70741f10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70741f10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cabc31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cabc31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cabc3168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cabc3168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569b097f9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569b097f9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cabc3168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cabc3168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abc316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cabc316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cabc316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cabc316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cabc3168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cabc316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70741f1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70741f1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5719c272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5719c272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0741f1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0741f1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70741f10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70741f10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70741f1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70741f1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70741f10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70741f10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70741f10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70741f10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hyperlink" Target="http://docs.oracle.com/javase/8/docs/api/java/util/TreeSet.html" TargetMode="External"/><Relationship Id="rId5" Type="http://schemas.openxmlformats.org/officeDocument/2006/relationships/hyperlink" Target="http://docs.oracle.com/javase/8/docs/api/java/util/TreeSet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0875" y="293075"/>
            <a:ext cx="79788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Collections - Part 2</a:t>
            </a:r>
            <a:endParaRPr sz="3200"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50875" y="898200"/>
            <a:ext cx="35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M1-D8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49300" y="2088400"/>
            <a:ext cx="4121700" cy="27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" sz="1400">
                <a:solidFill>
                  <a:srgbClr val="FFFFFF"/>
                </a:solidFill>
              </a:rPr>
              <a:t>Participate! The more engagement the better! You are NEVER interrupting me!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see if a map contains a value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505675" y="12548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HashMap&lt;String, String&gt; 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"Ohio"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"Texas"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"Florida"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.containsKey(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en" sz="12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"We found Texas!"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22"/>
          <p:cNvGraphicFramePr/>
          <p:nvPr/>
        </p:nvGraphicFramePr>
        <p:xfrm>
          <a:off x="56930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9" name="Google Shape;179;p22"/>
          <p:cNvCxnSpPr/>
          <p:nvPr/>
        </p:nvCxnSpPr>
        <p:spPr>
          <a:xfrm flipH="1">
            <a:off x="63745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79158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2"/>
          <p:cNvSpPr txBox="1"/>
          <p:nvPr/>
        </p:nvSpPr>
        <p:spPr>
          <a:xfrm>
            <a:off x="61556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75722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replace or update a value in a map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505675" y="10540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HashMap&lt;String, String&gt; 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"Ohio"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"Texas"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"Florida"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stateCodes.put(“TX”, “South Oklahoma”);</a:t>
            </a:r>
            <a:endParaRPr b="1" sz="120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0" name="Google Shape;190;p23"/>
          <p:cNvGraphicFramePr/>
          <p:nvPr/>
        </p:nvGraphicFramePr>
        <p:xfrm>
          <a:off x="587600" y="32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3"/>
          <p:cNvGraphicFramePr/>
          <p:nvPr/>
        </p:nvGraphicFramePr>
        <p:xfrm>
          <a:off x="5007200" y="32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South Oklahoma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3"/>
          <p:cNvSpPr txBox="1"/>
          <p:nvPr/>
        </p:nvSpPr>
        <p:spPr>
          <a:xfrm>
            <a:off x="1559750" y="2800000"/>
            <a:ext cx="1151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5750825" y="2848350"/>
            <a:ext cx="1151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remove a value from a map</a:t>
            </a:r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05675" y="10540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HashMap&lt;String, String&gt; 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"Ohio"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"Texas"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"Florida"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stateCodes.remove(“TX”);</a:t>
            </a:r>
            <a:endParaRPr b="1" sz="120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1" name="Google Shape;201;p24"/>
          <p:cNvGraphicFramePr/>
          <p:nvPr/>
        </p:nvGraphicFramePr>
        <p:xfrm>
          <a:off x="587600" y="32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24"/>
          <p:cNvGraphicFramePr/>
          <p:nvPr/>
        </p:nvGraphicFramePr>
        <p:xfrm>
          <a:off x="5007200" y="321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state_code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Ohio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Florida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3" name="Google Shape;203;p24"/>
          <p:cNvSpPr txBox="1"/>
          <p:nvPr/>
        </p:nvSpPr>
        <p:spPr>
          <a:xfrm>
            <a:off x="1559750" y="2800000"/>
            <a:ext cx="1151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5750825" y="2848350"/>
            <a:ext cx="1151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Set&lt;Type&gt;</a:t>
            </a:r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408525" y="1206950"/>
            <a:ext cx="8077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HashSet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an </a:t>
            </a:r>
            <a:r>
              <a:rPr lang="en" sz="1550" u="sng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unordered</a:t>
            </a: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collection of objects in which duplicate values cannot be stored. All values in the set are unique.</a:t>
            </a:r>
            <a:endParaRPr sz="1900"/>
          </a:p>
        </p:txBody>
      </p:sp>
      <p:sp>
        <p:nvSpPr>
          <p:cNvPr id="212" name="Google Shape;212;p25"/>
          <p:cNvSpPr txBox="1"/>
          <p:nvPr/>
        </p:nvSpPr>
        <p:spPr>
          <a:xfrm>
            <a:off x="510625" y="1968275"/>
            <a:ext cx="8365200" cy="28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HashSet&lt;String&gt;();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"Seth"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"Dan"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"Jim"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r>
              <a:rPr lang="en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this value will be ignored because it is duplicate</a:t>
            </a:r>
            <a:endParaRPr sz="1200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254675" y="1970350"/>
            <a:ext cx="205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</a:t>
            </a:r>
            <a:br>
              <a:rPr lang="en"/>
            </a:br>
            <a:br>
              <a:rPr lang="en"/>
            </a:br>
            <a:r>
              <a:rPr lang="en"/>
              <a:t>Seth</a:t>
            </a:r>
            <a:br>
              <a:rPr lang="en"/>
            </a:br>
            <a:br>
              <a:rPr lang="en"/>
            </a:br>
            <a:r>
              <a:rPr lang="en"/>
              <a:t>Dan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iterate through a map using Set (Option 1)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371375" y="1205600"/>
            <a:ext cx="84612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HashMap&lt;String, String&gt; 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"Ohio"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"TX"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"Texas"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.put(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"Florida"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Set&lt;String&gt;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keySet()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lang="en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a Set of all of the keys in the Map</a:t>
            </a:r>
            <a:br>
              <a:rPr lang="en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200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(String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en" sz="12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 is the key to lookup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stateCodes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.get(</a:t>
            </a:r>
            <a:r>
              <a:rPr lang="en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7F00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>
            <p:ph type="title"/>
          </p:nvPr>
        </p:nvSpPr>
        <p:spPr>
          <a:xfrm>
            <a:off x="205500" y="10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iterate through a map using Map.Entry(Option 2)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371375" y="1205600"/>
            <a:ext cx="84612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Map.Entry - This represents an ‘entry’ in the map (both the key AND the value)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entrySet() - is a list of entries.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	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(Map.Entry&lt;String, String&gt; nameZip : nameToZip.entrySet())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System.out.println(nameZip.getKey() + " lives in " + nameZip.getValue());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3797450" y="3202125"/>
            <a:ext cx="48624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// Declaring and initializing a Map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Map&lt;String, String&gt; nameToZip = new HashMap&lt;String, String&gt;();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// Adding an item to a Map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nameToZip.put("David", "44120");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nameToZip.put("Dan", "44124");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nameToZip.put("Elizabeth", "44012");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 rot="-5400000">
            <a:off x="-3812275" y="59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collection types</a:t>
            </a:r>
            <a:endParaRPr/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622" y="196400"/>
            <a:ext cx="5372875" cy="48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39" name="Google Shape;2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Other Types of Maps and Sets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408525" y="1206950"/>
            <a:ext cx="80772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 are other implementations of Maps and Sets that are good to be aware of but not as common:</a:t>
            </a:r>
            <a:b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700">
                <a:uFill>
                  <a:noFill/>
                </a:uFill>
                <a:hlinkClick r:id="rId4"/>
              </a:rPr>
              <a:t>TreeSet</a:t>
            </a:r>
            <a:r>
              <a:rPr b="1" lang="en" sz="1700"/>
              <a:t> or </a:t>
            </a:r>
            <a:r>
              <a:rPr b="1" lang="en" sz="1700" u="sng"/>
              <a:t>TreeMap</a:t>
            </a:r>
            <a:endParaRPr b="1" sz="1700" u="sng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Set/Map will be sorted (ascending, natural, or the one specified by you via its constructor) </a:t>
            </a:r>
            <a:endParaRPr sz="900">
              <a:solidFill>
                <a:srgbClr val="3F7F5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550">
                <a:solidFill>
                  <a:srgbClr val="4D515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en" sz="1700"/>
              <a:t>LinkedHash</a:t>
            </a:r>
            <a:r>
              <a:rPr b="1" lang="en" sz="1700">
                <a:uFill>
                  <a:noFill/>
                </a:uFill>
                <a:hlinkClick r:id="rId5"/>
              </a:rPr>
              <a:t>Set</a:t>
            </a:r>
            <a:r>
              <a:rPr b="1" lang="en" sz="1700"/>
              <a:t>/LinkedHashMap</a:t>
            </a:r>
            <a:endParaRPr b="1" sz="17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Set/Map will maintain insertion order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909850" y="3843700"/>
            <a:ext cx="6814800" cy="65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You work with these using the same methods as the HashMap/HashSet.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47" name="Google Shape;2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Queues 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8100" y="2094338"/>
            <a:ext cx="440055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/>
        </p:nvSpPr>
        <p:spPr>
          <a:xfrm>
            <a:off x="478275" y="1066325"/>
            <a:ext cx="7872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are simply a List with a special behavior. They follow a FIFO pattern. </a:t>
            </a:r>
            <a:br>
              <a:rPr lang="en"/>
            </a:br>
            <a:br>
              <a:rPr lang="en"/>
            </a:b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FIFO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an abbreviation for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first in, first 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It is where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first element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put into the queue is processed first and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newest element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processed last.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55" name="Google Shape;2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Queues 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592050" y="1144725"/>
            <a:ext cx="7872000" cy="3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are simply a List with a special behavior. They follow a FIFO pattern. 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Queue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LinkedList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&lt;String&gt;();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.offer(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"Clean the dishes"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.offer(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"Wash the counters"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.offer(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"Sweep the floor"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.size() &gt; 0)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nextPriority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priorities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.poll();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en" sz="11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"NEXT PRIORITY:"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nextPriority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Google Shape;258;p31"/>
          <p:cNvCxnSpPr/>
          <p:nvPr/>
        </p:nvCxnSpPr>
        <p:spPr>
          <a:xfrm flipH="1">
            <a:off x="4116450" y="2905975"/>
            <a:ext cx="8232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31"/>
          <p:cNvSpPr txBox="1"/>
          <p:nvPr/>
        </p:nvSpPr>
        <p:spPr>
          <a:xfrm>
            <a:off x="5221900" y="2469825"/>
            <a:ext cx="35205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offer</a:t>
            </a:r>
            <a:r>
              <a:rPr lang="en"/>
              <a:t> method is how we get things on the queue. They go in based on the order you put them in… “Clean the dishes” is first in line, etc..</a:t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221900" y="1740625"/>
            <a:ext cx="141300" cy="462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 txBox="1"/>
          <p:nvPr/>
        </p:nvSpPr>
        <p:spPr>
          <a:xfrm>
            <a:off x="5464975" y="1576163"/>
            <a:ext cx="32775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queues are implemented using the LinkedList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offer </a:t>
            </a:r>
            <a:r>
              <a:rPr lang="en"/>
              <a:t>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poll </a:t>
            </a:r>
            <a:r>
              <a:rPr lang="en"/>
              <a:t>methods.</a:t>
            </a:r>
            <a:endParaRPr/>
          </a:p>
        </p:txBody>
      </p:sp>
      <p:sp>
        <p:nvSpPr>
          <p:cNvPr id="262" name="Google Shape;262;p31"/>
          <p:cNvSpPr txBox="1"/>
          <p:nvPr/>
        </p:nvSpPr>
        <p:spPr>
          <a:xfrm>
            <a:off x="5464975" y="3704250"/>
            <a:ext cx="372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poll</a:t>
            </a:r>
            <a:r>
              <a:rPr lang="en"/>
              <a:t> method is how we process the queue.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Clean the dishes</a:t>
            </a:r>
            <a:r>
              <a:rPr lang="en"/>
              <a:t> is processed first, then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Wash the counters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3672875" y="4497888"/>
            <a:ext cx="37242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method tells us how many items are available in the queue.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7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Maps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Collection Types(TreeMap, Queue, Stack)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270" name="Google Shape;270;p32"/>
          <p:cNvSpPr txBox="1"/>
          <p:nvPr/>
        </p:nvSpPr>
        <p:spPr>
          <a:xfrm>
            <a:off x="478275" y="1066325"/>
            <a:ext cx="7872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are another List that enforces a special behavior. They follow a LIFO pattern. </a:t>
            </a:r>
            <a:br>
              <a:rPr lang="en"/>
            </a:br>
            <a:br>
              <a:rPr lang="en"/>
            </a:b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LIFO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is an abbreviation for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last in, first out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. It is where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first element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put into the stack is processed last. Any new items added the stack get processed first with the last one added always being the first to get processed.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b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Stack&lt;String&gt;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Stack&lt;String&gt;();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.push(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"http://www.google.com"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.push(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"http://www.cnn.com"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.push(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"http://www.google.com"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271" name="Google Shape;271;p32"/>
          <p:cNvGraphicFramePr/>
          <p:nvPr/>
        </p:nvGraphicFramePr>
        <p:xfrm>
          <a:off x="5845100" y="227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236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A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"http://www.google.com"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A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"http://www.cnn.com"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A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"http://www.google.com"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72" name="Google Shape;272;p32"/>
          <p:cNvCxnSpPr/>
          <p:nvPr/>
        </p:nvCxnSpPr>
        <p:spPr>
          <a:xfrm>
            <a:off x="4218300" y="2767775"/>
            <a:ext cx="1482000" cy="12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/>
          <p:nvPr/>
        </p:nvCxnSpPr>
        <p:spPr>
          <a:xfrm>
            <a:off x="4006600" y="2932425"/>
            <a:ext cx="17562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/>
          <p:nvPr/>
        </p:nvCxnSpPr>
        <p:spPr>
          <a:xfrm>
            <a:off x="4194775" y="3112750"/>
            <a:ext cx="15054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 txBox="1"/>
          <p:nvPr/>
        </p:nvSpPr>
        <p:spPr>
          <a:xfrm>
            <a:off x="5284625" y="3834100"/>
            <a:ext cx="1647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6" name="Google Shape;276;p32"/>
          <p:cNvSpPr txBox="1"/>
          <p:nvPr/>
        </p:nvSpPr>
        <p:spPr>
          <a:xfrm>
            <a:off x="5449275" y="3422950"/>
            <a:ext cx="2511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7" name="Google Shape;277;p32"/>
          <p:cNvSpPr txBox="1"/>
          <p:nvPr/>
        </p:nvSpPr>
        <p:spPr>
          <a:xfrm>
            <a:off x="5488500" y="2879750"/>
            <a:ext cx="2511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25" y="3422950"/>
            <a:ext cx="1070225" cy="11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83" name="Google Shape;2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Stacks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126" y="677850"/>
            <a:ext cx="5176211" cy="37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384200" y="1348600"/>
            <a:ext cx="23208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/>
              <a:t> method pushes things on the stack:</a:t>
            </a:r>
            <a:br>
              <a:rPr lang="en"/>
            </a:br>
            <a:br>
              <a:rPr lang="en"/>
            </a:b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method removes the top item from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n"/>
              <a:t> method just looks to see what is next to be grabbed, but does not remove it.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type="title"/>
          </p:nvPr>
        </p:nvSpPr>
        <p:spPr>
          <a:xfrm>
            <a:off x="384200" y="50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Stacks</a:t>
            </a:r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384200" y="1348600"/>
            <a:ext cx="2320800" cy="18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/>
              <a:t> method removes the top item from the 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peek</a:t>
            </a:r>
            <a:r>
              <a:rPr lang="en"/>
              <a:t> method just looks to see what is next to be grabbed, but does not remove it.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2916750" y="1646525"/>
            <a:ext cx="60453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.size() &gt; 0) 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String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previousPage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browserStack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.pop();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b="1" i="1" lang="en" sz="11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11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"PREVIOUS PAGE: 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1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previousPage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 txBox="1"/>
          <p:nvPr/>
        </p:nvSpPr>
        <p:spPr>
          <a:xfrm>
            <a:off x="501800" y="3449900"/>
            <a:ext cx="44379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 nextItem = browserStack.peek()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>
            <p:ph type="title"/>
          </p:nvPr>
        </p:nvSpPr>
        <p:spPr>
          <a:xfrm>
            <a:off x="311700" y="47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are the differences between a Stack and a Queue?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175" y="1872550"/>
            <a:ext cx="5305775" cy="21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Discussion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7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have been tasked to write a program to keep track of the number of homes that are listed for sale by zip code.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5464675" y="30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122025"/>
                <a:gridCol w="1474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Qty on hand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43035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43017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836050" y="2571750"/>
            <a:ext cx="3364500" cy="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How could we solve this with what we know so far ?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Map&lt;Type, Type&gt;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97800" y="1154500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map</a:t>
            </a:r>
            <a:r>
              <a:rPr lang="en"/>
              <a:t> is an indexed collection that allows values to be located using user-defined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key</a:t>
            </a:r>
            <a:r>
              <a:rPr lang="en"/>
              <a:t> is used to reference values stored in the map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Keys must be unique! No duplicates. 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But we can have duplicate values</a:t>
            </a:r>
            <a:endParaRPr b="1"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892400" y="31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1" name="Google Shape;81;p16"/>
          <p:cNvCxnSpPr/>
          <p:nvPr/>
        </p:nvCxnSpPr>
        <p:spPr>
          <a:xfrm flipH="1">
            <a:off x="1573975" y="28003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/>
          <p:nvPr/>
        </p:nvCxnSpPr>
        <p:spPr>
          <a:xfrm>
            <a:off x="3035150" y="280035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1355025" y="24456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771675" y="24702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075" y="2584850"/>
            <a:ext cx="3816201" cy="18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declare and instantiate map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505675" y="1254825"/>
            <a:ext cx="7632300" cy="29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&lt;String, String&gt; </a:t>
            </a:r>
            <a:r>
              <a:rPr lang="en" sz="13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HashMap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String, 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&gt;(); </a:t>
            </a:r>
            <a:b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36356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</a:t>
                      </a:r>
                      <a:r>
                        <a:rPr lang="en"/>
                        <a:t>56271-ABC”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“Widgets”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73526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“ten”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4" name="Google Shape;94;p17"/>
          <p:cNvCxnSpPr/>
          <p:nvPr/>
        </p:nvCxnSpPr>
        <p:spPr>
          <a:xfrm flipH="1">
            <a:off x="43171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58584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40982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5148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cxnSp>
        <p:nvCxnSpPr>
          <p:cNvPr id="98" name="Google Shape;98;p17"/>
          <p:cNvCxnSpPr/>
          <p:nvPr/>
        </p:nvCxnSpPr>
        <p:spPr>
          <a:xfrm flipH="1" rot="10800000">
            <a:off x="1089775" y="1645700"/>
            <a:ext cx="651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7"/>
          <p:cNvSpPr txBox="1"/>
          <p:nvPr/>
        </p:nvSpPr>
        <p:spPr>
          <a:xfrm>
            <a:off x="437950" y="1816425"/>
            <a:ext cx="1058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key</a:t>
            </a:r>
            <a:endParaRPr/>
          </a:p>
        </p:txBody>
      </p:sp>
      <p:cxnSp>
        <p:nvCxnSpPr>
          <p:cNvPr id="100" name="Google Shape;100;p17"/>
          <p:cNvCxnSpPr/>
          <p:nvPr/>
        </p:nvCxnSpPr>
        <p:spPr>
          <a:xfrm rot="10800000">
            <a:off x="2271350" y="1621525"/>
            <a:ext cx="79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7"/>
          <p:cNvSpPr txBox="1"/>
          <p:nvPr/>
        </p:nvSpPr>
        <p:spPr>
          <a:xfrm>
            <a:off x="1804775" y="1786650"/>
            <a:ext cx="1497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value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22050" y="2868850"/>
            <a:ext cx="1606200" cy="11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Map</a:t>
            </a:r>
            <a:r>
              <a:rPr lang="en"/>
              <a:t> is an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HashMap</a:t>
            </a:r>
            <a:r>
              <a:rPr lang="en"/>
              <a:t> is an implementation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505500" y="4290475"/>
            <a:ext cx="71844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Map&lt;</a:t>
            </a:r>
            <a:r>
              <a:rPr lang="en"/>
              <a:t>Integer</a:t>
            </a:r>
            <a:r>
              <a:rPr lang="en"/>
              <a:t>,String&gt; orders = new HashMap&lt;</a:t>
            </a:r>
            <a:r>
              <a:rPr lang="en"/>
              <a:t>Integer</a:t>
            </a:r>
            <a:r>
              <a:rPr lang="en"/>
              <a:t>,String&gt; ();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declare and instantiate map</a:t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505675" y="12548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Map&lt;String, String&gt; </a:t>
            </a:r>
            <a:r>
              <a:rPr lang="en" sz="13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stateCodeMap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HashMap&lt;String, String&gt;();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36356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“OH”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“Ohio”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“TX”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“Texas”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2" name="Google Shape;112;p18"/>
          <p:cNvCxnSpPr/>
          <p:nvPr/>
        </p:nvCxnSpPr>
        <p:spPr>
          <a:xfrm flipH="1">
            <a:off x="43171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58584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8"/>
          <p:cNvSpPr txBox="1"/>
          <p:nvPr/>
        </p:nvSpPr>
        <p:spPr>
          <a:xfrm>
            <a:off x="40982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5148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cxnSp>
        <p:nvCxnSpPr>
          <p:cNvPr id="116" name="Google Shape;116;p18"/>
          <p:cNvCxnSpPr/>
          <p:nvPr/>
        </p:nvCxnSpPr>
        <p:spPr>
          <a:xfrm flipH="1" rot="10800000">
            <a:off x="1089775" y="1645700"/>
            <a:ext cx="651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8"/>
          <p:cNvSpPr txBox="1"/>
          <p:nvPr/>
        </p:nvSpPr>
        <p:spPr>
          <a:xfrm>
            <a:off x="437950" y="1816425"/>
            <a:ext cx="1058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key</a:t>
            </a:r>
            <a:endParaRPr/>
          </a:p>
        </p:txBody>
      </p:sp>
      <p:cxnSp>
        <p:nvCxnSpPr>
          <p:cNvPr id="118" name="Google Shape;118;p18"/>
          <p:cNvCxnSpPr/>
          <p:nvPr/>
        </p:nvCxnSpPr>
        <p:spPr>
          <a:xfrm rot="10800000">
            <a:off x="2271350" y="1621525"/>
            <a:ext cx="79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 txBox="1"/>
          <p:nvPr/>
        </p:nvSpPr>
        <p:spPr>
          <a:xfrm>
            <a:off x="1804775" y="1786650"/>
            <a:ext cx="1497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value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declare and instantiate map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505675" y="12548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Map&lt;Integer, String&gt; </a:t>
            </a:r>
            <a:r>
              <a:rPr lang="en" sz="13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errorMap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Integer, 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&gt;();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36356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897300"/>
                <a:gridCol w="189730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errorCode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“Low Balance</a:t>
                      </a:r>
                      <a:r>
                        <a:rPr lang="en"/>
                        <a:t>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“Negative Balance”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8" name="Google Shape;128;p19"/>
          <p:cNvCxnSpPr/>
          <p:nvPr/>
        </p:nvCxnSpPr>
        <p:spPr>
          <a:xfrm flipH="1">
            <a:off x="43171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58584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40982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55148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cxnSp>
        <p:nvCxnSpPr>
          <p:cNvPr id="132" name="Google Shape;132;p19"/>
          <p:cNvCxnSpPr/>
          <p:nvPr/>
        </p:nvCxnSpPr>
        <p:spPr>
          <a:xfrm flipH="1" rot="10800000">
            <a:off x="1089775" y="1645700"/>
            <a:ext cx="651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9"/>
          <p:cNvSpPr txBox="1"/>
          <p:nvPr/>
        </p:nvSpPr>
        <p:spPr>
          <a:xfrm>
            <a:off x="437950" y="1816425"/>
            <a:ext cx="1058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key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2271350" y="1621525"/>
            <a:ext cx="79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9"/>
          <p:cNvSpPr txBox="1"/>
          <p:nvPr/>
        </p:nvSpPr>
        <p:spPr>
          <a:xfrm>
            <a:off x="1804775" y="1786650"/>
            <a:ext cx="1497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put things in a map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37950" y="1207613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Map&lt;Integer, Integer&gt; </a:t>
            </a:r>
            <a:r>
              <a:rPr lang="en" sz="13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HashMap&lt;Integer, Integer&gt;();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56930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73526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4" name="Google Shape;144;p20"/>
          <p:cNvCxnSpPr/>
          <p:nvPr/>
        </p:nvCxnSpPr>
        <p:spPr>
          <a:xfrm flipH="1">
            <a:off x="63745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0"/>
          <p:cNvCxnSpPr/>
          <p:nvPr/>
        </p:nvCxnSpPr>
        <p:spPr>
          <a:xfrm>
            <a:off x="79158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0"/>
          <p:cNvSpPr txBox="1"/>
          <p:nvPr/>
        </p:nvSpPr>
        <p:spPr>
          <a:xfrm>
            <a:off x="61556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75722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 flipH="1" rot="10800000">
            <a:off x="1089775" y="1645700"/>
            <a:ext cx="651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437950" y="1816425"/>
            <a:ext cx="1058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key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2271350" y="1621525"/>
            <a:ext cx="79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0"/>
          <p:cNvSpPr txBox="1"/>
          <p:nvPr/>
        </p:nvSpPr>
        <p:spPr>
          <a:xfrm>
            <a:off x="1804775" y="1786650"/>
            <a:ext cx="1497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value</a:t>
            </a:r>
            <a:endParaRPr/>
          </a:p>
        </p:txBody>
      </p:sp>
      <p:sp>
        <p:nvSpPr>
          <p:cNvPr id="152" name="Google Shape;152;p20"/>
          <p:cNvSpPr txBox="1"/>
          <p:nvPr/>
        </p:nvSpPr>
        <p:spPr>
          <a:xfrm>
            <a:off x="205500" y="2859575"/>
            <a:ext cx="542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//Integer sku1 =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Integer(56271);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inventory.put(56271,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Integer sku2 =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Integer(73526);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inventory.put(sku2, new Integer(14));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//inventory.put(sku2, new Integer(27));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gline.png"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00" y="4768850"/>
            <a:ext cx="2657676" cy="23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get values out of the Map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05675" y="1254838"/>
            <a:ext cx="76323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Map&lt;Integer, Integer&gt; </a:t>
            </a:r>
            <a:r>
              <a:rPr lang="en" sz="13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inventory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30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HashMap&lt;Integer, Integer&gt;();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1"/>
          <p:cNvGraphicFramePr/>
          <p:nvPr/>
        </p:nvGraphicFramePr>
        <p:xfrm>
          <a:off x="5693000" y="29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{D4CA99DA-4DEE-45D4-93AD-B28A676C1886}</a:tableStyleId>
              </a:tblPr>
              <a:tblGrid>
                <a:gridCol w="1528250"/>
                <a:gridCol w="1528250"/>
              </a:tblGrid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sku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56271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73526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1" name="Google Shape;161;p21"/>
          <p:cNvCxnSpPr/>
          <p:nvPr/>
        </p:nvCxnSpPr>
        <p:spPr>
          <a:xfrm flipH="1">
            <a:off x="6374575" y="2571750"/>
            <a:ext cx="9300" cy="2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1"/>
          <p:cNvCxnSpPr/>
          <p:nvPr/>
        </p:nvCxnSpPr>
        <p:spPr>
          <a:xfrm>
            <a:off x="7915800" y="2567100"/>
            <a:ext cx="93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1"/>
          <p:cNvSpPr txBox="1"/>
          <p:nvPr/>
        </p:nvSpPr>
        <p:spPr>
          <a:xfrm>
            <a:off x="6155625" y="2217025"/>
            <a:ext cx="742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7572275" y="2241600"/>
            <a:ext cx="898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 rot="10800000">
            <a:off x="1089775" y="1645700"/>
            <a:ext cx="651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437950" y="1816425"/>
            <a:ext cx="10584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key</a:t>
            </a:r>
            <a:endParaRPr/>
          </a:p>
        </p:txBody>
      </p:sp>
      <p:cxnSp>
        <p:nvCxnSpPr>
          <p:cNvPr id="167" name="Google Shape;167;p21"/>
          <p:cNvCxnSpPr/>
          <p:nvPr/>
        </p:nvCxnSpPr>
        <p:spPr>
          <a:xfrm rot="10800000">
            <a:off x="2271350" y="1621525"/>
            <a:ext cx="79500" cy="2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1"/>
          <p:cNvSpPr txBox="1"/>
          <p:nvPr/>
        </p:nvSpPr>
        <p:spPr>
          <a:xfrm>
            <a:off x="1804775" y="1786650"/>
            <a:ext cx="1497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 of the value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70700" y="2849088"/>
            <a:ext cx="5420700" cy="12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Integer sku = new Integer(56271);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Integer qty = 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inventory.get(sku);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380650" y="3871550"/>
            <a:ext cx="34815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item is NOT FOUND in a map, the get method will return </a:t>
            </a:r>
            <a:r>
              <a:rPr b="1" i="1" lang="en"/>
              <a:t>null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