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roxima Nova"/>
      <p:regular r:id="rId30"/>
      <p:bold r:id="rId31"/>
      <p:italic r:id="rId32"/>
      <p:boldItalic r:id="rId33"/>
    </p:embeddedFont>
    <p:embeddedFont>
      <p:font typeface="Roboto"/>
      <p:regular r:id="rId34"/>
      <p:bold r:id="rId35"/>
      <p:italic r:id="rId36"/>
      <p:boldItalic r:id="rId37"/>
    </p:embeddedFont>
    <p:embeddedFont>
      <p:font typeface="Proxima Nova Semibold"/>
      <p:regular r:id="rId38"/>
      <p:bold r:id="rId39"/>
      <p:boldItalic r:id="rId40"/>
    </p:embeddedFont>
    <p:embeddedFont>
      <p:font typeface="Roboto Mon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D1161A-E796-4CCA-8FA0-61B82D4B06E5}">
  <a:tblStyle styleId="{19D1161A-E796-4CCA-8FA0-61B82D4B06E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Semibold-boldItalic.fntdata"/><Relationship Id="rId20" Type="http://schemas.openxmlformats.org/officeDocument/2006/relationships/slide" Target="slides/slide14.xml"/><Relationship Id="rId42" Type="http://schemas.openxmlformats.org/officeDocument/2006/relationships/font" Target="fonts/RobotoMono-bold.fntdata"/><Relationship Id="rId41" Type="http://schemas.openxmlformats.org/officeDocument/2006/relationships/font" Target="fonts/RobotoMono-regular.fntdata"/><Relationship Id="rId22" Type="http://schemas.openxmlformats.org/officeDocument/2006/relationships/slide" Target="slides/slide16.xml"/><Relationship Id="rId44" Type="http://schemas.openxmlformats.org/officeDocument/2006/relationships/font" Target="fonts/RobotoMono-boldItalic.fntdata"/><Relationship Id="rId21" Type="http://schemas.openxmlformats.org/officeDocument/2006/relationships/slide" Target="slides/slide15.xml"/><Relationship Id="rId43" Type="http://schemas.openxmlformats.org/officeDocument/2006/relationships/font" Target="fonts/RobotoMon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5.xml"/><Relationship Id="rId33" Type="http://schemas.openxmlformats.org/officeDocument/2006/relationships/font" Target="fonts/ProximaNova-boldItalic.fntdata"/><Relationship Id="rId10" Type="http://schemas.openxmlformats.org/officeDocument/2006/relationships/slide" Target="slides/slide4.xml"/><Relationship Id="rId32" Type="http://schemas.openxmlformats.org/officeDocument/2006/relationships/font" Target="fonts/ProximaNova-italic.fntdata"/><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ProximaNovaSemibold-bold.fntdata"/><Relationship Id="rId16" Type="http://schemas.openxmlformats.org/officeDocument/2006/relationships/slide" Target="slides/slide10.xml"/><Relationship Id="rId38" Type="http://schemas.openxmlformats.org/officeDocument/2006/relationships/font" Target="fonts/ProximaNovaSemibol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569b097f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569b097f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5975a374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5975a374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5975a374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5975a374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5975a374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5975a374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5975a374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5975a374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3f9ab5c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3f9ab5c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3f9ab5c2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3f9ab5c2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3f9ab5c2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3f9ab5c2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3f9ab5c2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3f9ab5c2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e73de2c8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e73de2c8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e73de2c8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e73de2c8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5975a37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5975a37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e73de2c8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e73de2c8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e73de2c8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e73de2c8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e73de2c8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e73de2c8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3f9ab5c2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3f9ab5c2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5975a374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5975a374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5975a374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5975a374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5975a374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5975a374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e73de2c8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e73de2c8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5975a374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5975a374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e73de2c8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e73de2c8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5975a374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5975a374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50875" y="293075"/>
            <a:ext cx="79788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Introduction To Classes and Encapsulation</a:t>
            </a:r>
            <a:endParaRPr sz="3200">
              <a:solidFill>
                <a:srgbClr val="FFFFFF"/>
              </a:solidFill>
              <a:latin typeface="Proxima Nova Semibold"/>
              <a:ea typeface="Proxima Nova Semibold"/>
              <a:cs typeface="Proxima Nova Semibold"/>
              <a:sym typeface="Proxima Nova Semibold"/>
            </a:endParaRPr>
          </a:p>
        </p:txBody>
      </p:sp>
      <p:sp>
        <p:nvSpPr>
          <p:cNvPr id="55" name="Google Shape;55;p13"/>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t/>
            </a:r>
            <a:endParaRPr sz="1400">
              <a:solidFill>
                <a:srgbClr val="FFFFFF"/>
              </a:solidFill>
            </a:endParaRPr>
          </a:p>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 Variables</a:t>
            </a:r>
            <a:endParaRPr/>
          </a:p>
        </p:txBody>
      </p:sp>
      <p:sp>
        <p:nvSpPr>
          <p:cNvPr id="133" name="Google Shape;133;p22"/>
          <p:cNvSpPr txBox="1"/>
          <p:nvPr>
            <p:ph idx="1" type="body"/>
          </p:nvPr>
        </p:nvSpPr>
        <p:spPr>
          <a:xfrm>
            <a:off x="311700" y="314275"/>
            <a:ext cx="48321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b="1" lang="en" sz="1550">
                <a:solidFill>
                  <a:srgbClr val="FF0000"/>
                </a:solidFill>
                <a:highlight>
                  <a:srgbClr val="FFFFFF"/>
                </a:highlight>
                <a:latin typeface="Roboto"/>
                <a:ea typeface="Roboto"/>
                <a:cs typeface="Roboto"/>
                <a:sym typeface="Roboto"/>
              </a:rPr>
              <a:t>Member Variables</a:t>
            </a:r>
            <a:r>
              <a:rPr b="1" lang="en" sz="1550">
                <a:solidFill>
                  <a:srgbClr val="172B4D"/>
                </a:solidFill>
                <a:highlight>
                  <a:srgbClr val="FFFFFF"/>
                </a:highlight>
                <a:latin typeface="Roboto"/>
                <a:ea typeface="Roboto"/>
                <a:cs typeface="Roboto"/>
                <a:sym typeface="Roboto"/>
              </a:rPr>
              <a:t> (</a:t>
            </a:r>
            <a:r>
              <a:rPr lang="en" sz="1450">
                <a:solidFill>
                  <a:srgbClr val="172B4D"/>
                </a:solidFill>
                <a:highlight>
                  <a:srgbClr val="FFFFFF"/>
                </a:highlight>
                <a:latin typeface="Roboto"/>
                <a:ea typeface="Roboto"/>
                <a:cs typeface="Roboto"/>
                <a:sym typeface="Roboto"/>
              </a:rPr>
              <a:t>aka </a:t>
            </a:r>
            <a:r>
              <a:rPr lang="en" sz="1450">
                <a:solidFill>
                  <a:srgbClr val="172B4D"/>
                </a:solidFill>
                <a:highlight>
                  <a:srgbClr val="FFFFFF"/>
                </a:highlight>
                <a:latin typeface="Roboto"/>
                <a:ea typeface="Roboto"/>
                <a:cs typeface="Roboto"/>
                <a:sym typeface="Roboto"/>
              </a:rPr>
              <a:t>Instance Variables or properties) </a:t>
            </a:r>
            <a:r>
              <a:rPr b="1" i="1" lang="en" sz="1450">
                <a:solidFill>
                  <a:srgbClr val="172B4D"/>
                </a:solidFill>
                <a:highlight>
                  <a:srgbClr val="FFFFFF"/>
                </a:highlight>
                <a:latin typeface="Roboto"/>
                <a:ea typeface="Roboto"/>
                <a:cs typeface="Roboto"/>
                <a:sym typeface="Roboto"/>
              </a:rPr>
              <a:t>hold the data</a:t>
            </a:r>
            <a:r>
              <a:rPr lang="en" sz="1450">
                <a:solidFill>
                  <a:srgbClr val="172B4D"/>
                </a:solidFill>
                <a:highlight>
                  <a:srgbClr val="FFFFFF"/>
                </a:highlight>
                <a:latin typeface="Roboto"/>
                <a:ea typeface="Roboto"/>
                <a:cs typeface="Roboto"/>
                <a:sym typeface="Roboto"/>
              </a:rPr>
              <a:t>.</a:t>
            </a:r>
            <a:endParaRPr sz="1450">
              <a:solidFill>
                <a:srgbClr val="172B4D"/>
              </a:solidFill>
              <a:highlight>
                <a:srgbClr val="FFFFFF"/>
              </a:highlight>
              <a:latin typeface="Roboto"/>
              <a:ea typeface="Roboto"/>
              <a:cs typeface="Roboto"/>
              <a:sym typeface="Roboto"/>
            </a:endParaRPr>
          </a:p>
          <a:p>
            <a:pPr indent="0" lvl="0" marL="0" rtl="0" algn="l">
              <a:lnSpc>
                <a:spcPct val="100000"/>
              </a:lnSpc>
              <a:spcBef>
                <a:spcPts val="1800"/>
              </a:spcBef>
              <a:spcAft>
                <a:spcPts val="0"/>
              </a:spcAft>
              <a:buNone/>
            </a:pPr>
            <a:r>
              <a:rPr b="1" lang="en" sz="1550">
                <a:solidFill>
                  <a:srgbClr val="172B4D"/>
                </a:solidFill>
                <a:highlight>
                  <a:srgbClr val="FFFFFF"/>
                </a:highlight>
                <a:latin typeface="Roboto"/>
                <a:ea typeface="Roboto"/>
                <a:cs typeface="Roboto"/>
                <a:sym typeface="Roboto"/>
              </a:rPr>
              <a:t>Access Modifiers</a:t>
            </a:r>
            <a:r>
              <a:rPr lang="en" sz="1350">
                <a:solidFill>
                  <a:srgbClr val="172B4D"/>
                </a:solidFill>
                <a:highlight>
                  <a:srgbClr val="FFFFFF"/>
                </a:highlight>
                <a:latin typeface="Roboto"/>
                <a:ea typeface="Roboto"/>
                <a:cs typeface="Roboto"/>
                <a:sym typeface="Roboto"/>
              </a:rPr>
              <a:t> define class variables that represent its properties. </a:t>
            </a:r>
            <a:r>
              <a:rPr lang="en" sz="1350">
                <a:solidFill>
                  <a:srgbClr val="2C3E50"/>
                </a:solidFill>
                <a:highlight>
                  <a:srgbClr val="FFFFFF"/>
                </a:highlight>
                <a:latin typeface="Roboto"/>
                <a:ea typeface="Roboto"/>
                <a:cs typeface="Roboto"/>
                <a:sym typeface="Roboto"/>
              </a:rPr>
              <a:t>They control visibility to methods and properties to the rest of your program.</a:t>
            </a:r>
            <a:endParaRPr sz="1350">
              <a:solidFill>
                <a:srgbClr val="2C3E50"/>
              </a:solidFill>
              <a:highlight>
                <a:srgbClr val="FFFFFF"/>
              </a:highlight>
              <a:latin typeface="Roboto"/>
              <a:ea typeface="Roboto"/>
              <a:cs typeface="Roboto"/>
              <a:sym typeface="Roboto"/>
            </a:endParaRPr>
          </a:p>
          <a:p>
            <a:pPr indent="0" lvl="0" marL="0" rtl="0" algn="l">
              <a:lnSpc>
                <a:spcPct val="100000"/>
              </a:lnSpc>
              <a:spcBef>
                <a:spcPts val="1800"/>
              </a:spcBef>
              <a:spcAft>
                <a:spcPts val="0"/>
              </a:spcAft>
              <a:buNone/>
            </a:pPr>
            <a:r>
              <a:rPr lang="en" sz="1350">
                <a:solidFill>
                  <a:srgbClr val="2C3E50"/>
                </a:solidFill>
                <a:highlight>
                  <a:srgbClr val="FFFFFF"/>
                </a:highlight>
                <a:latin typeface="Roboto"/>
                <a:ea typeface="Roboto"/>
                <a:cs typeface="Roboto"/>
                <a:sym typeface="Roboto"/>
              </a:rPr>
              <a:t>	</a:t>
            </a:r>
            <a:r>
              <a:rPr lang="en" sz="1200">
                <a:solidFill>
                  <a:srgbClr val="172B4D"/>
                </a:solidFill>
                <a:highlight>
                  <a:srgbClr val="F4F5F7"/>
                </a:highlight>
                <a:latin typeface="Roboto Mono"/>
                <a:ea typeface="Roboto Mono"/>
                <a:cs typeface="Roboto Mono"/>
                <a:sym typeface="Roboto Mono"/>
              </a:rPr>
              <a:t>public</a:t>
            </a:r>
            <a:r>
              <a:rPr lang="en" sz="1350">
                <a:solidFill>
                  <a:srgbClr val="172B4D"/>
                </a:solidFill>
                <a:highlight>
                  <a:srgbClr val="FFFFFF"/>
                </a:highlight>
                <a:latin typeface="Roboto"/>
                <a:ea typeface="Roboto"/>
                <a:cs typeface="Roboto"/>
                <a:sym typeface="Roboto"/>
              </a:rPr>
              <a:t> member variables are </a:t>
            </a:r>
            <a:r>
              <a:rPr b="1" lang="en" sz="1350">
                <a:solidFill>
                  <a:srgbClr val="172B4D"/>
                </a:solidFill>
                <a:highlight>
                  <a:srgbClr val="FFFFFF"/>
                </a:highlight>
                <a:latin typeface="Roboto"/>
                <a:ea typeface="Roboto"/>
                <a:cs typeface="Roboto"/>
                <a:sym typeface="Roboto"/>
              </a:rPr>
              <a:t>bad</a:t>
            </a:r>
            <a:r>
              <a:rPr lang="en" sz="1350">
                <a:solidFill>
                  <a:srgbClr val="172B4D"/>
                </a:solidFill>
                <a:highlight>
                  <a:srgbClr val="FFFFFF"/>
                </a:highlight>
                <a:latin typeface="Roboto"/>
                <a:ea typeface="Roboto"/>
                <a:cs typeface="Roboto"/>
                <a:sym typeface="Roboto"/>
              </a:rPr>
              <a:t> because they </a:t>
            </a:r>
            <a:endParaRPr sz="1350">
              <a:solidFill>
                <a:srgbClr val="172B4D"/>
              </a:solidFill>
              <a:highlight>
                <a:srgbClr val="FFFFFF"/>
              </a:highlight>
              <a:latin typeface="Roboto"/>
              <a:ea typeface="Roboto"/>
              <a:cs typeface="Roboto"/>
              <a:sym typeface="Roboto"/>
            </a:endParaRPr>
          </a:p>
          <a:p>
            <a:pPr indent="-298450" lvl="1" marL="914400" rtl="0" algn="l">
              <a:lnSpc>
                <a:spcPct val="100000"/>
              </a:lnSpc>
              <a:spcBef>
                <a:spcPts val="1800"/>
              </a:spcBef>
              <a:spcAft>
                <a:spcPts val="0"/>
              </a:spcAft>
              <a:buClr>
                <a:schemeClr val="dk1"/>
              </a:buClr>
              <a:buSzPts val="1100"/>
              <a:buAutoNum type="alphaLcPeriod"/>
            </a:pPr>
            <a:r>
              <a:rPr lang="en" sz="1350">
                <a:solidFill>
                  <a:srgbClr val="172B4D"/>
                </a:solidFill>
                <a:highlight>
                  <a:srgbClr val="FFFFFF"/>
                </a:highlight>
                <a:latin typeface="Roboto"/>
                <a:ea typeface="Roboto"/>
                <a:cs typeface="Roboto"/>
                <a:sym typeface="Roboto"/>
              </a:rPr>
              <a:t>allow direct access to object internals </a:t>
            </a:r>
            <a:endParaRPr sz="1350">
              <a:solidFill>
                <a:srgbClr val="172B4D"/>
              </a:solidFill>
              <a:highlight>
                <a:srgbClr val="FFFFFF"/>
              </a:highlight>
              <a:latin typeface="Roboto"/>
              <a:ea typeface="Roboto"/>
              <a:cs typeface="Roboto"/>
              <a:sym typeface="Roboto"/>
            </a:endParaRPr>
          </a:p>
          <a:p>
            <a:pPr indent="-298450" lvl="1" marL="914400" rtl="0" algn="l">
              <a:lnSpc>
                <a:spcPct val="100000"/>
              </a:lnSpc>
              <a:spcBef>
                <a:spcPts val="0"/>
              </a:spcBef>
              <a:spcAft>
                <a:spcPts val="0"/>
              </a:spcAft>
              <a:buClr>
                <a:schemeClr val="dk1"/>
              </a:buClr>
              <a:buSzPts val="1100"/>
              <a:buAutoNum type="alphaLcPeriod"/>
            </a:pPr>
            <a:r>
              <a:rPr lang="en" sz="1350">
                <a:solidFill>
                  <a:srgbClr val="172B4D"/>
                </a:solidFill>
                <a:highlight>
                  <a:srgbClr val="FFFFFF"/>
                </a:highlight>
                <a:latin typeface="Roboto"/>
                <a:ea typeface="Roboto"/>
                <a:cs typeface="Roboto"/>
                <a:sym typeface="Roboto"/>
              </a:rPr>
              <a:t>they don't allow the object to verify or modify data before it gets into the object state.</a:t>
            </a:r>
            <a:endParaRPr sz="1350">
              <a:solidFill>
                <a:srgbClr val="2C3E50"/>
              </a:solidFill>
              <a:highlight>
                <a:srgbClr val="FFFFFF"/>
              </a:highlight>
              <a:latin typeface="Roboto"/>
              <a:ea typeface="Roboto"/>
              <a:cs typeface="Roboto"/>
              <a:sym typeface="Roboto"/>
            </a:endParaRPr>
          </a:p>
          <a:p>
            <a:pPr indent="0" lvl="0" marL="0" rtl="0" algn="l">
              <a:lnSpc>
                <a:spcPct val="100000"/>
              </a:lnSpc>
              <a:spcBef>
                <a:spcPts val="1800"/>
              </a:spcBef>
              <a:spcAft>
                <a:spcPts val="0"/>
              </a:spcAft>
              <a:buNone/>
            </a:pPr>
            <a:r>
              <a:rPr b="1" lang="en" sz="1550">
                <a:solidFill>
                  <a:srgbClr val="FF00FF"/>
                </a:solidFill>
                <a:highlight>
                  <a:srgbClr val="FFFFFF"/>
                </a:highlight>
                <a:latin typeface="Roboto"/>
                <a:ea typeface="Roboto"/>
                <a:cs typeface="Roboto"/>
                <a:sym typeface="Roboto"/>
              </a:rPr>
              <a:t>Getters</a:t>
            </a:r>
            <a:r>
              <a:rPr b="1" lang="en" sz="1550">
                <a:solidFill>
                  <a:srgbClr val="172B4D"/>
                </a:solidFill>
                <a:highlight>
                  <a:srgbClr val="FFFFFF"/>
                </a:highlight>
                <a:latin typeface="Roboto"/>
                <a:ea typeface="Roboto"/>
                <a:cs typeface="Roboto"/>
                <a:sym typeface="Roboto"/>
              </a:rPr>
              <a:t> and </a:t>
            </a:r>
            <a:r>
              <a:rPr b="1" lang="en" sz="1550">
                <a:solidFill>
                  <a:srgbClr val="0000FF"/>
                </a:solidFill>
                <a:highlight>
                  <a:srgbClr val="FFFFFF"/>
                </a:highlight>
                <a:latin typeface="Roboto"/>
                <a:ea typeface="Roboto"/>
                <a:cs typeface="Roboto"/>
                <a:sym typeface="Roboto"/>
              </a:rPr>
              <a:t>Setters</a:t>
            </a:r>
            <a:r>
              <a:rPr b="1" lang="en" sz="1550">
                <a:solidFill>
                  <a:srgbClr val="172B4D"/>
                </a:solidFill>
                <a:highlight>
                  <a:srgbClr val="FFFFFF"/>
                </a:highlight>
                <a:latin typeface="Roboto"/>
                <a:ea typeface="Roboto"/>
                <a:cs typeface="Roboto"/>
                <a:sym typeface="Roboto"/>
              </a:rPr>
              <a:t> </a:t>
            </a:r>
            <a:r>
              <a:rPr b="1" lang="en" sz="1450">
                <a:solidFill>
                  <a:srgbClr val="172B4D"/>
                </a:solidFill>
                <a:highlight>
                  <a:srgbClr val="FFFFFF"/>
                </a:highlight>
                <a:latin typeface="Roboto"/>
                <a:ea typeface="Roboto"/>
                <a:cs typeface="Roboto"/>
                <a:sym typeface="Roboto"/>
              </a:rPr>
              <a:t>should be the only way to access member variables</a:t>
            </a:r>
            <a:endParaRPr b="1" sz="1450">
              <a:solidFill>
                <a:srgbClr val="172B4D"/>
              </a:solidFill>
              <a:highlight>
                <a:srgbClr val="FFFFFF"/>
              </a:highlight>
              <a:latin typeface="Roboto"/>
              <a:ea typeface="Roboto"/>
              <a:cs typeface="Roboto"/>
              <a:sym typeface="Roboto"/>
            </a:endParaRPr>
          </a:p>
          <a:p>
            <a:pPr indent="0" lvl="0" marL="457200" rtl="0" algn="l">
              <a:lnSpc>
                <a:spcPct val="100000"/>
              </a:lnSpc>
              <a:spcBef>
                <a:spcPts val="2100"/>
              </a:spcBef>
              <a:spcAft>
                <a:spcPts val="0"/>
              </a:spcAft>
              <a:buNone/>
            </a:pPr>
            <a:r>
              <a:rPr lang="en" sz="1350">
                <a:solidFill>
                  <a:srgbClr val="172B4D"/>
                </a:solidFill>
                <a:highlight>
                  <a:srgbClr val="FFFFFF"/>
                </a:highlight>
                <a:latin typeface="Roboto"/>
                <a:ea typeface="Roboto"/>
                <a:cs typeface="Roboto"/>
                <a:sym typeface="Roboto"/>
              </a:rPr>
              <a:t>Getter and Setter methods should always begin with the "get" or "set" prefix, except for Getter methods that return a boolean, which should begin with the prefix "is".</a:t>
            </a:r>
            <a:endParaRPr sz="1350">
              <a:solidFill>
                <a:srgbClr val="172B4D"/>
              </a:solidFill>
              <a:highlight>
                <a:srgbClr val="FFFFFF"/>
              </a:highlight>
              <a:latin typeface="Roboto"/>
              <a:ea typeface="Roboto"/>
              <a:cs typeface="Roboto"/>
              <a:sym typeface="Roboto"/>
            </a:endParaRPr>
          </a:p>
          <a:p>
            <a:pPr indent="0" lvl="0" marL="457200" rtl="0" algn="l">
              <a:spcBef>
                <a:spcPts val="2100"/>
              </a:spcBef>
              <a:spcAft>
                <a:spcPts val="0"/>
              </a:spcAft>
              <a:buNone/>
            </a:pPr>
            <a:r>
              <a:t/>
            </a:r>
            <a:endParaRPr sz="1350">
              <a:solidFill>
                <a:srgbClr val="172B4D"/>
              </a:solidFill>
              <a:highlight>
                <a:srgbClr val="FFFFFF"/>
              </a:highlight>
              <a:latin typeface="Roboto"/>
              <a:ea typeface="Roboto"/>
              <a:cs typeface="Roboto"/>
              <a:sym typeface="Roboto"/>
            </a:endParaRPr>
          </a:p>
          <a:p>
            <a:pPr indent="0" lvl="0" marL="0" rtl="0" algn="l">
              <a:spcBef>
                <a:spcPts val="900"/>
              </a:spcBef>
              <a:spcAft>
                <a:spcPts val="0"/>
              </a:spcAft>
              <a:buClr>
                <a:schemeClr val="dk1"/>
              </a:buClr>
              <a:buSzPts val="1100"/>
              <a:buFont typeface="Arial"/>
              <a:buNone/>
            </a:pPr>
            <a:r>
              <a:t/>
            </a:r>
            <a:endParaRPr sz="1050">
              <a:solidFill>
                <a:srgbClr val="172B4D"/>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a:p>
        </p:txBody>
      </p:sp>
      <p:sp>
        <p:nvSpPr>
          <p:cNvPr id="134" name="Google Shape;134;p22"/>
          <p:cNvSpPr txBox="1"/>
          <p:nvPr/>
        </p:nvSpPr>
        <p:spPr>
          <a:xfrm>
            <a:off x="5131250" y="64025"/>
            <a:ext cx="3860700" cy="50796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package</a:t>
            </a:r>
            <a:r>
              <a:rPr lang="en" sz="1000">
                <a:solidFill>
                  <a:schemeClr val="dk1"/>
                </a:solidFill>
                <a:highlight>
                  <a:srgbClr val="FFFFFE"/>
                </a:highlight>
                <a:latin typeface="Roboto Mono"/>
                <a:ea typeface="Roboto Mono"/>
                <a:cs typeface="Roboto Mono"/>
                <a:sym typeface="Roboto Mono"/>
              </a:rPr>
              <a:t> </a:t>
            </a:r>
            <a:r>
              <a:rPr lang="en" sz="1000">
                <a:solidFill>
                  <a:srgbClr val="202020"/>
                </a:solidFill>
                <a:highlight>
                  <a:srgbClr val="FFFFFE"/>
                </a:highlight>
                <a:latin typeface="Roboto Mono"/>
                <a:ea typeface="Roboto Mono"/>
                <a:cs typeface="Roboto Mono"/>
                <a:sym typeface="Roboto Mono"/>
              </a:rPr>
              <a:t>com</a:t>
            </a:r>
            <a:r>
              <a:rPr lang="en" sz="1000">
                <a:solidFill>
                  <a:schemeClr val="dk1"/>
                </a:solidFill>
                <a:highlight>
                  <a:srgbClr val="FFFFFE"/>
                </a:highlight>
                <a:latin typeface="Roboto Mono"/>
                <a:ea typeface="Roboto Mono"/>
                <a:cs typeface="Roboto Mono"/>
                <a:sym typeface="Roboto Mono"/>
              </a:rPr>
              <a:t>.</a:t>
            </a:r>
            <a:r>
              <a:rPr lang="en" sz="1000">
                <a:solidFill>
                  <a:srgbClr val="202020"/>
                </a:solidFill>
                <a:highlight>
                  <a:srgbClr val="FFFFFE"/>
                </a:highlight>
                <a:latin typeface="Roboto Mono"/>
                <a:ea typeface="Roboto Mono"/>
                <a:cs typeface="Roboto Mono"/>
                <a:sym typeface="Roboto Mono"/>
              </a:rPr>
              <a:t>techelevator</a:t>
            </a:r>
            <a:r>
              <a:rPr lang="en" sz="1000">
                <a:solidFill>
                  <a:schemeClr val="dk1"/>
                </a:solidFill>
                <a:highlight>
                  <a:srgbClr val="FFFFFE"/>
                </a:highlight>
                <a:latin typeface="Roboto Mono"/>
                <a:ea typeface="Roboto Mono"/>
                <a:cs typeface="Roboto Mono"/>
                <a:sym typeface="Roboto Mono"/>
              </a:rPr>
              <a:t>;</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public</a:t>
            </a: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class</a:t>
            </a:r>
            <a:r>
              <a:rPr lang="en" sz="1000">
                <a:solidFill>
                  <a:schemeClr val="dk1"/>
                </a:solidFill>
                <a:highlight>
                  <a:srgbClr val="FFFFFE"/>
                </a:highlight>
                <a:latin typeface="Roboto Mono"/>
                <a:ea typeface="Roboto Mono"/>
                <a:cs typeface="Roboto Mono"/>
                <a:sym typeface="Roboto Mono"/>
              </a:rPr>
              <a:t> </a:t>
            </a:r>
            <a:r>
              <a:rPr lang="en" sz="1000">
                <a:solidFill>
                  <a:srgbClr val="202020"/>
                </a:solidFill>
                <a:highlight>
                  <a:srgbClr val="FFFFFE"/>
                </a:highlight>
                <a:latin typeface="Roboto Mono"/>
                <a:ea typeface="Roboto Mono"/>
                <a:cs typeface="Roboto Mono"/>
                <a:sym typeface="Roboto Mono"/>
              </a:rPr>
              <a:t>Rectangle</a:t>
            </a:r>
            <a:r>
              <a:rPr lang="en" sz="1000">
                <a:solidFill>
                  <a:schemeClr val="dk1"/>
                </a:solidFill>
                <a:highlight>
                  <a:srgbClr val="FFFFFE"/>
                </a:highlight>
                <a:latin typeface="Roboto Mono"/>
                <a:ea typeface="Roboto Mono"/>
                <a:cs typeface="Roboto Mono"/>
                <a:sym typeface="Roboto Mono"/>
              </a:rPr>
              <a:t> {</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private</a:t>
            </a: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int</a:t>
            </a:r>
            <a:r>
              <a:rPr lang="en" sz="1000">
                <a:solidFill>
                  <a:schemeClr val="dk1"/>
                </a:solidFill>
                <a:highlight>
                  <a:srgbClr val="FFFFFE"/>
                </a:highlight>
                <a:latin typeface="Roboto Mono"/>
                <a:ea typeface="Roboto Mono"/>
                <a:cs typeface="Roboto Mono"/>
                <a:sym typeface="Roboto Mono"/>
              </a:rPr>
              <a:t> </a:t>
            </a:r>
            <a:r>
              <a:rPr lang="en" sz="1000">
                <a:solidFill>
                  <a:srgbClr val="202020"/>
                </a:solidFill>
                <a:highlight>
                  <a:srgbClr val="FFFFFE"/>
                </a:highlight>
                <a:latin typeface="Roboto Mono"/>
                <a:ea typeface="Roboto Mono"/>
                <a:cs typeface="Roboto Mono"/>
                <a:sym typeface="Roboto Mono"/>
              </a:rPr>
              <a:t>length</a:t>
            </a:r>
            <a:r>
              <a:rPr lang="en" sz="1000">
                <a:solidFill>
                  <a:schemeClr val="dk1"/>
                </a:solidFill>
                <a:highlight>
                  <a:srgbClr val="FFFFFE"/>
                </a:highlight>
                <a:latin typeface="Roboto Mono"/>
                <a:ea typeface="Roboto Mono"/>
                <a:cs typeface="Roboto Mono"/>
                <a:sym typeface="Roboto Mono"/>
              </a:rPr>
              <a:t>;</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private</a:t>
            </a: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int</a:t>
            </a:r>
            <a:r>
              <a:rPr lang="en" sz="1000">
                <a:solidFill>
                  <a:schemeClr val="dk1"/>
                </a:solidFill>
                <a:highlight>
                  <a:srgbClr val="FFFFFE"/>
                </a:highlight>
                <a:latin typeface="Roboto Mono"/>
                <a:ea typeface="Roboto Mono"/>
                <a:cs typeface="Roboto Mono"/>
                <a:sym typeface="Roboto Mono"/>
              </a:rPr>
              <a:t> </a:t>
            </a:r>
            <a:r>
              <a:rPr lang="en" sz="1000">
                <a:solidFill>
                  <a:srgbClr val="202020"/>
                </a:solidFill>
                <a:highlight>
                  <a:srgbClr val="FFFFFE"/>
                </a:highlight>
                <a:latin typeface="Roboto Mono"/>
                <a:ea typeface="Roboto Mono"/>
                <a:cs typeface="Roboto Mono"/>
                <a:sym typeface="Roboto Mono"/>
              </a:rPr>
              <a:t>width</a:t>
            </a:r>
            <a:r>
              <a:rPr lang="en" sz="1000">
                <a:solidFill>
                  <a:schemeClr val="dk1"/>
                </a:solidFill>
                <a:highlight>
                  <a:srgbClr val="FFFFFE"/>
                </a:highlight>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public</a:t>
            </a: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int</a:t>
            </a:r>
            <a:r>
              <a:rPr lang="en" sz="1000">
                <a:solidFill>
                  <a:schemeClr val="dk1"/>
                </a:solidFill>
                <a:highlight>
                  <a:srgbClr val="FFFFFE"/>
                </a:highlight>
                <a:latin typeface="Roboto Mono"/>
                <a:ea typeface="Roboto Mono"/>
                <a:cs typeface="Roboto Mono"/>
                <a:sym typeface="Roboto Mono"/>
              </a:rPr>
              <a:t> </a:t>
            </a:r>
            <a:r>
              <a:rPr lang="en" sz="1000">
                <a:solidFill>
                  <a:srgbClr val="FF00FF"/>
                </a:solidFill>
                <a:highlight>
                  <a:srgbClr val="FFFFFE"/>
                </a:highlight>
                <a:latin typeface="Roboto Mono"/>
                <a:ea typeface="Roboto Mono"/>
                <a:cs typeface="Roboto Mono"/>
                <a:sym typeface="Roboto Mono"/>
              </a:rPr>
              <a:t>getLength()</a:t>
            </a:r>
            <a:r>
              <a:rPr lang="en" sz="1000">
                <a:solidFill>
                  <a:schemeClr val="dk1"/>
                </a:solidFill>
                <a:highlight>
                  <a:srgbClr val="FFFFFE"/>
                </a:highlight>
                <a:latin typeface="Roboto Mono"/>
                <a:ea typeface="Roboto Mono"/>
                <a:cs typeface="Roboto Mono"/>
                <a:sym typeface="Roboto Mono"/>
              </a:rPr>
              <a:t> {</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return</a:t>
            </a:r>
            <a:r>
              <a:rPr lang="en" sz="1000">
                <a:solidFill>
                  <a:schemeClr val="dk1"/>
                </a:solidFill>
                <a:highlight>
                  <a:srgbClr val="FFFFFE"/>
                </a:highlight>
                <a:latin typeface="Roboto Mono"/>
                <a:ea typeface="Roboto Mono"/>
                <a:cs typeface="Roboto Mono"/>
                <a:sym typeface="Roboto Mono"/>
              </a:rPr>
              <a:t> </a:t>
            </a:r>
            <a:r>
              <a:rPr lang="en" sz="1000">
                <a:solidFill>
                  <a:srgbClr val="202020"/>
                </a:solidFill>
                <a:highlight>
                  <a:srgbClr val="FFFFFE"/>
                </a:highlight>
                <a:latin typeface="Roboto Mono"/>
                <a:ea typeface="Roboto Mono"/>
                <a:cs typeface="Roboto Mono"/>
                <a:sym typeface="Roboto Mono"/>
              </a:rPr>
              <a:t>length</a:t>
            </a:r>
            <a:r>
              <a:rPr lang="en" sz="1000">
                <a:solidFill>
                  <a:schemeClr val="dk1"/>
                </a:solidFill>
                <a:highlight>
                  <a:srgbClr val="FFFFFE"/>
                </a:highlight>
                <a:latin typeface="Roboto Mono"/>
                <a:ea typeface="Roboto Mono"/>
                <a:cs typeface="Roboto Mono"/>
                <a:sym typeface="Roboto Mono"/>
              </a:rPr>
              <a:t>;</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public</a:t>
            </a: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void</a:t>
            </a:r>
            <a:r>
              <a:rPr lang="en" sz="1000">
                <a:solidFill>
                  <a:schemeClr val="dk1"/>
                </a:solidFill>
                <a:highlight>
                  <a:srgbClr val="FFFFFE"/>
                </a:highlight>
                <a:latin typeface="Roboto Mono"/>
                <a:ea typeface="Roboto Mono"/>
                <a:cs typeface="Roboto Mono"/>
                <a:sym typeface="Roboto Mono"/>
              </a:rPr>
              <a:t> </a:t>
            </a:r>
            <a:r>
              <a:rPr lang="en" sz="1000">
                <a:solidFill>
                  <a:srgbClr val="0000FF"/>
                </a:solidFill>
                <a:highlight>
                  <a:srgbClr val="FFFFFE"/>
                </a:highlight>
                <a:latin typeface="Roboto Mono"/>
                <a:ea typeface="Roboto Mono"/>
                <a:cs typeface="Roboto Mono"/>
                <a:sym typeface="Roboto Mono"/>
              </a:rPr>
              <a:t>setLength</a:t>
            </a:r>
            <a:r>
              <a:rPr lang="en" sz="1000">
                <a:solidFill>
                  <a:schemeClr val="dk1"/>
                </a:solidFill>
                <a:highlight>
                  <a:srgbClr val="FFFFFE"/>
                </a:highlight>
                <a:latin typeface="Roboto Mono"/>
                <a:ea typeface="Roboto Mono"/>
                <a:cs typeface="Roboto Mono"/>
                <a:sym typeface="Roboto Mono"/>
              </a:rPr>
              <a:t>(</a:t>
            </a:r>
            <a:r>
              <a:rPr b="1" lang="en" sz="1000">
                <a:solidFill>
                  <a:srgbClr val="091E42"/>
                </a:solidFill>
                <a:highlight>
                  <a:srgbClr val="FFFFFE"/>
                </a:highlight>
                <a:latin typeface="Roboto Mono"/>
                <a:ea typeface="Roboto Mono"/>
                <a:cs typeface="Roboto Mono"/>
                <a:sym typeface="Roboto Mono"/>
              </a:rPr>
              <a:t>int</a:t>
            </a:r>
            <a:r>
              <a:rPr lang="en" sz="1000">
                <a:solidFill>
                  <a:schemeClr val="dk1"/>
                </a:solidFill>
                <a:highlight>
                  <a:srgbClr val="FFFFFE"/>
                </a:highlight>
                <a:latin typeface="Roboto Mono"/>
                <a:ea typeface="Roboto Mono"/>
                <a:cs typeface="Roboto Mono"/>
                <a:sym typeface="Roboto Mono"/>
              </a:rPr>
              <a:t> </a:t>
            </a:r>
            <a:r>
              <a:rPr lang="en" sz="1000">
                <a:solidFill>
                  <a:srgbClr val="202020"/>
                </a:solidFill>
                <a:highlight>
                  <a:srgbClr val="FFFFFE"/>
                </a:highlight>
                <a:latin typeface="Roboto Mono"/>
                <a:ea typeface="Roboto Mono"/>
                <a:cs typeface="Roboto Mono"/>
                <a:sym typeface="Roboto Mono"/>
              </a:rPr>
              <a:t>length</a:t>
            </a:r>
            <a:r>
              <a:rPr lang="en" sz="1000">
                <a:solidFill>
                  <a:schemeClr val="dk1"/>
                </a:solidFill>
                <a:highlight>
                  <a:srgbClr val="FFFFFE"/>
                </a:highlight>
                <a:latin typeface="Roboto Mono"/>
                <a:ea typeface="Roboto Mono"/>
                <a:cs typeface="Roboto Mono"/>
                <a:sym typeface="Roboto Mono"/>
              </a:rPr>
              <a:t>) {</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this.</a:t>
            </a:r>
            <a:r>
              <a:rPr lang="en" sz="1000">
                <a:solidFill>
                  <a:srgbClr val="202020"/>
                </a:solidFill>
                <a:highlight>
                  <a:srgbClr val="FFFFFE"/>
                </a:highlight>
                <a:latin typeface="Roboto Mono"/>
                <a:ea typeface="Roboto Mono"/>
                <a:cs typeface="Roboto Mono"/>
                <a:sym typeface="Roboto Mono"/>
              </a:rPr>
              <a:t>length</a:t>
            </a:r>
            <a:r>
              <a:rPr lang="en" sz="1000">
                <a:solidFill>
                  <a:schemeClr val="dk1"/>
                </a:solidFill>
                <a:highlight>
                  <a:srgbClr val="FFFFFE"/>
                </a:highlight>
                <a:latin typeface="Roboto Mono"/>
                <a:ea typeface="Roboto Mono"/>
                <a:cs typeface="Roboto Mono"/>
                <a:sym typeface="Roboto Mono"/>
              </a:rPr>
              <a:t> = </a:t>
            </a:r>
            <a:r>
              <a:rPr lang="en" sz="1000">
                <a:solidFill>
                  <a:srgbClr val="202020"/>
                </a:solidFill>
                <a:highlight>
                  <a:srgbClr val="FFFFFE"/>
                </a:highlight>
                <a:latin typeface="Roboto Mono"/>
                <a:ea typeface="Roboto Mono"/>
                <a:cs typeface="Roboto Mono"/>
                <a:sym typeface="Roboto Mono"/>
              </a:rPr>
              <a:t>Math</a:t>
            </a:r>
            <a:r>
              <a:rPr lang="en" sz="1000">
                <a:solidFill>
                  <a:schemeClr val="dk1"/>
                </a:solidFill>
                <a:highlight>
                  <a:srgbClr val="FFFFFE"/>
                </a:highlight>
                <a:latin typeface="Roboto Mono"/>
                <a:ea typeface="Roboto Mono"/>
                <a:cs typeface="Roboto Mono"/>
                <a:sym typeface="Roboto Mono"/>
              </a:rPr>
              <a:t>.</a:t>
            </a:r>
            <a:r>
              <a:rPr lang="en" sz="1000">
                <a:solidFill>
                  <a:srgbClr val="202020"/>
                </a:solidFill>
                <a:highlight>
                  <a:srgbClr val="FFFFFE"/>
                </a:highlight>
                <a:latin typeface="Roboto Mono"/>
                <a:ea typeface="Roboto Mono"/>
                <a:cs typeface="Roboto Mono"/>
                <a:sym typeface="Roboto Mono"/>
              </a:rPr>
              <a:t>abs</a:t>
            </a:r>
            <a:r>
              <a:rPr lang="en" sz="1000">
                <a:solidFill>
                  <a:schemeClr val="dk1"/>
                </a:solidFill>
                <a:highlight>
                  <a:srgbClr val="FFFFFE"/>
                </a:highlight>
                <a:latin typeface="Roboto Mono"/>
                <a:ea typeface="Roboto Mono"/>
                <a:cs typeface="Roboto Mono"/>
                <a:sym typeface="Roboto Mono"/>
              </a:rPr>
              <a:t>(</a:t>
            </a:r>
            <a:r>
              <a:rPr lang="en" sz="1000">
                <a:solidFill>
                  <a:srgbClr val="202020"/>
                </a:solidFill>
                <a:highlight>
                  <a:srgbClr val="FFFFFE"/>
                </a:highlight>
                <a:latin typeface="Roboto Mono"/>
                <a:ea typeface="Roboto Mono"/>
                <a:cs typeface="Roboto Mono"/>
                <a:sym typeface="Roboto Mono"/>
              </a:rPr>
              <a:t>length</a:t>
            </a:r>
            <a:r>
              <a:rPr lang="en" sz="1000">
                <a:solidFill>
                  <a:schemeClr val="dk1"/>
                </a:solidFill>
                <a:highlight>
                  <a:srgbClr val="FFFFFE"/>
                </a:highlight>
                <a:latin typeface="Roboto Mono"/>
                <a:ea typeface="Roboto Mono"/>
                <a:cs typeface="Roboto Mono"/>
                <a:sym typeface="Roboto Mono"/>
              </a:rPr>
              <a:t>);</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public</a:t>
            </a: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int</a:t>
            </a:r>
            <a:r>
              <a:rPr lang="en" sz="1000">
                <a:solidFill>
                  <a:schemeClr val="dk1"/>
                </a:solidFill>
                <a:highlight>
                  <a:srgbClr val="FFFFFE"/>
                </a:highlight>
                <a:latin typeface="Roboto Mono"/>
                <a:ea typeface="Roboto Mono"/>
                <a:cs typeface="Roboto Mono"/>
                <a:sym typeface="Roboto Mono"/>
              </a:rPr>
              <a:t> </a:t>
            </a:r>
            <a:r>
              <a:rPr lang="en" sz="1000">
                <a:solidFill>
                  <a:srgbClr val="FF00FF"/>
                </a:solidFill>
                <a:highlight>
                  <a:srgbClr val="FFFFFE"/>
                </a:highlight>
                <a:latin typeface="Roboto Mono"/>
                <a:ea typeface="Roboto Mono"/>
                <a:cs typeface="Roboto Mono"/>
                <a:sym typeface="Roboto Mono"/>
              </a:rPr>
              <a:t>getWidth()</a:t>
            </a:r>
            <a:r>
              <a:rPr lang="en" sz="1000">
                <a:solidFill>
                  <a:schemeClr val="dk1"/>
                </a:solidFill>
                <a:highlight>
                  <a:srgbClr val="FFFFFE"/>
                </a:highlight>
                <a:latin typeface="Roboto Mono"/>
                <a:ea typeface="Roboto Mono"/>
                <a:cs typeface="Roboto Mono"/>
                <a:sym typeface="Roboto Mono"/>
              </a:rPr>
              <a:t> {</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return</a:t>
            </a:r>
            <a:r>
              <a:rPr lang="en" sz="1000">
                <a:solidFill>
                  <a:schemeClr val="dk1"/>
                </a:solidFill>
                <a:highlight>
                  <a:srgbClr val="FFFFFE"/>
                </a:highlight>
                <a:latin typeface="Roboto Mono"/>
                <a:ea typeface="Roboto Mono"/>
                <a:cs typeface="Roboto Mono"/>
                <a:sym typeface="Roboto Mono"/>
              </a:rPr>
              <a:t> </a:t>
            </a:r>
            <a:r>
              <a:rPr lang="en" sz="1000">
                <a:solidFill>
                  <a:srgbClr val="202020"/>
                </a:solidFill>
                <a:highlight>
                  <a:srgbClr val="FFFFFE"/>
                </a:highlight>
                <a:latin typeface="Roboto Mono"/>
                <a:ea typeface="Roboto Mono"/>
                <a:cs typeface="Roboto Mono"/>
                <a:sym typeface="Roboto Mono"/>
              </a:rPr>
              <a:t>width</a:t>
            </a:r>
            <a:r>
              <a:rPr lang="en" sz="1000">
                <a:solidFill>
                  <a:schemeClr val="dk1"/>
                </a:solidFill>
                <a:highlight>
                  <a:srgbClr val="FFFFFE"/>
                </a:highlight>
                <a:latin typeface="Roboto Mono"/>
                <a:ea typeface="Roboto Mono"/>
                <a:cs typeface="Roboto Mono"/>
                <a:sym typeface="Roboto Mono"/>
              </a:rPr>
              <a:t>;</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public</a:t>
            </a: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void</a:t>
            </a:r>
            <a:r>
              <a:rPr lang="en" sz="1000">
                <a:solidFill>
                  <a:schemeClr val="dk1"/>
                </a:solidFill>
                <a:highlight>
                  <a:srgbClr val="FFFFFE"/>
                </a:highlight>
                <a:latin typeface="Roboto Mono"/>
                <a:ea typeface="Roboto Mono"/>
                <a:cs typeface="Roboto Mono"/>
                <a:sym typeface="Roboto Mono"/>
              </a:rPr>
              <a:t> </a:t>
            </a:r>
            <a:r>
              <a:rPr lang="en" sz="1000">
                <a:solidFill>
                  <a:srgbClr val="0000FF"/>
                </a:solidFill>
                <a:highlight>
                  <a:srgbClr val="FFFFFE"/>
                </a:highlight>
                <a:latin typeface="Roboto Mono"/>
                <a:ea typeface="Roboto Mono"/>
                <a:cs typeface="Roboto Mono"/>
                <a:sym typeface="Roboto Mono"/>
              </a:rPr>
              <a:t>setWidth(</a:t>
            </a:r>
            <a:r>
              <a:rPr b="1" lang="en" sz="1000">
                <a:solidFill>
                  <a:srgbClr val="091E42"/>
                </a:solidFill>
                <a:highlight>
                  <a:srgbClr val="FFFFFE"/>
                </a:highlight>
                <a:latin typeface="Roboto Mono"/>
                <a:ea typeface="Roboto Mono"/>
                <a:cs typeface="Roboto Mono"/>
                <a:sym typeface="Roboto Mono"/>
              </a:rPr>
              <a:t>int</a:t>
            </a:r>
            <a:r>
              <a:rPr lang="en" sz="1000">
                <a:solidFill>
                  <a:schemeClr val="dk1"/>
                </a:solidFill>
                <a:highlight>
                  <a:srgbClr val="FFFFFE"/>
                </a:highlight>
                <a:latin typeface="Roboto Mono"/>
                <a:ea typeface="Roboto Mono"/>
                <a:cs typeface="Roboto Mono"/>
                <a:sym typeface="Roboto Mono"/>
              </a:rPr>
              <a:t> </a:t>
            </a:r>
            <a:r>
              <a:rPr lang="en" sz="1000">
                <a:solidFill>
                  <a:srgbClr val="202020"/>
                </a:solidFill>
                <a:highlight>
                  <a:srgbClr val="FFFFFE"/>
                </a:highlight>
                <a:latin typeface="Roboto Mono"/>
                <a:ea typeface="Roboto Mono"/>
                <a:cs typeface="Roboto Mono"/>
                <a:sym typeface="Roboto Mono"/>
              </a:rPr>
              <a:t>width</a:t>
            </a:r>
            <a:r>
              <a:rPr lang="en" sz="1000">
                <a:solidFill>
                  <a:schemeClr val="dk1"/>
                </a:solidFill>
                <a:highlight>
                  <a:srgbClr val="FFFFFE"/>
                </a:highlight>
                <a:latin typeface="Roboto Mono"/>
                <a:ea typeface="Roboto Mono"/>
                <a:cs typeface="Roboto Mono"/>
                <a:sym typeface="Roboto Mono"/>
              </a:rPr>
              <a:t>) {</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this</a:t>
            </a:r>
            <a:r>
              <a:rPr lang="en" sz="1000">
                <a:solidFill>
                  <a:schemeClr val="dk1"/>
                </a:solidFill>
                <a:highlight>
                  <a:srgbClr val="FFFFFE"/>
                </a:highlight>
                <a:latin typeface="Roboto Mono"/>
                <a:ea typeface="Roboto Mono"/>
                <a:cs typeface="Roboto Mono"/>
                <a:sym typeface="Roboto Mono"/>
              </a:rPr>
              <a:t>.</a:t>
            </a:r>
            <a:r>
              <a:rPr lang="en" sz="1000">
                <a:solidFill>
                  <a:srgbClr val="202020"/>
                </a:solidFill>
                <a:highlight>
                  <a:srgbClr val="FFFFFE"/>
                </a:highlight>
                <a:latin typeface="Roboto Mono"/>
                <a:ea typeface="Roboto Mono"/>
                <a:cs typeface="Roboto Mono"/>
                <a:sym typeface="Roboto Mono"/>
              </a:rPr>
              <a:t>width</a:t>
            </a:r>
            <a:r>
              <a:rPr lang="en" sz="1000">
                <a:solidFill>
                  <a:schemeClr val="dk1"/>
                </a:solidFill>
                <a:highlight>
                  <a:srgbClr val="FFFFFE"/>
                </a:highlight>
                <a:latin typeface="Roboto Mono"/>
                <a:ea typeface="Roboto Mono"/>
                <a:cs typeface="Roboto Mono"/>
                <a:sym typeface="Roboto Mono"/>
              </a:rPr>
              <a:t> = </a:t>
            </a:r>
            <a:r>
              <a:rPr lang="en" sz="1000">
                <a:solidFill>
                  <a:srgbClr val="202020"/>
                </a:solidFill>
                <a:highlight>
                  <a:srgbClr val="FFFFFE"/>
                </a:highlight>
                <a:latin typeface="Roboto Mono"/>
                <a:ea typeface="Roboto Mono"/>
                <a:cs typeface="Roboto Mono"/>
                <a:sym typeface="Roboto Mono"/>
              </a:rPr>
              <a:t>Math</a:t>
            </a:r>
            <a:r>
              <a:rPr lang="en" sz="1000">
                <a:solidFill>
                  <a:schemeClr val="dk1"/>
                </a:solidFill>
                <a:highlight>
                  <a:srgbClr val="FFFFFE"/>
                </a:highlight>
                <a:latin typeface="Roboto Mono"/>
                <a:ea typeface="Roboto Mono"/>
                <a:cs typeface="Roboto Mono"/>
                <a:sym typeface="Roboto Mono"/>
              </a:rPr>
              <a:t>.</a:t>
            </a:r>
            <a:r>
              <a:rPr lang="en" sz="1000">
                <a:solidFill>
                  <a:srgbClr val="202020"/>
                </a:solidFill>
                <a:highlight>
                  <a:srgbClr val="FFFFFE"/>
                </a:highlight>
                <a:latin typeface="Roboto Mono"/>
                <a:ea typeface="Roboto Mono"/>
                <a:cs typeface="Roboto Mono"/>
                <a:sym typeface="Roboto Mono"/>
              </a:rPr>
              <a:t>abs</a:t>
            </a:r>
            <a:r>
              <a:rPr lang="en" sz="1000">
                <a:solidFill>
                  <a:schemeClr val="dk1"/>
                </a:solidFill>
                <a:highlight>
                  <a:srgbClr val="FFFFFE"/>
                </a:highlight>
                <a:latin typeface="Roboto Mono"/>
                <a:ea typeface="Roboto Mono"/>
                <a:cs typeface="Roboto Mono"/>
                <a:sym typeface="Roboto Mono"/>
              </a:rPr>
              <a:t>(</a:t>
            </a:r>
            <a:r>
              <a:rPr lang="en" sz="1000">
                <a:solidFill>
                  <a:srgbClr val="202020"/>
                </a:solidFill>
                <a:highlight>
                  <a:srgbClr val="FFFFFE"/>
                </a:highlight>
                <a:latin typeface="Roboto Mono"/>
                <a:ea typeface="Roboto Mono"/>
                <a:cs typeface="Roboto Mono"/>
                <a:sym typeface="Roboto Mono"/>
              </a:rPr>
              <a:t>width</a:t>
            </a:r>
            <a:r>
              <a:rPr lang="en" sz="1000">
                <a:solidFill>
                  <a:schemeClr val="dk1"/>
                </a:solidFill>
                <a:highlight>
                  <a:srgbClr val="FFFFFE"/>
                </a:highlight>
                <a:latin typeface="Roboto Mono"/>
                <a:ea typeface="Roboto Mono"/>
                <a:cs typeface="Roboto Mono"/>
                <a:sym typeface="Roboto Mono"/>
              </a:rPr>
              <a:t>);</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000">
                <a:solidFill>
                  <a:schemeClr val="dk1"/>
                </a:solidFill>
                <a:highlight>
                  <a:srgbClr val="FFFFFE"/>
                </a:highlight>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p:txBody>
      </p:sp>
      <p:sp>
        <p:nvSpPr>
          <p:cNvPr id="135" name="Google Shape;135;p22"/>
          <p:cNvSpPr/>
          <p:nvPr/>
        </p:nvSpPr>
        <p:spPr>
          <a:xfrm>
            <a:off x="6426475" y="972225"/>
            <a:ext cx="610200" cy="572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 name="Google Shape;136;p22"/>
          <p:cNvCxnSpPr/>
          <p:nvPr/>
        </p:nvCxnSpPr>
        <p:spPr>
          <a:xfrm>
            <a:off x="5255800" y="810325"/>
            <a:ext cx="448200" cy="0"/>
          </a:xfrm>
          <a:prstGeom prst="straightConnector1">
            <a:avLst/>
          </a:prstGeom>
          <a:noFill/>
          <a:ln cap="flat" cmpd="sng" w="28575">
            <a:solidFill>
              <a:srgbClr val="FF9900"/>
            </a:solidFill>
            <a:prstDash val="solid"/>
            <a:round/>
            <a:headEnd len="med" w="med" type="none"/>
            <a:tailEnd len="med" w="med" type="none"/>
          </a:ln>
        </p:spPr>
      </p:cxnSp>
      <p:cxnSp>
        <p:nvCxnSpPr>
          <p:cNvPr id="137" name="Google Shape;137;p22"/>
          <p:cNvCxnSpPr/>
          <p:nvPr/>
        </p:nvCxnSpPr>
        <p:spPr>
          <a:xfrm>
            <a:off x="5546650" y="1258575"/>
            <a:ext cx="448200" cy="0"/>
          </a:xfrm>
          <a:prstGeom prst="straightConnector1">
            <a:avLst/>
          </a:prstGeom>
          <a:noFill/>
          <a:ln cap="flat" cmpd="sng" w="28575">
            <a:solidFill>
              <a:srgbClr val="FF9900"/>
            </a:solidFill>
            <a:prstDash val="solid"/>
            <a:round/>
            <a:headEnd len="med" w="med" type="none"/>
            <a:tailEnd len="med" w="med" type="none"/>
          </a:ln>
        </p:spPr>
      </p:cxnSp>
      <p:cxnSp>
        <p:nvCxnSpPr>
          <p:cNvPr id="138" name="Google Shape;138;p22"/>
          <p:cNvCxnSpPr/>
          <p:nvPr/>
        </p:nvCxnSpPr>
        <p:spPr>
          <a:xfrm>
            <a:off x="5546650" y="1487175"/>
            <a:ext cx="448200" cy="0"/>
          </a:xfrm>
          <a:prstGeom prst="straightConnector1">
            <a:avLst/>
          </a:prstGeom>
          <a:noFill/>
          <a:ln cap="flat" cmpd="sng" w="28575">
            <a:solidFill>
              <a:srgbClr val="FF9900"/>
            </a:solidFill>
            <a:prstDash val="solid"/>
            <a:round/>
            <a:headEnd len="med" w="med" type="none"/>
            <a:tailEnd len="med" w="med" type="none"/>
          </a:ln>
        </p:spPr>
      </p:cxnSp>
      <p:cxnSp>
        <p:nvCxnSpPr>
          <p:cNvPr id="139" name="Google Shape;139;p22"/>
          <p:cNvCxnSpPr/>
          <p:nvPr/>
        </p:nvCxnSpPr>
        <p:spPr>
          <a:xfrm>
            <a:off x="5546650" y="1944375"/>
            <a:ext cx="448200" cy="0"/>
          </a:xfrm>
          <a:prstGeom prst="straightConnector1">
            <a:avLst/>
          </a:prstGeom>
          <a:noFill/>
          <a:ln cap="flat" cmpd="sng" w="28575">
            <a:solidFill>
              <a:srgbClr val="FF9900"/>
            </a:solidFill>
            <a:prstDash val="solid"/>
            <a:round/>
            <a:headEnd len="med" w="med" type="none"/>
            <a:tailEnd len="med" w="med" type="none"/>
          </a:ln>
        </p:spPr>
      </p:cxnSp>
      <p:cxnSp>
        <p:nvCxnSpPr>
          <p:cNvPr id="140" name="Google Shape;140;p22"/>
          <p:cNvCxnSpPr/>
          <p:nvPr/>
        </p:nvCxnSpPr>
        <p:spPr>
          <a:xfrm>
            <a:off x="5546650" y="2630175"/>
            <a:ext cx="448200" cy="0"/>
          </a:xfrm>
          <a:prstGeom prst="straightConnector1">
            <a:avLst/>
          </a:prstGeom>
          <a:noFill/>
          <a:ln cap="flat" cmpd="sng" w="28575">
            <a:solidFill>
              <a:srgbClr val="FF9900"/>
            </a:solidFill>
            <a:prstDash val="solid"/>
            <a:round/>
            <a:headEnd len="med" w="med" type="none"/>
            <a:tailEnd len="med" w="med" type="none"/>
          </a:ln>
        </p:spPr>
      </p:cxnSp>
      <p:cxnSp>
        <p:nvCxnSpPr>
          <p:cNvPr id="141" name="Google Shape;141;p22"/>
          <p:cNvCxnSpPr/>
          <p:nvPr/>
        </p:nvCxnSpPr>
        <p:spPr>
          <a:xfrm>
            <a:off x="5546650" y="3315975"/>
            <a:ext cx="448200" cy="0"/>
          </a:xfrm>
          <a:prstGeom prst="straightConnector1">
            <a:avLst/>
          </a:prstGeom>
          <a:noFill/>
          <a:ln cap="flat" cmpd="sng" w="28575">
            <a:solidFill>
              <a:srgbClr val="FF9900"/>
            </a:solidFill>
            <a:prstDash val="solid"/>
            <a:round/>
            <a:headEnd len="med" w="med" type="none"/>
            <a:tailEnd len="med" w="med" type="none"/>
          </a:ln>
        </p:spPr>
      </p:cxnSp>
      <p:cxnSp>
        <p:nvCxnSpPr>
          <p:cNvPr id="142" name="Google Shape;142;p22"/>
          <p:cNvCxnSpPr/>
          <p:nvPr/>
        </p:nvCxnSpPr>
        <p:spPr>
          <a:xfrm>
            <a:off x="5546650" y="4001775"/>
            <a:ext cx="448200" cy="0"/>
          </a:xfrm>
          <a:prstGeom prst="straightConnector1">
            <a:avLst/>
          </a:prstGeom>
          <a:noFill/>
          <a:ln cap="flat" cmpd="sng" w="28575">
            <a:solidFill>
              <a:srgbClr val="FF9900"/>
            </a:solidFill>
            <a:prstDash val="solid"/>
            <a:round/>
            <a:headEnd len="med" w="med" type="none"/>
            <a:tailEnd len="med" w="med" type="none"/>
          </a:ln>
        </p:spPr>
      </p:cxnSp>
      <p:cxnSp>
        <p:nvCxnSpPr>
          <p:cNvPr id="143" name="Google Shape;143;p22"/>
          <p:cNvCxnSpPr/>
          <p:nvPr/>
        </p:nvCxnSpPr>
        <p:spPr>
          <a:xfrm flipH="1" rot="10800000">
            <a:off x="448550" y="1557425"/>
            <a:ext cx="1432200" cy="12600"/>
          </a:xfrm>
          <a:prstGeom prst="straightConnector1">
            <a:avLst/>
          </a:prstGeom>
          <a:noFill/>
          <a:ln cap="flat" cmpd="sng" w="38100">
            <a:solidFill>
              <a:srgbClr val="FF9900"/>
            </a:solidFill>
            <a:prstDash val="solid"/>
            <a:round/>
            <a:headEnd len="med" w="med" type="none"/>
            <a:tailEnd len="med" w="med" type="none"/>
          </a:ln>
        </p:spPr>
      </p:cxnSp>
      <p:sp>
        <p:nvSpPr>
          <p:cNvPr id="144" name="Google Shape;144;p22"/>
          <p:cNvSpPr txBox="1"/>
          <p:nvPr/>
        </p:nvSpPr>
        <p:spPr>
          <a:xfrm>
            <a:off x="7119475" y="1060875"/>
            <a:ext cx="1644000" cy="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Member Variables</a:t>
            </a:r>
            <a:endParaRPr>
              <a:solidFill>
                <a:srgbClr val="FF0000"/>
              </a:solidFill>
            </a:endParaRPr>
          </a:p>
        </p:txBody>
      </p:sp>
      <p:sp>
        <p:nvSpPr>
          <p:cNvPr id="145" name="Google Shape;145;p22"/>
          <p:cNvSpPr/>
          <p:nvPr/>
        </p:nvSpPr>
        <p:spPr>
          <a:xfrm>
            <a:off x="7111450" y="972225"/>
            <a:ext cx="1581600" cy="572700"/>
          </a:xfrm>
          <a:prstGeom prst="lef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Derived Properties</a:t>
            </a:r>
            <a:endParaRPr/>
          </a:p>
        </p:txBody>
      </p:sp>
      <p:sp>
        <p:nvSpPr>
          <p:cNvPr id="151" name="Google Shape;151;p23"/>
          <p:cNvSpPr txBox="1"/>
          <p:nvPr>
            <p:ph idx="1" type="body"/>
          </p:nvPr>
        </p:nvSpPr>
        <p:spPr>
          <a:xfrm>
            <a:off x="311700" y="1152475"/>
            <a:ext cx="4582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50">
                <a:solidFill>
                  <a:srgbClr val="172B4D"/>
                </a:solidFill>
                <a:highlight>
                  <a:srgbClr val="FFFFFF"/>
                </a:highlight>
              </a:rPr>
              <a:t>A derived property is a </a:t>
            </a:r>
            <a:r>
              <a:rPr b="1" lang="en" sz="1450">
                <a:solidFill>
                  <a:srgbClr val="172B4D"/>
                </a:solidFill>
                <a:highlight>
                  <a:srgbClr val="FFFFFF"/>
                </a:highlight>
              </a:rPr>
              <a:t>getter</a:t>
            </a:r>
            <a:r>
              <a:rPr lang="en" sz="1450">
                <a:solidFill>
                  <a:srgbClr val="172B4D"/>
                </a:solidFill>
                <a:highlight>
                  <a:srgbClr val="FFFFFF"/>
                </a:highlight>
              </a:rPr>
              <a:t> that, instead of returning a member variable, returns a </a:t>
            </a:r>
            <a:r>
              <a:rPr i="1" lang="en" sz="1450">
                <a:solidFill>
                  <a:srgbClr val="172B4D"/>
                </a:solidFill>
                <a:highlight>
                  <a:srgbClr val="FFFFFF"/>
                </a:highlight>
              </a:rPr>
              <a:t>calculation</a:t>
            </a:r>
            <a:r>
              <a:rPr lang="en" sz="1450">
                <a:solidFill>
                  <a:srgbClr val="172B4D"/>
                </a:solidFill>
                <a:highlight>
                  <a:srgbClr val="FFFFFF"/>
                </a:highlight>
              </a:rPr>
              <a:t> taken from member variables. If we have </a:t>
            </a:r>
            <a:r>
              <a:rPr lang="en" sz="1300">
                <a:solidFill>
                  <a:srgbClr val="172B4D"/>
                </a:solidFill>
                <a:highlight>
                  <a:srgbClr val="F4F5F7"/>
                </a:highlight>
              </a:rPr>
              <a:t>firstName</a:t>
            </a:r>
            <a:r>
              <a:rPr lang="en" sz="1450">
                <a:solidFill>
                  <a:srgbClr val="172B4D"/>
                </a:solidFill>
                <a:highlight>
                  <a:srgbClr val="FFFFFF"/>
                </a:highlight>
              </a:rPr>
              <a:t> and </a:t>
            </a:r>
            <a:r>
              <a:rPr lang="en" sz="1300">
                <a:solidFill>
                  <a:srgbClr val="172B4D"/>
                </a:solidFill>
                <a:highlight>
                  <a:srgbClr val="F4F5F7"/>
                </a:highlight>
              </a:rPr>
              <a:t>lastName</a:t>
            </a:r>
            <a:r>
              <a:rPr lang="en" sz="1450">
                <a:solidFill>
                  <a:srgbClr val="172B4D"/>
                </a:solidFill>
                <a:highlight>
                  <a:srgbClr val="FFFFFF"/>
                </a:highlight>
              </a:rPr>
              <a:t>, we don't need to also store </a:t>
            </a:r>
            <a:r>
              <a:rPr lang="en" sz="1300">
                <a:solidFill>
                  <a:srgbClr val="172B4D"/>
                </a:solidFill>
                <a:highlight>
                  <a:srgbClr val="F4F5F7"/>
                </a:highlight>
              </a:rPr>
              <a:t>fullName</a:t>
            </a:r>
            <a:r>
              <a:rPr lang="en" sz="1450">
                <a:solidFill>
                  <a:srgbClr val="172B4D"/>
                </a:solidFill>
                <a:highlight>
                  <a:srgbClr val="FFFFFF"/>
                </a:highlight>
              </a:rPr>
              <a:t>, we can derive it from what we already have.</a:t>
            </a:r>
            <a:endParaRPr sz="2200"/>
          </a:p>
        </p:txBody>
      </p:sp>
      <p:sp>
        <p:nvSpPr>
          <p:cNvPr id="152" name="Google Shape;152;p23"/>
          <p:cNvSpPr txBox="1"/>
          <p:nvPr/>
        </p:nvSpPr>
        <p:spPr>
          <a:xfrm>
            <a:off x="5131250" y="64025"/>
            <a:ext cx="3860700" cy="50796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solidFill>
                  <a:srgbClr val="091E42"/>
                </a:solidFill>
                <a:highlight>
                  <a:srgbClr val="FFFFFE"/>
                </a:highlight>
                <a:latin typeface="Roboto Mono"/>
                <a:ea typeface="Roboto Mono"/>
                <a:cs typeface="Roboto Mono"/>
                <a:sym typeface="Roboto Mono"/>
              </a:rPr>
              <a:t>package</a:t>
            </a:r>
            <a:r>
              <a:rPr lang="en" sz="1000">
                <a:solidFill>
                  <a:schemeClr val="dk1"/>
                </a:solidFill>
                <a:highlight>
                  <a:srgbClr val="FFFFFE"/>
                </a:highlight>
                <a:latin typeface="Roboto Mono"/>
                <a:ea typeface="Roboto Mono"/>
                <a:cs typeface="Roboto Mono"/>
                <a:sym typeface="Roboto Mono"/>
              </a:rPr>
              <a:t> </a:t>
            </a:r>
            <a:r>
              <a:rPr lang="en" sz="1000">
                <a:solidFill>
                  <a:srgbClr val="202020"/>
                </a:solidFill>
                <a:highlight>
                  <a:srgbClr val="FFFFFE"/>
                </a:highlight>
                <a:latin typeface="Roboto Mono"/>
                <a:ea typeface="Roboto Mono"/>
                <a:cs typeface="Roboto Mono"/>
                <a:sym typeface="Roboto Mono"/>
              </a:rPr>
              <a:t>com</a:t>
            </a:r>
            <a:r>
              <a:rPr lang="en" sz="1000">
                <a:solidFill>
                  <a:schemeClr val="dk1"/>
                </a:solidFill>
                <a:highlight>
                  <a:srgbClr val="FFFFFE"/>
                </a:highlight>
                <a:latin typeface="Roboto Mono"/>
                <a:ea typeface="Roboto Mono"/>
                <a:cs typeface="Roboto Mono"/>
                <a:sym typeface="Roboto Mono"/>
              </a:rPr>
              <a:t>.</a:t>
            </a:r>
            <a:r>
              <a:rPr lang="en" sz="1000">
                <a:solidFill>
                  <a:srgbClr val="202020"/>
                </a:solidFill>
                <a:highlight>
                  <a:srgbClr val="FFFFFE"/>
                </a:highlight>
                <a:latin typeface="Roboto Mono"/>
                <a:ea typeface="Roboto Mono"/>
                <a:cs typeface="Roboto Mono"/>
                <a:sym typeface="Roboto Mono"/>
              </a:rPr>
              <a:t>techelevator</a:t>
            </a:r>
            <a:r>
              <a:rPr lang="en" sz="1000">
                <a:solidFill>
                  <a:schemeClr val="dk1"/>
                </a:solidFill>
                <a:highlight>
                  <a:srgbClr val="FFFFFE"/>
                </a:highlight>
                <a:latin typeface="Roboto Mono"/>
                <a:ea typeface="Roboto Mono"/>
                <a:cs typeface="Roboto Mono"/>
                <a:sym typeface="Roboto Mono"/>
              </a:rPr>
              <a:t>;</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000">
              <a:solidFill>
                <a:srgbClr val="434343"/>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b="1" lang="en" sz="1000">
                <a:solidFill>
                  <a:srgbClr val="434343"/>
                </a:solidFill>
                <a:highlight>
                  <a:srgbClr val="FFFFFE"/>
                </a:highlight>
                <a:latin typeface="Roboto Mono"/>
                <a:ea typeface="Roboto Mono"/>
                <a:cs typeface="Roboto Mono"/>
                <a:sym typeface="Roboto Mono"/>
              </a:rPr>
              <a:t>public</a:t>
            </a: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class</a:t>
            </a:r>
            <a:r>
              <a:rPr lang="en" sz="1000">
                <a:solidFill>
                  <a:srgbClr val="434343"/>
                </a:solidFill>
                <a:highlight>
                  <a:srgbClr val="FFFFFE"/>
                </a:highlight>
                <a:latin typeface="Roboto Mono"/>
                <a:ea typeface="Roboto Mono"/>
                <a:cs typeface="Roboto Mono"/>
                <a:sym typeface="Roboto Mono"/>
              </a:rPr>
              <a:t> Rectangle {</a:t>
            </a:r>
            <a:endParaRPr sz="1000">
              <a:solidFill>
                <a:srgbClr val="434343"/>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private</a:t>
            </a: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int</a:t>
            </a:r>
            <a:r>
              <a:rPr lang="en" sz="1000">
                <a:solidFill>
                  <a:srgbClr val="434343"/>
                </a:solidFill>
                <a:highlight>
                  <a:srgbClr val="FFFFFE"/>
                </a:highlight>
                <a:latin typeface="Roboto Mono"/>
                <a:ea typeface="Roboto Mono"/>
                <a:cs typeface="Roboto Mono"/>
                <a:sym typeface="Roboto Mono"/>
              </a:rPr>
              <a:t> length;</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private</a:t>
            </a: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int</a:t>
            </a:r>
            <a:r>
              <a:rPr lang="en" sz="1000">
                <a:solidFill>
                  <a:srgbClr val="434343"/>
                </a:solidFill>
                <a:highlight>
                  <a:srgbClr val="FFFFFE"/>
                </a:highlight>
                <a:latin typeface="Roboto Mono"/>
                <a:ea typeface="Roboto Mono"/>
                <a:cs typeface="Roboto Mono"/>
                <a:sym typeface="Roboto Mono"/>
              </a:rPr>
              <a:t> width;</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t/>
            </a:r>
            <a:endParaRPr>
              <a:solidFill>
                <a:srgbClr val="434343"/>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public</a:t>
            </a: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int</a:t>
            </a:r>
            <a:r>
              <a:rPr lang="en" sz="1000">
                <a:solidFill>
                  <a:srgbClr val="434343"/>
                </a:solidFill>
                <a:highlight>
                  <a:srgbClr val="FFFFFE"/>
                </a:highlight>
                <a:latin typeface="Roboto Mono"/>
                <a:ea typeface="Roboto Mono"/>
                <a:cs typeface="Roboto Mono"/>
                <a:sym typeface="Roboto Mono"/>
              </a:rPr>
              <a:t> getLength() {</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return</a:t>
            </a:r>
            <a:r>
              <a:rPr lang="en" sz="1000">
                <a:solidFill>
                  <a:srgbClr val="434343"/>
                </a:solidFill>
                <a:highlight>
                  <a:srgbClr val="FFFFFE"/>
                </a:highlight>
                <a:latin typeface="Roboto Mono"/>
                <a:ea typeface="Roboto Mono"/>
                <a:cs typeface="Roboto Mono"/>
                <a:sym typeface="Roboto Mono"/>
              </a:rPr>
              <a:t> length;</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public</a:t>
            </a: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void</a:t>
            </a:r>
            <a:r>
              <a:rPr lang="en" sz="1000">
                <a:solidFill>
                  <a:srgbClr val="434343"/>
                </a:solidFill>
                <a:highlight>
                  <a:srgbClr val="FFFFFE"/>
                </a:highlight>
                <a:latin typeface="Roboto Mono"/>
                <a:ea typeface="Roboto Mono"/>
                <a:cs typeface="Roboto Mono"/>
                <a:sym typeface="Roboto Mono"/>
              </a:rPr>
              <a:t> setLength(</a:t>
            </a:r>
            <a:r>
              <a:rPr b="1" lang="en" sz="1000">
                <a:solidFill>
                  <a:srgbClr val="434343"/>
                </a:solidFill>
                <a:highlight>
                  <a:srgbClr val="FFFFFE"/>
                </a:highlight>
                <a:latin typeface="Roboto Mono"/>
                <a:ea typeface="Roboto Mono"/>
                <a:cs typeface="Roboto Mono"/>
                <a:sym typeface="Roboto Mono"/>
              </a:rPr>
              <a:t>int</a:t>
            </a:r>
            <a:r>
              <a:rPr lang="en" sz="1000">
                <a:solidFill>
                  <a:srgbClr val="434343"/>
                </a:solidFill>
                <a:highlight>
                  <a:srgbClr val="FFFFFE"/>
                </a:highlight>
                <a:latin typeface="Roboto Mono"/>
                <a:ea typeface="Roboto Mono"/>
                <a:cs typeface="Roboto Mono"/>
                <a:sym typeface="Roboto Mono"/>
              </a:rPr>
              <a:t> length) {</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this</a:t>
            </a:r>
            <a:r>
              <a:rPr lang="en" sz="1000">
                <a:solidFill>
                  <a:srgbClr val="434343"/>
                </a:solidFill>
                <a:highlight>
                  <a:srgbClr val="FFFFFE"/>
                </a:highlight>
                <a:latin typeface="Roboto Mono"/>
                <a:ea typeface="Roboto Mono"/>
                <a:cs typeface="Roboto Mono"/>
                <a:sym typeface="Roboto Mono"/>
              </a:rPr>
              <a:t>.length = Math.abs(length);</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public</a:t>
            </a: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int</a:t>
            </a:r>
            <a:r>
              <a:rPr lang="en" sz="1000">
                <a:solidFill>
                  <a:srgbClr val="434343"/>
                </a:solidFill>
                <a:highlight>
                  <a:srgbClr val="FFFFFE"/>
                </a:highlight>
                <a:latin typeface="Roboto Mono"/>
                <a:ea typeface="Roboto Mono"/>
                <a:cs typeface="Roboto Mono"/>
                <a:sym typeface="Roboto Mono"/>
              </a:rPr>
              <a:t> getWidth() {</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return</a:t>
            </a:r>
            <a:r>
              <a:rPr lang="en" sz="1000">
                <a:solidFill>
                  <a:srgbClr val="434343"/>
                </a:solidFill>
                <a:highlight>
                  <a:srgbClr val="FFFFFE"/>
                </a:highlight>
                <a:latin typeface="Roboto Mono"/>
                <a:ea typeface="Roboto Mono"/>
                <a:cs typeface="Roboto Mono"/>
                <a:sym typeface="Roboto Mono"/>
              </a:rPr>
              <a:t> width;</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public</a:t>
            </a: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void</a:t>
            </a:r>
            <a:r>
              <a:rPr lang="en" sz="1000">
                <a:solidFill>
                  <a:srgbClr val="434343"/>
                </a:solidFill>
                <a:highlight>
                  <a:srgbClr val="FFFFFE"/>
                </a:highlight>
                <a:latin typeface="Roboto Mono"/>
                <a:ea typeface="Roboto Mono"/>
                <a:cs typeface="Roboto Mono"/>
                <a:sym typeface="Roboto Mono"/>
              </a:rPr>
              <a:t> setWidth(</a:t>
            </a:r>
            <a:r>
              <a:rPr b="1" lang="en" sz="1000">
                <a:solidFill>
                  <a:srgbClr val="434343"/>
                </a:solidFill>
                <a:highlight>
                  <a:srgbClr val="FFFFFE"/>
                </a:highlight>
                <a:latin typeface="Roboto Mono"/>
                <a:ea typeface="Roboto Mono"/>
                <a:cs typeface="Roboto Mono"/>
                <a:sym typeface="Roboto Mono"/>
              </a:rPr>
              <a:t>int</a:t>
            </a:r>
            <a:r>
              <a:rPr lang="en" sz="1000">
                <a:solidFill>
                  <a:srgbClr val="434343"/>
                </a:solidFill>
                <a:highlight>
                  <a:srgbClr val="FFFFFE"/>
                </a:highlight>
                <a:latin typeface="Roboto Mono"/>
                <a:ea typeface="Roboto Mono"/>
                <a:cs typeface="Roboto Mono"/>
                <a:sym typeface="Roboto Mono"/>
              </a:rPr>
              <a:t> width) {</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r>
              <a:rPr b="1" lang="en" sz="1000">
                <a:solidFill>
                  <a:srgbClr val="434343"/>
                </a:solidFill>
                <a:highlight>
                  <a:srgbClr val="FFFFFE"/>
                </a:highlight>
                <a:latin typeface="Roboto Mono"/>
                <a:ea typeface="Roboto Mono"/>
                <a:cs typeface="Roboto Mono"/>
                <a:sym typeface="Roboto Mono"/>
              </a:rPr>
              <a:t>this</a:t>
            </a:r>
            <a:r>
              <a:rPr lang="en" sz="1000">
                <a:solidFill>
                  <a:srgbClr val="434343"/>
                </a:solidFill>
                <a:highlight>
                  <a:srgbClr val="FFFFFE"/>
                </a:highlight>
                <a:latin typeface="Roboto Mono"/>
                <a:ea typeface="Roboto Mono"/>
                <a:cs typeface="Roboto Mono"/>
                <a:sym typeface="Roboto Mono"/>
              </a:rPr>
              <a:t>.width = Math.abs(width);</a:t>
            </a:r>
            <a:endParaRPr sz="1000">
              <a:solidFill>
                <a:srgbClr val="434343"/>
              </a:solidFill>
              <a:highlight>
                <a:srgbClr val="FFFFFE"/>
              </a:highlight>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34343"/>
                </a:solidFill>
                <a:highlight>
                  <a:srgbClr val="FFFFFE"/>
                </a:highlight>
                <a:latin typeface="Roboto Mono"/>
                <a:ea typeface="Roboto Mono"/>
                <a:cs typeface="Roboto Mono"/>
                <a:sym typeface="Roboto Mono"/>
              </a:rPr>
              <a:t>    }</a:t>
            </a:r>
            <a:endParaRPr>
              <a:solidFill>
                <a:srgbClr val="434343"/>
              </a:solidFill>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public</a:t>
            </a: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int</a:t>
            </a:r>
            <a:r>
              <a:rPr lang="en" sz="1000">
                <a:solidFill>
                  <a:schemeClr val="dk1"/>
                </a:solidFill>
                <a:highlight>
                  <a:srgbClr val="FFFFFE"/>
                </a:highlight>
                <a:latin typeface="Roboto Mono"/>
                <a:ea typeface="Roboto Mono"/>
                <a:cs typeface="Roboto Mono"/>
                <a:sym typeface="Roboto Mono"/>
              </a:rPr>
              <a:t> </a:t>
            </a:r>
            <a:r>
              <a:rPr lang="en" sz="1000">
                <a:solidFill>
                  <a:srgbClr val="202020"/>
                </a:solidFill>
                <a:highlight>
                  <a:srgbClr val="FFFFFE"/>
                </a:highlight>
                <a:latin typeface="Roboto Mono"/>
                <a:ea typeface="Roboto Mono"/>
                <a:cs typeface="Roboto Mono"/>
                <a:sym typeface="Roboto Mono"/>
              </a:rPr>
              <a:t>getArea</a:t>
            </a:r>
            <a:r>
              <a:rPr lang="en" sz="1000">
                <a:solidFill>
                  <a:schemeClr val="dk1"/>
                </a:solidFill>
                <a:highlight>
                  <a:srgbClr val="FFFFFE"/>
                </a:highlight>
                <a:latin typeface="Roboto Mono"/>
                <a:ea typeface="Roboto Mono"/>
                <a:cs typeface="Roboto Mono"/>
                <a:sym typeface="Roboto Mono"/>
              </a:rPr>
              <a:t>() {</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return</a:t>
            </a:r>
            <a:r>
              <a:rPr lang="en" sz="1000">
                <a:solidFill>
                  <a:schemeClr val="dk1"/>
                </a:solidFill>
                <a:highlight>
                  <a:srgbClr val="FFFFFE"/>
                </a:highlight>
                <a:latin typeface="Roboto Mono"/>
                <a:ea typeface="Roboto Mono"/>
                <a:cs typeface="Roboto Mono"/>
                <a:sym typeface="Roboto Mono"/>
              </a:rPr>
              <a:t> </a:t>
            </a:r>
            <a:r>
              <a:rPr b="1" lang="en" sz="1000">
                <a:solidFill>
                  <a:srgbClr val="091E42"/>
                </a:solidFill>
                <a:highlight>
                  <a:srgbClr val="FFFFFE"/>
                </a:highlight>
                <a:latin typeface="Roboto Mono"/>
                <a:ea typeface="Roboto Mono"/>
                <a:cs typeface="Roboto Mono"/>
                <a:sym typeface="Roboto Mono"/>
              </a:rPr>
              <a:t>this</a:t>
            </a:r>
            <a:r>
              <a:rPr lang="en" sz="1000">
                <a:solidFill>
                  <a:schemeClr val="dk1"/>
                </a:solidFill>
                <a:highlight>
                  <a:srgbClr val="FFFFFE"/>
                </a:highlight>
                <a:latin typeface="Roboto Mono"/>
                <a:ea typeface="Roboto Mono"/>
                <a:cs typeface="Roboto Mono"/>
                <a:sym typeface="Roboto Mono"/>
              </a:rPr>
              <a:t>.</a:t>
            </a:r>
            <a:r>
              <a:rPr lang="en" sz="1000">
                <a:solidFill>
                  <a:srgbClr val="202020"/>
                </a:solidFill>
                <a:highlight>
                  <a:srgbClr val="FFFFFE"/>
                </a:highlight>
                <a:latin typeface="Roboto Mono"/>
                <a:ea typeface="Roboto Mono"/>
                <a:cs typeface="Roboto Mono"/>
                <a:sym typeface="Roboto Mono"/>
              </a:rPr>
              <a:t>length</a:t>
            </a:r>
            <a:r>
              <a:rPr lang="en" sz="1000">
                <a:solidFill>
                  <a:schemeClr val="dk1"/>
                </a:solidFill>
                <a:highlight>
                  <a:srgbClr val="FFFFFE"/>
                </a:highlight>
                <a:latin typeface="Roboto Mono"/>
                <a:ea typeface="Roboto Mono"/>
                <a:cs typeface="Roboto Mono"/>
                <a:sym typeface="Roboto Mono"/>
              </a:rPr>
              <a:t> * </a:t>
            </a:r>
            <a:r>
              <a:rPr b="1" lang="en" sz="1000">
                <a:solidFill>
                  <a:srgbClr val="091E42"/>
                </a:solidFill>
                <a:highlight>
                  <a:srgbClr val="FFFFFE"/>
                </a:highlight>
                <a:latin typeface="Roboto Mono"/>
                <a:ea typeface="Roboto Mono"/>
                <a:cs typeface="Roboto Mono"/>
                <a:sym typeface="Roboto Mono"/>
              </a:rPr>
              <a:t>this</a:t>
            </a:r>
            <a:r>
              <a:rPr lang="en" sz="1000">
                <a:solidFill>
                  <a:schemeClr val="dk1"/>
                </a:solidFill>
                <a:highlight>
                  <a:srgbClr val="FFFFFE"/>
                </a:highlight>
                <a:latin typeface="Roboto Mono"/>
                <a:ea typeface="Roboto Mono"/>
                <a:cs typeface="Roboto Mono"/>
                <a:sym typeface="Roboto Mono"/>
              </a:rPr>
              <a:t>.</a:t>
            </a:r>
            <a:r>
              <a:rPr lang="en" sz="1000">
                <a:solidFill>
                  <a:srgbClr val="202020"/>
                </a:solidFill>
                <a:highlight>
                  <a:srgbClr val="FFFFFE"/>
                </a:highlight>
                <a:latin typeface="Roboto Mono"/>
                <a:ea typeface="Roboto Mono"/>
                <a:cs typeface="Roboto Mono"/>
                <a:sym typeface="Roboto Mono"/>
              </a:rPr>
              <a:t>width</a:t>
            </a:r>
            <a:r>
              <a:rPr lang="en" sz="1000">
                <a:solidFill>
                  <a:schemeClr val="dk1"/>
                </a:solidFill>
                <a:highlight>
                  <a:srgbClr val="FFFFFE"/>
                </a:highlight>
                <a:latin typeface="Roboto Mono"/>
                <a:ea typeface="Roboto Mono"/>
                <a:cs typeface="Roboto Mono"/>
                <a:sym typeface="Roboto Mono"/>
              </a:rPr>
              <a:t>;</a:t>
            </a:r>
            <a:endParaRPr sz="10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endParaRPr sz="1000">
              <a:solidFill>
                <a:schemeClr val="dk1"/>
              </a:solidFill>
              <a:highlight>
                <a:srgbClr val="FFFFFE"/>
              </a:highlight>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p:txBody>
      </p:sp>
      <p:sp>
        <p:nvSpPr>
          <p:cNvPr id="153" name="Google Shape;153;p23"/>
          <p:cNvSpPr/>
          <p:nvPr/>
        </p:nvSpPr>
        <p:spPr>
          <a:xfrm>
            <a:off x="5417700" y="3550200"/>
            <a:ext cx="3038700" cy="909000"/>
          </a:xfrm>
          <a:prstGeom prst="roundRect">
            <a:avLst>
              <a:gd fmla="val 16667" name="adj"/>
            </a:avLst>
          </a:prstGeom>
          <a:noFill/>
          <a:ln cap="flat" cmpd="sng" w="2857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159" name="Google Shape;15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Clr>
                <a:schemeClr val="dk1"/>
              </a:buClr>
              <a:buSzPts val="1100"/>
              <a:buFont typeface="Arial"/>
              <a:buNone/>
            </a:pPr>
            <a:r>
              <a:rPr lang="en" sz="1450">
                <a:solidFill>
                  <a:srgbClr val="172B4D"/>
                </a:solidFill>
                <a:highlight>
                  <a:srgbClr val="FFFFFF"/>
                </a:highlight>
              </a:rPr>
              <a:t>A </a:t>
            </a:r>
            <a:r>
              <a:rPr b="1" lang="en" sz="1450">
                <a:solidFill>
                  <a:srgbClr val="172B4D"/>
                </a:solidFill>
                <a:highlight>
                  <a:srgbClr val="FFFFFF"/>
                </a:highlight>
              </a:rPr>
              <a:t>method</a:t>
            </a:r>
            <a:r>
              <a:rPr lang="en" sz="1450">
                <a:solidFill>
                  <a:srgbClr val="172B4D"/>
                </a:solidFill>
                <a:highlight>
                  <a:srgbClr val="FFFFFF"/>
                </a:highlight>
              </a:rPr>
              <a:t> or function, is like a mathematical function (e.g. </a:t>
            </a:r>
            <a:r>
              <a:rPr lang="en" sz="1300">
                <a:solidFill>
                  <a:srgbClr val="172B4D"/>
                </a:solidFill>
                <a:highlight>
                  <a:srgbClr val="F4F5F7"/>
                </a:highlight>
              </a:rPr>
              <a:t>f(n) = n^2</a:t>
            </a:r>
            <a:r>
              <a:rPr lang="en" sz="1450">
                <a:solidFill>
                  <a:srgbClr val="172B4D"/>
                </a:solidFill>
                <a:highlight>
                  <a:srgbClr val="FFFFFF"/>
                </a:highlight>
              </a:rPr>
              <a:t> ). Methods can have multiple parameters but can only return one value.</a:t>
            </a:r>
            <a:endParaRPr sz="1450">
              <a:solidFill>
                <a:srgbClr val="172B4D"/>
              </a:solidFill>
              <a:highlight>
                <a:srgbClr val="FFFFFF"/>
              </a:highlight>
            </a:endParaRPr>
          </a:p>
          <a:p>
            <a:pPr indent="0" lvl="0" marL="0" rtl="0" algn="l">
              <a:spcBef>
                <a:spcPts val="0"/>
              </a:spcBef>
              <a:spcAft>
                <a:spcPts val="0"/>
              </a:spcAft>
              <a:buNone/>
            </a:pPr>
            <a:r>
              <a:t/>
            </a:r>
            <a:endParaRPr sz="1350">
              <a:solidFill>
                <a:srgbClr val="172B4D"/>
              </a:solidFill>
              <a:highlight>
                <a:srgbClr val="FFFFFF"/>
              </a:highlight>
              <a:latin typeface="Roboto Mono"/>
              <a:ea typeface="Roboto Mono"/>
              <a:cs typeface="Roboto Mono"/>
              <a:sym typeface="Roboto Mono"/>
            </a:endParaRPr>
          </a:p>
          <a:p>
            <a:pPr indent="0" lvl="0" marL="0" rtl="0" algn="l">
              <a:spcBef>
                <a:spcPts val="1600"/>
              </a:spcBef>
              <a:spcAft>
                <a:spcPts val="0"/>
              </a:spcAft>
              <a:buClr>
                <a:schemeClr val="dk1"/>
              </a:buClr>
              <a:buSzPts val="1100"/>
              <a:buFont typeface="Arial"/>
              <a:buNone/>
            </a:pPr>
            <a:r>
              <a:rPr lang="en" sz="1450">
                <a:solidFill>
                  <a:srgbClr val="172B4D"/>
                </a:solidFill>
                <a:highlight>
                  <a:srgbClr val="FFFFFF"/>
                </a:highlight>
                <a:latin typeface="Roboto"/>
                <a:ea typeface="Roboto"/>
                <a:cs typeface="Roboto"/>
                <a:sym typeface="Roboto"/>
              </a:rPr>
              <a:t>Methods help by</a:t>
            </a:r>
            <a:endParaRPr sz="1450">
              <a:solidFill>
                <a:srgbClr val="172B4D"/>
              </a:solidFill>
              <a:highlight>
                <a:srgbClr val="FFFFFF"/>
              </a:highlight>
              <a:latin typeface="Roboto"/>
              <a:ea typeface="Roboto"/>
              <a:cs typeface="Roboto"/>
              <a:sym typeface="Roboto"/>
            </a:endParaRPr>
          </a:p>
          <a:p>
            <a:pPr indent="-320675" lvl="0" marL="4572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making the code base manageable with smaller chunks</a:t>
            </a:r>
            <a:endParaRPr sz="1450">
              <a:solidFill>
                <a:srgbClr val="172B4D"/>
              </a:solidFill>
              <a:highlight>
                <a:srgbClr val="FFFFFF"/>
              </a:highlight>
              <a:latin typeface="Roboto"/>
              <a:ea typeface="Roboto"/>
              <a:cs typeface="Roboto"/>
              <a:sym typeface="Roboto"/>
            </a:endParaRPr>
          </a:p>
          <a:p>
            <a:pPr indent="-320675" lvl="0" marL="4572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reducing code into small units of work, making debugging simpler</a:t>
            </a:r>
            <a:endParaRPr sz="1450">
              <a:solidFill>
                <a:srgbClr val="172B4D"/>
              </a:solidFill>
              <a:highlight>
                <a:srgbClr val="FFFFFF"/>
              </a:highlight>
              <a:latin typeface="Roboto"/>
              <a:ea typeface="Roboto"/>
              <a:cs typeface="Roboto"/>
              <a:sym typeface="Roboto"/>
            </a:endParaRPr>
          </a:p>
          <a:p>
            <a:pPr indent="-320675" lvl="0" marL="4572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and introducing reuse.</a:t>
            </a:r>
            <a:endParaRPr sz="1450">
              <a:solidFill>
                <a:srgbClr val="172B4D"/>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sz="1350">
              <a:solidFill>
                <a:srgbClr val="172B4D"/>
              </a:solidFill>
              <a:highlight>
                <a:srgbClr val="FFFFFF"/>
              </a:highlight>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Signature</a:t>
            </a:r>
            <a:endParaRPr/>
          </a:p>
        </p:txBody>
      </p:sp>
      <p:sp>
        <p:nvSpPr>
          <p:cNvPr id="165" name="Google Shape;165;p25"/>
          <p:cNvSpPr txBox="1"/>
          <p:nvPr>
            <p:ph idx="1" type="body"/>
          </p:nvPr>
        </p:nvSpPr>
        <p:spPr>
          <a:xfrm>
            <a:off x="311700" y="1152475"/>
            <a:ext cx="7522200" cy="3867300"/>
          </a:xfrm>
          <a:prstGeom prst="rect">
            <a:avLst/>
          </a:prstGeom>
        </p:spPr>
        <p:txBody>
          <a:bodyPr anchorCtr="0" anchor="t" bIns="91425" lIns="91425" spcFirstLastPara="1" rIns="91425" wrap="square" tIns="91425">
            <a:noAutofit/>
          </a:bodyPr>
          <a:lstStyle/>
          <a:p>
            <a:pPr indent="-320675" lvl="0" marL="457200" rtl="0" algn="l">
              <a:spcBef>
                <a:spcPts val="0"/>
              </a:spcBef>
              <a:spcAft>
                <a:spcPts val="0"/>
              </a:spcAft>
              <a:buClr>
                <a:srgbClr val="172B4D"/>
              </a:buClr>
              <a:buSzPts val="1450"/>
              <a:buFont typeface="Arial"/>
              <a:buChar char="●"/>
            </a:pPr>
            <a:r>
              <a:rPr lang="en" sz="1450">
                <a:solidFill>
                  <a:srgbClr val="172B4D"/>
                </a:solidFill>
                <a:highlight>
                  <a:srgbClr val="FFFFFF"/>
                </a:highlight>
              </a:rPr>
              <a:t>All methods have a name </a:t>
            </a:r>
            <a:endParaRPr sz="1450">
              <a:solidFill>
                <a:srgbClr val="172B4D"/>
              </a:solidFill>
              <a:highlight>
                <a:srgbClr val="FFFFFF"/>
              </a:highlight>
            </a:endParaRPr>
          </a:p>
          <a:p>
            <a:pPr indent="0" lvl="0" marL="914400" rtl="0" algn="l">
              <a:spcBef>
                <a:spcPts val="0"/>
              </a:spcBef>
              <a:spcAft>
                <a:spcPts val="0"/>
              </a:spcAft>
              <a:buNone/>
            </a:pPr>
            <a:r>
              <a:rPr lang="en" sz="1450">
                <a:solidFill>
                  <a:srgbClr val="172B4D"/>
                </a:solidFill>
                <a:highlight>
                  <a:srgbClr val="FFFFFF"/>
                </a:highlight>
              </a:rPr>
              <a:t>usually a verb as it describes an action</a:t>
            </a:r>
            <a:endParaRPr sz="1450">
              <a:solidFill>
                <a:srgbClr val="172B4D"/>
              </a:solidFill>
              <a:highlight>
                <a:srgbClr val="FFFFFF"/>
              </a:highlight>
            </a:endParaRPr>
          </a:p>
          <a:p>
            <a:pPr indent="-320675" lvl="0" marL="457200" rtl="0" algn="l">
              <a:spcBef>
                <a:spcPts val="300"/>
              </a:spcBef>
              <a:spcAft>
                <a:spcPts val="0"/>
              </a:spcAft>
              <a:buClr>
                <a:srgbClr val="172B4D"/>
              </a:buClr>
              <a:buSzPts val="1450"/>
              <a:buFont typeface="Arial"/>
              <a:buChar char="●"/>
            </a:pPr>
            <a:r>
              <a:rPr lang="en" sz="1450">
                <a:solidFill>
                  <a:srgbClr val="172B4D"/>
                </a:solidFill>
                <a:highlight>
                  <a:srgbClr val="FFFFFF"/>
                </a:highlight>
              </a:rPr>
              <a:t>All methods have a return type </a:t>
            </a:r>
            <a:endParaRPr sz="1450">
              <a:solidFill>
                <a:srgbClr val="172B4D"/>
              </a:solidFill>
              <a:highlight>
                <a:srgbClr val="FFFFFF"/>
              </a:highlight>
            </a:endParaRPr>
          </a:p>
          <a:p>
            <a:pPr indent="0" lvl="0" marL="914400" rtl="0" algn="l">
              <a:spcBef>
                <a:spcPts val="300"/>
              </a:spcBef>
              <a:spcAft>
                <a:spcPts val="0"/>
              </a:spcAft>
              <a:buNone/>
            </a:pPr>
            <a:r>
              <a:rPr lang="en" sz="1450">
                <a:solidFill>
                  <a:srgbClr val="172B4D"/>
                </a:solidFill>
                <a:highlight>
                  <a:srgbClr val="FFFFFF"/>
                </a:highlight>
              </a:rPr>
              <a:t>what the method will return</a:t>
            </a:r>
            <a:endParaRPr sz="1450">
              <a:solidFill>
                <a:srgbClr val="172B4D"/>
              </a:solidFill>
              <a:highlight>
                <a:srgbClr val="FFFFFF"/>
              </a:highlight>
            </a:endParaRPr>
          </a:p>
          <a:p>
            <a:pPr indent="0" lvl="0" marL="914400" rtl="0" algn="l">
              <a:spcBef>
                <a:spcPts val="300"/>
              </a:spcBef>
              <a:spcAft>
                <a:spcPts val="0"/>
              </a:spcAft>
              <a:buNone/>
            </a:pPr>
            <a:r>
              <a:rPr lang="en" sz="1450">
                <a:solidFill>
                  <a:srgbClr val="172B4D"/>
                </a:solidFill>
                <a:highlight>
                  <a:srgbClr val="FFFFFF"/>
                </a:highlight>
              </a:rPr>
              <a:t>could be anything: Rectangle, Boolean, void (returns nothing)</a:t>
            </a:r>
            <a:endParaRPr sz="1450">
              <a:solidFill>
                <a:srgbClr val="172B4D"/>
              </a:solidFill>
              <a:highlight>
                <a:srgbClr val="FFFFFF"/>
              </a:highlight>
            </a:endParaRPr>
          </a:p>
          <a:p>
            <a:pPr indent="-320675" lvl="0" marL="457200" rtl="0" algn="l">
              <a:spcBef>
                <a:spcPts val="300"/>
              </a:spcBef>
              <a:spcAft>
                <a:spcPts val="0"/>
              </a:spcAft>
              <a:buClr>
                <a:srgbClr val="172B4D"/>
              </a:buClr>
              <a:buSzPts val="1450"/>
              <a:buFont typeface="Arial"/>
              <a:buChar char="●"/>
            </a:pPr>
            <a:r>
              <a:rPr lang="en" sz="1450">
                <a:solidFill>
                  <a:srgbClr val="172B4D"/>
                </a:solidFill>
                <a:highlight>
                  <a:srgbClr val="FFFFFF"/>
                </a:highlight>
              </a:rPr>
              <a:t>Methods can be parameterless or can include parameters (or inputs).</a:t>
            </a:r>
            <a:endParaRPr sz="1450">
              <a:solidFill>
                <a:srgbClr val="172B4D"/>
              </a:solidFill>
              <a:highlight>
                <a:srgbClr val="FFFFFF"/>
              </a:highlight>
            </a:endParaRPr>
          </a:p>
          <a:p>
            <a:pPr indent="0" lvl="0" marL="457200" rtl="0" algn="l">
              <a:spcBef>
                <a:spcPts val="300"/>
              </a:spcBef>
              <a:spcAft>
                <a:spcPts val="0"/>
              </a:spcAft>
              <a:buNone/>
            </a:pPr>
            <a:r>
              <a:t/>
            </a:r>
            <a:endParaRPr sz="1450">
              <a:solidFill>
                <a:srgbClr val="172B4D"/>
              </a:solidFill>
              <a:highlight>
                <a:srgbClr val="FFFFFF"/>
              </a:highlight>
            </a:endParaRPr>
          </a:p>
          <a:p>
            <a:pPr indent="457200" lvl="0" marL="0" rtl="0" algn="l">
              <a:spcBef>
                <a:spcPts val="0"/>
              </a:spcBef>
              <a:spcAft>
                <a:spcPts val="0"/>
              </a:spcAft>
              <a:buNone/>
            </a:pPr>
            <a:r>
              <a:rPr lang="en"/>
              <a:t>public &lt;returnType&gt; name (&lt;List of Arguments&gt;)</a:t>
            </a:r>
            <a:endParaRPr/>
          </a:p>
          <a:p>
            <a:pPr indent="0" lvl="0" marL="0" rtl="0" algn="l">
              <a:lnSpc>
                <a:spcPct val="150000"/>
              </a:lnSpc>
              <a:spcBef>
                <a:spcPts val="1600"/>
              </a:spcBef>
              <a:spcAft>
                <a:spcPts val="0"/>
              </a:spcAft>
              <a:buNone/>
            </a:pPr>
            <a:r>
              <a:rPr lang="en" sz="1400">
                <a:solidFill>
                  <a:schemeClr val="dk1"/>
                </a:solidFill>
                <a:highlight>
                  <a:srgbClr val="FFFFFE"/>
                </a:highlight>
                <a:latin typeface="Roboto Mono"/>
                <a:ea typeface="Roboto Mono"/>
                <a:cs typeface="Roboto Mono"/>
                <a:sym typeface="Roboto Mono"/>
              </a:rPr>
              <a:t>    </a:t>
            </a:r>
            <a:r>
              <a:rPr b="1" lang="en" sz="1500">
                <a:solidFill>
                  <a:srgbClr val="091E42"/>
                </a:solidFill>
                <a:highlight>
                  <a:srgbClr val="FFFFFE"/>
                </a:highlight>
                <a:latin typeface="Roboto Mono"/>
                <a:ea typeface="Roboto Mono"/>
                <a:cs typeface="Roboto Mono"/>
                <a:sym typeface="Roboto Mono"/>
              </a:rPr>
              <a:t>public</a:t>
            </a:r>
            <a:r>
              <a:rPr lang="en" sz="1500">
                <a:solidFill>
                  <a:schemeClr val="dk1"/>
                </a:solidFill>
                <a:highlight>
                  <a:srgbClr val="FFFFFE"/>
                </a:highlight>
                <a:latin typeface="Roboto Mono"/>
                <a:ea typeface="Roboto Mono"/>
                <a:cs typeface="Roboto Mono"/>
                <a:sym typeface="Roboto Mono"/>
              </a:rPr>
              <a:t> </a:t>
            </a:r>
            <a:r>
              <a:rPr b="1" lang="en" sz="1500">
                <a:solidFill>
                  <a:srgbClr val="091E42"/>
                </a:solidFill>
                <a:highlight>
                  <a:srgbClr val="FFFFFE"/>
                </a:highlight>
                <a:latin typeface="Roboto Mono"/>
                <a:ea typeface="Roboto Mono"/>
                <a:cs typeface="Roboto Mono"/>
                <a:sym typeface="Roboto Mono"/>
              </a:rPr>
              <a:t>boolean</a:t>
            </a:r>
            <a:r>
              <a:rPr lang="en" sz="1500">
                <a:solidFill>
                  <a:schemeClr val="dk1"/>
                </a:solidFill>
                <a:highlight>
                  <a:srgbClr val="FFFFFE"/>
                </a:highlight>
                <a:latin typeface="Roboto Mono"/>
                <a:ea typeface="Roboto Mono"/>
                <a:cs typeface="Roboto Mono"/>
                <a:sym typeface="Roboto Mono"/>
              </a:rPr>
              <a:t> </a:t>
            </a:r>
            <a:r>
              <a:rPr lang="en" sz="1500">
                <a:solidFill>
                  <a:srgbClr val="202020"/>
                </a:solidFill>
                <a:highlight>
                  <a:srgbClr val="FFFFFE"/>
                </a:highlight>
                <a:latin typeface="Roboto Mono"/>
                <a:ea typeface="Roboto Mono"/>
                <a:cs typeface="Roboto Mono"/>
                <a:sym typeface="Roboto Mono"/>
              </a:rPr>
              <a:t>isLargerThan</a:t>
            </a:r>
            <a:r>
              <a:rPr lang="en" sz="1500">
                <a:solidFill>
                  <a:schemeClr val="dk1"/>
                </a:solidFill>
                <a:highlight>
                  <a:srgbClr val="FFFFFE"/>
                </a:highlight>
                <a:latin typeface="Roboto Mono"/>
                <a:ea typeface="Roboto Mono"/>
                <a:cs typeface="Roboto Mono"/>
                <a:sym typeface="Roboto Mono"/>
              </a:rPr>
              <a:t>(</a:t>
            </a:r>
            <a:r>
              <a:rPr b="1" lang="en" sz="1500">
                <a:solidFill>
                  <a:srgbClr val="091E42"/>
                </a:solidFill>
                <a:highlight>
                  <a:srgbClr val="FFFFFE"/>
                </a:highlight>
                <a:latin typeface="Roboto Mono"/>
                <a:ea typeface="Roboto Mono"/>
                <a:cs typeface="Roboto Mono"/>
                <a:sym typeface="Roboto Mono"/>
              </a:rPr>
              <a:t>int</a:t>
            </a:r>
            <a:r>
              <a:rPr lang="en" sz="1500">
                <a:solidFill>
                  <a:schemeClr val="dk1"/>
                </a:solidFill>
                <a:highlight>
                  <a:srgbClr val="FFFFFE"/>
                </a:highlight>
                <a:latin typeface="Roboto Mono"/>
                <a:ea typeface="Roboto Mono"/>
                <a:cs typeface="Roboto Mono"/>
                <a:sym typeface="Roboto Mono"/>
              </a:rPr>
              <a:t> </a:t>
            </a:r>
            <a:r>
              <a:rPr lang="en" sz="1500">
                <a:solidFill>
                  <a:srgbClr val="202020"/>
                </a:solidFill>
                <a:highlight>
                  <a:srgbClr val="FFFFFE"/>
                </a:highlight>
                <a:latin typeface="Roboto Mono"/>
                <a:ea typeface="Roboto Mono"/>
                <a:cs typeface="Roboto Mono"/>
                <a:sym typeface="Roboto Mono"/>
              </a:rPr>
              <a:t>length</a:t>
            </a:r>
            <a:r>
              <a:rPr lang="en" sz="1500">
                <a:solidFill>
                  <a:schemeClr val="dk1"/>
                </a:solidFill>
                <a:highlight>
                  <a:srgbClr val="FFFFFE"/>
                </a:highlight>
                <a:latin typeface="Roboto Mono"/>
                <a:ea typeface="Roboto Mono"/>
                <a:cs typeface="Roboto Mono"/>
                <a:sym typeface="Roboto Mono"/>
              </a:rPr>
              <a:t>, </a:t>
            </a:r>
            <a:r>
              <a:rPr b="1" lang="en" sz="1500">
                <a:solidFill>
                  <a:srgbClr val="091E42"/>
                </a:solidFill>
                <a:highlight>
                  <a:srgbClr val="FFFFFE"/>
                </a:highlight>
                <a:latin typeface="Roboto Mono"/>
                <a:ea typeface="Roboto Mono"/>
                <a:cs typeface="Roboto Mono"/>
                <a:sym typeface="Roboto Mono"/>
              </a:rPr>
              <a:t>int</a:t>
            </a:r>
            <a:r>
              <a:rPr lang="en" sz="1500">
                <a:solidFill>
                  <a:schemeClr val="dk1"/>
                </a:solidFill>
                <a:highlight>
                  <a:srgbClr val="FFFFFE"/>
                </a:highlight>
                <a:latin typeface="Roboto Mono"/>
                <a:ea typeface="Roboto Mono"/>
                <a:cs typeface="Roboto Mono"/>
                <a:sym typeface="Roboto Mono"/>
              </a:rPr>
              <a:t> </a:t>
            </a:r>
            <a:r>
              <a:rPr lang="en" sz="1500">
                <a:solidFill>
                  <a:srgbClr val="202020"/>
                </a:solidFill>
                <a:highlight>
                  <a:srgbClr val="FFFFFE"/>
                </a:highlight>
                <a:latin typeface="Roboto Mono"/>
                <a:ea typeface="Roboto Mono"/>
                <a:cs typeface="Roboto Mono"/>
                <a:sym typeface="Roboto Mono"/>
              </a:rPr>
              <a:t>width</a:t>
            </a:r>
            <a:r>
              <a:rPr lang="en" sz="1500">
                <a:solidFill>
                  <a:schemeClr val="dk1"/>
                </a:solidFill>
                <a:highlight>
                  <a:srgbClr val="FFFFFE"/>
                </a:highlight>
                <a:latin typeface="Roboto Mono"/>
                <a:ea typeface="Roboto Mono"/>
                <a:cs typeface="Roboto Mono"/>
                <a:sym typeface="Roboto Mono"/>
              </a:rPr>
              <a:t>) {</a:t>
            </a:r>
            <a:endParaRPr sz="15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500">
                <a:solidFill>
                  <a:schemeClr val="dk1"/>
                </a:solidFill>
                <a:highlight>
                  <a:srgbClr val="FFFFFE"/>
                </a:highlight>
                <a:latin typeface="Roboto Mono"/>
                <a:ea typeface="Roboto Mono"/>
                <a:cs typeface="Roboto Mono"/>
                <a:sym typeface="Roboto Mono"/>
              </a:rPr>
              <a:t>        </a:t>
            </a:r>
            <a:r>
              <a:rPr b="1" lang="en" sz="1500">
                <a:solidFill>
                  <a:srgbClr val="091E42"/>
                </a:solidFill>
                <a:highlight>
                  <a:srgbClr val="FFFFFE"/>
                </a:highlight>
                <a:latin typeface="Roboto Mono"/>
                <a:ea typeface="Roboto Mono"/>
                <a:cs typeface="Roboto Mono"/>
                <a:sym typeface="Roboto Mono"/>
              </a:rPr>
              <a:t>return</a:t>
            </a:r>
            <a:r>
              <a:rPr lang="en" sz="1500">
                <a:solidFill>
                  <a:schemeClr val="dk1"/>
                </a:solidFill>
                <a:highlight>
                  <a:srgbClr val="FFFFFE"/>
                </a:highlight>
                <a:latin typeface="Roboto Mono"/>
                <a:ea typeface="Roboto Mono"/>
                <a:cs typeface="Roboto Mono"/>
                <a:sym typeface="Roboto Mono"/>
              </a:rPr>
              <a:t> (</a:t>
            </a:r>
            <a:r>
              <a:rPr b="1" lang="en" sz="1500">
                <a:solidFill>
                  <a:srgbClr val="091E42"/>
                </a:solidFill>
                <a:highlight>
                  <a:srgbClr val="FFFFFE"/>
                </a:highlight>
                <a:latin typeface="Roboto Mono"/>
                <a:ea typeface="Roboto Mono"/>
                <a:cs typeface="Roboto Mono"/>
                <a:sym typeface="Roboto Mono"/>
              </a:rPr>
              <a:t>this</a:t>
            </a:r>
            <a:r>
              <a:rPr lang="en" sz="1500">
                <a:solidFill>
                  <a:schemeClr val="dk1"/>
                </a:solidFill>
                <a:highlight>
                  <a:srgbClr val="FFFFFE"/>
                </a:highlight>
                <a:latin typeface="Roboto Mono"/>
                <a:ea typeface="Roboto Mono"/>
                <a:cs typeface="Roboto Mono"/>
                <a:sym typeface="Roboto Mono"/>
              </a:rPr>
              <a:t>.</a:t>
            </a:r>
            <a:r>
              <a:rPr lang="en" sz="1500">
                <a:solidFill>
                  <a:srgbClr val="202020"/>
                </a:solidFill>
                <a:highlight>
                  <a:srgbClr val="FFFFFE"/>
                </a:highlight>
                <a:latin typeface="Roboto Mono"/>
                <a:ea typeface="Roboto Mono"/>
                <a:cs typeface="Roboto Mono"/>
                <a:sym typeface="Roboto Mono"/>
              </a:rPr>
              <a:t>length</a:t>
            </a:r>
            <a:r>
              <a:rPr lang="en" sz="1500">
                <a:solidFill>
                  <a:schemeClr val="dk1"/>
                </a:solidFill>
                <a:highlight>
                  <a:srgbClr val="FFFFFE"/>
                </a:highlight>
                <a:latin typeface="Roboto Mono"/>
                <a:ea typeface="Roboto Mono"/>
                <a:cs typeface="Roboto Mono"/>
                <a:sym typeface="Roboto Mono"/>
              </a:rPr>
              <a:t> * </a:t>
            </a:r>
            <a:r>
              <a:rPr b="1" lang="en" sz="1500">
                <a:solidFill>
                  <a:srgbClr val="091E42"/>
                </a:solidFill>
                <a:highlight>
                  <a:srgbClr val="FFFFFE"/>
                </a:highlight>
                <a:latin typeface="Roboto Mono"/>
                <a:ea typeface="Roboto Mono"/>
                <a:cs typeface="Roboto Mono"/>
                <a:sym typeface="Roboto Mono"/>
              </a:rPr>
              <a:t>this</a:t>
            </a:r>
            <a:r>
              <a:rPr lang="en" sz="1500">
                <a:solidFill>
                  <a:schemeClr val="dk1"/>
                </a:solidFill>
                <a:highlight>
                  <a:srgbClr val="FFFFFE"/>
                </a:highlight>
                <a:latin typeface="Roboto Mono"/>
                <a:ea typeface="Roboto Mono"/>
                <a:cs typeface="Roboto Mono"/>
                <a:sym typeface="Roboto Mono"/>
              </a:rPr>
              <a:t>.</a:t>
            </a:r>
            <a:r>
              <a:rPr lang="en" sz="1500">
                <a:solidFill>
                  <a:srgbClr val="202020"/>
                </a:solidFill>
                <a:highlight>
                  <a:srgbClr val="FFFFFE"/>
                </a:highlight>
                <a:latin typeface="Roboto Mono"/>
                <a:ea typeface="Roboto Mono"/>
                <a:cs typeface="Roboto Mono"/>
                <a:sym typeface="Roboto Mono"/>
              </a:rPr>
              <a:t>width</a:t>
            </a:r>
            <a:r>
              <a:rPr lang="en" sz="1500">
                <a:solidFill>
                  <a:schemeClr val="dk1"/>
                </a:solidFill>
                <a:highlight>
                  <a:srgbClr val="FFFFFE"/>
                </a:highlight>
                <a:latin typeface="Roboto Mono"/>
                <a:ea typeface="Roboto Mono"/>
                <a:cs typeface="Roboto Mono"/>
                <a:sym typeface="Roboto Mono"/>
              </a:rPr>
              <a:t>) &gt; (</a:t>
            </a:r>
            <a:r>
              <a:rPr lang="en" sz="1500">
                <a:solidFill>
                  <a:srgbClr val="202020"/>
                </a:solidFill>
                <a:highlight>
                  <a:srgbClr val="FFFFFE"/>
                </a:highlight>
                <a:latin typeface="Roboto Mono"/>
                <a:ea typeface="Roboto Mono"/>
                <a:cs typeface="Roboto Mono"/>
                <a:sym typeface="Roboto Mono"/>
              </a:rPr>
              <a:t>length</a:t>
            </a:r>
            <a:r>
              <a:rPr lang="en" sz="1500">
                <a:solidFill>
                  <a:schemeClr val="dk1"/>
                </a:solidFill>
                <a:highlight>
                  <a:srgbClr val="FFFFFE"/>
                </a:highlight>
                <a:latin typeface="Roboto Mono"/>
                <a:ea typeface="Roboto Mono"/>
                <a:cs typeface="Roboto Mono"/>
                <a:sym typeface="Roboto Mono"/>
              </a:rPr>
              <a:t> * </a:t>
            </a:r>
            <a:r>
              <a:rPr lang="en" sz="1500">
                <a:solidFill>
                  <a:srgbClr val="202020"/>
                </a:solidFill>
                <a:highlight>
                  <a:srgbClr val="FFFFFE"/>
                </a:highlight>
                <a:latin typeface="Roboto Mono"/>
                <a:ea typeface="Roboto Mono"/>
                <a:cs typeface="Roboto Mono"/>
                <a:sym typeface="Roboto Mono"/>
              </a:rPr>
              <a:t>width</a:t>
            </a:r>
            <a:r>
              <a:rPr lang="en" sz="1500">
                <a:solidFill>
                  <a:schemeClr val="dk1"/>
                </a:solidFill>
                <a:highlight>
                  <a:srgbClr val="FFFFFE"/>
                </a:highlight>
                <a:latin typeface="Roboto Mono"/>
                <a:ea typeface="Roboto Mono"/>
                <a:cs typeface="Roboto Mono"/>
                <a:sym typeface="Roboto Mono"/>
              </a:rPr>
              <a:t>);</a:t>
            </a:r>
            <a:endParaRPr sz="15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en" sz="1500">
                <a:solidFill>
                  <a:schemeClr val="dk1"/>
                </a:solidFill>
                <a:highlight>
                  <a:srgbClr val="FFFFFE"/>
                </a:highlight>
                <a:latin typeface="Roboto Mono"/>
                <a:ea typeface="Roboto Mono"/>
                <a:cs typeface="Roboto Mono"/>
                <a:sym typeface="Roboto Mono"/>
              </a:rPr>
              <a:t>    }</a:t>
            </a:r>
            <a:endParaRPr sz="1500">
              <a:solidFill>
                <a:schemeClr val="dk1"/>
              </a:solidFill>
              <a:highlight>
                <a:srgbClr val="FFFFFE"/>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b="1" sz="1400">
              <a:solidFill>
                <a:srgbClr val="091E42"/>
              </a:solidFill>
              <a:highlight>
                <a:srgbClr val="FFFFFE"/>
              </a:highlight>
              <a:latin typeface="Roboto Mono"/>
              <a:ea typeface="Roboto Mono"/>
              <a:cs typeface="Roboto Mono"/>
              <a:sym typeface="Roboto Mono"/>
            </a:endParaRPr>
          </a:p>
          <a:p>
            <a:pPr indent="0" lvl="0" marL="0" rtl="0" algn="l">
              <a:spcBef>
                <a:spcPts val="0"/>
              </a:spcBef>
              <a:spcAft>
                <a:spcPts val="160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179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a:t>
            </a:r>
            <a:endParaRPr/>
          </a:p>
        </p:txBody>
      </p:sp>
      <p:sp>
        <p:nvSpPr>
          <p:cNvPr id="171" name="Google Shape;171;p26"/>
          <p:cNvSpPr txBox="1"/>
          <p:nvPr>
            <p:ph idx="1" type="body"/>
          </p:nvPr>
        </p:nvSpPr>
        <p:spPr>
          <a:xfrm>
            <a:off x="311700" y="752500"/>
            <a:ext cx="8520600" cy="83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a:t>
            </a:r>
            <a:r>
              <a:rPr b="1" i="1" lang="en"/>
              <a:t>this </a:t>
            </a:r>
            <a:r>
              <a:rPr lang="en"/>
              <a:t>keyword refers to the member variable specific to the instance of an object where the code is run. </a:t>
            </a:r>
            <a:endParaRPr/>
          </a:p>
        </p:txBody>
      </p:sp>
      <p:sp>
        <p:nvSpPr>
          <p:cNvPr id="172" name="Google Shape;172;p26"/>
          <p:cNvSpPr txBox="1"/>
          <p:nvPr/>
        </p:nvSpPr>
        <p:spPr>
          <a:xfrm>
            <a:off x="226450" y="1908875"/>
            <a:ext cx="3930900" cy="25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urier New"/>
                <a:ea typeface="Courier New"/>
                <a:cs typeface="Courier New"/>
                <a:sym typeface="Courier New"/>
              </a:rPr>
              <a:t>public class Car {</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private String </a:t>
            </a:r>
            <a:r>
              <a:rPr b="1" lang="en" sz="1100">
                <a:solidFill>
                  <a:srgbClr val="9900FF"/>
                </a:solidFill>
                <a:latin typeface="Courier New"/>
                <a:ea typeface="Courier New"/>
                <a:cs typeface="Courier New"/>
                <a:sym typeface="Courier New"/>
              </a:rPr>
              <a:t>color</a:t>
            </a: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public String getColor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return </a:t>
            </a:r>
            <a:r>
              <a:rPr b="1" lang="en" sz="1100">
                <a:solidFill>
                  <a:srgbClr val="FF0000"/>
                </a:solidFill>
                <a:latin typeface="Courier New"/>
                <a:ea typeface="Courier New"/>
                <a:cs typeface="Courier New"/>
                <a:sym typeface="Courier New"/>
              </a:rPr>
              <a:t>this</a:t>
            </a:r>
            <a:r>
              <a:rPr b="1" lang="en" sz="1100">
                <a:latin typeface="Courier New"/>
                <a:ea typeface="Courier New"/>
                <a:cs typeface="Courier New"/>
                <a:sym typeface="Courier New"/>
              </a:rPr>
              <a:t>.</a:t>
            </a:r>
            <a:r>
              <a:rPr b="1" lang="en" sz="1100">
                <a:solidFill>
                  <a:srgbClr val="9900FF"/>
                </a:solidFill>
                <a:latin typeface="Courier New"/>
                <a:ea typeface="Courier New"/>
                <a:cs typeface="Courier New"/>
                <a:sym typeface="Courier New"/>
              </a:rPr>
              <a:t>color</a:t>
            </a: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public String setColor(String </a:t>
            </a:r>
            <a:r>
              <a:rPr b="1" lang="en" sz="1100">
                <a:solidFill>
                  <a:srgbClr val="FF9900"/>
                </a:solidFill>
                <a:latin typeface="Courier New"/>
                <a:ea typeface="Courier New"/>
                <a:cs typeface="Courier New"/>
                <a:sym typeface="Courier New"/>
              </a:rPr>
              <a:t>color</a:t>
            </a: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a:t>
            </a:r>
            <a:r>
              <a:rPr b="1" lang="en" sz="1100">
                <a:solidFill>
                  <a:srgbClr val="FF0000"/>
                </a:solidFill>
                <a:latin typeface="Courier New"/>
                <a:ea typeface="Courier New"/>
                <a:cs typeface="Courier New"/>
                <a:sym typeface="Courier New"/>
              </a:rPr>
              <a:t>this</a:t>
            </a:r>
            <a:r>
              <a:rPr b="1" lang="en" sz="1100">
                <a:latin typeface="Courier New"/>
                <a:ea typeface="Courier New"/>
                <a:cs typeface="Courier New"/>
                <a:sym typeface="Courier New"/>
              </a:rPr>
              <a:t>.</a:t>
            </a:r>
            <a:r>
              <a:rPr b="1" lang="en" sz="1100">
                <a:solidFill>
                  <a:srgbClr val="9900FF"/>
                </a:solidFill>
                <a:latin typeface="Courier New"/>
                <a:ea typeface="Courier New"/>
                <a:cs typeface="Courier New"/>
                <a:sym typeface="Courier New"/>
              </a:rPr>
              <a:t>color</a:t>
            </a:r>
            <a:r>
              <a:rPr lang="en" sz="1100">
                <a:latin typeface="Courier New"/>
                <a:ea typeface="Courier New"/>
                <a:cs typeface="Courier New"/>
                <a:sym typeface="Courier New"/>
              </a:rPr>
              <a:t> = </a:t>
            </a:r>
            <a:r>
              <a:rPr b="1" lang="en" sz="1100">
                <a:solidFill>
                  <a:srgbClr val="FF9900"/>
                </a:solidFill>
                <a:latin typeface="Courier New"/>
                <a:ea typeface="Courier New"/>
                <a:cs typeface="Courier New"/>
                <a:sym typeface="Courier New"/>
              </a:rPr>
              <a:t>color</a:t>
            </a:r>
            <a:r>
              <a:rPr lang="en" sz="1100">
                <a:latin typeface="Courier New"/>
                <a:ea typeface="Courier New"/>
                <a:cs typeface="Courier New"/>
                <a:sym typeface="Courier New"/>
              </a:rPr>
              <a:t>;</a:t>
            </a:r>
            <a:br>
              <a:rPr lang="en" sz="1100">
                <a:latin typeface="Courier New"/>
                <a:ea typeface="Courier New"/>
                <a:cs typeface="Courier New"/>
                <a:sym typeface="Courier New"/>
              </a:rPr>
            </a:b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p:txBody>
      </p:sp>
      <p:pic>
        <p:nvPicPr>
          <p:cNvPr id="173" name="Google Shape;173;p26"/>
          <p:cNvPicPr preferRelativeResize="0"/>
          <p:nvPr/>
        </p:nvPicPr>
        <p:blipFill>
          <a:blip r:embed="rId3">
            <a:alphaModFix/>
          </a:blip>
          <a:stretch>
            <a:fillRect/>
          </a:stretch>
        </p:blipFill>
        <p:spPr>
          <a:xfrm>
            <a:off x="7100300" y="3888462"/>
            <a:ext cx="1578000" cy="789000"/>
          </a:xfrm>
          <a:prstGeom prst="rect">
            <a:avLst/>
          </a:prstGeom>
          <a:noFill/>
          <a:ln>
            <a:noFill/>
          </a:ln>
        </p:spPr>
      </p:pic>
      <p:pic>
        <p:nvPicPr>
          <p:cNvPr id="174" name="Google Shape;174;p26"/>
          <p:cNvPicPr preferRelativeResize="0"/>
          <p:nvPr/>
        </p:nvPicPr>
        <p:blipFill>
          <a:blip r:embed="rId4">
            <a:alphaModFix/>
          </a:blip>
          <a:stretch>
            <a:fillRect/>
          </a:stretch>
        </p:blipFill>
        <p:spPr>
          <a:xfrm>
            <a:off x="7100299" y="2376512"/>
            <a:ext cx="1324800" cy="883200"/>
          </a:xfrm>
          <a:prstGeom prst="rect">
            <a:avLst/>
          </a:prstGeom>
          <a:noFill/>
          <a:ln>
            <a:noFill/>
          </a:ln>
        </p:spPr>
      </p:pic>
      <p:sp>
        <p:nvSpPr>
          <p:cNvPr id="175" name="Google Shape;175;p26"/>
          <p:cNvSpPr txBox="1"/>
          <p:nvPr/>
        </p:nvSpPr>
        <p:spPr>
          <a:xfrm>
            <a:off x="4886850" y="1747775"/>
            <a:ext cx="2955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Car blueCar = new Car();</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blueCar.setColor( “Blue“ );</a:t>
            </a:r>
            <a:endParaRPr sz="1200">
              <a:latin typeface="Courier New"/>
              <a:ea typeface="Courier New"/>
              <a:cs typeface="Courier New"/>
              <a:sym typeface="Courier New"/>
            </a:endParaRPr>
          </a:p>
        </p:txBody>
      </p:sp>
      <p:sp>
        <p:nvSpPr>
          <p:cNvPr id="176" name="Google Shape;176;p26"/>
          <p:cNvSpPr txBox="1"/>
          <p:nvPr/>
        </p:nvSpPr>
        <p:spPr>
          <a:xfrm>
            <a:off x="4886850" y="3315750"/>
            <a:ext cx="3210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Car redCar = new Car();</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redCar.setColor( “Red“ );</a:t>
            </a:r>
            <a:endParaRPr sz="1200">
              <a:latin typeface="Courier New"/>
              <a:ea typeface="Courier New"/>
              <a:cs typeface="Courier New"/>
              <a:sym typeface="Courier New"/>
            </a:endParaRPr>
          </a:p>
        </p:txBody>
      </p:sp>
      <p:sp>
        <p:nvSpPr>
          <p:cNvPr id="177" name="Google Shape;177;p26"/>
          <p:cNvSpPr/>
          <p:nvPr/>
        </p:nvSpPr>
        <p:spPr>
          <a:xfrm>
            <a:off x="5497316" y="2681128"/>
            <a:ext cx="1477800" cy="4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this instance</a:t>
            </a:r>
            <a:endParaRPr/>
          </a:p>
        </p:txBody>
      </p:sp>
      <p:sp>
        <p:nvSpPr>
          <p:cNvPr id="178" name="Google Shape;178;p26"/>
          <p:cNvSpPr/>
          <p:nvPr/>
        </p:nvSpPr>
        <p:spPr>
          <a:xfrm>
            <a:off x="5488464" y="3986154"/>
            <a:ext cx="1477800" cy="46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this instance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75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Constructors</a:t>
            </a:r>
            <a:endParaRPr/>
          </a:p>
        </p:txBody>
      </p:sp>
      <p:sp>
        <p:nvSpPr>
          <p:cNvPr id="184" name="Google Shape;184;p27"/>
          <p:cNvSpPr txBox="1"/>
          <p:nvPr>
            <p:ph idx="1" type="body"/>
          </p:nvPr>
        </p:nvSpPr>
        <p:spPr>
          <a:xfrm>
            <a:off x="245400" y="648300"/>
            <a:ext cx="8520600" cy="27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 </a:t>
            </a:r>
            <a:r>
              <a:rPr b="1" lang="en" sz="1600"/>
              <a:t>constructor </a:t>
            </a:r>
            <a:r>
              <a:rPr lang="en" sz="1600"/>
              <a:t>is a special method that runs every time a new object is instantiated.  It allows for the object to be initialized with a starting </a:t>
            </a:r>
            <a:r>
              <a:rPr lang="en" sz="1550">
                <a:solidFill>
                  <a:srgbClr val="4A86E8"/>
                </a:solidFill>
                <a:highlight>
                  <a:schemeClr val="lt1"/>
                </a:highlight>
                <a:latin typeface="Roboto"/>
                <a:ea typeface="Roboto"/>
                <a:cs typeface="Roboto"/>
                <a:sym typeface="Roboto"/>
              </a:rPr>
              <a:t>state</a:t>
            </a:r>
            <a:r>
              <a:rPr lang="en"/>
              <a:t>. </a:t>
            </a:r>
            <a:endParaRPr/>
          </a:p>
          <a:p>
            <a:pPr indent="-330200" lvl="0" marL="457200" rtl="0" algn="l">
              <a:spcBef>
                <a:spcPts val="1600"/>
              </a:spcBef>
              <a:spcAft>
                <a:spcPts val="0"/>
              </a:spcAft>
              <a:buSzPts val="1600"/>
              <a:buChar char="●"/>
            </a:pPr>
            <a:r>
              <a:rPr lang="en" sz="1600"/>
              <a:t>The name must exactly match the Class name</a:t>
            </a:r>
            <a:endParaRPr sz="1600"/>
          </a:p>
          <a:p>
            <a:pPr indent="-330200" lvl="0" marL="457200" rtl="0" algn="l">
              <a:spcBef>
                <a:spcPts val="0"/>
              </a:spcBef>
              <a:spcAft>
                <a:spcPts val="0"/>
              </a:spcAft>
              <a:buSzPts val="1600"/>
              <a:buChar char="●"/>
            </a:pPr>
            <a:r>
              <a:rPr lang="en" sz="1600"/>
              <a:t>It has no return type</a:t>
            </a:r>
            <a:endParaRPr sz="1600"/>
          </a:p>
          <a:p>
            <a:pPr indent="-330200" lvl="0" marL="457200" rtl="0" algn="l">
              <a:spcBef>
                <a:spcPts val="0"/>
              </a:spcBef>
              <a:spcAft>
                <a:spcPts val="0"/>
              </a:spcAft>
              <a:buSzPts val="1600"/>
              <a:buChar char="●"/>
            </a:pPr>
            <a:r>
              <a:rPr lang="en" sz="1600"/>
              <a:t>Can have arguments that set the value of member variables, like a Setter.</a:t>
            </a:r>
            <a:endParaRPr sz="1600"/>
          </a:p>
          <a:p>
            <a:pPr indent="-330200" lvl="0" marL="457200" rtl="0" algn="l">
              <a:spcBef>
                <a:spcPts val="0"/>
              </a:spcBef>
              <a:spcAft>
                <a:spcPts val="0"/>
              </a:spcAft>
              <a:buSzPts val="1600"/>
              <a:buChar char="●"/>
            </a:pPr>
            <a:r>
              <a:rPr lang="en" sz="1600"/>
              <a:t>Can be Overridden to provide multiple ways to instantiate the object</a:t>
            </a:r>
            <a:endParaRPr sz="1600"/>
          </a:p>
          <a:p>
            <a:pPr indent="-330200" lvl="0" marL="457200" rtl="0" algn="l">
              <a:spcBef>
                <a:spcPts val="0"/>
              </a:spcBef>
              <a:spcAft>
                <a:spcPts val="0"/>
              </a:spcAft>
              <a:buSzPts val="1600"/>
              <a:buChar char="●"/>
            </a:pPr>
            <a:r>
              <a:rPr lang="en" sz="1600"/>
              <a:t>If no constructor is present, then Java provides a </a:t>
            </a:r>
            <a:r>
              <a:rPr b="1" i="1" lang="en" sz="1600"/>
              <a:t>default constructor</a:t>
            </a:r>
            <a:r>
              <a:rPr lang="en" sz="1600"/>
              <a:t>, which has no arguments.  </a:t>
            </a:r>
            <a:endParaRPr sz="1600"/>
          </a:p>
          <a:p>
            <a:pPr indent="-304800" lvl="1" marL="914400" rtl="0" algn="l">
              <a:spcBef>
                <a:spcPts val="0"/>
              </a:spcBef>
              <a:spcAft>
                <a:spcPts val="0"/>
              </a:spcAft>
              <a:buSzPts val="1200"/>
              <a:buChar char="○"/>
            </a:pPr>
            <a:r>
              <a:rPr lang="en" sz="1200"/>
              <a:t>if any constructor is present then the default constructor is not provided, and if a no-argument overload of the constructor is needed, then it must be explicitly created. </a:t>
            </a:r>
            <a:endParaRPr sz="1200"/>
          </a:p>
        </p:txBody>
      </p:sp>
      <p:sp>
        <p:nvSpPr>
          <p:cNvPr id="185" name="Google Shape;185;p27"/>
          <p:cNvSpPr txBox="1"/>
          <p:nvPr/>
        </p:nvSpPr>
        <p:spPr>
          <a:xfrm>
            <a:off x="150625" y="3623250"/>
            <a:ext cx="4632000" cy="11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urier New"/>
                <a:ea typeface="Courier New"/>
                <a:cs typeface="Courier New"/>
                <a:sym typeface="Courier New"/>
              </a:rPr>
              <a:t>Scanner input = new Scanner</a:t>
            </a:r>
            <a:r>
              <a:rPr b="1" lang="en">
                <a:solidFill>
                  <a:srgbClr val="0000FF"/>
                </a:solidFill>
                <a:latin typeface="Courier New"/>
                <a:ea typeface="Courier New"/>
                <a:cs typeface="Courier New"/>
                <a:sym typeface="Courier New"/>
              </a:rPr>
              <a:t>( System.in )</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 				    String myStr = new String</a:t>
            </a:r>
            <a:r>
              <a:rPr b="1" lang="en">
                <a:solidFill>
                  <a:srgbClr val="0000FF"/>
                </a:solidFill>
              </a:rPr>
              <a:t>()</a:t>
            </a:r>
            <a:r>
              <a:rPr b="1" lang="en"/>
              <a:t>;</a:t>
            </a:r>
            <a:endParaRPr/>
          </a:p>
        </p:txBody>
      </p:sp>
      <p:sp>
        <p:nvSpPr>
          <p:cNvPr id="186" name="Google Shape;186;p27"/>
          <p:cNvSpPr txBox="1"/>
          <p:nvPr/>
        </p:nvSpPr>
        <p:spPr>
          <a:xfrm>
            <a:off x="4659475" y="3627900"/>
            <a:ext cx="4376400" cy="13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 </a:t>
            </a:r>
            <a:r>
              <a:rPr lang="en" sz="1200">
                <a:solidFill>
                  <a:schemeClr val="dk1"/>
                </a:solidFill>
              </a:rPr>
              <a:t>System.in</a:t>
            </a:r>
            <a:r>
              <a:rPr b="1" lang="en" sz="1200">
                <a:solidFill>
                  <a:schemeClr val="dk1"/>
                </a:solidFill>
              </a:rPr>
              <a:t> </a:t>
            </a:r>
            <a:r>
              <a:rPr lang="en" sz="1200">
                <a:solidFill>
                  <a:schemeClr val="dk1"/>
                </a:solidFill>
              </a:rPr>
              <a:t>is being passed to the constructor of Scanner.</a:t>
            </a:r>
            <a:endParaRPr sz="12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sz="1200">
                <a:solidFill>
                  <a:schemeClr val="dk1"/>
                </a:solidFill>
              </a:rPr>
              <a:t>← The () in an object instantiation calls the constructor.  Here the no-argument constructor is being called to create a String object with no starting value;</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265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a:t>
            </a:r>
            <a:r>
              <a:rPr lang="en"/>
              <a:t> Overloading</a:t>
            </a:r>
            <a:endParaRPr/>
          </a:p>
        </p:txBody>
      </p:sp>
      <p:sp>
        <p:nvSpPr>
          <p:cNvPr id="192" name="Google Shape;192;p28"/>
          <p:cNvSpPr txBox="1"/>
          <p:nvPr>
            <p:ph idx="1" type="body"/>
          </p:nvPr>
        </p:nvSpPr>
        <p:spPr>
          <a:xfrm>
            <a:off x="311700" y="863550"/>
            <a:ext cx="8520600" cy="85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Overloaded </a:t>
            </a:r>
            <a:r>
              <a:rPr lang="en" sz="1600"/>
              <a:t>methods are methods with the </a:t>
            </a:r>
            <a:r>
              <a:rPr i="1" lang="en" sz="1600">
                <a:solidFill>
                  <a:srgbClr val="0000FF"/>
                </a:solidFill>
              </a:rPr>
              <a:t>same name and return type</a:t>
            </a:r>
            <a:r>
              <a:rPr lang="en" sz="1600"/>
              <a:t>, and a </a:t>
            </a:r>
            <a:r>
              <a:rPr i="1" lang="en" sz="1600">
                <a:solidFill>
                  <a:srgbClr val="980000"/>
                </a:solidFill>
              </a:rPr>
              <a:t>different set of parameters</a:t>
            </a:r>
            <a:r>
              <a:rPr lang="en" sz="1600"/>
              <a:t>.  Java uses the correct overload based on the parameters sent to it.  </a:t>
            </a:r>
            <a:endParaRPr sz="1600"/>
          </a:p>
        </p:txBody>
      </p:sp>
      <p:sp>
        <p:nvSpPr>
          <p:cNvPr id="193" name="Google Shape;193;p28"/>
          <p:cNvSpPr txBox="1"/>
          <p:nvPr/>
        </p:nvSpPr>
        <p:spPr>
          <a:xfrm>
            <a:off x="311700" y="2183600"/>
            <a:ext cx="4470900" cy="18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public </a:t>
            </a:r>
            <a:r>
              <a:rPr lang="en">
                <a:solidFill>
                  <a:srgbClr val="0000FF"/>
                </a:solidFill>
              </a:rPr>
              <a:t>boolean isLargerThan</a:t>
            </a:r>
            <a:r>
              <a:rPr lang="en"/>
              <a:t>( </a:t>
            </a:r>
            <a:r>
              <a:rPr lang="en">
                <a:solidFill>
                  <a:srgbClr val="980000"/>
                </a:solidFill>
              </a:rPr>
              <a:t>Rectangle other</a:t>
            </a:r>
            <a:r>
              <a:rPr lang="en"/>
              <a:t>) {</a:t>
            </a:r>
            <a:endParaRPr/>
          </a:p>
          <a:p>
            <a:pPr indent="0" lvl="0" marL="0" rtl="0" algn="l">
              <a:spcBef>
                <a:spcPts val="0"/>
              </a:spcBef>
              <a:spcAft>
                <a:spcPts val="0"/>
              </a:spcAft>
              <a:buNone/>
            </a:pPr>
            <a:r>
              <a:rPr lang="en"/>
              <a:t>	return this.area &gt; other.getArea();</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public </a:t>
            </a:r>
            <a:r>
              <a:rPr lang="en">
                <a:solidFill>
                  <a:srgbClr val="0000FF"/>
                </a:solidFill>
              </a:rPr>
              <a:t>boolean isLargerThan</a:t>
            </a:r>
            <a:r>
              <a:rPr lang="en"/>
              <a:t>( </a:t>
            </a:r>
            <a:r>
              <a:rPr lang="en">
                <a:solidFill>
                  <a:srgbClr val="980000"/>
                </a:solidFill>
              </a:rPr>
              <a:t>int width, int height </a:t>
            </a:r>
            <a:r>
              <a:rPr lang="en"/>
              <a:t>) {</a:t>
            </a:r>
            <a:endParaRPr/>
          </a:p>
          <a:p>
            <a:pPr indent="0" lvl="0" marL="0" rtl="0" algn="l">
              <a:spcBef>
                <a:spcPts val="0"/>
              </a:spcBef>
              <a:spcAft>
                <a:spcPts val="0"/>
              </a:spcAft>
              <a:buNone/>
            </a:pPr>
            <a:r>
              <a:rPr lang="en"/>
              <a:t>	return this.area &gt; width * height;</a:t>
            </a:r>
            <a:endParaRPr/>
          </a:p>
          <a:p>
            <a:pPr indent="0" lvl="0" marL="0" rtl="0" algn="l">
              <a:spcBef>
                <a:spcPts val="0"/>
              </a:spcBef>
              <a:spcAft>
                <a:spcPts val="0"/>
              </a:spcAft>
              <a:buNone/>
            </a:pPr>
            <a:r>
              <a:rPr lang="en"/>
              <a:t>}</a:t>
            </a:r>
            <a:endParaRPr/>
          </a:p>
        </p:txBody>
      </p:sp>
      <p:sp>
        <p:nvSpPr>
          <p:cNvPr id="194" name="Google Shape;194;p28"/>
          <p:cNvSpPr txBox="1"/>
          <p:nvPr/>
        </p:nvSpPr>
        <p:spPr>
          <a:xfrm>
            <a:off x="5227825" y="1975200"/>
            <a:ext cx="3732000" cy="14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ourRectangle.</a:t>
            </a:r>
            <a:r>
              <a:rPr lang="en" sz="1300">
                <a:solidFill>
                  <a:srgbClr val="0000FF"/>
                </a:solidFill>
              </a:rPr>
              <a:t>isLargerThan</a:t>
            </a:r>
            <a:r>
              <a:rPr lang="en" sz="1300"/>
              <a:t>( </a:t>
            </a:r>
            <a:r>
              <a:rPr lang="en" sz="1300">
                <a:solidFill>
                  <a:srgbClr val="980000"/>
                </a:solidFill>
              </a:rPr>
              <a:t>otherRectangle </a:t>
            </a:r>
            <a:r>
              <a:rPr lang="en" sz="1300"/>
              <a: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rPr lang="en" sz="1300">
                <a:solidFill>
                  <a:schemeClr val="dk1"/>
                </a:solidFill>
              </a:rPr>
              <a:t>ourRectangle.</a:t>
            </a:r>
            <a:r>
              <a:rPr lang="en" sz="1300">
                <a:solidFill>
                  <a:srgbClr val="0000FF"/>
                </a:solidFill>
              </a:rPr>
              <a:t>isLargerThan</a:t>
            </a:r>
            <a:r>
              <a:rPr lang="en" sz="1300">
                <a:solidFill>
                  <a:schemeClr val="dk1"/>
                </a:solidFill>
              </a:rPr>
              <a:t>( </a:t>
            </a:r>
            <a:r>
              <a:rPr lang="en" sz="1300">
                <a:solidFill>
                  <a:srgbClr val="980000"/>
                </a:solidFill>
              </a:rPr>
              <a:t>10, 12</a:t>
            </a:r>
            <a:r>
              <a:rPr lang="en" sz="1300">
                <a:solidFill>
                  <a:schemeClr val="dk1"/>
                </a:solidFill>
              </a:rPr>
              <a:t> );</a:t>
            </a:r>
            <a:endParaRPr sz="1300"/>
          </a:p>
        </p:txBody>
      </p:sp>
      <p:sp>
        <p:nvSpPr>
          <p:cNvPr id="195" name="Google Shape;195;p28"/>
          <p:cNvSpPr/>
          <p:nvPr/>
        </p:nvSpPr>
        <p:spPr>
          <a:xfrm rot="-706993">
            <a:off x="4233244" y="2202419"/>
            <a:ext cx="1032763" cy="189396"/>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p:nvPr/>
        </p:nvSpPr>
        <p:spPr>
          <a:xfrm rot="-922448">
            <a:off x="4478182" y="2975525"/>
            <a:ext cx="785302" cy="189155"/>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aphicFrame>
        <p:nvGraphicFramePr>
          <p:cNvPr id="201" name="Google Shape;201;p29"/>
          <p:cNvGraphicFramePr/>
          <p:nvPr/>
        </p:nvGraphicFramePr>
        <p:xfrm>
          <a:off x="535725" y="144825"/>
          <a:ext cx="3000000" cy="3000000"/>
        </p:xfrm>
        <a:graphic>
          <a:graphicData uri="http://schemas.openxmlformats.org/drawingml/2006/table">
            <a:tbl>
              <a:tblPr>
                <a:noFill/>
                <a:tableStyleId>{19D1161A-E796-4CCA-8FA0-61B82D4B06E5}</a:tableStyleId>
              </a:tblPr>
              <a:tblGrid>
                <a:gridCol w="3231125"/>
                <a:gridCol w="4007875"/>
              </a:tblGrid>
              <a:tr h="961875">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public class Car {</a:t>
                      </a:r>
                      <a:endParaRPr sz="1100">
                        <a:solidFill>
                          <a:schemeClr val="dk2"/>
                        </a:solidFill>
                        <a:latin typeface="Courier New"/>
                        <a:ea typeface="Courier New"/>
                        <a:cs typeface="Courier New"/>
                        <a:sym typeface="Courier New"/>
                      </a:endParaRPr>
                    </a:p>
                    <a:p>
                      <a:pPr indent="0" lvl="0" marL="0" rtl="0" algn="l">
                        <a:lnSpc>
                          <a:spcPct val="115000"/>
                        </a:lnSpc>
                        <a:spcBef>
                          <a:spcPts val="1600"/>
                        </a:spcBef>
                        <a:spcAft>
                          <a:spcPts val="1600"/>
                        </a:spcAft>
                        <a:buClr>
                          <a:schemeClr val="dk1"/>
                        </a:buClr>
                        <a:buSzPts val="1100"/>
                        <a:buFont typeface="Arial"/>
                        <a:buNone/>
                      </a:pPr>
                      <a:r>
                        <a:rPr lang="en" sz="1100">
                          <a:solidFill>
                            <a:schemeClr val="dk2"/>
                          </a:solidFill>
                          <a:latin typeface="Courier New"/>
                          <a:ea typeface="Courier New"/>
                          <a:cs typeface="Courier New"/>
                          <a:sym typeface="Courier New"/>
                        </a:rPr>
                        <a:t>	private String color;</a:t>
                      </a:r>
                      <a:endParaRPr sz="1100"/>
                    </a:p>
                  </a:txBody>
                  <a:tcPr marT="91425" marB="91425" marR="91425" marL="91425"/>
                </a:tc>
                <a:tc>
                  <a:txBody>
                    <a:bodyPr/>
                    <a:lstStyle/>
                    <a:p>
                      <a:pPr indent="0" lvl="0" marL="0" rtl="0" algn="l">
                        <a:lnSpc>
                          <a:spcPct val="115000"/>
                        </a:lnSpc>
                        <a:spcBef>
                          <a:spcPts val="0"/>
                        </a:spcBef>
                        <a:spcAft>
                          <a:spcPts val="1600"/>
                        </a:spcAft>
                        <a:buNone/>
                      </a:pPr>
                      <a:r>
                        <a:rPr b="1" lang="en" sz="1200">
                          <a:solidFill>
                            <a:schemeClr val="dk2"/>
                          </a:solidFill>
                        </a:rPr>
                        <a:t>Default Constructor:</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     Car myCar = new Car</a:t>
                      </a:r>
                      <a:r>
                        <a:rPr lang="en">
                          <a:solidFill>
                            <a:srgbClr val="9900FF"/>
                          </a:solidFill>
                          <a:latin typeface="Courier New"/>
                          <a:ea typeface="Courier New"/>
                          <a:cs typeface="Courier New"/>
                          <a:sym typeface="Courier New"/>
                        </a:rPr>
                        <a:t>()</a:t>
                      </a:r>
                      <a:r>
                        <a:rPr lang="en">
                          <a:solidFill>
                            <a:schemeClr val="dk2"/>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a:txBody>
                  <a:tcPr marT="91425" marB="91425" marR="91425" marL="91425"/>
                </a:tc>
              </a:tr>
              <a:tr h="1707550">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public class Car {</a:t>
                      </a:r>
                      <a:endParaRPr sz="1100">
                        <a:solidFill>
                          <a:schemeClr val="dk2"/>
                        </a:solidFill>
                        <a:latin typeface="Courier New"/>
                        <a:ea typeface="Courier New"/>
                        <a:cs typeface="Courier New"/>
                        <a:sym typeface="Courier New"/>
                      </a:endParaRPr>
                    </a:p>
                    <a:p>
                      <a:pPr indent="0" lvl="0" marL="0" rtl="0" algn="l">
                        <a:lnSpc>
                          <a:spcPct val="115000"/>
                        </a:lnSpc>
                        <a:spcBef>
                          <a:spcPts val="1600"/>
                        </a:spcBef>
                        <a:spcAft>
                          <a:spcPts val="1600"/>
                        </a:spcAft>
                        <a:buClr>
                          <a:schemeClr val="dk1"/>
                        </a:buClr>
                        <a:buSzPts val="1100"/>
                        <a:buFont typeface="Arial"/>
                        <a:buNone/>
                      </a:pPr>
                      <a:r>
                        <a:rPr lang="en" sz="1100">
                          <a:solidFill>
                            <a:schemeClr val="dk2"/>
                          </a:solidFill>
                          <a:latin typeface="Courier New"/>
                          <a:ea typeface="Courier New"/>
                          <a:cs typeface="Courier New"/>
                          <a:sym typeface="Courier New"/>
                        </a:rPr>
                        <a:t>	private String color;</a:t>
                      </a:r>
                      <a:br>
                        <a:rPr lang="en" sz="1100">
                          <a:solidFill>
                            <a:schemeClr val="dk2"/>
                          </a:solidFill>
                          <a:latin typeface="Courier New"/>
                          <a:ea typeface="Courier New"/>
                          <a:cs typeface="Courier New"/>
                          <a:sym typeface="Courier New"/>
                        </a:rPr>
                      </a:b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r>
                        <a:rPr b="1" lang="en" sz="1100">
                          <a:solidFill>
                            <a:srgbClr val="9900FF"/>
                          </a:solidFill>
                          <a:latin typeface="Courier New"/>
                          <a:ea typeface="Courier New"/>
                          <a:cs typeface="Courier New"/>
                          <a:sym typeface="Courier New"/>
                        </a:rPr>
                        <a:t>public Car</a:t>
                      </a:r>
                      <a:r>
                        <a:rPr b="1" lang="en" sz="1100">
                          <a:solidFill>
                            <a:srgbClr val="0000FF"/>
                          </a:solidFill>
                          <a:latin typeface="Courier New"/>
                          <a:ea typeface="Courier New"/>
                          <a:cs typeface="Courier New"/>
                          <a:sym typeface="Courier New"/>
                        </a:rPr>
                        <a:t>( String color )</a:t>
                      </a:r>
                      <a:r>
                        <a:rPr lang="en" sz="1100">
                          <a:solidFill>
                            <a:schemeClr val="dk2"/>
                          </a:solidFill>
                          <a:latin typeface="Courier New"/>
                          <a:ea typeface="Courier New"/>
                          <a:cs typeface="Courier New"/>
                          <a:sym typeface="Courier New"/>
                        </a:rPr>
                        <a:t>{</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this.color = color;</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endParaRPr/>
                    </a:p>
                  </a:txBody>
                  <a:tcPr marT="91425" marB="91425" marR="91425" marL="91425"/>
                </a:tc>
                <a:tc>
                  <a:txBody>
                    <a:bodyPr/>
                    <a:lstStyle/>
                    <a:p>
                      <a:pPr indent="0" lvl="0" marL="0" rtl="0" algn="l">
                        <a:spcBef>
                          <a:spcPts val="0"/>
                        </a:spcBef>
                        <a:spcAft>
                          <a:spcPts val="0"/>
                        </a:spcAft>
                        <a:buNone/>
                      </a:pPr>
                      <a:r>
                        <a:rPr lang="en" sz="1200"/>
                        <a:t>Constructor with argument.  The argument value must be passed to instantiate the Car object. </a:t>
                      </a:r>
                      <a:br>
                        <a:rPr lang="en" sz="1200"/>
                      </a:br>
                      <a:br>
                        <a:rPr lang="en" sz="1200"/>
                      </a:br>
                      <a:r>
                        <a:rPr lang="en" sz="1200"/>
                        <a:t>              </a:t>
                      </a:r>
                      <a:r>
                        <a:rPr lang="en">
                          <a:solidFill>
                            <a:schemeClr val="dk2"/>
                          </a:solidFill>
                          <a:latin typeface="Courier New"/>
                          <a:ea typeface="Courier New"/>
                          <a:cs typeface="Courier New"/>
                          <a:sym typeface="Courier New"/>
                        </a:rPr>
                        <a:t>Car myCar = new Car</a:t>
                      </a:r>
                      <a:r>
                        <a:rPr lang="en">
                          <a:solidFill>
                            <a:srgbClr val="9900FF"/>
                          </a:solidFill>
                          <a:latin typeface="Courier New"/>
                          <a:ea typeface="Courier New"/>
                          <a:cs typeface="Courier New"/>
                          <a:sym typeface="Courier New"/>
                        </a:rPr>
                        <a:t>(</a:t>
                      </a:r>
                      <a:r>
                        <a:rPr lang="en">
                          <a:solidFill>
                            <a:schemeClr val="dk2"/>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“red”</a:t>
                      </a:r>
                      <a:r>
                        <a:rPr lang="en">
                          <a:solidFill>
                            <a:schemeClr val="dk2"/>
                          </a:solidFill>
                          <a:latin typeface="Courier New"/>
                          <a:ea typeface="Courier New"/>
                          <a:cs typeface="Courier New"/>
                          <a:sym typeface="Courier New"/>
                        </a:rPr>
                        <a:t> </a:t>
                      </a:r>
                      <a:r>
                        <a:rPr lang="en">
                          <a:solidFill>
                            <a:srgbClr val="9900FF"/>
                          </a:solidFill>
                          <a:latin typeface="Courier New"/>
                          <a:ea typeface="Courier New"/>
                          <a:cs typeface="Courier New"/>
                          <a:sym typeface="Courier New"/>
                        </a:rPr>
                        <a:t>)</a:t>
                      </a:r>
                      <a:r>
                        <a:rPr lang="en">
                          <a:solidFill>
                            <a:schemeClr val="dk2"/>
                          </a:solidFill>
                          <a:latin typeface="Courier New"/>
                          <a:ea typeface="Courier New"/>
                          <a:cs typeface="Courier New"/>
                          <a:sym typeface="Courier New"/>
                        </a:rPr>
                        <a:t>;</a:t>
                      </a:r>
                      <a:endParaRPr sz="1200"/>
                    </a:p>
                  </a:txBody>
                  <a:tcPr marT="91425" marB="91425" marR="91425" marL="91425"/>
                </a:tc>
              </a:tr>
              <a:tr h="2080375">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public class Car {</a:t>
                      </a:r>
                      <a:endParaRPr sz="1100">
                        <a:solidFill>
                          <a:schemeClr val="dk2"/>
                        </a:solidFill>
                        <a:latin typeface="Courier New"/>
                        <a:ea typeface="Courier New"/>
                        <a:cs typeface="Courier New"/>
                        <a:sym typeface="Courier New"/>
                      </a:endParaRPr>
                    </a:p>
                    <a:p>
                      <a:pPr indent="0" lvl="0" marL="0" rtl="0" algn="l">
                        <a:lnSpc>
                          <a:spcPct val="115000"/>
                        </a:lnSpc>
                        <a:spcBef>
                          <a:spcPts val="1600"/>
                        </a:spcBef>
                        <a:spcAft>
                          <a:spcPts val="1600"/>
                        </a:spcAft>
                        <a:buClr>
                          <a:schemeClr val="dk1"/>
                        </a:buClr>
                        <a:buSzPts val="1100"/>
                        <a:buFont typeface="Arial"/>
                        <a:buNone/>
                      </a:pPr>
                      <a:r>
                        <a:rPr lang="en" sz="1100">
                          <a:solidFill>
                            <a:schemeClr val="dk2"/>
                          </a:solidFill>
                          <a:latin typeface="Courier New"/>
                          <a:ea typeface="Courier New"/>
                          <a:cs typeface="Courier New"/>
                          <a:sym typeface="Courier New"/>
                        </a:rPr>
                        <a:t>	private String color;</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r>
                        <a:rPr b="1" lang="en" sz="1100">
                          <a:solidFill>
                            <a:srgbClr val="980000"/>
                          </a:solidFill>
                          <a:latin typeface="Courier New"/>
                          <a:ea typeface="Courier New"/>
                          <a:cs typeface="Courier New"/>
                          <a:sym typeface="Courier New"/>
                        </a:rPr>
                        <a:t> public Car()</a:t>
                      </a:r>
                      <a:r>
                        <a:rPr lang="en" sz="1100">
                          <a:solidFill>
                            <a:schemeClr val="dk2"/>
                          </a:solidFill>
                          <a:latin typeface="Courier New"/>
                          <a:ea typeface="Courier New"/>
                          <a:cs typeface="Courier New"/>
                          <a:sym typeface="Courier New"/>
                        </a:rPr>
                        <a:t> {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r>
                        <a:rPr b="1" lang="en" sz="1100">
                          <a:solidFill>
                            <a:srgbClr val="9900FF"/>
                          </a:solidFill>
                          <a:latin typeface="Courier New"/>
                          <a:ea typeface="Courier New"/>
                          <a:cs typeface="Courier New"/>
                          <a:sym typeface="Courier New"/>
                        </a:rPr>
                        <a:t>public Car</a:t>
                      </a:r>
                      <a:r>
                        <a:rPr b="1" lang="en" sz="1100">
                          <a:solidFill>
                            <a:srgbClr val="0000FF"/>
                          </a:solidFill>
                          <a:latin typeface="Courier New"/>
                          <a:ea typeface="Courier New"/>
                          <a:cs typeface="Courier New"/>
                          <a:sym typeface="Courier New"/>
                        </a:rPr>
                        <a:t>( String color )</a:t>
                      </a:r>
                      <a:r>
                        <a:rPr lang="en" sz="1100">
                          <a:solidFill>
                            <a:schemeClr val="dk2"/>
                          </a:solidFill>
                          <a:latin typeface="Courier New"/>
                          <a:ea typeface="Courier New"/>
                          <a:cs typeface="Courier New"/>
                          <a:sym typeface="Courier New"/>
                        </a:rPr>
                        <a:t>{</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this.color = color;</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endParaRPr/>
                    </a:p>
                  </a:txBody>
                  <a:tcPr marT="91425" marB="91425" marR="91425" marL="91425"/>
                </a:tc>
                <a:tc>
                  <a:txBody>
                    <a:bodyPr/>
                    <a:lstStyle/>
                    <a:p>
                      <a:pPr indent="0" lvl="0" marL="0" rtl="0" algn="l">
                        <a:spcBef>
                          <a:spcPts val="0"/>
                        </a:spcBef>
                        <a:spcAft>
                          <a:spcPts val="0"/>
                        </a:spcAft>
                        <a:buNone/>
                      </a:pPr>
                      <a:r>
                        <a:rPr lang="en" sz="1200">
                          <a:solidFill>
                            <a:srgbClr val="980000"/>
                          </a:solidFill>
                        </a:rPr>
                        <a:t>No-Argument Constructor</a:t>
                      </a:r>
                      <a:r>
                        <a:rPr lang="en" sz="1200"/>
                        <a:t> with a </a:t>
                      </a:r>
                      <a:r>
                        <a:rPr lang="en" sz="1200">
                          <a:solidFill>
                            <a:srgbClr val="9900FF"/>
                          </a:solidFill>
                        </a:rPr>
                        <a:t>constructor Overload</a:t>
                      </a:r>
                      <a:r>
                        <a:rPr lang="en" sz="1200"/>
                        <a:t> that allows a </a:t>
                      </a:r>
                      <a:r>
                        <a:rPr lang="en" sz="1200">
                          <a:solidFill>
                            <a:srgbClr val="0000FF"/>
                          </a:solidFill>
                        </a:rPr>
                        <a:t>value </a:t>
                      </a:r>
                      <a:r>
                        <a:rPr lang="en" sz="1200"/>
                        <a:t>to set the starting state at instantiation.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a:t>
                      </a:r>
                      <a:r>
                        <a:rPr lang="en">
                          <a:solidFill>
                            <a:schemeClr val="dk2"/>
                          </a:solidFill>
                          <a:latin typeface="Courier New"/>
                          <a:ea typeface="Courier New"/>
                          <a:cs typeface="Courier New"/>
                          <a:sym typeface="Courier New"/>
                        </a:rPr>
                        <a:t>Car myCar = new Car</a:t>
                      </a:r>
                      <a:r>
                        <a:rPr lang="en">
                          <a:solidFill>
                            <a:srgbClr val="9900FF"/>
                          </a:solidFill>
                          <a:latin typeface="Courier New"/>
                          <a:ea typeface="Courier New"/>
                          <a:cs typeface="Courier New"/>
                          <a:sym typeface="Courier New"/>
                        </a:rPr>
                        <a:t>()</a:t>
                      </a:r>
                      <a:r>
                        <a:rPr lang="en">
                          <a:solidFill>
                            <a:schemeClr val="dk2"/>
                          </a:solidFill>
                          <a:latin typeface="Courier New"/>
                          <a:ea typeface="Courier New"/>
                          <a:cs typeface="Courier New"/>
                          <a:sym typeface="Courier New"/>
                        </a:rPr>
                        <a:t>;</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     Car myCar = new Car</a:t>
                      </a:r>
                      <a:r>
                        <a:rPr lang="en">
                          <a:solidFill>
                            <a:srgbClr val="9900FF"/>
                          </a:solidFill>
                          <a:latin typeface="Courier New"/>
                          <a:ea typeface="Courier New"/>
                          <a:cs typeface="Courier New"/>
                          <a:sym typeface="Courier New"/>
                        </a:rPr>
                        <a:t>(</a:t>
                      </a:r>
                      <a:r>
                        <a:rPr lang="en">
                          <a:solidFill>
                            <a:schemeClr val="dk2"/>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“red”</a:t>
                      </a:r>
                      <a:r>
                        <a:rPr lang="en">
                          <a:solidFill>
                            <a:schemeClr val="dk2"/>
                          </a:solidFill>
                          <a:latin typeface="Courier New"/>
                          <a:ea typeface="Courier New"/>
                          <a:cs typeface="Courier New"/>
                          <a:sym typeface="Courier New"/>
                        </a:rPr>
                        <a:t> </a:t>
                      </a:r>
                      <a:r>
                        <a:rPr lang="en">
                          <a:solidFill>
                            <a:srgbClr val="9900FF"/>
                          </a:solidFill>
                          <a:latin typeface="Courier New"/>
                          <a:ea typeface="Courier New"/>
                          <a:cs typeface="Courier New"/>
                          <a:sym typeface="Courier New"/>
                        </a:rPr>
                        <a:t>)</a:t>
                      </a:r>
                      <a:r>
                        <a:rPr lang="en">
                          <a:solidFill>
                            <a:schemeClr val="dk2"/>
                          </a:solidFill>
                          <a:latin typeface="Courier New"/>
                          <a:ea typeface="Courier New"/>
                          <a:cs typeface="Courier New"/>
                          <a:sym typeface="Courier New"/>
                        </a:rPr>
                        <a:t>;</a:t>
                      </a:r>
                      <a:endParaRPr sz="1200"/>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Class Design</a:t>
            </a:r>
            <a:endParaRPr/>
          </a:p>
        </p:txBody>
      </p:sp>
      <p:sp>
        <p:nvSpPr>
          <p:cNvPr id="207" name="Google Shape;20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What package should the class be in?</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What does the class represent?</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What data does the class need to hold?</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What is the valid initial state of the data?</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What behaviors (methods) should the class have?</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How should other classes interact with the class?  What functionality should be available as public?</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eriod"/>
            </a:pPr>
            <a:r>
              <a:rPr lang="en">
                <a:solidFill>
                  <a:schemeClr val="dk1"/>
                </a:solidFill>
              </a:rPr>
              <a:t>Do we need any Overrides of the inherited methods?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a:t>
            </a:r>
            <a:endParaRPr/>
          </a:p>
        </p:txBody>
      </p:sp>
      <p:sp>
        <p:nvSpPr>
          <p:cNvPr id="213" name="Google Shape;213;p31"/>
          <p:cNvSpPr txBox="1"/>
          <p:nvPr/>
        </p:nvSpPr>
        <p:spPr>
          <a:xfrm>
            <a:off x="510625" y="1064500"/>
            <a:ext cx="8266200" cy="346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rgbClr val="000000"/>
              </a:buClr>
              <a:buSzPts val="1100"/>
              <a:buFont typeface="Arial"/>
              <a:buNone/>
            </a:pPr>
            <a:r>
              <a:rPr lang="en">
                <a:solidFill>
                  <a:srgbClr val="172B4D"/>
                </a:solidFill>
                <a:latin typeface="Roboto"/>
                <a:ea typeface="Roboto"/>
                <a:cs typeface="Roboto"/>
                <a:sym typeface="Roboto"/>
              </a:rPr>
              <a:t>Sometimes we have constant values, or values that can not be changed, that we want to use in our code without duplicating the value all over the place.  Many languages have the concept of constant and global constant variables, however, Java does not, but we can mimic one using the final keyword.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lang="en">
                <a:solidFill>
                  <a:srgbClr val="9900FF"/>
                </a:solidFill>
              </a:rPr>
              <a:t>final </a:t>
            </a:r>
            <a:r>
              <a:rPr lang="en"/>
              <a:t>keyword allows the variable to be assigned once, but after set, it cannot be reassigned.</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Font typeface="Courier New"/>
              <a:buAutoNum type="arabicParenR"/>
            </a:pPr>
            <a:r>
              <a:rPr lang="en">
                <a:latin typeface="Courier New"/>
                <a:ea typeface="Courier New"/>
                <a:cs typeface="Courier New"/>
                <a:sym typeface="Courier New"/>
              </a:rPr>
              <a:t>private </a:t>
            </a:r>
            <a:r>
              <a:rPr lang="en">
                <a:solidFill>
                  <a:srgbClr val="9900FF"/>
                </a:solidFill>
                <a:latin typeface="Courier New"/>
                <a:ea typeface="Courier New"/>
                <a:cs typeface="Courier New"/>
                <a:sym typeface="Courier New"/>
              </a:rPr>
              <a:t>final </a:t>
            </a:r>
            <a:r>
              <a:rPr lang="en">
                <a:latin typeface="Courier New"/>
                <a:ea typeface="Courier New"/>
                <a:cs typeface="Courier New"/>
                <a:sym typeface="Courier New"/>
              </a:rPr>
              <a:t>int x = 10;</a:t>
            </a:r>
            <a:endParaRPr>
              <a:latin typeface="Courier New"/>
              <a:ea typeface="Courier New"/>
              <a:cs typeface="Courier New"/>
              <a:sym typeface="Courier New"/>
            </a:endParaRPr>
          </a:p>
          <a:p>
            <a:pPr indent="-317500" lvl="0" marL="457200" rtl="0" algn="l">
              <a:spcBef>
                <a:spcPts val="0"/>
              </a:spcBef>
              <a:spcAft>
                <a:spcPts val="0"/>
              </a:spcAft>
              <a:buSzPts val="1400"/>
              <a:buFont typeface="Courier New"/>
              <a:buAutoNum type="arabicParenR"/>
            </a:pPr>
            <a:r>
              <a:rPr lang="en">
                <a:highlight>
                  <a:srgbClr val="F4CCCC"/>
                </a:highlight>
                <a:latin typeface="Courier New"/>
                <a:ea typeface="Courier New"/>
                <a:cs typeface="Courier New"/>
                <a:sym typeface="Courier New"/>
              </a:rPr>
              <a:t>x = 15;  ← not allowed, since x is final and has a value</a:t>
            </a:r>
            <a:endParaRPr>
              <a:highlight>
                <a:srgbClr val="F4CCCC"/>
              </a:highlight>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317500" lvl="0" marL="457200" rtl="0" algn="l">
              <a:spcBef>
                <a:spcPts val="0"/>
              </a:spcBef>
              <a:spcAft>
                <a:spcPts val="0"/>
              </a:spcAft>
              <a:buSzPts val="1400"/>
              <a:buFont typeface="Courier New"/>
              <a:buAutoNum type="arabicParenR"/>
            </a:pPr>
            <a:r>
              <a:rPr lang="en">
                <a:latin typeface="Courier New"/>
                <a:ea typeface="Courier New"/>
                <a:cs typeface="Courier New"/>
                <a:sym typeface="Courier New"/>
              </a:rPr>
              <a:t>private </a:t>
            </a:r>
            <a:r>
              <a:rPr lang="en">
                <a:solidFill>
                  <a:srgbClr val="9900FF"/>
                </a:solidFill>
                <a:latin typeface="Courier New"/>
                <a:ea typeface="Courier New"/>
                <a:cs typeface="Courier New"/>
                <a:sym typeface="Courier New"/>
              </a:rPr>
              <a:t>final </a:t>
            </a:r>
            <a:r>
              <a:rPr lang="en">
                <a:latin typeface="Courier New"/>
                <a:ea typeface="Courier New"/>
                <a:cs typeface="Courier New"/>
                <a:sym typeface="Courier New"/>
              </a:rPr>
              <a:t>int y;</a:t>
            </a:r>
            <a:endParaRPr>
              <a:latin typeface="Courier New"/>
              <a:ea typeface="Courier New"/>
              <a:cs typeface="Courier New"/>
              <a:sym typeface="Courier New"/>
            </a:endParaRPr>
          </a:p>
          <a:p>
            <a:pPr indent="-317500" lvl="0" marL="457200" rtl="0" algn="l">
              <a:spcBef>
                <a:spcPts val="0"/>
              </a:spcBef>
              <a:spcAft>
                <a:spcPts val="0"/>
              </a:spcAft>
              <a:buSzPts val="1400"/>
              <a:buFont typeface="Courier New"/>
              <a:buAutoNum type="arabicParenR"/>
            </a:pPr>
            <a:r>
              <a:rPr lang="en">
                <a:highlight>
                  <a:srgbClr val="D9EAD3"/>
                </a:highlight>
                <a:latin typeface="Courier New"/>
                <a:ea typeface="Courier New"/>
                <a:cs typeface="Courier New"/>
                <a:sym typeface="Courier New"/>
              </a:rPr>
              <a:t>y = 20;   ← allowed, y was </a:t>
            </a:r>
            <a:r>
              <a:rPr b="1" lang="en">
                <a:highlight>
                  <a:srgbClr val="D9EAD3"/>
                </a:highlight>
                <a:latin typeface="Courier New"/>
                <a:ea typeface="Courier New"/>
                <a:cs typeface="Courier New"/>
                <a:sym typeface="Courier New"/>
              </a:rPr>
              <a:t>declared </a:t>
            </a:r>
            <a:r>
              <a:rPr lang="en">
                <a:highlight>
                  <a:srgbClr val="D9EAD3"/>
                </a:highlight>
                <a:latin typeface="Courier New"/>
                <a:ea typeface="Courier New"/>
                <a:cs typeface="Courier New"/>
                <a:sym typeface="Courier New"/>
              </a:rPr>
              <a:t>as final, but not yet assigned</a:t>
            </a:r>
            <a:endParaRPr>
              <a:highlight>
                <a:srgbClr val="D9EAD3"/>
              </a:highlight>
              <a:latin typeface="Courier New"/>
              <a:ea typeface="Courier New"/>
              <a:cs typeface="Courier New"/>
              <a:sym typeface="Courier New"/>
            </a:endParaRPr>
          </a:p>
          <a:p>
            <a:pPr indent="-317500" lvl="0" marL="457200" rtl="0" algn="l">
              <a:spcBef>
                <a:spcPts val="0"/>
              </a:spcBef>
              <a:spcAft>
                <a:spcPts val="0"/>
              </a:spcAft>
              <a:buSzPts val="1400"/>
              <a:buFont typeface="Courier New"/>
              <a:buAutoNum type="arabicParenR"/>
            </a:pPr>
            <a:r>
              <a:rPr lang="en">
                <a:highlight>
                  <a:srgbClr val="F4CCCC"/>
                </a:highlight>
                <a:latin typeface="Courier New"/>
                <a:ea typeface="Courier New"/>
                <a:cs typeface="Courier New"/>
                <a:sym typeface="Courier New"/>
              </a:rPr>
              <a:t>y = 30;   ← not allowed, since y is final and has a value.</a:t>
            </a:r>
            <a:endParaRPr>
              <a:highlight>
                <a:srgbClr val="F4CCCC"/>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85675"/>
            <a:ext cx="8520600" cy="3416400"/>
          </a:xfrm>
          <a:prstGeom prst="rect">
            <a:avLst/>
          </a:prstGeom>
        </p:spPr>
        <p:txBody>
          <a:bodyPr anchorCtr="0" anchor="t" bIns="91425" lIns="91425" spcFirstLastPara="1" rIns="91425" wrap="square" tIns="91425">
            <a:noAutofit/>
          </a:bodyPr>
          <a:lstStyle/>
          <a:p>
            <a:pPr indent="0" lvl="0" marL="0" rtl="0" algn="l">
              <a:lnSpc>
                <a:spcPct val="116667"/>
              </a:lnSpc>
              <a:spcBef>
                <a:spcPts val="3000"/>
              </a:spcBef>
              <a:spcAft>
                <a:spcPts val="0"/>
              </a:spcAft>
              <a:buNone/>
            </a:pPr>
            <a:r>
              <a:rPr lang="en" sz="2900">
                <a:solidFill>
                  <a:srgbClr val="172B4D"/>
                </a:solidFill>
                <a:highlight>
                  <a:srgbClr val="FFFFFF"/>
                </a:highlight>
                <a:latin typeface="Roboto"/>
                <a:ea typeface="Roboto"/>
                <a:cs typeface="Roboto"/>
                <a:sym typeface="Roboto"/>
              </a:rPr>
              <a:t>Topics for Today</a:t>
            </a:r>
            <a:endParaRPr sz="2900">
              <a:solidFill>
                <a:srgbClr val="172B4D"/>
              </a:solidFill>
              <a:highlight>
                <a:srgbClr val="FFFFFF"/>
              </a:highlight>
              <a:latin typeface="Roboto"/>
              <a:ea typeface="Roboto"/>
              <a:cs typeface="Roboto"/>
              <a:sym typeface="Roboto"/>
            </a:endParaRPr>
          </a:p>
          <a:p>
            <a:pPr indent="-307975" lvl="0" marL="457200" rtl="0" algn="l">
              <a:spcBef>
                <a:spcPts val="1800"/>
              </a:spcBef>
              <a:spcAft>
                <a:spcPts val="0"/>
              </a:spcAft>
              <a:buClr>
                <a:srgbClr val="172B4D"/>
              </a:buClr>
              <a:buSzPts val="1250"/>
              <a:buFont typeface="Roboto"/>
              <a:buAutoNum type="arabicPeriod"/>
            </a:pPr>
            <a:r>
              <a:rPr lang="en" sz="1250">
                <a:solidFill>
                  <a:srgbClr val="172B4D"/>
                </a:solidFill>
                <a:highlight>
                  <a:srgbClr val="FFFFFF"/>
                </a:highlight>
                <a:latin typeface="Roboto"/>
                <a:ea typeface="Roboto"/>
                <a:cs typeface="Roboto"/>
                <a:sym typeface="Roboto"/>
              </a:rPr>
              <a:t>3 Fundamental Concepts of OOP</a:t>
            </a:r>
            <a:endParaRPr sz="1250">
              <a:solidFill>
                <a:srgbClr val="172B4D"/>
              </a:solidFill>
              <a:highlight>
                <a:srgbClr val="FFFFFF"/>
              </a:highlight>
              <a:latin typeface="Roboto"/>
              <a:ea typeface="Roboto"/>
              <a:cs typeface="Roboto"/>
              <a:sym typeface="Roboto"/>
            </a:endParaRPr>
          </a:p>
          <a:p>
            <a:pPr indent="-307975" lvl="0" marL="457200" rtl="0" algn="l">
              <a:spcBef>
                <a:spcPts val="0"/>
              </a:spcBef>
              <a:spcAft>
                <a:spcPts val="0"/>
              </a:spcAft>
              <a:buClr>
                <a:srgbClr val="172B4D"/>
              </a:buClr>
              <a:buSzPts val="1250"/>
              <a:buFont typeface="Roboto"/>
              <a:buAutoNum type="arabicPeriod"/>
            </a:pPr>
            <a:r>
              <a:rPr lang="en" sz="1250">
                <a:solidFill>
                  <a:srgbClr val="172B4D"/>
                </a:solidFill>
                <a:highlight>
                  <a:srgbClr val="FFFFFF"/>
                </a:highlight>
                <a:latin typeface="Roboto"/>
                <a:ea typeface="Roboto"/>
                <a:cs typeface="Roboto"/>
                <a:sym typeface="Roboto"/>
              </a:rPr>
              <a:t>Defining Classes &amp; Packages</a:t>
            </a:r>
            <a:endParaRPr sz="1250">
              <a:solidFill>
                <a:srgbClr val="172B4D"/>
              </a:solidFill>
              <a:highlight>
                <a:srgbClr val="FFFFFF"/>
              </a:highlight>
              <a:latin typeface="Roboto"/>
              <a:ea typeface="Roboto"/>
              <a:cs typeface="Roboto"/>
              <a:sym typeface="Roboto"/>
            </a:endParaRPr>
          </a:p>
          <a:p>
            <a:pPr indent="-307975" lvl="0" marL="457200" rtl="0" algn="l">
              <a:spcBef>
                <a:spcPts val="0"/>
              </a:spcBef>
              <a:spcAft>
                <a:spcPts val="0"/>
              </a:spcAft>
              <a:buClr>
                <a:srgbClr val="172B4D"/>
              </a:buClr>
              <a:buSzPts val="1250"/>
              <a:buFont typeface="Roboto"/>
              <a:buAutoNum type="arabicPeriod"/>
            </a:pPr>
            <a:r>
              <a:rPr lang="en" sz="1250">
                <a:solidFill>
                  <a:srgbClr val="172B4D"/>
                </a:solidFill>
                <a:highlight>
                  <a:srgbClr val="FFFFFF"/>
                </a:highlight>
                <a:latin typeface="Roboto"/>
                <a:ea typeface="Roboto"/>
                <a:cs typeface="Roboto"/>
                <a:sym typeface="Roboto"/>
              </a:rPr>
              <a:t>Class Members and this</a:t>
            </a:r>
            <a:endParaRPr sz="1250">
              <a:solidFill>
                <a:srgbClr val="172B4D"/>
              </a:solidFill>
              <a:highlight>
                <a:srgbClr val="FFFFFF"/>
              </a:highlight>
              <a:latin typeface="Roboto"/>
              <a:ea typeface="Roboto"/>
              <a:cs typeface="Roboto"/>
              <a:sym typeface="Roboto"/>
            </a:endParaRPr>
          </a:p>
          <a:p>
            <a:pPr indent="-307975" lvl="1" marL="914400" rtl="0" algn="l">
              <a:spcBef>
                <a:spcPts val="0"/>
              </a:spcBef>
              <a:spcAft>
                <a:spcPts val="0"/>
              </a:spcAft>
              <a:buClr>
                <a:srgbClr val="172B4D"/>
              </a:buClr>
              <a:buSzPts val="1250"/>
              <a:buFont typeface="Roboto"/>
              <a:buChar char="○"/>
            </a:pPr>
            <a:r>
              <a:rPr lang="en" sz="1250">
                <a:solidFill>
                  <a:srgbClr val="172B4D"/>
                </a:solidFill>
                <a:highlight>
                  <a:srgbClr val="FFFFFF"/>
                </a:highlight>
                <a:latin typeface="Roboto"/>
                <a:ea typeface="Roboto"/>
                <a:cs typeface="Roboto"/>
                <a:sym typeface="Roboto"/>
              </a:rPr>
              <a:t>Member Variables</a:t>
            </a:r>
            <a:endParaRPr sz="1250">
              <a:solidFill>
                <a:srgbClr val="172B4D"/>
              </a:solidFill>
              <a:highlight>
                <a:srgbClr val="FFFFFF"/>
              </a:highlight>
              <a:latin typeface="Roboto"/>
              <a:ea typeface="Roboto"/>
              <a:cs typeface="Roboto"/>
              <a:sym typeface="Roboto"/>
            </a:endParaRPr>
          </a:p>
          <a:p>
            <a:pPr indent="-307975" lvl="1" marL="914400" rtl="0" algn="l">
              <a:spcBef>
                <a:spcPts val="0"/>
              </a:spcBef>
              <a:spcAft>
                <a:spcPts val="0"/>
              </a:spcAft>
              <a:buClr>
                <a:srgbClr val="172B4D"/>
              </a:buClr>
              <a:buSzPts val="1250"/>
              <a:buFont typeface="Roboto"/>
              <a:buChar char="○"/>
            </a:pPr>
            <a:r>
              <a:rPr lang="en" sz="1250">
                <a:solidFill>
                  <a:srgbClr val="172B4D"/>
                </a:solidFill>
                <a:highlight>
                  <a:srgbClr val="FFFFFF"/>
                </a:highlight>
                <a:latin typeface="Roboto"/>
                <a:ea typeface="Roboto"/>
                <a:cs typeface="Roboto"/>
                <a:sym typeface="Roboto"/>
              </a:rPr>
              <a:t>Access Modifiers</a:t>
            </a:r>
            <a:endParaRPr sz="1250">
              <a:solidFill>
                <a:srgbClr val="172B4D"/>
              </a:solidFill>
              <a:highlight>
                <a:srgbClr val="FFFFFF"/>
              </a:highlight>
              <a:latin typeface="Roboto"/>
              <a:ea typeface="Roboto"/>
              <a:cs typeface="Roboto"/>
              <a:sym typeface="Roboto"/>
            </a:endParaRPr>
          </a:p>
          <a:p>
            <a:pPr indent="-307975" lvl="1" marL="914400" rtl="0" algn="l">
              <a:spcBef>
                <a:spcPts val="0"/>
              </a:spcBef>
              <a:spcAft>
                <a:spcPts val="0"/>
              </a:spcAft>
              <a:buClr>
                <a:srgbClr val="172B4D"/>
              </a:buClr>
              <a:buSzPts val="1250"/>
              <a:buFont typeface="Roboto"/>
              <a:buChar char="○"/>
            </a:pPr>
            <a:r>
              <a:rPr lang="en" sz="1250">
                <a:solidFill>
                  <a:srgbClr val="172B4D"/>
                </a:solidFill>
                <a:highlight>
                  <a:srgbClr val="FFFFFF"/>
                </a:highlight>
                <a:latin typeface="Roboto"/>
                <a:ea typeface="Roboto"/>
                <a:cs typeface="Roboto"/>
                <a:sym typeface="Roboto"/>
              </a:rPr>
              <a:t>Properties</a:t>
            </a:r>
            <a:endParaRPr sz="1250">
              <a:solidFill>
                <a:srgbClr val="172B4D"/>
              </a:solidFill>
              <a:highlight>
                <a:srgbClr val="FFFFFF"/>
              </a:highlight>
              <a:latin typeface="Roboto"/>
              <a:ea typeface="Roboto"/>
              <a:cs typeface="Roboto"/>
              <a:sym typeface="Roboto"/>
            </a:endParaRPr>
          </a:p>
          <a:p>
            <a:pPr indent="-307975" lvl="1" marL="914400" rtl="0" algn="l">
              <a:spcBef>
                <a:spcPts val="0"/>
              </a:spcBef>
              <a:spcAft>
                <a:spcPts val="0"/>
              </a:spcAft>
              <a:buClr>
                <a:srgbClr val="172B4D"/>
              </a:buClr>
              <a:buSzPts val="1250"/>
              <a:buFont typeface="Roboto"/>
              <a:buChar char="○"/>
            </a:pPr>
            <a:r>
              <a:rPr lang="en" sz="1250">
                <a:solidFill>
                  <a:srgbClr val="172B4D"/>
                </a:solidFill>
                <a:highlight>
                  <a:srgbClr val="FFFFFF"/>
                </a:highlight>
                <a:latin typeface="Roboto"/>
                <a:ea typeface="Roboto"/>
                <a:cs typeface="Roboto"/>
                <a:sym typeface="Roboto"/>
              </a:rPr>
              <a:t>Derived Properties</a:t>
            </a:r>
            <a:endParaRPr sz="1250">
              <a:solidFill>
                <a:srgbClr val="172B4D"/>
              </a:solidFill>
              <a:highlight>
                <a:srgbClr val="FFFFFF"/>
              </a:highlight>
              <a:latin typeface="Roboto"/>
              <a:ea typeface="Roboto"/>
              <a:cs typeface="Roboto"/>
              <a:sym typeface="Roboto"/>
            </a:endParaRPr>
          </a:p>
          <a:p>
            <a:pPr indent="-307975" lvl="0" marL="457200" rtl="0" algn="l">
              <a:spcBef>
                <a:spcPts val="0"/>
              </a:spcBef>
              <a:spcAft>
                <a:spcPts val="0"/>
              </a:spcAft>
              <a:buClr>
                <a:srgbClr val="172B4D"/>
              </a:buClr>
              <a:buSzPts val="1250"/>
              <a:buFont typeface="Roboto"/>
              <a:buAutoNum type="arabicPeriod"/>
            </a:pPr>
            <a:r>
              <a:rPr lang="en" sz="1250">
                <a:solidFill>
                  <a:srgbClr val="172B4D"/>
                </a:solidFill>
                <a:highlight>
                  <a:srgbClr val="FFFFFF"/>
                </a:highlight>
                <a:latin typeface="Roboto"/>
                <a:ea typeface="Roboto"/>
                <a:cs typeface="Roboto"/>
                <a:sym typeface="Roboto"/>
              </a:rPr>
              <a:t>Member Functions</a:t>
            </a:r>
            <a:endParaRPr sz="1250">
              <a:solidFill>
                <a:srgbClr val="172B4D"/>
              </a:solidFill>
              <a:highlight>
                <a:srgbClr val="FFFFFF"/>
              </a:highlight>
              <a:latin typeface="Roboto"/>
              <a:ea typeface="Roboto"/>
              <a:cs typeface="Roboto"/>
              <a:sym typeface="Roboto"/>
            </a:endParaRPr>
          </a:p>
          <a:p>
            <a:pPr indent="-307975" lvl="1" marL="914400" rtl="0" algn="l">
              <a:spcBef>
                <a:spcPts val="0"/>
              </a:spcBef>
              <a:spcAft>
                <a:spcPts val="0"/>
              </a:spcAft>
              <a:buClr>
                <a:srgbClr val="172B4D"/>
              </a:buClr>
              <a:buSzPts val="1250"/>
              <a:buFont typeface="Roboto"/>
              <a:buChar char="○"/>
            </a:pPr>
            <a:r>
              <a:rPr lang="en" sz="1250">
                <a:solidFill>
                  <a:srgbClr val="172B4D"/>
                </a:solidFill>
                <a:highlight>
                  <a:srgbClr val="FFFFFF"/>
                </a:highlight>
                <a:latin typeface="Roboto"/>
                <a:ea typeface="Roboto"/>
                <a:cs typeface="Roboto"/>
                <a:sym typeface="Roboto"/>
              </a:rPr>
              <a:t>Methods</a:t>
            </a:r>
            <a:endParaRPr sz="1250">
              <a:solidFill>
                <a:srgbClr val="172B4D"/>
              </a:solidFill>
              <a:highlight>
                <a:srgbClr val="FFFFFF"/>
              </a:highlight>
              <a:latin typeface="Roboto"/>
              <a:ea typeface="Roboto"/>
              <a:cs typeface="Roboto"/>
              <a:sym typeface="Roboto"/>
            </a:endParaRPr>
          </a:p>
          <a:p>
            <a:pPr indent="-307975" lvl="1" marL="914400" rtl="0" algn="l">
              <a:spcBef>
                <a:spcPts val="0"/>
              </a:spcBef>
              <a:spcAft>
                <a:spcPts val="0"/>
              </a:spcAft>
              <a:buClr>
                <a:srgbClr val="172B4D"/>
              </a:buClr>
              <a:buSzPts val="1250"/>
              <a:buFont typeface="Roboto"/>
              <a:buChar char="○"/>
            </a:pPr>
            <a:r>
              <a:rPr lang="en" sz="1250">
                <a:solidFill>
                  <a:srgbClr val="172B4D"/>
                </a:solidFill>
                <a:highlight>
                  <a:srgbClr val="FFFFFF"/>
                </a:highlight>
                <a:latin typeface="Roboto"/>
                <a:ea typeface="Roboto"/>
                <a:cs typeface="Roboto"/>
                <a:sym typeface="Roboto"/>
              </a:rPr>
              <a:t>Constructors</a:t>
            </a:r>
            <a:endParaRPr sz="1250">
              <a:solidFill>
                <a:srgbClr val="172B4D"/>
              </a:solidFill>
              <a:highlight>
                <a:srgbClr val="FFFFFF"/>
              </a:highlight>
              <a:latin typeface="Roboto"/>
              <a:ea typeface="Roboto"/>
              <a:cs typeface="Roboto"/>
              <a:sym typeface="Roboto"/>
            </a:endParaRPr>
          </a:p>
          <a:p>
            <a:pPr indent="-307975" lvl="0" marL="457200" rtl="0" algn="l">
              <a:spcBef>
                <a:spcPts val="0"/>
              </a:spcBef>
              <a:spcAft>
                <a:spcPts val="0"/>
              </a:spcAft>
              <a:buClr>
                <a:srgbClr val="172B4D"/>
              </a:buClr>
              <a:buSzPts val="1250"/>
              <a:buFont typeface="Roboto"/>
              <a:buAutoNum type="arabicPeriod"/>
            </a:pPr>
            <a:r>
              <a:rPr lang="en" sz="1250">
                <a:solidFill>
                  <a:srgbClr val="172B4D"/>
                </a:solidFill>
                <a:highlight>
                  <a:srgbClr val="FFFFFF"/>
                </a:highlight>
                <a:latin typeface="Roboto"/>
                <a:ea typeface="Roboto"/>
                <a:cs typeface="Roboto"/>
                <a:sym typeface="Roboto"/>
              </a:rPr>
              <a:t>Overloading</a:t>
            </a:r>
            <a:endParaRPr sz="1250">
              <a:solidFill>
                <a:srgbClr val="172B4D"/>
              </a:solidFill>
              <a:highlight>
                <a:srgbClr val="FFFFFF"/>
              </a:highlight>
              <a:latin typeface="Roboto"/>
              <a:ea typeface="Roboto"/>
              <a:cs typeface="Roboto"/>
              <a:sym typeface="Roboto"/>
            </a:endParaRPr>
          </a:p>
          <a:p>
            <a:pPr indent="-307975" lvl="1" marL="914400" rtl="0" algn="l">
              <a:spcBef>
                <a:spcPts val="0"/>
              </a:spcBef>
              <a:spcAft>
                <a:spcPts val="0"/>
              </a:spcAft>
              <a:buClr>
                <a:srgbClr val="172B4D"/>
              </a:buClr>
              <a:buSzPts val="1250"/>
              <a:buFont typeface="Roboto"/>
              <a:buChar char="○"/>
            </a:pPr>
            <a:r>
              <a:rPr lang="en" sz="1250">
                <a:solidFill>
                  <a:srgbClr val="172B4D"/>
                </a:solidFill>
                <a:highlight>
                  <a:srgbClr val="FFFFFF"/>
                </a:highlight>
                <a:latin typeface="Roboto"/>
                <a:ea typeface="Roboto"/>
                <a:cs typeface="Roboto"/>
                <a:sym typeface="Roboto"/>
              </a:rPr>
              <a:t>Method Overloading</a:t>
            </a:r>
            <a:endParaRPr sz="1250">
              <a:solidFill>
                <a:srgbClr val="172B4D"/>
              </a:solidFill>
              <a:highlight>
                <a:srgbClr val="FFFFFF"/>
              </a:highlight>
              <a:latin typeface="Roboto"/>
              <a:ea typeface="Roboto"/>
              <a:cs typeface="Roboto"/>
              <a:sym typeface="Roboto"/>
            </a:endParaRPr>
          </a:p>
          <a:p>
            <a:pPr indent="-307975" lvl="1" marL="914400" rtl="0" algn="l">
              <a:spcBef>
                <a:spcPts val="0"/>
              </a:spcBef>
              <a:spcAft>
                <a:spcPts val="0"/>
              </a:spcAft>
              <a:buClr>
                <a:srgbClr val="172B4D"/>
              </a:buClr>
              <a:buSzPts val="1250"/>
              <a:buFont typeface="Roboto"/>
              <a:buChar char="○"/>
            </a:pPr>
            <a:r>
              <a:rPr lang="en" sz="1250">
                <a:solidFill>
                  <a:srgbClr val="172B4D"/>
                </a:solidFill>
                <a:highlight>
                  <a:srgbClr val="FFFFFF"/>
                </a:highlight>
                <a:latin typeface="Roboto"/>
                <a:ea typeface="Roboto"/>
                <a:cs typeface="Roboto"/>
                <a:sym typeface="Roboto"/>
              </a:rPr>
              <a:t>Constructor Overloading</a:t>
            </a:r>
            <a:endParaRPr sz="1250">
              <a:solidFill>
                <a:srgbClr val="172B4D"/>
              </a:solidFill>
              <a:highlight>
                <a:srgbClr val="FFFFFF"/>
              </a:highlight>
              <a:latin typeface="Roboto"/>
              <a:ea typeface="Roboto"/>
              <a:cs typeface="Roboto"/>
              <a:sym typeface="Roboto"/>
            </a:endParaRPr>
          </a:p>
          <a:p>
            <a:pPr indent="-307975" lvl="0" marL="457200" rtl="0" algn="l">
              <a:spcBef>
                <a:spcPts val="0"/>
              </a:spcBef>
              <a:spcAft>
                <a:spcPts val="0"/>
              </a:spcAft>
              <a:buClr>
                <a:srgbClr val="172B4D"/>
              </a:buClr>
              <a:buSzPts val="1250"/>
              <a:buFont typeface="Roboto"/>
              <a:buAutoNum type="arabicPeriod"/>
            </a:pPr>
            <a:r>
              <a:rPr lang="en" sz="1250">
                <a:solidFill>
                  <a:srgbClr val="172B4D"/>
                </a:solidFill>
                <a:highlight>
                  <a:srgbClr val="FFFFFF"/>
                </a:highlight>
                <a:latin typeface="Roboto"/>
                <a:ea typeface="Roboto"/>
                <a:cs typeface="Roboto"/>
                <a:sym typeface="Roboto"/>
              </a:rPr>
              <a:t>Final variables</a:t>
            </a:r>
            <a:endParaRPr sz="1250">
              <a:solidFill>
                <a:srgbClr val="172B4D"/>
              </a:solidFill>
              <a:highlight>
                <a:srgbClr val="FFFFFF"/>
              </a:highlight>
              <a:latin typeface="Roboto"/>
              <a:ea typeface="Roboto"/>
              <a:cs typeface="Roboto"/>
              <a:sym typeface="Roboto"/>
            </a:endParaRPr>
          </a:p>
          <a:p>
            <a:pPr indent="-307975" lvl="0" marL="457200" rtl="0" algn="l">
              <a:spcBef>
                <a:spcPts val="0"/>
              </a:spcBef>
              <a:spcAft>
                <a:spcPts val="0"/>
              </a:spcAft>
              <a:buClr>
                <a:srgbClr val="172B4D"/>
              </a:buClr>
              <a:buSzPts val="1250"/>
              <a:buFont typeface="Roboto"/>
              <a:buAutoNum type="arabicPeriod"/>
            </a:pPr>
            <a:r>
              <a:rPr lang="en" sz="1250">
                <a:solidFill>
                  <a:srgbClr val="172B4D"/>
                </a:solidFill>
                <a:highlight>
                  <a:srgbClr val="FFFFFF"/>
                </a:highlight>
                <a:latin typeface="Roboto"/>
                <a:ea typeface="Roboto"/>
                <a:cs typeface="Roboto"/>
                <a:sym typeface="Roboto"/>
              </a:rPr>
              <a:t>Static variables and methods (if time)</a:t>
            </a:r>
            <a:endParaRPr sz="1250">
              <a:solidFill>
                <a:srgbClr val="172B4D"/>
              </a:solidFill>
              <a:highlight>
                <a:srgbClr val="FFFFFF"/>
              </a:highlight>
              <a:latin typeface="Roboto"/>
              <a:ea typeface="Roboto"/>
              <a:cs typeface="Roboto"/>
              <a:sym typeface="Roboto"/>
            </a:endParaRPr>
          </a:p>
          <a:p>
            <a:pPr indent="0" lvl="0" marL="457200" rtl="0" algn="l">
              <a:spcBef>
                <a:spcPts val="0"/>
              </a:spcBef>
              <a:spcAft>
                <a:spcPts val="1600"/>
              </a:spcAft>
              <a:buNone/>
            </a:pPr>
            <a:r>
              <a:t/>
            </a:r>
            <a:endParaRPr/>
          </a:p>
        </p:txBody>
      </p:sp>
      <p:pic>
        <p:nvPicPr>
          <p:cNvPr descr="tagline.png" id="61" name="Google Shape;61;p14"/>
          <p:cNvPicPr preferRelativeResize="0"/>
          <p:nvPr/>
        </p:nvPicPr>
        <p:blipFill>
          <a:blip r:embed="rId3">
            <a:alphaModFix/>
          </a:blip>
          <a:stretch>
            <a:fillRect/>
          </a:stretch>
        </p:blipFill>
        <p:spPr>
          <a:xfrm>
            <a:off x="205500" y="4768850"/>
            <a:ext cx="2657676" cy="234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2"/>
          <p:cNvPicPr preferRelativeResize="0"/>
          <p:nvPr/>
        </p:nvPicPr>
        <p:blipFill>
          <a:blip r:embed="rId3">
            <a:alphaModFix/>
          </a:blip>
          <a:stretch>
            <a:fillRect/>
          </a:stretch>
        </p:blipFill>
        <p:spPr>
          <a:xfrm>
            <a:off x="2504850" y="182700"/>
            <a:ext cx="4762500" cy="3400425"/>
          </a:xfrm>
          <a:prstGeom prst="rect">
            <a:avLst/>
          </a:prstGeom>
          <a:noFill/>
          <a:ln>
            <a:noFill/>
          </a:ln>
        </p:spPr>
      </p:pic>
      <p:sp>
        <p:nvSpPr>
          <p:cNvPr id="219" name="Google Shape;219;p32"/>
          <p:cNvSpPr txBox="1"/>
          <p:nvPr/>
        </p:nvSpPr>
        <p:spPr>
          <a:xfrm>
            <a:off x="2759054" y="1288175"/>
            <a:ext cx="4595700" cy="5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rPr>
              <a:t>Static keyword ahead</a:t>
            </a:r>
            <a:endParaRPr b="1" sz="3000">
              <a:solidFill>
                <a:srgbClr val="FF0000"/>
              </a:solidFill>
            </a:endParaRPr>
          </a:p>
        </p:txBody>
      </p:sp>
      <p:sp>
        <p:nvSpPr>
          <p:cNvPr id="220" name="Google Shape;220;p32"/>
          <p:cNvSpPr txBox="1"/>
          <p:nvPr/>
        </p:nvSpPr>
        <p:spPr>
          <a:xfrm rot="-567">
            <a:off x="5233959" y="3718253"/>
            <a:ext cx="3636900" cy="11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highlight>
                  <a:schemeClr val="accent4"/>
                </a:highlight>
              </a:rPr>
              <a:t>DO NOT let IntelliJ tell you you need to create static variables and methods</a:t>
            </a:r>
            <a:r>
              <a:rPr b="1" lang="en" sz="1800">
                <a:highlight>
                  <a:schemeClr val="accent4"/>
                </a:highlight>
              </a:rPr>
              <a:t>!</a:t>
            </a:r>
            <a:endParaRPr b="1" sz="1800">
              <a:highlight>
                <a:schemeClr val="accent4"/>
              </a:highlight>
            </a:endParaRPr>
          </a:p>
        </p:txBody>
      </p:sp>
      <p:sp>
        <p:nvSpPr>
          <p:cNvPr id="221" name="Google Shape;221;p32"/>
          <p:cNvSpPr txBox="1"/>
          <p:nvPr/>
        </p:nvSpPr>
        <p:spPr>
          <a:xfrm>
            <a:off x="662650" y="3809450"/>
            <a:ext cx="3829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AVOID STATIC</a:t>
            </a:r>
            <a:r>
              <a:rPr b="1" lang="en" sz="1700"/>
              <a:t> except in fairly rare cases.</a:t>
            </a:r>
            <a:endParaRPr b="1"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variables</a:t>
            </a:r>
            <a:endParaRPr/>
          </a:p>
        </p:txBody>
      </p:sp>
      <p:sp>
        <p:nvSpPr>
          <p:cNvPr id="227" name="Google Shape;227;p33"/>
          <p:cNvSpPr txBox="1"/>
          <p:nvPr>
            <p:ph idx="1" type="body"/>
          </p:nvPr>
        </p:nvSpPr>
        <p:spPr>
          <a:xfrm>
            <a:off x="311700" y="1173800"/>
            <a:ext cx="8520600" cy="34164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Clr>
                <a:schemeClr val="dk1"/>
              </a:buClr>
              <a:buSzPts val="1100"/>
              <a:buFont typeface="Arial"/>
              <a:buNone/>
            </a:pPr>
            <a:r>
              <a:rPr lang="en" sz="1400">
                <a:solidFill>
                  <a:srgbClr val="172B4D"/>
                </a:solidFill>
                <a:latin typeface="Roboto"/>
                <a:ea typeface="Roboto"/>
                <a:cs typeface="Roboto"/>
                <a:sym typeface="Roboto"/>
              </a:rPr>
              <a:t>Static members belong to the class. </a:t>
            </a:r>
            <a:r>
              <a:rPr b="1" i="1" lang="en" sz="1400">
                <a:solidFill>
                  <a:srgbClr val="172B4D"/>
                </a:solidFill>
                <a:latin typeface="Roboto"/>
                <a:ea typeface="Roboto"/>
                <a:cs typeface="Roboto"/>
                <a:sym typeface="Roboto"/>
              </a:rPr>
              <a:t>Instance members belong to an instance of the class</a:t>
            </a:r>
            <a:r>
              <a:rPr lang="en" sz="1400">
                <a:solidFill>
                  <a:srgbClr val="172B4D"/>
                </a:solidFill>
                <a:latin typeface="Roboto"/>
                <a:ea typeface="Roboto"/>
                <a:cs typeface="Roboto"/>
                <a:sym typeface="Roboto"/>
              </a:rPr>
              <a:t>. </a:t>
            </a:r>
            <a:r>
              <a:rPr lang="en" sz="1400" u="sng">
                <a:solidFill>
                  <a:srgbClr val="172B4D"/>
                </a:solidFill>
                <a:latin typeface="Roboto"/>
                <a:ea typeface="Roboto"/>
                <a:cs typeface="Roboto"/>
                <a:sym typeface="Roboto"/>
              </a:rPr>
              <a:t>Static methods can be invoked without creating an instance of the class</a:t>
            </a:r>
            <a:r>
              <a:rPr lang="en" sz="1400">
                <a:solidFill>
                  <a:srgbClr val="172B4D"/>
                </a:solidFill>
                <a:latin typeface="Roboto"/>
                <a:ea typeface="Roboto"/>
                <a:cs typeface="Roboto"/>
                <a:sym typeface="Roboto"/>
              </a:rPr>
              <a:t>.   Static variables and methods cannot be accessed with the </a:t>
            </a:r>
            <a:r>
              <a:rPr b="1" lang="en" sz="1400">
                <a:solidFill>
                  <a:srgbClr val="172B4D"/>
                </a:solidFill>
                <a:latin typeface="Roboto"/>
                <a:ea typeface="Roboto"/>
                <a:cs typeface="Roboto"/>
                <a:sym typeface="Roboto"/>
              </a:rPr>
              <a:t>this </a:t>
            </a:r>
            <a:r>
              <a:rPr lang="en" sz="1400">
                <a:solidFill>
                  <a:srgbClr val="172B4D"/>
                </a:solidFill>
                <a:latin typeface="Roboto"/>
                <a:ea typeface="Roboto"/>
                <a:cs typeface="Roboto"/>
                <a:sym typeface="Roboto"/>
              </a:rPr>
              <a:t>keyword, since they are not part of the object.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Font typeface="Courier New"/>
              <a:buAutoNum type="arabicParenR"/>
            </a:pPr>
            <a:r>
              <a:rPr lang="en" sz="1400">
                <a:solidFill>
                  <a:schemeClr val="dk1"/>
                </a:solidFill>
                <a:latin typeface="Courier New"/>
                <a:ea typeface="Courier New"/>
                <a:cs typeface="Courier New"/>
                <a:sym typeface="Courier New"/>
              </a:rPr>
              <a:t>private </a:t>
            </a:r>
            <a:r>
              <a:rPr b="1" lang="en" sz="1400">
                <a:solidFill>
                  <a:srgbClr val="9900FF"/>
                </a:solidFill>
                <a:latin typeface="Courier New"/>
                <a:ea typeface="Courier New"/>
                <a:cs typeface="Courier New"/>
                <a:sym typeface="Courier New"/>
              </a:rPr>
              <a:t>static </a:t>
            </a:r>
            <a:r>
              <a:rPr lang="en" sz="1400">
                <a:solidFill>
                  <a:schemeClr val="dk1"/>
                </a:solidFill>
                <a:latin typeface="Courier New"/>
                <a:ea typeface="Courier New"/>
                <a:cs typeface="Courier New"/>
                <a:sym typeface="Courier New"/>
              </a:rPr>
              <a:t>int x = 10;</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dk1"/>
              </a:buClr>
              <a:buSzPts val="1400"/>
              <a:buFont typeface="Courier New"/>
              <a:buAutoNum type="arabicParenR"/>
            </a:pPr>
            <a:r>
              <a:rPr lang="en" sz="1400">
                <a:solidFill>
                  <a:schemeClr val="dk1"/>
                </a:solidFill>
                <a:highlight>
                  <a:srgbClr val="D9EAD3"/>
                </a:highlight>
                <a:latin typeface="Courier New"/>
                <a:ea typeface="Courier New"/>
                <a:cs typeface="Courier New"/>
                <a:sym typeface="Courier New"/>
              </a:rPr>
              <a:t>int y = x + 5;</a:t>
            </a:r>
            <a:endParaRPr sz="1400">
              <a:solidFill>
                <a:schemeClr val="dk1"/>
              </a:solidFill>
              <a:highlight>
                <a:srgbClr val="D9EAD3"/>
              </a:highlight>
              <a:latin typeface="Courier New"/>
              <a:ea typeface="Courier New"/>
              <a:cs typeface="Courier New"/>
              <a:sym typeface="Courier New"/>
            </a:endParaRPr>
          </a:p>
          <a:p>
            <a:pPr indent="0" lvl="0" marL="0" rtl="0" algn="l">
              <a:spcBef>
                <a:spcPts val="900"/>
              </a:spcBef>
              <a:spcAft>
                <a:spcPts val="0"/>
              </a:spcAft>
              <a:buNone/>
            </a:pPr>
            <a:r>
              <a:rPr lang="en" sz="1400">
                <a:solidFill>
                  <a:schemeClr val="dk1"/>
                </a:solidFill>
                <a:highlight>
                  <a:srgbClr val="F4CCCC"/>
                </a:highlight>
                <a:latin typeface="Courier New"/>
                <a:ea typeface="Courier New"/>
                <a:cs typeface="Courier New"/>
                <a:sym typeface="Courier New"/>
              </a:rPr>
              <a:t>int y = </a:t>
            </a:r>
            <a:r>
              <a:rPr b="1" lang="en" sz="1400">
                <a:solidFill>
                  <a:schemeClr val="dk1"/>
                </a:solidFill>
                <a:highlight>
                  <a:srgbClr val="F4CCCC"/>
                </a:highlight>
                <a:latin typeface="Courier New"/>
                <a:ea typeface="Courier New"/>
                <a:cs typeface="Courier New"/>
                <a:sym typeface="Courier New"/>
              </a:rPr>
              <a:t>this</a:t>
            </a:r>
            <a:r>
              <a:rPr lang="en" sz="1400">
                <a:solidFill>
                  <a:schemeClr val="dk1"/>
                </a:solidFill>
                <a:highlight>
                  <a:srgbClr val="F4CCCC"/>
                </a:highlight>
                <a:latin typeface="Courier New"/>
                <a:ea typeface="Courier New"/>
                <a:cs typeface="Courier New"/>
                <a:sym typeface="Courier New"/>
              </a:rPr>
              <a:t>.x + 5; </a:t>
            </a:r>
            <a:r>
              <a:rPr lang="en" sz="1400">
                <a:solidFill>
                  <a:schemeClr val="dk1"/>
                </a:solidFill>
                <a:highlight>
                  <a:srgbClr val="F4CCCC"/>
                </a:highlight>
                <a:latin typeface="Roboto"/>
                <a:ea typeface="Roboto"/>
                <a:cs typeface="Roboto"/>
                <a:sym typeface="Roboto"/>
              </a:rPr>
              <a:t> ← this keyword this cannot be used with static</a:t>
            </a:r>
            <a:endParaRPr sz="1400">
              <a:solidFill>
                <a:srgbClr val="000000"/>
              </a:solidFill>
              <a:highlight>
                <a:srgbClr val="F4CCCC"/>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600"/>
              </a:spcBef>
              <a:spcAft>
                <a:spcPts val="1600"/>
              </a:spcAft>
              <a:buNone/>
            </a:pPr>
            <a:r>
              <a:rPr lang="en"/>
              <a:t>Since static variables belong to the </a:t>
            </a:r>
            <a:r>
              <a:rPr i="1" lang="en"/>
              <a:t>class</a:t>
            </a:r>
            <a:r>
              <a:rPr lang="en"/>
              <a:t> and not the </a:t>
            </a:r>
            <a:r>
              <a:rPr i="1" lang="en"/>
              <a:t>object</a:t>
            </a:r>
            <a:r>
              <a:rPr lang="en"/>
              <a:t> changes to the value from one object can be seen from all objects.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4"/>
          <p:cNvPicPr preferRelativeResize="0"/>
          <p:nvPr/>
        </p:nvPicPr>
        <p:blipFill>
          <a:blip r:embed="rId3">
            <a:alphaModFix/>
          </a:blip>
          <a:stretch>
            <a:fillRect/>
          </a:stretch>
        </p:blipFill>
        <p:spPr>
          <a:xfrm>
            <a:off x="1452225" y="765575"/>
            <a:ext cx="1590125" cy="1058150"/>
          </a:xfrm>
          <a:prstGeom prst="rect">
            <a:avLst/>
          </a:prstGeom>
          <a:noFill/>
          <a:ln>
            <a:noFill/>
          </a:ln>
        </p:spPr>
      </p:pic>
      <p:pic>
        <p:nvPicPr>
          <p:cNvPr id="233" name="Google Shape;233;p34"/>
          <p:cNvPicPr preferRelativeResize="0"/>
          <p:nvPr/>
        </p:nvPicPr>
        <p:blipFill>
          <a:blip r:embed="rId3">
            <a:alphaModFix/>
          </a:blip>
          <a:stretch>
            <a:fillRect/>
          </a:stretch>
        </p:blipFill>
        <p:spPr>
          <a:xfrm>
            <a:off x="3406850" y="765575"/>
            <a:ext cx="1590125" cy="1058150"/>
          </a:xfrm>
          <a:prstGeom prst="rect">
            <a:avLst/>
          </a:prstGeom>
          <a:noFill/>
          <a:ln>
            <a:noFill/>
          </a:ln>
        </p:spPr>
      </p:pic>
      <p:pic>
        <p:nvPicPr>
          <p:cNvPr id="234" name="Google Shape;234;p34"/>
          <p:cNvPicPr preferRelativeResize="0"/>
          <p:nvPr/>
        </p:nvPicPr>
        <p:blipFill>
          <a:blip r:embed="rId3">
            <a:alphaModFix/>
          </a:blip>
          <a:stretch>
            <a:fillRect/>
          </a:stretch>
        </p:blipFill>
        <p:spPr>
          <a:xfrm>
            <a:off x="5696375" y="765575"/>
            <a:ext cx="1590125" cy="1058150"/>
          </a:xfrm>
          <a:prstGeom prst="rect">
            <a:avLst/>
          </a:prstGeom>
          <a:noFill/>
          <a:ln>
            <a:noFill/>
          </a:ln>
        </p:spPr>
      </p:pic>
      <p:sp>
        <p:nvSpPr>
          <p:cNvPr id="235" name="Google Shape;235;p34"/>
          <p:cNvSpPr txBox="1"/>
          <p:nvPr/>
        </p:nvSpPr>
        <p:spPr>
          <a:xfrm>
            <a:off x="1714500" y="1977650"/>
            <a:ext cx="1220100" cy="2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Bob</a:t>
            </a:r>
            <a:endParaRPr/>
          </a:p>
        </p:txBody>
      </p:sp>
      <p:sp>
        <p:nvSpPr>
          <p:cNvPr id="236" name="Google Shape;236;p34"/>
          <p:cNvSpPr txBox="1"/>
          <p:nvPr/>
        </p:nvSpPr>
        <p:spPr>
          <a:xfrm>
            <a:off x="3875550" y="1977650"/>
            <a:ext cx="9171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Sally</a:t>
            </a:r>
            <a:endParaRPr/>
          </a:p>
        </p:txBody>
      </p:sp>
      <p:sp>
        <p:nvSpPr>
          <p:cNvPr id="237" name="Google Shape;237;p34"/>
          <p:cNvSpPr txBox="1"/>
          <p:nvPr/>
        </p:nvSpPr>
        <p:spPr>
          <a:xfrm>
            <a:off x="6066400" y="1965650"/>
            <a:ext cx="1220100" cy="2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Samantha</a:t>
            </a:r>
            <a:endParaRPr/>
          </a:p>
        </p:txBody>
      </p:sp>
      <p:sp>
        <p:nvSpPr>
          <p:cNvPr id="238" name="Google Shape;238;p34"/>
          <p:cNvSpPr txBox="1"/>
          <p:nvPr/>
        </p:nvSpPr>
        <p:spPr>
          <a:xfrm>
            <a:off x="2135425" y="71500"/>
            <a:ext cx="5040900" cy="9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Whack a mole example (normal - no static)</a:t>
            </a:r>
            <a:endParaRPr/>
          </a:p>
        </p:txBody>
      </p:sp>
      <p:sp>
        <p:nvSpPr>
          <p:cNvPr id="239" name="Google Shape;239;p34"/>
          <p:cNvSpPr txBox="1"/>
          <p:nvPr/>
        </p:nvSpPr>
        <p:spPr>
          <a:xfrm>
            <a:off x="3042350" y="2942400"/>
            <a:ext cx="2878800" cy="22011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public class WhackAMole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b="1" lang="en" sz="900">
                <a:solidFill>
                  <a:srgbClr val="7F0055"/>
                </a:solidFill>
              </a:rPr>
              <a:t>private</a:t>
            </a:r>
            <a:r>
              <a:rPr lang="en" sz="900">
                <a:solidFill>
                  <a:schemeClr val="dk1"/>
                </a:solidFill>
              </a:rPr>
              <a:t> </a:t>
            </a:r>
            <a:r>
              <a:rPr b="1" lang="en" sz="900">
                <a:solidFill>
                  <a:srgbClr val="7F0055"/>
                </a:solidFill>
              </a:rPr>
              <a:t>int</a:t>
            </a:r>
            <a:r>
              <a:rPr lang="en" sz="900">
                <a:solidFill>
                  <a:schemeClr val="dk1"/>
                </a:solidFill>
              </a:rPr>
              <a:t> </a:t>
            </a:r>
            <a:r>
              <a:rPr i="1" lang="en" sz="900">
                <a:solidFill>
                  <a:srgbClr val="0000C0"/>
                </a:solidFill>
              </a:rPr>
              <a:t>count</a:t>
            </a:r>
            <a:r>
              <a:rPr lang="en" sz="900">
                <a:solidFill>
                  <a:schemeClr val="dk1"/>
                </a:solidFill>
              </a:rPr>
              <a:t> = 0</a:t>
            </a:r>
            <a:endParaRPr sz="900">
              <a:solidFill>
                <a:schemeClr val="dk1"/>
              </a:solidFill>
            </a:endParaRPr>
          </a:p>
          <a:p>
            <a:pPr indent="0" lvl="0" marL="0" rtl="0" algn="l">
              <a:lnSpc>
                <a:spcPct val="115000"/>
              </a:lnSpc>
              <a:spcBef>
                <a:spcPts val="0"/>
              </a:spcBef>
              <a:spcAft>
                <a:spcPts val="0"/>
              </a:spcAft>
              <a:buNone/>
            </a:pPr>
            <a:r>
              <a:t/>
            </a:r>
            <a:endParaRPr sz="900">
              <a:solidFill>
                <a:schemeClr val="dk1"/>
              </a:solidFill>
            </a:endParaRPr>
          </a:p>
          <a:p>
            <a:pPr indent="0" lvl="0" marL="0" rtl="0" algn="l">
              <a:lnSpc>
                <a:spcPct val="115000"/>
              </a:lnSpc>
              <a:spcBef>
                <a:spcPts val="0"/>
              </a:spcBef>
              <a:spcAft>
                <a:spcPts val="0"/>
              </a:spcAft>
              <a:buNone/>
            </a:pPr>
            <a:r>
              <a:rPr b="1" lang="en" sz="900">
                <a:solidFill>
                  <a:srgbClr val="7F0055"/>
                </a:solidFill>
              </a:rPr>
              <a:t>public</a:t>
            </a:r>
            <a:r>
              <a:rPr lang="en" sz="900">
                <a:solidFill>
                  <a:schemeClr val="dk1"/>
                </a:solidFill>
              </a:rPr>
              <a:t> </a:t>
            </a:r>
            <a:r>
              <a:rPr b="1" lang="en" sz="900">
                <a:solidFill>
                  <a:srgbClr val="7F0055"/>
                </a:solidFill>
              </a:rPr>
              <a:t>void</a:t>
            </a:r>
            <a:r>
              <a:rPr lang="en" sz="900">
                <a:solidFill>
                  <a:schemeClr val="dk1"/>
                </a:solidFill>
              </a:rPr>
              <a:t> increment()  {</a:t>
            </a:r>
            <a:br>
              <a:rPr lang="en" sz="900">
                <a:solidFill>
                  <a:schemeClr val="dk1"/>
                </a:solidFill>
              </a:rPr>
            </a:br>
            <a:r>
              <a:rPr lang="en" sz="900">
                <a:solidFill>
                  <a:schemeClr val="dk1"/>
                </a:solidFill>
              </a:rPr>
              <a:t>      </a:t>
            </a:r>
            <a:r>
              <a:rPr i="1" lang="en" sz="900">
                <a:solidFill>
                  <a:srgbClr val="0000C0"/>
                </a:solidFill>
              </a:rPr>
              <a:t>count</a:t>
            </a:r>
            <a:r>
              <a:rPr lang="en" sz="900">
                <a:solidFill>
                  <a:schemeClr val="dk1"/>
                </a:solidFill>
              </a:rPr>
              <a:t>++;</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 }</a:t>
            </a:r>
            <a:endParaRPr sz="900">
              <a:solidFill>
                <a:schemeClr val="dk1"/>
              </a:solidFill>
            </a:endParaRPr>
          </a:p>
          <a:p>
            <a:pPr indent="0" lvl="0" marL="0" rtl="0" algn="l">
              <a:lnSpc>
                <a:spcPct val="115000"/>
              </a:lnSpc>
              <a:spcBef>
                <a:spcPts val="0"/>
              </a:spcBef>
              <a:spcAft>
                <a:spcPts val="0"/>
              </a:spcAft>
              <a:buNone/>
            </a:pPr>
            <a:r>
              <a:t/>
            </a:r>
            <a:endParaRPr sz="900">
              <a:solidFill>
                <a:schemeClr val="dk1"/>
              </a:solidFill>
            </a:endParaRPr>
          </a:p>
          <a:p>
            <a:pPr indent="0" lvl="0" marL="0" rtl="0" algn="l">
              <a:lnSpc>
                <a:spcPct val="115000"/>
              </a:lnSpc>
              <a:spcBef>
                <a:spcPts val="0"/>
              </a:spcBef>
              <a:spcAft>
                <a:spcPts val="0"/>
              </a:spcAft>
              <a:buNone/>
            </a:pPr>
            <a:r>
              <a:rPr b="1" lang="en" sz="900">
                <a:solidFill>
                  <a:srgbClr val="7F0055"/>
                </a:solidFill>
              </a:rPr>
              <a:t>public</a:t>
            </a:r>
            <a:r>
              <a:rPr lang="en" sz="900">
                <a:solidFill>
                  <a:schemeClr val="dk1"/>
                </a:solidFill>
              </a:rPr>
              <a:t> </a:t>
            </a:r>
            <a:r>
              <a:rPr b="1" lang="en" sz="900">
                <a:solidFill>
                  <a:srgbClr val="7F0055"/>
                </a:solidFill>
              </a:rPr>
              <a:t>int</a:t>
            </a:r>
            <a:r>
              <a:rPr lang="en" sz="900">
                <a:solidFill>
                  <a:schemeClr val="dk1"/>
                </a:solidFill>
              </a:rPr>
              <a:t> getCount() {</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      </a:t>
            </a:r>
            <a:r>
              <a:rPr b="1" lang="en" sz="900">
                <a:solidFill>
                  <a:srgbClr val="7F0055"/>
                </a:solidFill>
              </a:rPr>
              <a:t>return</a:t>
            </a:r>
            <a:r>
              <a:rPr lang="en" sz="900">
                <a:solidFill>
                  <a:schemeClr val="dk1"/>
                </a:solidFill>
              </a:rPr>
              <a:t> </a:t>
            </a:r>
            <a:r>
              <a:rPr i="1" lang="en" sz="900">
                <a:solidFill>
                  <a:srgbClr val="0000C0"/>
                </a:solidFill>
              </a:rPr>
              <a:t>count</a:t>
            </a:r>
            <a:r>
              <a:rPr lang="en" sz="900">
                <a:solidFill>
                  <a:schemeClr val="dk1"/>
                </a:solidFill>
              </a:rPr>
              <a:t>;</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None/>
            </a:pPr>
            <a:r>
              <a:t/>
            </a:r>
            <a:endParaRPr/>
          </a:p>
        </p:txBody>
      </p:sp>
      <p:sp>
        <p:nvSpPr>
          <p:cNvPr id="240" name="Google Shape;240;p34"/>
          <p:cNvSpPr txBox="1"/>
          <p:nvPr/>
        </p:nvSpPr>
        <p:spPr>
          <a:xfrm>
            <a:off x="977600" y="2340750"/>
            <a:ext cx="22998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Bob Whacked: 1 </a:t>
            </a:r>
            <a:endParaRPr/>
          </a:p>
        </p:txBody>
      </p:sp>
      <p:sp>
        <p:nvSpPr>
          <p:cNvPr id="241" name="Google Shape;241;p34"/>
          <p:cNvSpPr txBox="1"/>
          <p:nvPr/>
        </p:nvSpPr>
        <p:spPr>
          <a:xfrm>
            <a:off x="3163825" y="2340750"/>
            <a:ext cx="22998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Sally Whacked: 2 </a:t>
            </a:r>
            <a:endParaRPr/>
          </a:p>
        </p:txBody>
      </p:sp>
      <p:sp>
        <p:nvSpPr>
          <p:cNvPr id="242" name="Google Shape;242;p34"/>
          <p:cNvSpPr txBox="1"/>
          <p:nvPr/>
        </p:nvSpPr>
        <p:spPr>
          <a:xfrm>
            <a:off x="5526550" y="2362575"/>
            <a:ext cx="22998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Samantha Whacked:0  </a:t>
            </a:r>
            <a:endParaRPr/>
          </a:p>
        </p:txBody>
      </p:sp>
      <p:sp>
        <p:nvSpPr>
          <p:cNvPr id="243" name="Google Shape;243;p34"/>
          <p:cNvSpPr txBox="1"/>
          <p:nvPr/>
        </p:nvSpPr>
        <p:spPr>
          <a:xfrm>
            <a:off x="977600" y="3088775"/>
            <a:ext cx="1683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NOT using static variable/methods</a:t>
            </a:r>
            <a:br>
              <a:rPr lang="en"/>
            </a:br>
            <a:r>
              <a:rPr lang="en"/>
              <a:t>(</a:t>
            </a:r>
            <a:r>
              <a:rPr b="1" lang="en"/>
              <a:t>each instance has its own variable value</a:t>
            </a:r>
            <a:r>
              <a:rPr lang="en"/>
              <a:t>)</a:t>
            </a:r>
            <a:br>
              <a:rPr lang="en"/>
            </a:b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5"/>
          <p:cNvPicPr preferRelativeResize="0"/>
          <p:nvPr/>
        </p:nvPicPr>
        <p:blipFill>
          <a:blip r:embed="rId3">
            <a:alphaModFix/>
          </a:blip>
          <a:stretch>
            <a:fillRect/>
          </a:stretch>
        </p:blipFill>
        <p:spPr>
          <a:xfrm>
            <a:off x="1452225" y="765575"/>
            <a:ext cx="1590125" cy="1058150"/>
          </a:xfrm>
          <a:prstGeom prst="rect">
            <a:avLst/>
          </a:prstGeom>
          <a:noFill/>
          <a:ln>
            <a:noFill/>
          </a:ln>
        </p:spPr>
      </p:pic>
      <p:pic>
        <p:nvPicPr>
          <p:cNvPr id="249" name="Google Shape;249;p35"/>
          <p:cNvPicPr preferRelativeResize="0"/>
          <p:nvPr/>
        </p:nvPicPr>
        <p:blipFill>
          <a:blip r:embed="rId3">
            <a:alphaModFix/>
          </a:blip>
          <a:stretch>
            <a:fillRect/>
          </a:stretch>
        </p:blipFill>
        <p:spPr>
          <a:xfrm>
            <a:off x="3406850" y="765575"/>
            <a:ext cx="1590125" cy="1058150"/>
          </a:xfrm>
          <a:prstGeom prst="rect">
            <a:avLst/>
          </a:prstGeom>
          <a:noFill/>
          <a:ln>
            <a:noFill/>
          </a:ln>
        </p:spPr>
      </p:pic>
      <p:pic>
        <p:nvPicPr>
          <p:cNvPr id="250" name="Google Shape;250;p35"/>
          <p:cNvPicPr preferRelativeResize="0"/>
          <p:nvPr/>
        </p:nvPicPr>
        <p:blipFill>
          <a:blip r:embed="rId3">
            <a:alphaModFix/>
          </a:blip>
          <a:stretch>
            <a:fillRect/>
          </a:stretch>
        </p:blipFill>
        <p:spPr>
          <a:xfrm>
            <a:off x="5696375" y="765575"/>
            <a:ext cx="1590125" cy="1058150"/>
          </a:xfrm>
          <a:prstGeom prst="rect">
            <a:avLst/>
          </a:prstGeom>
          <a:noFill/>
          <a:ln>
            <a:noFill/>
          </a:ln>
        </p:spPr>
      </p:pic>
      <p:sp>
        <p:nvSpPr>
          <p:cNvPr id="251" name="Google Shape;251;p35"/>
          <p:cNvSpPr txBox="1"/>
          <p:nvPr/>
        </p:nvSpPr>
        <p:spPr>
          <a:xfrm>
            <a:off x="1714500" y="1977650"/>
            <a:ext cx="1220100" cy="2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Bob</a:t>
            </a:r>
            <a:endParaRPr/>
          </a:p>
        </p:txBody>
      </p:sp>
      <p:sp>
        <p:nvSpPr>
          <p:cNvPr id="252" name="Google Shape;252;p35"/>
          <p:cNvSpPr txBox="1"/>
          <p:nvPr/>
        </p:nvSpPr>
        <p:spPr>
          <a:xfrm>
            <a:off x="3875550" y="1977650"/>
            <a:ext cx="9171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Sally</a:t>
            </a:r>
            <a:endParaRPr/>
          </a:p>
        </p:txBody>
      </p:sp>
      <p:sp>
        <p:nvSpPr>
          <p:cNvPr id="253" name="Google Shape;253;p35"/>
          <p:cNvSpPr txBox="1"/>
          <p:nvPr/>
        </p:nvSpPr>
        <p:spPr>
          <a:xfrm>
            <a:off x="6066400" y="1965650"/>
            <a:ext cx="1220100" cy="2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Samantha</a:t>
            </a:r>
            <a:endParaRPr/>
          </a:p>
        </p:txBody>
      </p:sp>
      <p:sp>
        <p:nvSpPr>
          <p:cNvPr id="254" name="Google Shape;254;p35"/>
          <p:cNvSpPr txBox="1"/>
          <p:nvPr/>
        </p:nvSpPr>
        <p:spPr>
          <a:xfrm>
            <a:off x="1262775" y="87725"/>
            <a:ext cx="6940200" cy="9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Whack a mole example using static (avoid unless you know what you are doing) </a:t>
            </a:r>
            <a:endParaRPr/>
          </a:p>
        </p:txBody>
      </p:sp>
      <p:sp>
        <p:nvSpPr>
          <p:cNvPr id="255" name="Google Shape;255;p35"/>
          <p:cNvSpPr txBox="1"/>
          <p:nvPr/>
        </p:nvSpPr>
        <p:spPr>
          <a:xfrm>
            <a:off x="3042350" y="2942400"/>
            <a:ext cx="2878800" cy="22011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public class WhackAMole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b="1" lang="en" sz="900">
                <a:solidFill>
                  <a:srgbClr val="7F0055"/>
                </a:solidFill>
              </a:rPr>
              <a:t>public</a:t>
            </a:r>
            <a:r>
              <a:rPr lang="en" sz="900">
                <a:solidFill>
                  <a:schemeClr val="dk1"/>
                </a:solidFill>
              </a:rPr>
              <a:t> static </a:t>
            </a:r>
            <a:r>
              <a:rPr b="1" lang="en" sz="900">
                <a:solidFill>
                  <a:srgbClr val="7F0055"/>
                </a:solidFill>
              </a:rPr>
              <a:t>int</a:t>
            </a:r>
            <a:r>
              <a:rPr lang="en" sz="900">
                <a:solidFill>
                  <a:schemeClr val="dk1"/>
                </a:solidFill>
              </a:rPr>
              <a:t> </a:t>
            </a:r>
            <a:r>
              <a:rPr i="1" lang="en" sz="900">
                <a:solidFill>
                  <a:srgbClr val="0000C0"/>
                </a:solidFill>
              </a:rPr>
              <a:t>count</a:t>
            </a:r>
            <a:r>
              <a:rPr lang="en" sz="900">
                <a:solidFill>
                  <a:schemeClr val="dk1"/>
                </a:solidFill>
              </a:rPr>
              <a:t> =0</a:t>
            </a:r>
            <a:endParaRPr sz="900">
              <a:solidFill>
                <a:schemeClr val="dk1"/>
              </a:solidFill>
            </a:endParaRPr>
          </a:p>
          <a:p>
            <a:pPr indent="0" lvl="0" marL="0" rtl="0" algn="l">
              <a:lnSpc>
                <a:spcPct val="115000"/>
              </a:lnSpc>
              <a:spcBef>
                <a:spcPts val="0"/>
              </a:spcBef>
              <a:spcAft>
                <a:spcPts val="0"/>
              </a:spcAft>
              <a:buNone/>
            </a:pPr>
            <a:r>
              <a:t/>
            </a:r>
            <a:endParaRPr sz="900">
              <a:solidFill>
                <a:schemeClr val="dk1"/>
              </a:solidFill>
            </a:endParaRPr>
          </a:p>
          <a:p>
            <a:pPr indent="0" lvl="0" marL="0" rtl="0" algn="l">
              <a:lnSpc>
                <a:spcPct val="115000"/>
              </a:lnSpc>
              <a:spcBef>
                <a:spcPts val="0"/>
              </a:spcBef>
              <a:spcAft>
                <a:spcPts val="0"/>
              </a:spcAft>
              <a:buNone/>
            </a:pPr>
            <a:r>
              <a:rPr b="1" lang="en" sz="900">
                <a:solidFill>
                  <a:srgbClr val="7F0055"/>
                </a:solidFill>
              </a:rPr>
              <a:t>public</a:t>
            </a:r>
            <a:r>
              <a:rPr lang="en" sz="900">
                <a:solidFill>
                  <a:schemeClr val="dk1"/>
                </a:solidFill>
              </a:rPr>
              <a:t> static </a:t>
            </a:r>
            <a:r>
              <a:rPr b="1" lang="en" sz="900">
                <a:solidFill>
                  <a:srgbClr val="7F0055"/>
                </a:solidFill>
              </a:rPr>
              <a:t>void</a:t>
            </a:r>
            <a:r>
              <a:rPr lang="en" sz="900">
                <a:solidFill>
                  <a:schemeClr val="dk1"/>
                </a:solidFill>
              </a:rPr>
              <a:t> increment()  {</a:t>
            </a:r>
            <a:br>
              <a:rPr lang="en" sz="900">
                <a:solidFill>
                  <a:schemeClr val="dk1"/>
                </a:solidFill>
              </a:rPr>
            </a:br>
            <a:r>
              <a:rPr lang="en" sz="900">
                <a:solidFill>
                  <a:schemeClr val="dk1"/>
                </a:solidFill>
              </a:rPr>
              <a:t>      </a:t>
            </a:r>
            <a:r>
              <a:rPr i="1" lang="en" sz="900">
                <a:solidFill>
                  <a:srgbClr val="0000C0"/>
                </a:solidFill>
              </a:rPr>
              <a:t>count</a:t>
            </a:r>
            <a:r>
              <a:rPr lang="en" sz="900">
                <a:solidFill>
                  <a:schemeClr val="dk1"/>
                </a:solidFill>
              </a:rPr>
              <a:t>++;</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 }</a:t>
            </a:r>
            <a:endParaRPr sz="900">
              <a:solidFill>
                <a:schemeClr val="dk1"/>
              </a:solidFill>
            </a:endParaRPr>
          </a:p>
          <a:p>
            <a:pPr indent="0" lvl="0" marL="0" rtl="0" algn="l">
              <a:lnSpc>
                <a:spcPct val="115000"/>
              </a:lnSpc>
              <a:spcBef>
                <a:spcPts val="0"/>
              </a:spcBef>
              <a:spcAft>
                <a:spcPts val="0"/>
              </a:spcAft>
              <a:buNone/>
            </a:pPr>
            <a:r>
              <a:t/>
            </a:r>
            <a:endParaRPr sz="900">
              <a:solidFill>
                <a:schemeClr val="dk1"/>
              </a:solidFill>
            </a:endParaRPr>
          </a:p>
          <a:p>
            <a:pPr indent="0" lvl="0" marL="0" rtl="0" algn="l">
              <a:lnSpc>
                <a:spcPct val="115000"/>
              </a:lnSpc>
              <a:spcBef>
                <a:spcPts val="0"/>
              </a:spcBef>
              <a:spcAft>
                <a:spcPts val="0"/>
              </a:spcAft>
              <a:buNone/>
            </a:pPr>
            <a:r>
              <a:rPr b="1" lang="en" sz="900">
                <a:solidFill>
                  <a:srgbClr val="7F0055"/>
                </a:solidFill>
              </a:rPr>
              <a:t>public</a:t>
            </a:r>
            <a:r>
              <a:rPr lang="en" sz="900">
                <a:solidFill>
                  <a:schemeClr val="dk1"/>
                </a:solidFill>
              </a:rPr>
              <a:t> </a:t>
            </a:r>
            <a:r>
              <a:rPr b="1" lang="en" sz="900">
                <a:solidFill>
                  <a:srgbClr val="7F0055"/>
                </a:solidFill>
              </a:rPr>
              <a:t>static</a:t>
            </a:r>
            <a:r>
              <a:rPr lang="en" sz="900">
                <a:solidFill>
                  <a:schemeClr val="dk1"/>
                </a:solidFill>
              </a:rPr>
              <a:t> </a:t>
            </a:r>
            <a:r>
              <a:rPr b="1" lang="en" sz="900">
                <a:solidFill>
                  <a:srgbClr val="7F0055"/>
                </a:solidFill>
              </a:rPr>
              <a:t>int</a:t>
            </a:r>
            <a:r>
              <a:rPr lang="en" sz="900">
                <a:solidFill>
                  <a:schemeClr val="dk1"/>
                </a:solidFill>
              </a:rPr>
              <a:t> getCount() {</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      </a:t>
            </a:r>
            <a:r>
              <a:rPr b="1" lang="en" sz="900">
                <a:solidFill>
                  <a:srgbClr val="7F0055"/>
                </a:solidFill>
              </a:rPr>
              <a:t>return</a:t>
            </a:r>
            <a:r>
              <a:rPr lang="en" sz="900">
                <a:solidFill>
                  <a:schemeClr val="dk1"/>
                </a:solidFill>
              </a:rPr>
              <a:t> </a:t>
            </a:r>
            <a:r>
              <a:rPr i="1" lang="en" sz="900">
                <a:solidFill>
                  <a:srgbClr val="0000C0"/>
                </a:solidFill>
              </a:rPr>
              <a:t>count</a:t>
            </a:r>
            <a:r>
              <a:rPr lang="en" sz="900">
                <a:solidFill>
                  <a:schemeClr val="dk1"/>
                </a:solidFill>
              </a:rPr>
              <a:t>;</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None/>
            </a:pPr>
            <a:r>
              <a:t/>
            </a:r>
            <a:endParaRPr/>
          </a:p>
        </p:txBody>
      </p:sp>
      <p:sp>
        <p:nvSpPr>
          <p:cNvPr id="256" name="Google Shape;256;p35"/>
          <p:cNvSpPr txBox="1"/>
          <p:nvPr/>
        </p:nvSpPr>
        <p:spPr>
          <a:xfrm>
            <a:off x="977600" y="2340750"/>
            <a:ext cx="22998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Bob Whacked: 2</a:t>
            </a:r>
            <a:endParaRPr/>
          </a:p>
        </p:txBody>
      </p:sp>
      <p:sp>
        <p:nvSpPr>
          <p:cNvPr id="257" name="Google Shape;257;p35"/>
          <p:cNvSpPr txBox="1"/>
          <p:nvPr/>
        </p:nvSpPr>
        <p:spPr>
          <a:xfrm>
            <a:off x="3240025" y="2340750"/>
            <a:ext cx="22998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Sally Whacked:2  </a:t>
            </a:r>
            <a:endParaRPr/>
          </a:p>
        </p:txBody>
      </p:sp>
      <p:sp>
        <p:nvSpPr>
          <p:cNvPr id="258" name="Google Shape;258;p35"/>
          <p:cNvSpPr txBox="1"/>
          <p:nvPr/>
        </p:nvSpPr>
        <p:spPr>
          <a:xfrm>
            <a:off x="5596650" y="2296125"/>
            <a:ext cx="22998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Samantha Whacked:2   </a:t>
            </a:r>
            <a:endParaRPr/>
          </a:p>
        </p:txBody>
      </p:sp>
      <p:sp>
        <p:nvSpPr>
          <p:cNvPr id="259" name="Google Shape;259;p35"/>
          <p:cNvSpPr txBox="1"/>
          <p:nvPr/>
        </p:nvSpPr>
        <p:spPr>
          <a:xfrm>
            <a:off x="543900" y="3088775"/>
            <a:ext cx="2299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Using static variable/methods</a:t>
            </a:r>
            <a:br>
              <a:rPr lang="en"/>
            </a:br>
            <a:r>
              <a:rPr lang="en"/>
              <a:t>(usually BAD)</a:t>
            </a:r>
            <a:br>
              <a:rPr lang="en"/>
            </a:br>
            <a:br>
              <a:rPr lang="en"/>
            </a:br>
            <a:r>
              <a:rPr b="1" lang="en"/>
              <a:t>Each instance shares the variable data value</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a:t>
            </a:r>
            <a:endParaRPr/>
          </a:p>
        </p:txBody>
      </p:sp>
      <p:pic>
        <p:nvPicPr>
          <p:cNvPr id="67" name="Google Shape;67;p15"/>
          <p:cNvPicPr preferRelativeResize="0"/>
          <p:nvPr/>
        </p:nvPicPr>
        <p:blipFill>
          <a:blip r:embed="rId3">
            <a:alphaModFix/>
          </a:blip>
          <a:stretch>
            <a:fillRect/>
          </a:stretch>
        </p:blipFill>
        <p:spPr>
          <a:xfrm>
            <a:off x="4322150" y="884650"/>
            <a:ext cx="3812793" cy="3820975"/>
          </a:xfrm>
          <a:prstGeom prst="rect">
            <a:avLst/>
          </a:prstGeom>
          <a:noFill/>
          <a:ln>
            <a:noFill/>
          </a:ln>
        </p:spPr>
      </p:pic>
      <p:sp>
        <p:nvSpPr>
          <p:cNvPr id="68" name="Google Shape;68;p15"/>
          <p:cNvSpPr txBox="1"/>
          <p:nvPr/>
        </p:nvSpPr>
        <p:spPr>
          <a:xfrm>
            <a:off x="475800" y="1565825"/>
            <a:ext cx="2820300" cy="31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t>State</a:t>
            </a:r>
            <a:r>
              <a:rPr lang="en"/>
              <a:t> is represented by the data values an object can hold (e.g.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manipulation (change in </a:t>
            </a:r>
            <a:r>
              <a:rPr b="1" i="1" lang="en"/>
              <a:t>Behavior</a:t>
            </a:r>
            <a:r>
              <a:rPr lang="en"/>
              <a:t>) is done through methods… (think of methods as actions)</a:t>
            </a:r>
            <a:endParaRPr/>
          </a:p>
        </p:txBody>
      </p:sp>
      <p:pic>
        <p:nvPicPr>
          <p:cNvPr descr="tagline.png" id="69" name="Google Shape;69;p15"/>
          <p:cNvPicPr preferRelativeResize="0"/>
          <p:nvPr/>
        </p:nvPicPr>
        <p:blipFill>
          <a:blip r:embed="rId4">
            <a:alphaModFix/>
          </a:blip>
          <a:stretch>
            <a:fillRect/>
          </a:stretch>
        </p:blipFill>
        <p:spPr>
          <a:xfrm>
            <a:off x="205500" y="4768850"/>
            <a:ext cx="2657676" cy="234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37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Fundamental Concepts of OOP</a:t>
            </a:r>
            <a:endParaRPr/>
          </a:p>
        </p:txBody>
      </p:sp>
      <p:sp>
        <p:nvSpPr>
          <p:cNvPr id="75" name="Google Shape;75;p16"/>
          <p:cNvSpPr txBox="1"/>
          <p:nvPr>
            <p:ph idx="1" type="body"/>
          </p:nvPr>
        </p:nvSpPr>
        <p:spPr>
          <a:xfrm>
            <a:off x="311700" y="847675"/>
            <a:ext cx="4692000" cy="4072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Encapsulation </a:t>
            </a:r>
            <a:r>
              <a:rPr lang="en" sz="1050">
                <a:solidFill>
                  <a:srgbClr val="172B4D"/>
                </a:solidFill>
                <a:highlight>
                  <a:srgbClr val="FFFFFF"/>
                </a:highlight>
                <a:latin typeface="Roboto"/>
                <a:ea typeface="Roboto"/>
                <a:cs typeface="Roboto"/>
                <a:sym typeface="Roboto"/>
              </a:rPr>
              <a:t>- </a:t>
            </a:r>
            <a:r>
              <a:rPr lang="en" sz="1450">
                <a:solidFill>
                  <a:srgbClr val="172B4D"/>
                </a:solidFill>
                <a:highlight>
                  <a:srgbClr val="FFFFFF"/>
                </a:highlight>
                <a:latin typeface="Roboto"/>
                <a:ea typeface="Roboto"/>
                <a:cs typeface="Roboto"/>
                <a:sym typeface="Roboto"/>
              </a:rPr>
              <a:t>the concept of hiding values or state of data within a class, limiting the points of access.</a:t>
            </a:r>
            <a:endParaRPr sz="1450">
              <a:solidFill>
                <a:srgbClr val="172B4D"/>
              </a:solidFill>
              <a:highlight>
                <a:srgbClr val="FFFFFF"/>
              </a:highlight>
              <a:latin typeface="Roboto"/>
              <a:ea typeface="Roboto"/>
              <a:cs typeface="Roboto"/>
              <a:sym typeface="Roboto"/>
            </a:endParaRPr>
          </a:p>
          <a:p>
            <a:pPr indent="0" lvl="0" marL="0" rtl="0" algn="l">
              <a:lnSpc>
                <a:spcPct val="150000"/>
              </a:lnSpc>
              <a:spcBef>
                <a:spcPts val="1600"/>
              </a:spcBef>
              <a:spcAft>
                <a:spcPts val="0"/>
              </a:spcAft>
              <a:buNone/>
            </a:pPr>
            <a:r>
              <a:rPr b="1" lang="en"/>
              <a:t>Inheritance -</a:t>
            </a:r>
            <a:r>
              <a:rPr b="1" lang="en" sz="1400"/>
              <a:t> </a:t>
            </a:r>
            <a:r>
              <a:rPr lang="en" sz="1400">
                <a:solidFill>
                  <a:srgbClr val="172B4D"/>
                </a:solidFill>
                <a:highlight>
                  <a:srgbClr val="FFFFFF"/>
                </a:highlight>
                <a:latin typeface="Roboto"/>
                <a:ea typeface="Roboto"/>
                <a:cs typeface="Roboto"/>
                <a:sym typeface="Roboto"/>
              </a:rPr>
              <a:t>th</a:t>
            </a:r>
            <a:r>
              <a:rPr lang="en" sz="1450">
                <a:solidFill>
                  <a:srgbClr val="172B4D"/>
                </a:solidFill>
                <a:highlight>
                  <a:srgbClr val="FFFFFF"/>
                </a:highlight>
                <a:latin typeface="Roboto"/>
                <a:ea typeface="Roboto"/>
                <a:cs typeface="Roboto"/>
                <a:sym typeface="Roboto"/>
              </a:rPr>
              <a:t>e practice of creating a hierarchy for classes in which descendants obtain the attributes and behaviors from other classes classes.</a:t>
            </a:r>
            <a:endParaRPr sz="1450">
              <a:solidFill>
                <a:srgbClr val="172B4D"/>
              </a:solidFill>
              <a:highlight>
                <a:srgbClr val="FFFFFF"/>
              </a:highlight>
              <a:latin typeface="Roboto"/>
              <a:ea typeface="Roboto"/>
              <a:cs typeface="Roboto"/>
              <a:sym typeface="Roboto"/>
            </a:endParaRPr>
          </a:p>
          <a:p>
            <a:pPr indent="0" lvl="0" marL="0" rtl="0" algn="l">
              <a:lnSpc>
                <a:spcPct val="150000"/>
              </a:lnSpc>
              <a:spcBef>
                <a:spcPts val="1600"/>
              </a:spcBef>
              <a:spcAft>
                <a:spcPts val="0"/>
              </a:spcAft>
              <a:buNone/>
            </a:pPr>
            <a:r>
              <a:rPr b="1" lang="en"/>
              <a:t>Polymorphism </a:t>
            </a:r>
            <a:r>
              <a:rPr lang="en" sz="1450">
                <a:solidFill>
                  <a:srgbClr val="172B4D"/>
                </a:solidFill>
                <a:highlight>
                  <a:srgbClr val="FFFFFF"/>
                </a:highlight>
                <a:latin typeface="Roboto"/>
                <a:ea typeface="Roboto"/>
                <a:cs typeface="Roboto"/>
                <a:sym typeface="Roboto"/>
              </a:rPr>
              <a:t>- the ability for our code to take on different forms. In other words, we have the ability to treat classes generically and get specific results.</a:t>
            </a:r>
            <a:endParaRPr b="1" sz="2200"/>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76" name="Google Shape;76;p16"/>
          <p:cNvSpPr txBox="1"/>
          <p:nvPr/>
        </p:nvSpPr>
        <p:spPr>
          <a:xfrm>
            <a:off x="4856100" y="1039338"/>
            <a:ext cx="3976200" cy="7890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 key starts the car. The Ignition system is hidden from the user turning the key to start the car. </a:t>
            </a:r>
            <a:endParaRPr>
              <a:solidFill>
                <a:srgbClr val="FFFFFF"/>
              </a:solidFill>
            </a:endParaRPr>
          </a:p>
        </p:txBody>
      </p:sp>
      <p:pic>
        <p:nvPicPr>
          <p:cNvPr id="77" name="Google Shape;77;p16"/>
          <p:cNvPicPr preferRelativeResize="0"/>
          <p:nvPr/>
        </p:nvPicPr>
        <p:blipFill>
          <a:blip r:embed="rId3">
            <a:alphaModFix/>
          </a:blip>
          <a:stretch>
            <a:fillRect/>
          </a:stretch>
        </p:blipFill>
        <p:spPr>
          <a:xfrm>
            <a:off x="5867244" y="2267075"/>
            <a:ext cx="1149706" cy="449100"/>
          </a:xfrm>
          <a:prstGeom prst="rect">
            <a:avLst/>
          </a:prstGeom>
          <a:noFill/>
          <a:ln>
            <a:noFill/>
          </a:ln>
        </p:spPr>
      </p:pic>
      <p:pic>
        <p:nvPicPr>
          <p:cNvPr id="78" name="Google Shape;78;p16"/>
          <p:cNvPicPr preferRelativeResize="0"/>
          <p:nvPr/>
        </p:nvPicPr>
        <p:blipFill>
          <a:blip r:embed="rId4">
            <a:alphaModFix/>
          </a:blip>
          <a:stretch>
            <a:fillRect/>
          </a:stretch>
        </p:blipFill>
        <p:spPr>
          <a:xfrm>
            <a:off x="5003699" y="2945824"/>
            <a:ext cx="1324800" cy="883200"/>
          </a:xfrm>
          <a:prstGeom prst="rect">
            <a:avLst/>
          </a:prstGeom>
          <a:noFill/>
          <a:ln>
            <a:noFill/>
          </a:ln>
        </p:spPr>
      </p:pic>
      <p:sp>
        <p:nvSpPr>
          <p:cNvPr id="79" name="Google Shape;79;p16"/>
          <p:cNvSpPr txBox="1"/>
          <p:nvPr/>
        </p:nvSpPr>
        <p:spPr>
          <a:xfrm>
            <a:off x="5245200" y="3674850"/>
            <a:ext cx="8418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t>C</a:t>
            </a:r>
            <a:r>
              <a:rPr b="1" lang="en" sz="1700"/>
              <a:t>ar</a:t>
            </a:r>
            <a:endParaRPr b="1" sz="1700"/>
          </a:p>
        </p:txBody>
      </p:sp>
      <p:sp>
        <p:nvSpPr>
          <p:cNvPr id="80" name="Google Shape;80;p16"/>
          <p:cNvSpPr txBox="1"/>
          <p:nvPr/>
        </p:nvSpPr>
        <p:spPr>
          <a:xfrm>
            <a:off x="7619225" y="3972350"/>
            <a:ext cx="951600" cy="2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t>Truck</a:t>
            </a:r>
            <a:endParaRPr b="1" sz="1700"/>
          </a:p>
        </p:txBody>
      </p:sp>
      <p:cxnSp>
        <p:nvCxnSpPr>
          <p:cNvPr id="81" name="Google Shape;81;p16"/>
          <p:cNvCxnSpPr/>
          <p:nvPr/>
        </p:nvCxnSpPr>
        <p:spPr>
          <a:xfrm flipH="1">
            <a:off x="5615388" y="2659375"/>
            <a:ext cx="584400" cy="449100"/>
          </a:xfrm>
          <a:prstGeom prst="straightConnector1">
            <a:avLst/>
          </a:prstGeom>
          <a:noFill/>
          <a:ln cap="flat" cmpd="sng" w="76200">
            <a:solidFill>
              <a:schemeClr val="dk2"/>
            </a:solidFill>
            <a:prstDash val="solid"/>
            <a:round/>
            <a:headEnd len="med" w="med" type="none"/>
            <a:tailEnd len="med" w="med" type="none"/>
          </a:ln>
        </p:spPr>
      </p:cxnSp>
      <p:cxnSp>
        <p:nvCxnSpPr>
          <p:cNvPr id="82" name="Google Shape;82;p16"/>
          <p:cNvCxnSpPr/>
          <p:nvPr/>
        </p:nvCxnSpPr>
        <p:spPr>
          <a:xfrm>
            <a:off x="6685100" y="2735275"/>
            <a:ext cx="559800" cy="373200"/>
          </a:xfrm>
          <a:prstGeom prst="straightConnector1">
            <a:avLst/>
          </a:prstGeom>
          <a:noFill/>
          <a:ln cap="flat" cmpd="sng" w="76200">
            <a:solidFill>
              <a:schemeClr val="dk2"/>
            </a:solidFill>
            <a:prstDash val="solid"/>
            <a:round/>
            <a:headEnd len="med" w="med" type="none"/>
            <a:tailEnd len="med" w="med" type="none"/>
          </a:ln>
        </p:spPr>
      </p:cxnSp>
      <p:sp>
        <p:nvSpPr>
          <p:cNvPr id="83" name="Google Shape;83;p16"/>
          <p:cNvSpPr txBox="1"/>
          <p:nvPr/>
        </p:nvSpPr>
        <p:spPr>
          <a:xfrm>
            <a:off x="7016950" y="2032150"/>
            <a:ext cx="1791600" cy="9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t>Vehicle</a:t>
            </a:r>
            <a:endParaRPr b="1" sz="1700"/>
          </a:p>
          <a:p>
            <a:pPr indent="0" lvl="0" marL="0" rtl="0" algn="l">
              <a:spcBef>
                <a:spcPts val="0"/>
              </a:spcBef>
              <a:spcAft>
                <a:spcPts val="0"/>
              </a:spcAft>
              <a:buNone/>
            </a:pPr>
            <a:r>
              <a:rPr lang="en"/>
              <a:t>Has wheels</a:t>
            </a:r>
            <a:endParaRPr/>
          </a:p>
          <a:p>
            <a:pPr indent="0" lvl="0" marL="0" rtl="0" algn="l">
              <a:spcBef>
                <a:spcPts val="0"/>
              </a:spcBef>
              <a:spcAft>
                <a:spcPts val="0"/>
              </a:spcAft>
              <a:buNone/>
            </a:pPr>
            <a:r>
              <a:rPr lang="en"/>
              <a:t>Has Steering wheel</a:t>
            </a:r>
            <a:endParaRPr/>
          </a:p>
          <a:p>
            <a:pPr indent="0" lvl="0" marL="0" rtl="0" algn="l">
              <a:spcBef>
                <a:spcPts val="0"/>
              </a:spcBef>
              <a:spcAft>
                <a:spcPts val="0"/>
              </a:spcAft>
              <a:buNone/>
            </a:pPr>
            <a:r>
              <a:rPr lang="en"/>
              <a:t>(what else?)</a:t>
            </a:r>
            <a:endParaRPr/>
          </a:p>
        </p:txBody>
      </p:sp>
      <p:pic>
        <p:nvPicPr>
          <p:cNvPr descr="tagline.png" id="84" name="Google Shape;84;p16"/>
          <p:cNvPicPr preferRelativeResize="0"/>
          <p:nvPr/>
        </p:nvPicPr>
        <p:blipFill>
          <a:blip r:embed="rId5">
            <a:alphaModFix/>
          </a:blip>
          <a:stretch>
            <a:fillRect/>
          </a:stretch>
        </p:blipFill>
        <p:spPr>
          <a:xfrm>
            <a:off x="205500" y="4768850"/>
            <a:ext cx="2657676" cy="234175"/>
          </a:xfrm>
          <a:prstGeom prst="rect">
            <a:avLst/>
          </a:prstGeom>
          <a:noFill/>
          <a:ln>
            <a:noFill/>
          </a:ln>
        </p:spPr>
      </p:pic>
      <p:pic>
        <p:nvPicPr>
          <p:cNvPr id="85" name="Google Shape;85;p16"/>
          <p:cNvPicPr preferRelativeResize="0"/>
          <p:nvPr/>
        </p:nvPicPr>
        <p:blipFill>
          <a:blip r:embed="rId6">
            <a:alphaModFix/>
          </a:blip>
          <a:stretch>
            <a:fillRect/>
          </a:stretch>
        </p:blipFill>
        <p:spPr>
          <a:xfrm>
            <a:off x="7350583" y="3058713"/>
            <a:ext cx="1304079" cy="976800"/>
          </a:xfrm>
          <a:prstGeom prst="rect">
            <a:avLst/>
          </a:prstGeom>
          <a:noFill/>
          <a:ln>
            <a:noFill/>
          </a:ln>
        </p:spPr>
      </p:pic>
      <p:sp>
        <p:nvSpPr>
          <p:cNvPr id="86" name="Google Shape;86;p16"/>
          <p:cNvSpPr txBox="1"/>
          <p:nvPr/>
        </p:nvSpPr>
        <p:spPr>
          <a:xfrm>
            <a:off x="6490150" y="200425"/>
            <a:ext cx="23184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Know this!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320675" lvl="0" marL="457200" rtl="0" algn="l">
              <a:spcBef>
                <a:spcPts val="180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Benefits of OOP are:</a:t>
            </a:r>
            <a:br>
              <a:rPr lang="en" sz="1450">
                <a:solidFill>
                  <a:srgbClr val="172B4D"/>
                </a:solidFill>
                <a:highlight>
                  <a:srgbClr val="FFFFFF"/>
                </a:highlight>
                <a:latin typeface="Roboto"/>
                <a:ea typeface="Roboto"/>
                <a:cs typeface="Roboto"/>
                <a:sym typeface="Roboto"/>
              </a:rPr>
            </a:br>
            <a:endParaRPr sz="1450">
              <a:solidFill>
                <a:srgbClr val="172B4D"/>
              </a:solidFill>
              <a:highlight>
                <a:srgbClr val="FFFFFF"/>
              </a:highlight>
              <a:latin typeface="Roboto"/>
              <a:ea typeface="Roboto"/>
              <a:cs typeface="Roboto"/>
              <a:sym typeface="Roboto"/>
            </a:endParaRPr>
          </a:p>
          <a:p>
            <a:pPr indent="-320675" lvl="1" marL="9144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A natural way of expressing real-world objects in code</a:t>
            </a:r>
            <a:br>
              <a:rPr lang="en" sz="1450">
                <a:solidFill>
                  <a:srgbClr val="172B4D"/>
                </a:solidFill>
                <a:highlight>
                  <a:srgbClr val="FFFFFF"/>
                </a:highlight>
                <a:latin typeface="Roboto"/>
                <a:ea typeface="Roboto"/>
                <a:cs typeface="Roboto"/>
                <a:sym typeface="Roboto"/>
              </a:rPr>
            </a:br>
            <a:endParaRPr sz="1450">
              <a:solidFill>
                <a:srgbClr val="172B4D"/>
              </a:solidFill>
              <a:highlight>
                <a:srgbClr val="FFFFFF"/>
              </a:highlight>
              <a:latin typeface="Roboto"/>
              <a:ea typeface="Roboto"/>
              <a:cs typeface="Roboto"/>
              <a:sym typeface="Roboto"/>
            </a:endParaRPr>
          </a:p>
          <a:p>
            <a:pPr indent="-320675" lvl="1" marL="9144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Modular and reliable, allowing changes to be made in one part of the code without affecting another (</a:t>
            </a:r>
            <a:r>
              <a:rPr b="1" i="1" lang="en" sz="1450">
                <a:solidFill>
                  <a:srgbClr val="172B4D"/>
                </a:solidFill>
                <a:highlight>
                  <a:srgbClr val="FFFFFF"/>
                </a:highlight>
                <a:latin typeface="Roboto"/>
                <a:ea typeface="Roboto"/>
                <a:cs typeface="Roboto"/>
                <a:sym typeface="Roboto"/>
              </a:rPr>
              <a:t>Reduces tight coupling</a:t>
            </a:r>
            <a:r>
              <a:rPr lang="en" sz="1450">
                <a:solidFill>
                  <a:srgbClr val="172B4D"/>
                </a:solidFill>
                <a:highlight>
                  <a:srgbClr val="FFFFFF"/>
                </a:highlight>
                <a:latin typeface="Roboto"/>
                <a:ea typeface="Roboto"/>
                <a:cs typeface="Roboto"/>
                <a:sym typeface="Roboto"/>
              </a:rPr>
              <a:t>)</a:t>
            </a:r>
            <a:br>
              <a:rPr lang="en" sz="1450">
                <a:solidFill>
                  <a:srgbClr val="172B4D"/>
                </a:solidFill>
                <a:highlight>
                  <a:srgbClr val="FFFFFF"/>
                </a:highlight>
                <a:latin typeface="Roboto"/>
                <a:ea typeface="Roboto"/>
                <a:cs typeface="Roboto"/>
                <a:sym typeface="Roboto"/>
              </a:rPr>
            </a:br>
            <a:endParaRPr sz="1450">
              <a:solidFill>
                <a:srgbClr val="172B4D"/>
              </a:solidFill>
              <a:highlight>
                <a:srgbClr val="FFFFFF"/>
              </a:highlight>
              <a:latin typeface="Roboto"/>
              <a:ea typeface="Roboto"/>
              <a:cs typeface="Roboto"/>
              <a:sym typeface="Roboto"/>
            </a:endParaRPr>
          </a:p>
          <a:p>
            <a:pPr indent="-320675" lvl="1" marL="9144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Discrete units of reusable code</a:t>
            </a:r>
            <a:br>
              <a:rPr lang="en" sz="1450">
                <a:solidFill>
                  <a:srgbClr val="172B4D"/>
                </a:solidFill>
                <a:highlight>
                  <a:srgbClr val="FFFFFF"/>
                </a:highlight>
                <a:latin typeface="Roboto"/>
                <a:ea typeface="Roboto"/>
                <a:cs typeface="Roboto"/>
                <a:sym typeface="Roboto"/>
              </a:rPr>
            </a:br>
            <a:endParaRPr sz="1450">
              <a:solidFill>
                <a:srgbClr val="172B4D"/>
              </a:solidFill>
              <a:highlight>
                <a:srgbClr val="FFFFFF"/>
              </a:highlight>
              <a:latin typeface="Roboto"/>
              <a:ea typeface="Roboto"/>
              <a:cs typeface="Roboto"/>
              <a:sym typeface="Roboto"/>
            </a:endParaRPr>
          </a:p>
          <a:p>
            <a:pPr indent="-320675" lvl="1" marL="9144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Units of code can communicate with each other by sending and receiving messages and processing data</a:t>
            </a:r>
            <a:br>
              <a:rPr lang="en" sz="1450">
                <a:solidFill>
                  <a:srgbClr val="172B4D"/>
                </a:solidFill>
                <a:highlight>
                  <a:srgbClr val="FFFFFF"/>
                </a:highlight>
                <a:latin typeface="Roboto"/>
                <a:ea typeface="Roboto"/>
                <a:cs typeface="Roboto"/>
                <a:sym typeface="Roboto"/>
              </a:rPr>
            </a:br>
            <a:endParaRPr sz="1450">
              <a:solidFill>
                <a:srgbClr val="172B4D"/>
              </a:solidFill>
              <a:highlight>
                <a:srgbClr val="FFFFFF"/>
              </a:highlight>
              <a:latin typeface="Roboto"/>
              <a:ea typeface="Roboto"/>
              <a:cs typeface="Roboto"/>
              <a:sym typeface="Roboto"/>
            </a:endParaRPr>
          </a:p>
          <a:p>
            <a:pPr indent="-320675" lvl="0" marL="4572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We will be talking about these more over the next week and a half</a:t>
            </a:r>
            <a:endParaRPr sz="1450">
              <a:solidFill>
                <a:srgbClr val="172B4D"/>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a:p>
        </p:txBody>
      </p:sp>
      <p:sp>
        <p:nvSpPr>
          <p:cNvPr id="92" name="Google Shape;92;p17"/>
          <p:cNvSpPr txBox="1"/>
          <p:nvPr>
            <p:ph type="title"/>
          </p:nvPr>
        </p:nvSpPr>
        <p:spPr>
          <a:xfrm>
            <a:off x="311700" y="37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of OOP</a:t>
            </a:r>
            <a:endParaRPr/>
          </a:p>
        </p:txBody>
      </p:sp>
      <p:sp>
        <p:nvSpPr>
          <p:cNvPr id="93" name="Google Shape;93;p17"/>
          <p:cNvSpPr txBox="1"/>
          <p:nvPr/>
        </p:nvSpPr>
        <p:spPr>
          <a:xfrm>
            <a:off x="5201025" y="310675"/>
            <a:ext cx="34404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Know this!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254350" y="100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Encapsulation</a:t>
            </a:r>
            <a:endParaRPr/>
          </a:p>
        </p:txBody>
      </p:sp>
      <p:sp>
        <p:nvSpPr>
          <p:cNvPr id="99" name="Google Shape;99;p18"/>
          <p:cNvSpPr txBox="1"/>
          <p:nvPr/>
        </p:nvSpPr>
        <p:spPr>
          <a:xfrm>
            <a:off x="311700" y="597200"/>
            <a:ext cx="8520600" cy="3549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500"/>
              </a:spcBef>
              <a:spcAft>
                <a:spcPts val="0"/>
              </a:spcAft>
              <a:buClr>
                <a:srgbClr val="172B4D"/>
              </a:buClr>
              <a:buSzPts val="1800"/>
              <a:buFont typeface="Roboto"/>
              <a:buChar char="●"/>
            </a:pPr>
            <a:r>
              <a:rPr lang="en" sz="1800">
                <a:solidFill>
                  <a:srgbClr val="172B4D"/>
                </a:solidFill>
                <a:latin typeface="Roboto"/>
                <a:ea typeface="Roboto"/>
                <a:cs typeface="Roboto"/>
                <a:sym typeface="Roboto"/>
              </a:rPr>
              <a:t>Packages data and behaviors into a single component that has a clear, defined purpose. This helps reduce tight </a:t>
            </a:r>
            <a:r>
              <a:rPr b="1" lang="en" sz="1800">
                <a:solidFill>
                  <a:srgbClr val="172B4D"/>
                </a:solidFill>
                <a:latin typeface="Roboto"/>
                <a:ea typeface="Roboto"/>
                <a:cs typeface="Roboto"/>
                <a:sym typeface="Roboto"/>
              </a:rPr>
              <a:t>coupling</a:t>
            </a:r>
            <a:r>
              <a:rPr lang="en" sz="1800">
                <a:solidFill>
                  <a:srgbClr val="172B4D"/>
                </a:solidFill>
                <a:latin typeface="Roboto"/>
                <a:ea typeface="Roboto"/>
                <a:cs typeface="Roboto"/>
                <a:sym typeface="Roboto"/>
              </a:rPr>
              <a:t> of code</a:t>
            </a:r>
            <a:br>
              <a:rPr lang="en" sz="1800">
                <a:solidFill>
                  <a:srgbClr val="172B4D"/>
                </a:solidFill>
                <a:latin typeface="Roboto"/>
                <a:ea typeface="Roboto"/>
                <a:cs typeface="Roboto"/>
                <a:sym typeface="Roboto"/>
              </a:rPr>
            </a:br>
            <a:endParaRPr sz="1800">
              <a:solidFill>
                <a:srgbClr val="172B4D"/>
              </a:solidFill>
              <a:latin typeface="Roboto"/>
              <a:ea typeface="Roboto"/>
              <a:cs typeface="Roboto"/>
              <a:sym typeface="Roboto"/>
            </a:endParaRPr>
          </a:p>
          <a:p>
            <a:pPr indent="-342900" lvl="0" marL="457200" rtl="0" algn="l">
              <a:lnSpc>
                <a:spcPct val="115000"/>
              </a:lnSpc>
              <a:spcBef>
                <a:spcPts val="0"/>
              </a:spcBef>
              <a:spcAft>
                <a:spcPts val="0"/>
              </a:spcAft>
              <a:buClr>
                <a:srgbClr val="172B4D"/>
              </a:buClr>
              <a:buSzPts val="1800"/>
              <a:buFont typeface="Roboto"/>
              <a:buChar char="●"/>
            </a:pPr>
            <a:r>
              <a:rPr lang="en" sz="1800">
                <a:solidFill>
                  <a:srgbClr val="172B4D"/>
                </a:solidFill>
                <a:latin typeface="Roboto"/>
                <a:ea typeface="Roboto"/>
                <a:cs typeface="Roboto"/>
                <a:sym typeface="Roboto"/>
              </a:rPr>
              <a:t>Hides the implementation details of a class to prevent other parties. </a:t>
            </a:r>
            <a:br>
              <a:rPr lang="en" sz="1800">
                <a:solidFill>
                  <a:srgbClr val="172B4D"/>
                </a:solidFill>
                <a:latin typeface="Roboto"/>
                <a:ea typeface="Roboto"/>
                <a:cs typeface="Roboto"/>
                <a:sym typeface="Roboto"/>
              </a:rPr>
            </a:br>
            <a:endParaRPr sz="1800">
              <a:solidFill>
                <a:srgbClr val="172B4D"/>
              </a:solidFill>
              <a:latin typeface="Roboto"/>
              <a:ea typeface="Roboto"/>
              <a:cs typeface="Roboto"/>
              <a:sym typeface="Roboto"/>
            </a:endParaRPr>
          </a:p>
          <a:p>
            <a:pPr indent="-342900" lvl="0" marL="457200" rtl="0" algn="l">
              <a:lnSpc>
                <a:spcPct val="115000"/>
              </a:lnSpc>
              <a:spcBef>
                <a:spcPts val="0"/>
              </a:spcBef>
              <a:spcAft>
                <a:spcPts val="0"/>
              </a:spcAft>
              <a:buClr>
                <a:srgbClr val="172B4D"/>
              </a:buClr>
              <a:buSzPts val="1800"/>
              <a:buFont typeface="Roboto"/>
              <a:buChar char="●"/>
            </a:pPr>
            <a:r>
              <a:rPr lang="en" sz="1800">
                <a:solidFill>
                  <a:srgbClr val="172B4D"/>
                </a:solidFill>
                <a:latin typeface="Roboto"/>
                <a:ea typeface="Roboto"/>
                <a:cs typeface="Roboto"/>
                <a:sym typeface="Roboto"/>
              </a:rPr>
              <a:t>Helps prevent data from getting changed to an invalid or inconsistent state by forcing data changes to only be exposed through methods.</a:t>
            </a:r>
            <a:br>
              <a:rPr lang="en" sz="1800">
                <a:solidFill>
                  <a:srgbClr val="172B4D"/>
                </a:solidFill>
                <a:latin typeface="Roboto"/>
                <a:ea typeface="Roboto"/>
                <a:cs typeface="Roboto"/>
                <a:sym typeface="Roboto"/>
              </a:rPr>
            </a:br>
            <a:endParaRPr sz="1800">
              <a:solidFill>
                <a:srgbClr val="172B4D"/>
              </a:solidFill>
              <a:latin typeface="Roboto"/>
              <a:ea typeface="Roboto"/>
              <a:cs typeface="Roboto"/>
              <a:sym typeface="Roboto"/>
            </a:endParaRPr>
          </a:p>
          <a:p>
            <a:pPr indent="-342900" lvl="0" marL="457200" rtl="0" algn="l">
              <a:lnSpc>
                <a:spcPct val="115000"/>
              </a:lnSpc>
              <a:spcBef>
                <a:spcPts val="0"/>
              </a:spcBef>
              <a:spcAft>
                <a:spcPts val="0"/>
              </a:spcAft>
              <a:buClr>
                <a:srgbClr val="172B4D"/>
              </a:buClr>
              <a:buSzPts val="1800"/>
              <a:buFont typeface="Roboto"/>
              <a:buChar char="●"/>
            </a:pPr>
            <a:r>
              <a:rPr lang="en" sz="1800">
                <a:solidFill>
                  <a:srgbClr val="172B4D"/>
                </a:solidFill>
                <a:latin typeface="Roboto"/>
                <a:ea typeface="Roboto"/>
                <a:cs typeface="Roboto"/>
                <a:sym typeface="Roboto"/>
              </a:rPr>
              <a:t>Implemented by using </a:t>
            </a:r>
            <a:r>
              <a:rPr b="1" i="1" lang="en" sz="1800">
                <a:solidFill>
                  <a:srgbClr val="172B4D"/>
                </a:solidFill>
                <a:latin typeface="Roboto"/>
                <a:ea typeface="Roboto"/>
                <a:cs typeface="Roboto"/>
                <a:sym typeface="Roboto"/>
              </a:rPr>
              <a:t>access modifiers</a:t>
            </a:r>
            <a:r>
              <a:rPr lang="en" sz="1800">
                <a:solidFill>
                  <a:srgbClr val="172B4D"/>
                </a:solidFill>
                <a:latin typeface="Roboto"/>
                <a:ea typeface="Roboto"/>
                <a:cs typeface="Roboto"/>
                <a:sym typeface="Roboto"/>
              </a:rPr>
              <a:t> that lets the compiler know which data members and methods can be accessed and modified by others outside the class.</a:t>
            </a:r>
            <a:endParaRPr sz="1800">
              <a:solidFill>
                <a:srgbClr val="172B4D"/>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nvSpPr>
        <p:spPr>
          <a:xfrm>
            <a:off x="5131250" y="324625"/>
            <a:ext cx="3860700" cy="43464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p</a:t>
            </a:r>
            <a:r>
              <a:rPr lang="en">
                <a:latin typeface="Roboto Mono"/>
                <a:ea typeface="Roboto Mono"/>
                <a:cs typeface="Roboto Mono"/>
                <a:sym typeface="Roboto Mono"/>
              </a:rPr>
              <a:t>ackage com.mycarpackage</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public class Car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457200" rtl="0" algn="l">
              <a:spcBef>
                <a:spcPts val="0"/>
              </a:spcBef>
              <a:spcAft>
                <a:spcPts val="0"/>
              </a:spcAft>
              <a:buNone/>
            </a:pPr>
            <a:r>
              <a:rPr lang="en">
                <a:latin typeface="Roboto Mono"/>
                <a:ea typeface="Roboto Mono"/>
                <a:cs typeface="Roboto Mono"/>
                <a:sym typeface="Roboto Mono"/>
              </a:rPr>
              <a:t>private int numberOfWheels;</a:t>
            </a:r>
            <a:endParaRPr>
              <a:latin typeface="Roboto Mono"/>
              <a:ea typeface="Roboto Mono"/>
              <a:cs typeface="Roboto Mono"/>
              <a:sym typeface="Roboto Mono"/>
            </a:endParaRPr>
          </a:p>
          <a:p>
            <a:pPr indent="0" lvl="0" marL="457200" rtl="0" algn="l">
              <a:spcBef>
                <a:spcPts val="0"/>
              </a:spcBef>
              <a:spcAft>
                <a:spcPts val="0"/>
              </a:spcAft>
              <a:buNone/>
            </a:pPr>
            <a:r>
              <a:rPr lang="en">
                <a:latin typeface="Roboto Mono"/>
                <a:ea typeface="Roboto Mono"/>
                <a:cs typeface="Roboto Mono"/>
                <a:sym typeface="Roboto Mono"/>
              </a:rPr>
              <a:t>private int numberOfDoors;</a:t>
            </a:r>
            <a:endParaRPr>
              <a:latin typeface="Roboto Mono"/>
              <a:ea typeface="Roboto Mono"/>
              <a:cs typeface="Roboto Mono"/>
              <a:sym typeface="Roboto Mono"/>
            </a:endParaRPr>
          </a:p>
          <a:p>
            <a:pPr indent="0" lvl="0" marL="457200" rtl="0" algn="l">
              <a:spcBef>
                <a:spcPts val="0"/>
              </a:spcBef>
              <a:spcAft>
                <a:spcPts val="0"/>
              </a:spcAft>
              <a:buNone/>
            </a:pPr>
            <a:r>
              <a:rPr lang="en">
                <a:latin typeface="Roboto Mono"/>
                <a:ea typeface="Roboto Mono"/>
                <a:cs typeface="Roboto Mono"/>
                <a:sym typeface="Roboto Mono"/>
              </a:rPr>
              <a:t>private String color;</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457200" rtl="0" algn="l">
              <a:spcBef>
                <a:spcPts val="0"/>
              </a:spcBef>
              <a:spcAft>
                <a:spcPts val="0"/>
              </a:spcAft>
              <a:buNone/>
            </a:pPr>
            <a:r>
              <a:rPr lang="en">
                <a:latin typeface="Roboto Mono"/>
                <a:ea typeface="Roboto Mono"/>
                <a:cs typeface="Roboto Mono"/>
                <a:sym typeface="Roboto Mono"/>
              </a:rPr>
              <a:t>public int  mpg(){</a:t>
            </a:r>
            <a:endParaRPr>
              <a:latin typeface="Roboto Mono"/>
              <a:ea typeface="Roboto Mono"/>
              <a:cs typeface="Roboto Mono"/>
              <a:sym typeface="Roboto Mono"/>
            </a:endParaRPr>
          </a:p>
          <a:p>
            <a:pPr indent="0" lvl="0" marL="457200" rtl="0" algn="l">
              <a:spcBef>
                <a:spcPts val="0"/>
              </a:spcBef>
              <a:spcAft>
                <a:spcPts val="0"/>
              </a:spcAft>
              <a:buNone/>
            </a:pPr>
            <a:r>
              <a:t/>
            </a:r>
            <a:endParaRPr>
              <a:latin typeface="Roboto Mono"/>
              <a:ea typeface="Roboto Mono"/>
              <a:cs typeface="Roboto Mono"/>
              <a:sym typeface="Roboto Mono"/>
            </a:endParaRPr>
          </a:p>
          <a:p>
            <a:pPr indent="0" lvl="0" marL="457200" rtl="0" algn="l">
              <a:spcBef>
                <a:spcPts val="0"/>
              </a:spcBef>
              <a:spcAft>
                <a:spcPts val="0"/>
              </a:spcAft>
              <a:buNone/>
            </a:pPr>
            <a:r>
              <a:rPr lang="en">
                <a:latin typeface="Roboto Mono"/>
                <a:ea typeface="Roboto Mono"/>
                <a:cs typeface="Roboto Mono"/>
                <a:sym typeface="Roboto Mono"/>
              </a:rPr>
              <a:t>    return 0;</a:t>
            </a:r>
            <a:endParaRPr>
              <a:latin typeface="Roboto Mono"/>
              <a:ea typeface="Roboto Mono"/>
              <a:cs typeface="Roboto Mono"/>
              <a:sym typeface="Roboto Mono"/>
            </a:endParaRPr>
          </a:p>
          <a:p>
            <a:pPr indent="0" lvl="0" marL="457200" rtl="0" algn="l">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p:txBody>
      </p:sp>
      <p:sp>
        <p:nvSpPr>
          <p:cNvPr id="105" name="Google Shape;105;p19"/>
          <p:cNvSpPr/>
          <p:nvPr/>
        </p:nvSpPr>
        <p:spPr>
          <a:xfrm>
            <a:off x="5590950" y="2372125"/>
            <a:ext cx="3265200" cy="1457100"/>
          </a:xfrm>
          <a:prstGeom prst="roundRect">
            <a:avLst>
              <a:gd fmla="val 16667" name="adj"/>
            </a:avLst>
          </a:prstGeom>
          <a:noFill/>
          <a:ln cap="flat" cmpd="sng" w="3810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txBox="1"/>
          <p:nvPr>
            <p:ph type="title"/>
          </p:nvPr>
        </p:nvSpPr>
        <p:spPr>
          <a:xfrm>
            <a:off x="311700" y="445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a:t>
            </a:r>
            <a:endParaRPr/>
          </a:p>
        </p:txBody>
      </p:sp>
      <p:sp>
        <p:nvSpPr>
          <p:cNvPr id="107" name="Google Shape;107;p19"/>
          <p:cNvSpPr txBox="1"/>
          <p:nvPr>
            <p:ph idx="1" type="body"/>
          </p:nvPr>
        </p:nvSpPr>
        <p:spPr>
          <a:xfrm>
            <a:off x="311700" y="1152475"/>
            <a:ext cx="3125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50">
                <a:solidFill>
                  <a:srgbClr val="172B4D"/>
                </a:solidFill>
                <a:highlight>
                  <a:srgbClr val="FFFFFF"/>
                </a:highlight>
                <a:latin typeface="Roboto"/>
                <a:ea typeface="Roboto"/>
                <a:cs typeface="Roboto"/>
                <a:sym typeface="Roboto"/>
              </a:rPr>
              <a:t>A class  is a blueprint or model that defines </a:t>
            </a:r>
            <a:r>
              <a:rPr lang="en" sz="1550">
                <a:solidFill>
                  <a:srgbClr val="4A86E8"/>
                </a:solidFill>
                <a:highlight>
                  <a:srgbClr val="FFFFFF"/>
                </a:highlight>
                <a:latin typeface="Roboto"/>
                <a:ea typeface="Roboto"/>
                <a:cs typeface="Roboto"/>
                <a:sym typeface="Roboto"/>
              </a:rPr>
              <a:t>state </a:t>
            </a:r>
            <a:r>
              <a:rPr lang="en" sz="1550">
                <a:solidFill>
                  <a:srgbClr val="172B4D"/>
                </a:solidFill>
                <a:highlight>
                  <a:srgbClr val="FFFFFF"/>
                </a:highlight>
                <a:latin typeface="Roboto"/>
                <a:ea typeface="Roboto"/>
                <a:cs typeface="Roboto"/>
                <a:sym typeface="Roboto"/>
              </a:rPr>
              <a:t>with fields (aka variables) and </a:t>
            </a:r>
            <a:r>
              <a:rPr lang="en" sz="1550">
                <a:solidFill>
                  <a:srgbClr val="6AA84F"/>
                </a:solidFill>
                <a:highlight>
                  <a:srgbClr val="FFFFFF"/>
                </a:highlight>
                <a:latin typeface="Roboto"/>
                <a:ea typeface="Roboto"/>
                <a:cs typeface="Roboto"/>
                <a:sym typeface="Roboto"/>
              </a:rPr>
              <a:t>behavior</a:t>
            </a:r>
            <a:r>
              <a:rPr lang="en" sz="1550">
                <a:solidFill>
                  <a:srgbClr val="172B4D"/>
                </a:solidFill>
                <a:highlight>
                  <a:srgbClr val="FFFFFF"/>
                </a:highlight>
                <a:latin typeface="Roboto"/>
                <a:ea typeface="Roboto"/>
                <a:cs typeface="Roboto"/>
                <a:sym typeface="Roboto"/>
              </a:rPr>
              <a:t> with methods. We create new instances of a class that follow the blueprint but may have different property values.</a:t>
            </a:r>
            <a:endParaRPr sz="2300"/>
          </a:p>
        </p:txBody>
      </p:sp>
      <p:sp>
        <p:nvSpPr>
          <p:cNvPr id="108" name="Google Shape;108;p19"/>
          <p:cNvSpPr/>
          <p:nvPr/>
        </p:nvSpPr>
        <p:spPr>
          <a:xfrm>
            <a:off x="5590950" y="1152475"/>
            <a:ext cx="3329400" cy="1040400"/>
          </a:xfrm>
          <a:prstGeom prst="roundRect">
            <a:avLst>
              <a:gd fmla="val 16667" name="adj"/>
            </a:avLst>
          </a:prstGeom>
          <a:noFill/>
          <a:ln cap="flat" cmpd="sng" w="38100">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3493800" y="1152475"/>
            <a:ext cx="2067600" cy="1040400"/>
          </a:xfrm>
          <a:prstGeom prst="rightArrow">
            <a:avLst>
              <a:gd fmla="val 50000" name="adj1"/>
              <a:gd fmla="val 5029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3243325" y="2391775"/>
            <a:ext cx="2378700" cy="145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txBox="1"/>
          <p:nvPr/>
        </p:nvSpPr>
        <p:spPr>
          <a:xfrm>
            <a:off x="3153150" y="2765550"/>
            <a:ext cx="22917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Methods give the </a:t>
            </a:r>
            <a:r>
              <a:rPr lang="en">
                <a:solidFill>
                  <a:srgbClr val="6AA84F"/>
                </a:solidFill>
              </a:rPr>
              <a:t>behavior </a:t>
            </a:r>
            <a:r>
              <a:rPr lang="en">
                <a:solidFill>
                  <a:srgbClr val="434343"/>
                </a:solidFill>
              </a:rPr>
              <a:t>or functionality</a:t>
            </a:r>
            <a:r>
              <a:rPr lang="en">
                <a:solidFill>
                  <a:srgbClr val="6AA84F"/>
                </a:solidFill>
              </a:rPr>
              <a:t> </a:t>
            </a:r>
            <a:r>
              <a:rPr lang="en">
                <a:solidFill>
                  <a:srgbClr val="434343"/>
                </a:solidFill>
              </a:rPr>
              <a:t>of the object</a:t>
            </a:r>
            <a:endParaRPr>
              <a:solidFill>
                <a:srgbClr val="434343"/>
              </a:solidFill>
            </a:endParaRPr>
          </a:p>
        </p:txBody>
      </p:sp>
      <p:sp>
        <p:nvSpPr>
          <p:cNvPr id="112" name="Google Shape;112;p19"/>
          <p:cNvSpPr txBox="1"/>
          <p:nvPr/>
        </p:nvSpPr>
        <p:spPr>
          <a:xfrm>
            <a:off x="3417600" y="1406425"/>
            <a:ext cx="20676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Member variables hold </a:t>
            </a:r>
            <a:r>
              <a:rPr lang="en">
                <a:solidFill>
                  <a:srgbClr val="4A86E8"/>
                </a:solidFill>
              </a:rPr>
              <a:t>State </a:t>
            </a:r>
            <a:r>
              <a:rPr lang="en">
                <a:solidFill>
                  <a:srgbClr val="434343"/>
                </a:solidFill>
              </a:rPr>
              <a:t>of the object</a:t>
            </a:r>
            <a:endParaRPr>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225650" y="15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Access Modifiers</a:t>
            </a:r>
            <a:endParaRPr/>
          </a:p>
        </p:txBody>
      </p:sp>
      <p:sp>
        <p:nvSpPr>
          <p:cNvPr id="118" name="Google Shape;118;p20"/>
          <p:cNvSpPr txBox="1"/>
          <p:nvPr/>
        </p:nvSpPr>
        <p:spPr>
          <a:xfrm>
            <a:off x="311700" y="730325"/>
            <a:ext cx="8520600" cy="1287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900"/>
              </a:spcBef>
              <a:spcAft>
                <a:spcPts val="0"/>
              </a:spcAft>
              <a:buClr>
                <a:srgbClr val="172B4D"/>
              </a:buClr>
              <a:buSzPts val="1500"/>
              <a:buFont typeface="Roboto"/>
              <a:buChar char="●"/>
            </a:pPr>
            <a:r>
              <a:rPr lang="en" sz="1500">
                <a:solidFill>
                  <a:srgbClr val="172B4D"/>
                </a:solidFill>
                <a:latin typeface="Roboto"/>
                <a:ea typeface="Roboto"/>
                <a:cs typeface="Roboto"/>
                <a:sym typeface="Roboto"/>
              </a:rPr>
              <a:t>Visibility of classes, member methods, and variables</a:t>
            </a:r>
            <a:endParaRPr sz="1500">
              <a:solidFill>
                <a:srgbClr val="172B4D"/>
              </a:solidFill>
              <a:latin typeface="Roboto"/>
              <a:ea typeface="Roboto"/>
              <a:cs typeface="Roboto"/>
              <a:sym typeface="Roboto"/>
            </a:endParaRPr>
          </a:p>
          <a:p>
            <a:pPr indent="-323850" lvl="0" marL="457200" rtl="0" algn="l">
              <a:lnSpc>
                <a:spcPct val="115000"/>
              </a:lnSpc>
              <a:spcBef>
                <a:spcPts val="900"/>
              </a:spcBef>
              <a:spcAft>
                <a:spcPts val="0"/>
              </a:spcAft>
              <a:buClr>
                <a:srgbClr val="172B4D"/>
              </a:buClr>
              <a:buSzPts val="1500"/>
              <a:buFont typeface="Roboto"/>
              <a:buChar char="●"/>
            </a:pPr>
            <a:r>
              <a:rPr lang="en" sz="1500">
                <a:solidFill>
                  <a:srgbClr val="172B4D"/>
                </a:solidFill>
                <a:latin typeface="Roboto"/>
                <a:ea typeface="Roboto"/>
                <a:cs typeface="Roboto"/>
                <a:sym typeface="Roboto"/>
              </a:rPr>
              <a:t>Defines who can use a class, method, or variable.</a:t>
            </a:r>
            <a:endParaRPr sz="1500">
              <a:solidFill>
                <a:srgbClr val="172B4D"/>
              </a:solidFill>
              <a:latin typeface="Roboto"/>
              <a:ea typeface="Roboto"/>
              <a:cs typeface="Roboto"/>
              <a:sym typeface="Roboto"/>
            </a:endParaRPr>
          </a:p>
        </p:txBody>
      </p:sp>
      <p:graphicFrame>
        <p:nvGraphicFramePr>
          <p:cNvPr id="119" name="Google Shape;119;p20"/>
          <p:cNvGraphicFramePr/>
          <p:nvPr/>
        </p:nvGraphicFramePr>
        <p:xfrm>
          <a:off x="1754100" y="1704875"/>
          <a:ext cx="3000000" cy="3000000"/>
        </p:xfrm>
        <a:graphic>
          <a:graphicData uri="http://schemas.openxmlformats.org/drawingml/2006/table">
            <a:tbl>
              <a:tblPr>
                <a:noFill/>
                <a:tableStyleId>{19D1161A-E796-4CCA-8FA0-61B82D4B06E5}</a:tableStyleId>
              </a:tblPr>
              <a:tblGrid>
                <a:gridCol w="1745300"/>
                <a:gridCol w="3440375"/>
              </a:tblGrid>
              <a:tr h="367200">
                <a:tc>
                  <a:txBody>
                    <a:bodyPr/>
                    <a:lstStyle/>
                    <a:p>
                      <a:pPr indent="0" lvl="0" marL="0" rtl="0" algn="l">
                        <a:spcBef>
                          <a:spcPts val="0"/>
                        </a:spcBef>
                        <a:spcAft>
                          <a:spcPts val="0"/>
                        </a:spcAft>
                        <a:buNone/>
                      </a:pPr>
                      <a:r>
                        <a:rPr b="1" lang="en"/>
                        <a:t>Access Modifier</a:t>
                      </a:r>
                      <a:endParaRPr b="1"/>
                    </a:p>
                  </a:txBody>
                  <a:tcPr marT="91425" marB="91425" marR="91425" marL="91425"/>
                </a:tc>
                <a:tc>
                  <a:txBody>
                    <a:bodyPr/>
                    <a:lstStyle/>
                    <a:p>
                      <a:pPr indent="0" lvl="0" marL="0" rtl="0" algn="l">
                        <a:spcBef>
                          <a:spcPts val="0"/>
                        </a:spcBef>
                        <a:spcAft>
                          <a:spcPts val="0"/>
                        </a:spcAft>
                        <a:buNone/>
                      </a:pPr>
                      <a:r>
                        <a:rPr b="1" lang="en"/>
                        <a:t>Description</a:t>
                      </a:r>
                      <a:endParaRPr b="1"/>
                    </a:p>
                  </a:txBody>
                  <a:tcPr marT="91425" marB="91425" marR="91425" marL="91425"/>
                </a:tc>
              </a:tr>
              <a:tr h="429575">
                <a:tc>
                  <a:txBody>
                    <a:bodyPr/>
                    <a:lstStyle/>
                    <a:p>
                      <a:pPr indent="0" lvl="0" marL="0" rtl="0" algn="l">
                        <a:lnSpc>
                          <a:spcPct val="115000"/>
                        </a:lnSpc>
                        <a:spcBef>
                          <a:spcPts val="800"/>
                        </a:spcBef>
                        <a:spcAft>
                          <a:spcPts val="0"/>
                        </a:spcAft>
                        <a:buClr>
                          <a:srgbClr val="000000"/>
                        </a:buClr>
                        <a:buSzPts val="1100"/>
                        <a:buFont typeface="Arial"/>
                        <a:buNone/>
                      </a:pPr>
                      <a:r>
                        <a:rPr lang="en" sz="1200">
                          <a:solidFill>
                            <a:srgbClr val="172B4D"/>
                          </a:solidFill>
                          <a:latin typeface="Roboto"/>
                          <a:ea typeface="Roboto"/>
                          <a:cs typeface="Roboto"/>
                          <a:sym typeface="Roboto"/>
                        </a:rPr>
                        <a:t>public</a:t>
                      </a:r>
                      <a:endParaRPr sz="1200"/>
                    </a:p>
                  </a:txBody>
                  <a:tcPr marT="91425" marB="91425" marR="91425" marL="91425"/>
                </a:tc>
                <a:tc>
                  <a:txBody>
                    <a:bodyPr/>
                    <a:lstStyle/>
                    <a:p>
                      <a:pPr indent="0" lvl="0" marL="0" rtl="0" algn="l">
                        <a:lnSpc>
                          <a:spcPct val="115000"/>
                        </a:lnSpc>
                        <a:spcBef>
                          <a:spcPts val="800"/>
                        </a:spcBef>
                        <a:spcAft>
                          <a:spcPts val="0"/>
                        </a:spcAft>
                        <a:buClr>
                          <a:srgbClr val="000000"/>
                        </a:buClr>
                        <a:buSzPts val="1100"/>
                        <a:buFont typeface="Arial"/>
                        <a:buNone/>
                      </a:pPr>
                      <a:r>
                        <a:rPr lang="en" sz="1200">
                          <a:solidFill>
                            <a:srgbClr val="172B4D"/>
                          </a:solidFill>
                          <a:latin typeface="Roboto"/>
                          <a:ea typeface="Roboto"/>
                          <a:cs typeface="Roboto"/>
                          <a:sym typeface="Roboto"/>
                        </a:rPr>
                        <a:t>Accessible to anyone who can use our class</a:t>
                      </a:r>
                      <a:endParaRPr sz="1200"/>
                    </a:p>
                  </a:txBody>
                  <a:tcPr marT="91425" marB="91425" marR="91425" marL="91425"/>
                </a:tc>
              </a:tr>
              <a:tr h="452200">
                <a:tc>
                  <a:txBody>
                    <a:bodyPr/>
                    <a:lstStyle/>
                    <a:p>
                      <a:pPr indent="0" lvl="0" marL="0" rtl="0" algn="l">
                        <a:lnSpc>
                          <a:spcPct val="115000"/>
                        </a:lnSpc>
                        <a:spcBef>
                          <a:spcPts val="800"/>
                        </a:spcBef>
                        <a:spcAft>
                          <a:spcPts val="0"/>
                        </a:spcAft>
                        <a:buClr>
                          <a:srgbClr val="000000"/>
                        </a:buClr>
                        <a:buSzPts val="1100"/>
                        <a:buFont typeface="Arial"/>
                        <a:buNone/>
                      </a:pPr>
                      <a:r>
                        <a:rPr lang="en" sz="1200">
                          <a:solidFill>
                            <a:srgbClr val="172B4D"/>
                          </a:solidFill>
                          <a:latin typeface="Roboto"/>
                          <a:ea typeface="Roboto"/>
                          <a:cs typeface="Roboto"/>
                          <a:sym typeface="Roboto"/>
                        </a:rPr>
                        <a:t>private</a:t>
                      </a:r>
                      <a:endParaRPr sz="1200">
                        <a:solidFill>
                          <a:srgbClr val="172B4D"/>
                        </a:solidFill>
                        <a:latin typeface="Roboto"/>
                        <a:ea typeface="Roboto"/>
                        <a:cs typeface="Roboto"/>
                        <a:sym typeface="Roboto"/>
                      </a:endParaRPr>
                    </a:p>
                  </a:txBody>
                  <a:tcPr marT="91425" marB="91425" marR="91425" marL="91425"/>
                </a:tc>
                <a:tc>
                  <a:txBody>
                    <a:bodyPr/>
                    <a:lstStyle/>
                    <a:p>
                      <a:pPr indent="0" lvl="0" marL="0" rtl="0" algn="l">
                        <a:lnSpc>
                          <a:spcPct val="115000"/>
                        </a:lnSpc>
                        <a:spcBef>
                          <a:spcPts val="800"/>
                        </a:spcBef>
                        <a:spcAft>
                          <a:spcPts val="0"/>
                        </a:spcAft>
                        <a:buClr>
                          <a:srgbClr val="000000"/>
                        </a:buClr>
                        <a:buSzPts val="1100"/>
                        <a:buFont typeface="Arial"/>
                        <a:buNone/>
                      </a:pPr>
                      <a:r>
                        <a:rPr lang="en" sz="1200">
                          <a:solidFill>
                            <a:srgbClr val="172B4D"/>
                          </a:solidFill>
                          <a:latin typeface="Roboto"/>
                          <a:ea typeface="Roboto"/>
                          <a:cs typeface="Roboto"/>
                          <a:sym typeface="Roboto"/>
                        </a:rPr>
                        <a:t>Accessible only to code within the same class</a:t>
                      </a:r>
                      <a:endParaRPr sz="1200">
                        <a:solidFill>
                          <a:srgbClr val="172B4D"/>
                        </a:solidFill>
                        <a:latin typeface="Roboto"/>
                        <a:ea typeface="Roboto"/>
                        <a:cs typeface="Roboto"/>
                        <a:sym typeface="Roboto"/>
                      </a:endParaRPr>
                    </a:p>
                  </a:txBody>
                  <a:tcPr marT="91425" marB="91425" marR="91425" marL="91425"/>
                </a:tc>
              </a:tr>
            </a:tbl>
          </a:graphicData>
        </a:graphic>
      </p:graphicFrame>
      <p:sp>
        <p:nvSpPr>
          <p:cNvPr id="120" name="Google Shape;120;p20"/>
          <p:cNvSpPr txBox="1"/>
          <p:nvPr/>
        </p:nvSpPr>
        <p:spPr>
          <a:xfrm>
            <a:off x="553000" y="3471100"/>
            <a:ext cx="5667900" cy="13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Variables </a:t>
            </a:r>
            <a:r>
              <a:rPr lang="en"/>
              <a:t>in our class should always be private.    If the others need access to them, then they should be given access via public </a:t>
            </a:r>
            <a:r>
              <a:rPr i="1" lang="en"/>
              <a:t>getters</a:t>
            </a:r>
            <a:r>
              <a:rPr lang="en"/>
              <a:t> and </a:t>
            </a:r>
            <a:r>
              <a:rPr i="1" lang="en"/>
              <a:t>setters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Methods </a:t>
            </a:r>
            <a:r>
              <a:rPr lang="en"/>
              <a:t>should be public only if they are meant for use by the users of our class</a:t>
            </a:r>
            <a:endParaRPr/>
          </a:p>
        </p:txBody>
      </p:sp>
      <p:sp>
        <p:nvSpPr>
          <p:cNvPr id="121" name="Google Shape;121;p20"/>
          <p:cNvSpPr txBox="1"/>
          <p:nvPr/>
        </p:nvSpPr>
        <p:spPr>
          <a:xfrm>
            <a:off x="5626775" y="3083800"/>
            <a:ext cx="32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Protected, Default (covered later)</a:t>
            </a:r>
            <a:endParaRPr b="1" i="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Naming</a:t>
            </a:r>
            <a:endParaRPr/>
          </a:p>
        </p:txBody>
      </p:sp>
      <p:sp>
        <p:nvSpPr>
          <p:cNvPr id="127" name="Google Shape;12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0675" lvl="0" marL="4572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Use </a:t>
            </a:r>
            <a:r>
              <a:rPr b="1" i="1" lang="en" sz="1450">
                <a:solidFill>
                  <a:srgbClr val="172B4D"/>
                </a:solidFill>
                <a:highlight>
                  <a:srgbClr val="FFFFFF"/>
                </a:highlight>
                <a:latin typeface="Roboto"/>
                <a:ea typeface="Roboto"/>
                <a:cs typeface="Roboto"/>
                <a:sym typeface="Roboto"/>
              </a:rPr>
              <a:t>nouns or noun phrases</a:t>
            </a:r>
            <a:r>
              <a:rPr b="1" lang="en" sz="1450">
                <a:solidFill>
                  <a:srgbClr val="172B4D"/>
                </a:solidFill>
                <a:highlight>
                  <a:srgbClr val="FFFFFF"/>
                </a:highlight>
                <a:latin typeface="Roboto"/>
                <a:ea typeface="Roboto"/>
                <a:cs typeface="Roboto"/>
                <a:sym typeface="Roboto"/>
              </a:rPr>
              <a:t>,</a:t>
            </a:r>
            <a:r>
              <a:rPr lang="en" sz="1450">
                <a:solidFill>
                  <a:srgbClr val="172B4D"/>
                </a:solidFill>
                <a:highlight>
                  <a:srgbClr val="FFFFFF"/>
                </a:highlight>
                <a:latin typeface="Roboto"/>
                <a:ea typeface="Roboto"/>
                <a:cs typeface="Roboto"/>
                <a:sym typeface="Roboto"/>
              </a:rPr>
              <a:t> </a:t>
            </a:r>
            <a:r>
              <a:rPr b="1" i="1" lang="en" sz="1450">
                <a:solidFill>
                  <a:srgbClr val="172B4D"/>
                </a:solidFill>
                <a:highlight>
                  <a:srgbClr val="FFFFFF"/>
                </a:highlight>
                <a:latin typeface="Roboto"/>
                <a:ea typeface="Roboto"/>
                <a:cs typeface="Roboto"/>
                <a:sym typeface="Roboto"/>
              </a:rPr>
              <a:t>not verbs</a:t>
            </a:r>
            <a:endParaRPr b="1" i="1" sz="1450">
              <a:solidFill>
                <a:srgbClr val="172B4D"/>
              </a:solidFill>
              <a:highlight>
                <a:srgbClr val="FFFFFF"/>
              </a:highlight>
              <a:latin typeface="Roboto"/>
              <a:ea typeface="Roboto"/>
              <a:cs typeface="Roboto"/>
              <a:sym typeface="Roboto"/>
            </a:endParaRPr>
          </a:p>
          <a:p>
            <a:pPr indent="-320675" lvl="1" marL="9144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Short phrase that defines a </a:t>
            </a:r>
            <a:r>
              <a:rPr lang="en" sz="1450" u="sng">
                <a:solidFill>
                  <a:srgbClr val="172B4D"/>
                </a:solidFill>
                <a:highlight>
                  <a:srgbClr val="FFFFFF"/>
                </a:highlight>
                <a:latin typeface="Roboto"/>
                <a:ea typeface="Roboto"/>
                <a:cs typeface="Roboto"/>
                <a:sym typeface="Roboto"/>
              </a:rPr>
              <a:t>thing</a:t>
            </a:r>
            <a:endParaRPr sz="1450" u="sng">
              <a:solidFill>
                <a:srgbClr val="172B4D"/>
              </a:solidFill>
              <a:highlight>
                <a:srgbClr val="FFFFFF"/>
              </a:highlight>
              <a:latin typeface="Roboto"/>
              <a:ea typeface="Roboto"/>
              <a:cs typeface="Roboto"/>
              <a:sym typeface="Roboto"/>
            </a:endParaRPr>
          </a:p>
          <a:p>
            <a:pPr indent="-320675" lvl="0" marL="4572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Try to use the </a:t>
            </a:r>
            <a:r>
              <a:rPr b="1" i="1" lang="en" sz="1450">
                <a:solidFill>
                  <a:srgbClr val="172B4D"/>
                </a:solidFill>
                <a:highlight>
                  <a:srgbClr val="FFFFFF"/>
                </a:highlight>
                <a:latin typeface="Roboto"/>
                <a:ea typeface="Roboto"/>
                <a:cs typeface="Roboto"/>
                <a:sym typeface="Roboto"/>
              </a:rPr>
              <a:t>singular form</a:t>
            </a:r>
            <a:r>
              <a:rPr lang="en" sz="1450">
                <a:solidFill>
                  <a:srgbClr val="172B4D"/>
                </a:solidFill>
                <a:highlight>
                  <a:srgbClr val="FFFFFF"/>
                </a:highlight>
                <a:latin typeface="Roboto"/>
                <a:ea typeface="Roboto"/>
                <a:cs typeface="Roboto"/>
                <a:sym typeface="Roboto"/>
              </a:rPr>
              <a:t> of a class name</a:t>
            </a:r>
            <a:endParaRPr sz="1450">
              <a:solidFill>
                <a:srgbClr val="172B4D"/>
              </a:solidFill>
              <a:highlight>
                <a:srgbClr val="FFFFFF"/>
              </a:highlight>
              <a:latin typeface="Roboto"/>
              <a:ea typeface="Roboto"/>
              <a:cs typeface="Roboto"/>
              <a:sym typeface="Roboto"/>
            </a:endParaRPr>
          </a:p>
          <a:p>
            <a:pPr indent="-320675" lvl="1" marL="9144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Vehicle </a:t>
            </a:r>
            <a:r>
              <a:rPr lang="en" sz="1450" u="sng">
                <a:solidFill>
                  <a:srgbClr val="172B4D"/>
                </a:solidFill>
                <a:highlight>
                  <a:srgbClr val="FFFFFF"/>
                </a:highlight>
                <a:latin typeface="Roboto"/>
                <a:ea typeface="Roboto"/>
                <a:cs typeface="Roboto"/>
                <a:sym typeface="Roboto"/>
              </a:rPr>
              <a:t>not </a:t>
            </a:r>
            <a:r>
              <a:rPr lang="en" sz="1450">
                <a:solidFill>
                  <a:srgbClr val="172B4D"/>
                </a:solidFill>
                <a:highlight>
                  <a:srgbClr val="FFFFFF"/>
                </a:highlight>
                <a:latin typeface="Roboto"/>
                <a:ea typeface="Roboto"/>
                <a:cs typeface="Roboto"/>
                <a:sym typeface="Roboto"/>
              </a:rPr>
              <a:t>Vehicles</a:t>
            </a:r>
            <a:endParaRPr sz="1450">
              <a:solidFill>
                <a:srgbClr val="172B4D"/>
              </a:solidFill>
              <a:highlight>
                <a:srgbClr val="FFFFFF"/>
              </a:highlight>
              <a:latin typeface="Roboto"/>
              <a:ea typeface="Roboto"/>
              <a:cs typeface="Roboto"/>
              <a:sym typeface="Roboto"/>
            </a:endParaRPr>
          </a:p>
          <a:p>
            <a:pPr indent="-320675" lvl="1" marL="9144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Car </a:t>
            </a:r>
            <a:r>
              <a:rPr lang="en" sz="1450" u="sng">
                <a:solidFill>
                  <a:srgbClr val="172B4D"/>
                </a:solidFill>
                <a:highlight>
                  <a:srgbClr val="FFFFFF"/>
                </a:highlight>
                <a:latin typeface="Roboto"/>
                <a:ea typeface="Roboto"/>
                <a:cs typeface="Roboto"/>
                <a:sym typeface="Roboto"/>
              </a:rPr>
              <a:t>not</a:t>
            </a:r>
            <a:r>
              <a:rPr lang="en" sz="1450">
                <a:solidFill>
                  <a:srgbClr val="172B4D"/>
                </a:solidFill>
                <a:highlight>
                  <a:srgbClr val="FFFFFF"/>
                </a:highlight>
                <a:latin typeface="Roboto"/>
                <a:ea typeface="Roboto"/>
                <a:cs typeface="Roboto"/>
                <a:sym typeface="Roboto"/>
              </a:rPr>
              <a:t> Cars</a:t>
            </a:r>
            <a:endParaRPr sz="1450">
              <a:solidFill>
                <a:srgbClr val="172B4D"/>
              </a:solidFill>
              <a:highlight>
                <a:srgbClr val="FFFFFF"/>
              </a:highlight>
              <a:latin typeface="Roboto"/>
              <a:ea typeface="Roboto"/>
              <a:cs typeface="Roboto"/>
              <a:sym typeface="Roboto"/>
            </a:endParaRPr>
          </a:p>
          <a:p>
            <a:pPr indent="-320675" lvl="0" marL="4572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Class name </a:t>
            </a:r>
            <a:r>
              <a:rPr b="1" i="1" lang="en" sz="1450">
                <a:solidFill>
                  <a:srgbClr val="172B4D"/>
                </a:solidFill>
                <a:highlight>
                  <a:srgbClr val="FFFFFF"/>
                </a:highlight>
                <a:latin typeface="Roboto"/>
                <a:ea typeface="Roboto"/>
                <a:cs typeface="Roboto"/>
                <a:sym typeface="Roboto"/>
              </a:rPr>
              <a:t>must</a:t>
            </a:r>
            <a:r>
              <a:rPr lang="en" sz="1450">
                <a:solidFill>
                  <a:srgbClr val="172B4D"/>
                </a:solidFill>
                <a:highlight>
                  <a:srgbClr val="FFFFFF"/>
                </a:highlight>
                <a:latin typeface="Roboto"/>
                <a:ea typeface="Roboto"/>
                <a:cs typeface="Roboto"/>
                <a:sym typeface="Roboto"/>
              </a:rPr>
              <a:t> match the file name</a:t>
            </a:r>
            <a:endParaRPr sz="1450">
              <a:solidFill>
                <a:srgbClr val="172B4D"/>
              </a:solidFill>
              <a:highlight>
                <a:srgbClr val="FFFFFF"/>
              </a:highlight>
              <a:latin typeface="Roboto"/>
              <a:ea typeface="Roboto"/>
              <a:cs typeface="Roboto"/>
              <a:sym typeface="Roboto"/>
            </a:endParaRPr>
          </a:p>
          <a:p>
            <a:pPr indent="-320675" lvl="1" marL="9144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Inside of Car.java for the Car class</a:t>
            </a:r>
            <a:endParaRPr sz="1450">
              <a:solidFill>
                <a:srgbClr val="172B4D"/>
              </a:solidFill>
              <a:highlight>
                <a:srgbClr val="FFFFFF"/>
              </a:highlight>
              <a:latin typeface="Roboto"/>
              <a:ea typeface="Roboto"/>
              <a:cs typeface="Roboto"/>
              <a:sym typeface="Roboto"/>
            </a:endParaRPr>
          </a:p>
          <a:p>
            <a:pPr indent="-320675" lvl="0" marL="4572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Follow </a:t>
            </a:r>
            <a:r>
              <a:rPr b="1" lang="en" sz="1450">
                <a:solidFill>
                  <a:srgbClr val="172B4D"/>
                </a:solidFill>
                <a:highlight>
                  <a:srgbClr val="FFFFFF"/>
                </a:highlight>
                <a:latin typeface="Roboto"/>
                <a:ea typeface="Roboto"/>
                <a:cs typeface="Roboto"/>
                <a:sym typeface="Roboto"/>
              </a:rPr>
              <a:t>Pascal Casing</a:t>
            </a:r>
            <a:endParaRPr b="1" sz="1450">
              <a:solidFill>
                <a:srgbClr val="172B4D"/>
              </a:solidFill>
              <a:highlight>
                <a:srgbClr val="FFFFFF"/>
              </a:highlight>
              <a:latin typeface="Roboto"/>
              <a:ea typeface="Roboto"/>
              <a:cs typeface="Roboto"/>
              <a:sym typeface="Roboto"/>
            </a:endParaRPr>
          </a:p>
          <a:p>
            <a:pPr indent="-320675" lvl="1" marL="914400" rtl="0" algn="l">
              <a:spcBef>
                <a:spcPts val="0"/>
              </a:spcBef>
              <a:spcAft>
                <a:spcPts val="0"/>
              </a:spcAft>
              <a:buClr>
                <a:srgbClr val="172B4D"/>
              </a:buClr>
              <a:buSzPts val="1450"/>
              <a:buFont typeface="Roboto"/>
              <a:buChar char="○"/>
            </a:pPr>
            <a:r>
              <a:rPr lang="en" sz="1450">
                <a:solidFill>
                  <a:srgbClr val="172B4D"/>
                </a:solidFill>
                <a:highlight>
                  <a:srgbClr val="FFFFFF"/>
                </a:highlight>
                <a:latin typeface="Roboto"/>
                <a:ea typeface="Roboto"/>
                <a:cs typeface="Roboto"/>
                <a:sym typeface="Roboto"/>
              </a:rPr>
              <a:t>1st letter of every word is capitalized </a:t>
            </a:r>
            <a:endParaRPr sz="1450">
              <a:solidFill>
                <a:srgbClr val="172B4D"/>
              </a:solidFill>
              <a:highlight>
                <a:srgbClr val="FFFFFF"/>
              </a:highlight>
              <a:latin typeface="Roboto"/>
              <a:ea typeface="Roboto"/>
              <a:cs typeface="Roboto"/>
              <a:sym typeface="Roboto"/>
            </a:endParaRPr>
          </a:p>
          <a:p>
            <a:pPr indent="-298450" lvl="2" marL="1371600" rtl="0" algn="l">
              <a:spcBef>
                <a:spcPts val="0"/>
              </a:spcBef>
              <a:spcAft>
                <a:spcPts val="0"/>
              </a:spcAft>
              <a:buClr>
                <a:schemeClr val="dk1"/>
              </a:buClr>
              <a:buSzPts val="1100"/>
              <a:buAutoNum type="romanLcPeriod"/>
            </a:pPr>
            <a:r>
              <a:rPr lang="en" sz="1450">
                <a:solidFill>
                  <a:srgbClr val="172B4D"/>
                </a:solidFill>
                <a:highlight>
                  <a:srgbClr val="FFFFFF"/>
                </a:highlight>
                <a:latin typeface="Roboto"/>
                <a:ea typeface="Roboto"/>
                <a:cs typeface="Roboto"/>
                <a:sym typeface="Roboto"/>
              </a:rPr>
              <a:t>Ex. </a:t>
            </a:r>
            <a:r>
              <a:rPr lang="en" sz="1300">
                <a:solidFill>
                  <a:srgbClr val="172B4D"/>
                </a:solidFill>
                <a:highlight>
                  <a:srgbClr val="F4F5F7"/>
                </a:highlight>
                <a:latin typeface="Roboto Mono"/>
                <a:ea typeface="Roboto Mono"/>
                <a:cs typeface="Roboto Mono"/>
                <a:sym typeface="Roboto Mono"/>
              </a:rPr>
              <a:t>userAccount</a:t>
            </a:r>
            <a:r>
              <a:rPr lang="en" sz="1450">
                <a:solidFill>
                  <a:srgbClr val="172B4D"/>
                </a:solidFill>
                <a:highlight>
                  <a:srgbClr val="FFFFFF"/>
                </a:highlight>
                <a:latin typeface="Roboto"/>
                <a:ea typeface="Roboto"/>
                <a:cs typeface="Roboto"/>
                <a:sym typeface="Roboto"/>
              </a:rPr>
              <a:t> is in camel case and </a:t>
            </a:r>
            <a:r>
              <a:rPr b="1" lang="en" sz="1300">
                <a:solidFill>
                  <a:srgbClr val="172B4D"/>
                </a:solidFill>
                <a:highlight>
                  <a:srgbClr val="F4F5F7"/>
                </a:highlight>
                <a:latin typeface="Roboto Mono"/>
                <a:ea typeface="Roboto Mono"/>
                <a:cs typeface="Roboto Mono"/>
                <a:sym typeface="Roboto Mono"/>
              </a:rPr>
              <a:t>UserAccount</a:t>
            </a:r>
            <a:r>
              <a:rPr b="1" lang="en" sz="1450">
                <a:solidFill>
                  <a:srgbClr val="172B4D"/>
                </a:solidFill>
                <a:highlight>
                  <a:srgbClr val="FFFFFF"/>
                </a:highlight>
                <a:latin typeface="Roboto"/>
                <a:ea typeface="Roboto"/>
                <a:cs typeface="Roboto"/>
                <a:sym typeface="Roboto"/>
              </a:rPr>
              <a:t> is in Pascal case.</a:t>
            </a:r>
            <a:r>
              <a:rPr lang="en" sz="1450">
                <a:solidFill>
                  <a:srgbClr val="172B4D"/>
                </a:solidFill>
                <a:highlight>
                  <a:srgbClr val="FFFFFF"/>
                </a:highlight>
                <a:latin typeface="Roboto"/>
                <a:ea typeface="Roboto"/>
                <a:cs typeface="Roboto"/>
                <a:sym typeface="Roboto"/>
              </a:rPr>
              <a:t> </a:t>
            </a:r>
            <a:endParaRPr sz="1450">
              <a:solidFill>
                <a:srgbClr val="172B4D"/>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