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Proxima Nova Semibold"/>
      <p:regular r:id="rId32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0614be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0614be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0614be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0614be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0614be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0614be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f0614be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f0614be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0614be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0614be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0614be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0614be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f0614be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f0614be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0614be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0614be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0614be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f0614be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b3f491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b3f491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fb3f49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fb3f49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b3f491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b3f491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fb3f491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fb3f491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b3f491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b3f491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b3f4911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fb3f4911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0614b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0614b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0614be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0614be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M1 - Pair Programming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br>
              <a:rPr lang="en" sz="14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500" y="2105375"/>
            <a:ext cx="85206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programmers own everything.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Fair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98325" y="1776800"/>
            <a:ext cx="85206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turns </a:t>
            </a:r>
            <a:r>
              <a:rPr b="1" i="1" lang="en"/>
              <a:t>driving</a:t>
            </a:r>
            <a:r>
              <a:rPr lang="en"/>
              <a:t> (writing the code) and </a:t>
            </a:r>
            <a:r>
              <a:rPr b="1" lang="en"/>
              <a:t>navigating</a:t>
            </a:r>
            <a:r>
              <a:rPr lang="en"/>
              <a:t> (continually reviewing)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 a limit (time, lines of code, problems, etc) and switch on time.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16275"/>
            <a:ext cx="8520600" cy="3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Defects and problems belong to the pair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together to solve issues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never your partner’s fault - if you both did it together, so you own the blame.  fix it together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hands and Stay Together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</a:t>
            </a:r>
            <a:r>
              <a:rPr lang="en"/>
              <a:t>work must be done together, no exceptions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not a competition - it is 2 programmers working together to solve a singular task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partner needs a break, then you take a break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You’re Sorry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ego-less programming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insist on it being your way, even if you think it is better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get defensive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be aggressive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Problems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are at different skill levels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partner taking control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partner sitting back and not contributing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Scheduling and reliability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Lack of communication about expectations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 of Pair Programming	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turns doing the assignment (</a:t>
            </a:r>
            <a:r>
              <a:rPr i="1" lang="en"/>
              <a:t>you do today’s, I will do tomorrow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Splitting the assignment and each doing half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Working on the assignment without your pair partner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partner rewriting code you worked on together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Coming to ask an instructor for help without your partner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Never clone a new repository inside another. </a:t>
            </a:r>
            <a:br>
              <a:rPr b="1" lang="en"/>
            </a:br>
            <a:br>
              <a:rPr lang="en"/>
            </a:br>
            <a:r>
              <a:rPr lang="en"/>
              <a:t>Put pair projects in a pairs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clone “the url you copied from gitlab for your pair repo”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work on a shared repo</a:t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723400" y="1785300"/>
            <a:ext cx="2176800" cy="31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749950" y="1858300"/>
            <a:ext cx="21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 (Driver) codes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3232100" y="1234450"/>
            <a:ext cx="2628180" cy="849474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GitLab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(origin)</a:t>
            </a:r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 flipH="1" rot="10800000">
            <a:off x="3033025" y="2130350"/>
            <a:ext cx="7035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0"/>
          <p:cNvSpPr txBox="1"/>
          <p:nvPr/>
        </p:nvSpPr>
        <p:spPr>
          <a:xfrm>
            <a:off x="882700" y="2269775"/>
            <a:ext cx="1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723400" y="2316225"/>
            <a:ext cx="21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 “..”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origin main</a:t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6192175" y="1785300"/>
            <a:ext cx="2780700" cy="31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6218725" y="1705900"/>
            <a:ext cx="27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 (Navigator) - No coding then takes over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6192175" y="2316225"/>
            <a:ext cx="21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 “..”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origin main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6271525" y="3205250"/>
            <a:ext cx="28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 (takes over as Driver</a:t>
            </a:r>
            <a:br>
              <a:rPr lang="en"/>
            </a:br>
            <a:r>
              <a:rPr lang="en"/>
              <a:t>and codes awhile… then)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749950" y="3344675"/>
            <a:ext cx="23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 (Navigator)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723400" y="3802600"/>
            <a:ext cx="21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 “..”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origin main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6271525" y="3689800"/>
            <a:ext cx="21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 “..”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origin main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278750" y="187157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5817025" y="187157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5787025" y="3205250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</p:txBody>
      </p:sp>
      <p:cxnSp>
        <p:nvCxnSpPr>
          <p:cNvPr id="196" name="Google Shape;196;p30"/>
          <p:cNvCxnSpPr/>
          <p:nvPr/>
        </p:nvCxnSpPr>
        <p:spPr>
          <a:xfrm>
            <a:off x="5256325" y="2064025"/>
            <a:ext cx="7434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0"/>
          <p:cNvCxnSpPr>
            <a:stCxn id="195" idx="1"/>
          </p:cNvCxnSpPr>
          <p:nvPr/>
        </p:nvCxnSpPr>
        <p:spPr>
          <a:xfrm rot="10800000">
            <a:off x="4818325" y="2256350"/>
            <a:ext cx="968700" cy="11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0"/>
          <p:cNvCxnSpPr>
            <a:endCxn id="190" idx="3"/>
          </p:cNvCxnSpPr>
          <p:nvPr/>
        </p:nvCxnSpPr>
        <p:spPr>
          <a:xfrm flipH="1">
            <a:off x="3119050" y="2163575"/>
            <a:ext cx="9957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0"/>
          <p:cNvSpPr txBox="1"/>
          <p:nvPr/>
        </p:nvSpPr>
        <p:spPr>
          <a:xfrm rot="-1763743">
            <a:off x="3016549" y="2011813"/>
            <a:ext cx="616700" cy="338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pushes</a:t>
            </a:r>
            <a:endParaRPr sz="1000"/>
          </a:p>
        </p:txBody>
      </p:sp>
      <p:sp>
        <p:nvSpPr>
          <p:cNvPr id="200" name="Google Shape;200;p30"/>
          <p:cNvSpPr txBox="1"/>
          <p:nvPr/>
        </p:nvSpPr>
        <p:spPr>
          <a:xfrm rot="2959206">
            <a:off x="5127054" y="2684809"/>
            <a:ext cx="616723" cy="3384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pushes</a:t>
            </a:r>
            <a:endParaRPr sz="1000"/>
          </a:p>
        </p:txBody>
      </p:sp>
      <p:sp>
        <p:nvSpPr>
          <p:cNvPr id="201" name="Google Shape;201;p30"/>
          <p:cNvSpPr txBox="1"/>
          <p:nvPr/>
        </p:nvSpPr>
        <p:spPr>
          <a:xfrm rot="-3167401">
            <a:off x="3485145" y="2727128"/>
            <a:ext cx="616631" cy="338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pulls</a:t>
            </a:r>
            <a:endParaRPr sz="1000"/>
          </a:p>
        </p:txBody>
      </p:sp>
      <p:sp>
        <p:nvSpPr>
          <p:cNvPr id="202" name="Google Shape;202;p30"/>
          <p:cNvSpPr txBox="1"/>
          <p:nvPr/>
        </p:nvSpPr>
        <p:spPr>
          <a:xfrm rot="2285113">
            <a:off x="5400516" y="2090783"/>
            <a:ext cx="616699" cy="3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pulls</a:t>
            </a:r>
            <a:endParaRPr sz="1000"/>
          </a:p>
        </p:txBody>
      </p:sp>
      <p:sp>
        <p:nvSpPr>
          <p:cNvPr id="203" name="Google Shape;203;p30"/>
          <p:cNvSpPr txBox="1"/>
          <p:nvPr/>
        </p:nvSpPr>
        <p:spPr>
          <a:xfrm>
            <a:off x="2973150" y="362442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2999838" y="4320525"/>
            <a:ext cx="309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you are the navigator, DO NOT touch any project files. A changed timestamp will cause a merge conflict.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06725"/>
            <a:ext cx="8520600" cy="8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274075" y="1824600"/>
            <a:ext cx="6354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Static Keyword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Build epic burger stuff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Pair programming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850" y="182700"/>
            <a:ext cx="47625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759054" y="1288175"/>
            <a:ext cx="4595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Static keyword ahead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rot="-567">
            <a:off x="5233959" y="3718253"/>
            <a:ext cx="3636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4"/>
                </a:highlight>
              </a:rPr>
              <a:t>DO NOT let IntelliJ tell you you need to create static variables and methods!</a:t>
            </a:r>
            <a:endParaRPr b="1" sz="1800">
              <a:highlight>
                <a:schemeClr val="accent4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62650" y="3809450"/>
            <a:ext cx="382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AVOID STATIC except in fairly rare cases.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7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Static members belong to the class. </a:t>
            </a:r>
            <a:r>
              <a:rPr b="1" i="1"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Instance members belong to an instance of the class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400" u="sng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Static methods can be invoked without creating an instance of the class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   Static variables and methods cannot be accessed with the </a:t>
            </a:r>
            <a:r>
              <a:rPr b="1"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" sz="1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keyword, since they are not part of the object.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" sz="14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int y = x + 5;</a:t>
            </a:r>
            <a:endParaRPr sz="140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int y =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.x + 5; 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 ← this keyword this cannot be used with static</a:t>
            </a:r>
            <a:endParaRPr sz="1400">
              <a:solidFill>
                <a:srgbClr val="000000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static variables belong to the </a:t>
            </a:r>
            <a:r>
              <a:rPr i="1" lang="en"/>
              <a:t>class</a:t>
            </a:r>
            <a:r>
              <a:rPr lang="en"/>
              <a:t> and not the </a:t>
            </a:r>
            <a:r>
              <a:rPr i="1" lang="en"/>
              <a:t>object</a:t>
            </a:r>
            <a:r>
              <a:rPr lang="en"/>
              <a:t> changes to the value from one object can be seen from all objects.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25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850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375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714500" y="1977650"/>
            <a:ext cx="122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875550" y="1977650"/>
            <a:ext cx="917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066400" y="1965650"/>
            <a:ext cx="122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135425" y="71500"/>
            <a:ext cx="50409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 a mole example (normal - no static)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042350" y="2942400"/>
            <a:ext cx="2878800" cy="2201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WhackAMole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private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rgbClr val="7F0055"/>
                </a:solidFill>
              </a:rPr>
              <a:t>int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 = 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public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rgbClr val="7F0055"/>
                </a:solidFill>
              </a:rPr>
              <a:t>void</a:t>
            </a:r>
            <a:r>
              <a:rPr lang="en" sz="900">
                <a:solidFill>
                  <a:schemeClr val="dk1"/>
                </a:solidFill>
              </a:rPr>
              <a:t> increment()  {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++;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public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rgbClr val="7F0055"/>
                </a:solidFill>
              </a:rPr>
              <a:t>int</a:t>
            </a:r>
            <a:r>
              <a:rPr lang="en" sz="900">
                <a:solidFill>
                  <a:schemeClr val="dk1"/>
                </a:solidFill>
              </a:rPr>
              <a:t> getCount()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</a:t>
            </a:r>
            <a:r>
              <a:rPr b="1" lang="en" sz="900">
                <a:solidFill>
                  <a:srgbClr val="7F0055"/>
                </a:solidFill>
              </a:rPr>
              <a:t>return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977600" y="2340750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Whacked: 2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63825" y="2340750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Whacked: 1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526550" y="2362575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Whacked:1 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977600" y="3088775"/>
            <a:ext cx="168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using static variable/methods</a:t>
            </a:r>
            <a:br>
              <a:rPr lang="en"/>
            </a:br>
            <a:r>
              <a:rPr lang="en"/>
              <a:t>(</a:t>
            </a:r>
            <a:r>
              <a:rPr b="1" lang="en"/>
              <a:t>each instance has its own variable value</a:t>
            </a:r>
            <a:r>
              <a:rPr lang="en"/>
              <a:t>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25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850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375" y="765575"/>
            <a:ext cx="1590125" cy="10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714500" y="1977650"/>
            <a:ext cx="1220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875550" y="1977650"/>
            <a:ext cx="917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6066400" y="1965650"/>
            <a:ext cx="122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262775" y="87725"/>
            <a:ext cx="694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 a mole example using static (avoid unless you know what you are doing) 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042350" y="2942400"/>
            <a:ext cx="2878800" cy="2201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WhackAMole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public</a:t>
            </a:r>
            <a:r>
              <a:rPr lang="en" sz="900">
                <a:solidFill>
                  <a:schemeClr val="dk1"/>
                </a:solidFill>
              </a:rPr>
              <a:t> static </a:t>
            </a:r>
            <a:r>
              <a:rPr b="1" lang="en" sz="900">
                <a:solidFill>
                  <a:srgbClr val="7F0055"/>
                </a:solidFill>
              </a:rPr>
              <a:t>int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 =0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public</a:t>
            </a:r>
            <a:r>
              <a:rPr lang="en" sz="900">
                <a:solidFill>
                  <a:schemeClr val="dk1"/>
                </a:solidFill>
              </a:rPr>
              <a:t> static </a:t>
            </a:r>
            <a:r>
              <a:rPr b="1" lang="en" sz="900">
                <a:solidFill>
                  <a:srgbClr val="7F0055"/>
                </a:solidFill>
              </a:rPr>
              <a:t>void</a:t>
            </a:r>
            <a:r>
              <a:rPr lang="en" sz="900">
                <a:solidFill>
                  <a:schemeClr val="dk1"/>
                </a:solidFill>
              </a:rPr>
              <a:t> increment()  {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    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++;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F0055"/>
                </a:solidFill>
              </a:rPr>
              <a:t>public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rgbClr val="7F0055"/>
                </a:solidFill>
              </a:rPr>
              <a:t>static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rgbClr val="7F0055"/>
                </a:solidFill>
              </a:rPr>
              <a:t>int</a:t>
            </a:r>
            <a:r>
              <a:rPr lang="en" sz="900">
                <a:solidFill>
                  <a:schemeClr val="dk1"/>
                </a:solidFill>
              </a:rPr>
              <a:t> getCount()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</a:t>
            </a:r>
            <a:r>
              <a:rPr b="1" lang="en" sz="900">
                <a:solidFill>
                  <a:srgbClr val="7F0055"/>
                </a:solidFill>
              </a:rPr>
              <a:t>return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rgbClr val="0000C0"/>
                </a:solidFill>
              </a:rPr>
              <a:t>count</a:t>
            </a:r>
            <a:r>
              <a:rPr lang="en" sz="900">
                <a:solidFill>
                  <a:schemeClr val="dk1"/>
                </a:solidFill>
              </a:rPr>
              <a:t>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977600" y="2340750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Whacked: 1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240025" y="2340750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Whacked:1 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596650" y="2296125"/>
            <a:ext cx="229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Whacked: 1   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43900" y="3088775"/>
            <a:ext cx="229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static variable/methods</a:t>
            </a:r>
            <a:br>
              <a:rPr lang="en"/>
            </a:br>
            <a:r>
              <a:rPr lang="en"/>
              <a:t>(usually BAD)</a:t>
            </a:r>
            <a:br>
              <a:rPr lang="en"/>
            </a:br>
            <a:br>
              <a:rPr lang="en"/>
            </a:br>
            <a:r>
              <a:rPr b="1" lang="en"/>
              <a:t>Each instance shares the variable data value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25" y="863400"/>
            <a:ext cx="43257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Definition: </a:t>
            </a:r>
            <a:r>
              <a:rPr lang="en" sz="1600">
                <a:solidFill>
                  <a:schemeClr val="dk1"/>
                </a:solidFill>
              </a:rPr>
              <a:t> a practice in which two programmers work side-by-side at one computer, continuously collaborating on the same design, algorithm, code, or test. This method has been demonstrated to improve productivity and the quality of software products.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Driver </a:t>
            </a:r>
            <a:r>
              <a:rPr lang="en" sz="1600">
                <a:solidFill>
                  <a:schemeClr val="dk1"/>
                </a:solidFill>
              </a:rPr>
              <a:t>- writes code, but does not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come up with ideas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Navigator </a:t>
            </a:r>
            <a:r>
              <a:rPr lang="en" sz="1600">
                <a:solidFill>
                  <a:schemeClr val="dk1"/>
                </a:solidFill>
              </a:rPr>
              <a:t>- comes up with ideas,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but does not write code</a:t>
            </a:r>
            <a:endParaRPr sz="23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49" y="2361474"/>
            <a:ext cx="4209225" cy="22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46725" y="18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Rules of Pair Programming</a:t>
            </a:r>
            <a:endParaRPr sz="35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2635975"/>
            <a:ext cx="85206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Paraphrased from the article: Everything I Needed to Pair Program, I Learned in Kindergarten - 1999 Laurie Williams and Robert Kessler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