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Proxima Nova Semibold"/>
      <p:regular r:id="rId32"/>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roximaNovaSemibold-bold.fntdata"/><Relationship Id="rId10" Type="http://schemas.openxmlformats.org/officeDocument/2006/relationships/slide" Target="slides/slide5.xml"/><Relationship Id="rId32"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c1969ea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c1969ea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fe91f19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fe91f19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5abb301a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5abb301a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5abb301a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5abb301a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5abb301a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abb301a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5abb301a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5abb301a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5abb301ad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5abb301ad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5abb301a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abb301a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5abb301a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5abb301a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11e489f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11e489f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5ac133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5ac133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b86489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b86489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5abb301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5abb301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5abb301a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5abb301a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5abb301a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abb301a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5abb301a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5abb301a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c1969ea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c1969ea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oracle.com/javase/7/docs/api/java/math/BigDecim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Inheritance</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M1-D11</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 Example?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54450" y="29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Inheritance in Java</a:t>
            </a:r>
            <a:endParaRPr/>
          </a:p>
        </p:txBody>
      </p:sp>
      <p:pic>
        <p:nvPicPr>
          <p:cNvPr id="143" name="Google Shape;143;p24"/>
          <p:cNvPicPr preferRelativeResize="0"/>
          <p:nvPr/>
        </p:nvPicPr>
        <p:blipFill>
          <a:blip r:embed="rId3">
            <a:alphaModFix/>
          </a:blip>
          <a:stretch>
            <a:fillRect/>
          </a:stretch>
        </p:blipFill>
        <p:spPr>
          <a:xfrm>
            <a:off x="152400" y="1017450"/>
            <a:ext cx="8778391" cy="3973650"/>
          </a:xfrm>
          <a:prstGeom prst="rect">
            <a:avLst/>
          </a:prstGeom>
          <a:noFill/>
          <a:ln>
            <a:noFill/>
          </a:ln>
        </p:spPr>
      </p:pic>
      <p:pic>
        <p:nvPicPr>
          <p:cNvPr descr="tagline.png" id="144" name="Google Shape;144;p24"/>
          <p:cNvPicPr preferRelativeResize="0"/>
          <p:nvPr/>
        </p:nvPicPr>
        <p:blipFill>
          <a:blip r:embed="rId4">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5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 to a superclass  (upclassing)</a:t>
            </a:r>
            <a:endParaRPr/>
          </a:p>
        </p:txBody>
      </p:sp>
      <p:sp>
        <p:nvSpPr>
          <p:cNvPr id="150" name="Google Shape;150;p25"/>
          <p:cNvSpPr txBox="1"/>
          <p:nvPr>
            <p:ph idx="1" type="body"/>
          </p:nvPr>
        </p:nvSpPr>
        <p:spPr>
          <a:xfrm>
            <a:off x="311700" y="787400"/>
            <a:ext cx="8520600" cy="94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u="sng"/>
              <a:t>Objects can be cast to any superclass type in their hierarchy</a:t>
            </a:r>
            <a:r>
              <a:rPr lang="en" sz="1400"/>
              <a:t>.  Casting to a superclass is called </a:t>
            </a:r>
            <a:r>
              <a:rPr b="1" lang="en" sz="1400"/>
              <a:t>Upclassing</a:t>
            </a:r>
            <a:r>
              <a:rPr lang="en" sz="1400"/>
              <a:t>. </a:t>
            </a:r>
            <a:endParaRPr sz="1400"/>
          </a:p>
        </p:txBody>
      </p:sp>
      <p:sp>
        <p:nvSpPr>
          <p:cNvPr id="151" name="Google Shape;151;p25"/>
          <p:cNvSpPr txBox="1"/>
          <p:nvPr>
            <p:ph idx="1" type="body"/>
          </p:nvPr>
        </p:nvSpPr>
        <p:spPr>
          <a:xfrm>
            <a:off x="311700" y="1557450"/>
            <a:ext cx="8520600" cy="15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Upclassing is widening, so it is implicit (automatic). </a:t>
            </a:r>
            <a:endParaRPr sz="1500"/>
          </a:p>
          <a:p>
            <a:pPr indent="0" lvl="0" marL="0" rtl="0" algn="l">
              <a:spcBef>
                <a:spcPts val="1600"/>
              </a:spcBef>
              <a:spcAft>
                <a:spcPts val="0"/>
              </a:spcAft>
              <a:buNone/>
            </a:pPr>
            <a:r>
              <a:rPr lang="en" sz="1500"/>
              <a:t>	</a:t>
            </a:r>
            <a:r>
              <a:rPr lang="en" sz="1200">
                <a:solidFill>
                  <a:srgbClr val="000000"/>
                </a:solidFill>
                <a:latin typeface="Courier New"/>
                <a:ea typeface="Courier New"/>
                <a:cs typeface="Courier New"/>
                <a:sym typeface="Courier New"/>
              </a:rPr>
              <a:t>CheckingAccount</a:t>
            </a:r>
            <a:r>
              <a:rPr lang="en" sz="1200">
                <a:solidFill>
                  <a:srgbClr val="000000"/>
                </a:solidFill>
                <a:latin typeface="Courier New"/>
                <a:ea typeface="Courier New"/>
                <a:cs typeface="Courier New"/>
                <a:sym typeface="Courier New"/>
              </a:rPr>
              <a:t> checking = new CheckingAccount();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BankAccount bankAccount = checking;</a:t>
            </a:r>
            <a:endParaRPr sz="12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 sz="1200">
                <a:solidFill>
                  <a:srgbClr val="000000"/>
                </a:solidFill>
                <a:latin typeface="Courier New"/>
                <a:ea typeface="Courier New"/>
                <a:cs typeface="Courier New"/>
                <a:sym typeface="Courier New"/>
              </a:rPr>
              <a:t>	Object obj = bankAccount;</a:t>
            </a:r>
            <a:endParaRPr sz="1200">
              <a:solidFill>
                <a:srgbClr val="000000"/>
              </a:solidFill>
              <a:latin typeface="Courier New"/>
              <a:ea typeface="Courier New"/>
              <a:cs typeface="Courier New"/>
              <a:sym typeface="Courier New"/>
            </a:endParaRPr>
          </a:p>
        </p:txBody>
      </p:sp>
      <p:sp>
        <p:nvSpPr>
          <p:cNvPr id="152" name="Google Shape;152;p25"/>
          <p:cNvSpPr txBox="1"/>
          <p:nvPr/>
        </p:nvSpPr>
        <p:spPr>
          <a:xfrm>
            <a:off x="552650" y="3363900"/>
            <a:ext cx="4933500" cy="11088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300">
                <a:solidFill>
                  <a:schemeClr val="dk2"/>
                </a:solidFill>
              </a:rPr>
              <a:t>Casting changes the way we view and use the object, but not the object itself.   When an object is cast as another object in its hierarchy, then it can be treated as the object it is cast as, and will only have the methods and properties available to that type. </a:t>
            </a:r>
            <a:endParaRPr sz="1300"/>
          </a:p>
        </p:txBody>
      </p:sp>
      <p:pic>
        <p:nvPicPr>
          <p:cNvPr id="153" name="Google Shape;153;p25"/>
          <p:cNvPicPr preferRelativeResize="0"/>
          <p:nvPr/>
        </p:nvPicPr>
        <p:blipFill>
          <a:blip r:embed="rId3">
            <a:alphaModFix/>
          </a:blip>
          <a:stretch>
            <a:fillRect/>
          </a:stretch>
        </p:blipFill>
        <p:spPr>
          <a:xfrm>
            <a:off x="6691525" y="1168275"/>
            <a:ext cx="1368675" cy="3723825"/>
          </a:xfrm>
          <a:prstGeom prst="rect">
            <a:avLst/>
          </a:prstGeom>
          <a:noFill/>
          <a:ln>
            <a:noFill/>
          </a:ln>
        </p:spPr>
      </p:pic>
      <p:pic>
        <p:nvPicPr>
          <p:cNvPr descr="tagline.png" id="154" name="Google Shape;154;p25"/>
          <p:cNvPicPr preferRelativeResize="0"/>
          <p:nvPr/>
        </p:nvPicPr>
        <p:blipFill>
          <a:blip r:embed="rId4">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4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 to a subclass (downcasting)</a:t>
            </a:r>
            <a:endParaRPr/>
          </a:p>
        </p:txBody>
      </p:sp>
      <p:sp>
        <p:nvSpPr>
          <p:cNvPr id="160" name="Google Shape;160;p26"/>
          <p:cNvSpPr txBox="1"/>
          <p:nvPr>
            <p:ph idx="1" type="body"/>
          </p:nvPr>
        </p:nvSpPr>
        <p:spPr>
          <a:xfrm>
            <a:off x="311700" y="942525"/>
            <a:ext cx="8520600" cy="19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Objects can be cast to any of their subclass types, called </a:t>
            </a:r>
            <a:r>
              <a:rPr b="1" lang="en" sz="1400"/>
              <a:t>Downcasting</a:t>
            </a:r>
            <a:r>
              <a:rPr lang="en" sz="1400"/>
              <a:t>,  provided that internally the Object is already that subclass type.  Downcasting is narrowing, so must be explicit.  </a:t>
            </a:r>
            <a:endParaRPr sz="1400"/>
          </a:p>
          <a:p>
            <a:pPr indent="457200" lvl="0" marL="0" rtl="0" algn="l">
              <a:spcBef>
                <a:spcPts val="1600"/>
              </a:spcBef>
              <a:spcAft>
                <a:spcPts val="0"/>
              </a:spcAft>
              <a:buNone/>
            </a:pPr>
            <a:r>
              <a:rPr lang="en" sz="1200">
                <a:solidFill>
                  <a:srgbClr val="000000"/>
                </a:solidFill>
                <a:latin typeface="Courier New"/>
                <a:ea typeface="Courier New"/>
                <a:cs typeface="Courier New"/>
                <a:sym typeface="Courier New"/>
              </a:rPr>
              <a:t>CheckingAccount</a:t>
            </a:r>
            <a:r>
              <a:rPr lang="en" sz="1200">
                <a:solidFill>
                  <a:srgbClr val="000000"/>
                </a:solidFill>
                <a:latin typeface="Courier New"/>
                <a:ea typeface="Courier New"/>
                <a:cs typeface="Courier New"/>
                <a:sym typeface="Courier New"/>
              </a:rPr>
              <a:t> checking = new CheckingAccount();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BankAccount bankAccount = checking;</a:t>
            </a:r>
            <a:endParaRPr sz="12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 sz="1200">
                <a:solidFill>
                  <a:srgbClr val="000000"/>
                </a:solidFill>
                <a:latin typeface="Courier New"/>
                <a:ea typeface="Courier New"/>
                <a:cs typeface="Courier New"/>
                <a:sym typeface="Courier New"/>
              </a:rPr>
              <a:t>	CheckingAccount backToCheckingAccount = (CheckingAccount) bankAccount;</a:t>
            </a:r>
            <a:endParaRPr sz="1400">
              <a:solidFill>
                <a:srgbClr val="000000"/>
              </a:solidFill>
            </a:endParaRPr>
          </a:p>
        </p:txBody>
      </p:sp>
      <p:sp>
        <p:nvSpPr>
          <p:cNvPr id="161" name="Google Shape;161;p26"/>
          <p:cNvSpPr txBox="1"/>
          <p:nvPr>
            <p:ph idx="1" type="body"/>
          </p:nvPr>
        </p:nvSpPr>
        <p:spPr>
          <a:xfrm>
            <a:off x="311700" y="2888950"/>
            <a:ext cx="85206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the Object is not internally the subclass type it is being cast as, then it will result in a ClassCastException runtime error</a:t>
            </a:r>
            <a:endParaRPr sz="1400"/>
          </a:p>
          <a:p>
            <a:pPr indent="457200" lvl="0" marL="0" rtl="0" algn="l">
              <a:spcBef>
                <a:spcPts val="1600"/>
              </a:spcBef>
              <a:spcAft>
                <a:spcPts val="0"/>
              </a:spcAft>
              <a:buNone/>
            </a:pPr>
            <a:r>
              <a:rPr lang="en" sz="1200">
                <a:solidFill>
                  <a:srgbClr val="000000"/>
                </a:solidFill>
                <a:latin typeface="Courier New"/>
                <a:ea typeface="Courier New"/>
                <a:cs typeface="Courier New"/>
                <a:sym typeface="Courier New"/>
              </a:rPr>
              <a:t>BankAccount</a:t>
            </a:r>
            <a:r>
              <a:rPr lang="en" sz="1200">
                <a:solidFill>
                  <a:srgbClr val="000000"/>
                </a:solidFill>
                <a:latin typeface="Courier New"/>
                <a:ea typeface="Courier New"/>
                <a:cs typeface="Courier New"/>
                <a:sym typeface="Courier New"/>
              </a:rPr>
              <a:t> bankAccount = new </a:t>
            </a:r>
            <a:r>
              <a:rPr lang="en" sz="1200">
                <a:solidFill>
                  <a:srgbClr val="000000"/>
                </a:solidFill>
                <a:latin typeface="Courier New"/>
                <a:ea typeface="Courier New"/>
                <a:cs typeface="Courier New"/>
                <a:sym typeface="Courier New"/>
              </a:rPr>
              <a:t>Bank</a:t>
            </a:r>
            <a:r>
              <a:rPr lang="en" sz="1200">
                <a:solidFill>
                  <a:srgbClr val="000000"/>
                </a:solidFill>
                <a:latin typeface="Courier New"/>
                <a:ea typeface="Courier New"/>
                <a:cs typeface="Courier New"/>
                <a:sym typeface="Courier New"/>
              </a:rPr>
              <a:t>Account();</a:t>
            </a:r>
            <a:br>
              <a:rPr lang="en" sz="1200">
                <a:latin typeface="Courier New"/>
                <a:ea typeface="Courier New"/>
                <a:cs typeface="Courier New"/>
                <a:sym typeface="Courier New"/>
              </a:rPr>
            </a:br>
            <a:r>
              <a:rPr lang="en" sz="1200">
                <a:solidFill>
                  <a:srgbClr val="FF0000"/>
                </a:solidFill>
                <a:latin typeface="Courier New"/>
                <a:ea typeface="Courier New"/>
                <a:cs typeface="Courier New"/>
                <a:sym typeface="Courier New"/>
              </a:rPr>
              <a:t>	CheckingAccount checkingAccount = (CheckingAccount) bankAccount;</a:t>
            </a:r>
            <a:endParaRPr sz="1200">
              <a:solidFill>
                <a:srgbClr val="FF0000"/>
              </a:solidFill>
              <a:latin typeface="Courier New"/>
              <a:ea typeface="Courier New"/>
              <a:cs typeface="Courier New"/>
              <a:sym typeface="Courier New"/>
            </a:endParaRPr>
          </a:p>
          <a:p>
            <a:pPr indent="457200" lvl="0" marL="0" rtl="0" algn="l">
              <a:spcBef>
                <a:spcPts val="1600"/>
              </a:spcBef>
              <a:spcAft>
                <a:spcPts val="1600"/>
              </a:spcAft>
              <a:buNone/>
            </a:pPr>
            <a:r>
              <a:rPr lang="en" sz="1200">
                <a:solidFill>
                  <a:srgbClr val="000000"/>
                </a:solidFill>
                <a:latin typeface="Courier New"/>
                <a:ea typeface="Courier New"/>
                <a:cs typeface="Courier New"/>
                <a:sym typeface="Courier New"/>
              </a:rPr>
              <a:t>Object obj = new Scanner();</a:t>
            </a:r>
            <a:br>
              <a:rPr lang="en" sz="1200">
                <a:solidFill>
                  <a:srgbClr val="FF0000"/>
                </a:solidFill>
                <a:latin typeface="Courier New"/>
                <a:ea typeface="Courier New"/>
                <a:cs typeface="Courier New"/>
                <a:sym typeface="Courier New"/>
              </a:rPr>
            </a:br>
            <a:r>
              <a:rPr lang="en" sz="1200">
                <a:solidFill>
                  <a:srgbClr val="FF0000"/>
                </a:solidFill>
                <a:latin typeface="Courier New"/>
                <a:ea typeface="Courier New"/>
                <a:cs typeface="Courier New"/>
                <a:sym typeface="Courier New"/>
              </a:rPr>
              <a:t>	String s = (String) obj;</a:t>
            </a:r>
            <a:endParaRPr sz="1200">
              <a:solidFill>
                <a:srgbClr val="FF0000"/>
              </a:solidFill>
              <a:latin typeface="Courier New"/>
              <a:ea typeface="Courier New"/>
              <a:cs typeface="Courier New"/>
              <a:sym typeface="Courier New"/>
            </a:endParaRPr>
          </a:p>
        </p:txBody>
      </p:sp>
      <p:sp>
        <p:nvSpPr>
          <p:cNvPr id="162" name="Google Shape;162;p26"/>
          <p:cNvSpPr txBox="1"/>
          <p:nvPr/>
        </p:nvSpPr>
        <p:spPr>
          <a:xfrm>
            <a:off x="6906375" y="4433175"/>
            <a:ext cx="20241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ClassCastException</a:t>
            </a:r>
            <a:endParaRPr b="1">
              <a:solidFill>
                <a:srgbClr val="FF0000"/>
              </a:solidFill>
            </a:endParaRPr>
          </a:p>
        </p:txBody>
      </p:sp>
      <p:cxnSp>
        <p:nvCxnSpPr>
          <p:cNvPr id="163" name="Google Shape;163;p26"/>
          <p:cNvCxnSpPr/>
          <p:nvPr/>
        </p:nvCxnSpPr>
        <p:spPr>
          <a:xfrm rot="10800000">
            <a:off x="6546975" y="4163350"/>
            <a:ext cx="690000" cy="2196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6"/>
          <p:cNvCxnSpPr/>
          <p:nvPr/>
        </p:nvCxnSpPr>
        <p:spPr>
          <a:xfrm rot="10800000">
            <a:off x="3402850" y="4571150"/>
            <a:ext cx="3348000" cy="6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21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a:t>
            </a:r>
            <a:endParaRPr/>
          </a:p>
        </p:txBody>
      </p:sp>
      <p:sp>
        <p:nvSpPr>
          <p:cNvPr id="170" name="Google Shape;170;p27"/>
          <p:cNvSpPr txBox="1"/>
          <p:nvPr>
            <p:ph idx="1" type="body"/>
          </p:nvPr>
        </p:nvSpPr>
        <p:spPr>
          <a:xfrm>
            <a:off x="311700" y="863550"/>
            <a:ext cx="8520600" cy="39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When an object is </a:t>
            </a:r>
            <a:r>
              <a:rPr i="1" lang="en" sz="1500"/>
              <a:t>downcast </a:t>
            </a:r>
            <a:r>
              <a:rPr lang="en" sz="1500"/>
              <a:t>or </a:t>
            </a:r>
            <a:r>
              <a:rPr i="1" lang="en" sz="1500"/>
              <a:t>upcast </a:t>
            </a:r>
            <a:r>
              <a:rPr lang="en" sz="1500"/>
              <a:t>to another class in its hierarchy it will only have access to the properties or methods available on the type it is cast to, and will not have access to any of its own subclass specific methods or properties.  </a:t>
            </a:r>
            <a:endParaRPr sz="1500"/>
          </a:p>
          <a:p>
            <a:pPr indent="0" lvl="0" marL="0" rtl="0" algn="l">
              <a:spcBef>
                <a:spcPts val="1600"/>
              </a:spcBef>
              <a:spcAft>
                <a:spcPts val="0"/>
              </a:spcAft>
              <a:buNone/>
            </a:pPr>
            <a:r>
              <a:rPr lang="en" sz="1500"/>
              <a:t>Casting an object to a different type in its hierarchy, only changes how the object is being treated, and does not change the object or what it internally is.  </a:t>
            </a:r>
            <a:endParaRPr sz="1500"/>
          </a:p>
          <a:p>
            <a:pPr indent="0" lvl="0" marL="0" rtl="0" algn="l">
              <a:spcBef>
                <a:spcPts val="1600"/>
              </a:spcBef>
              <a:spcAft>
                <a:spcPts val="0"/>
              </a:spcAft>
              <a:buNone/>
            </a:pPr>
            <a:r>
              <a:rPr lang="en"/>
              <a:t>	</a:t>
            </a:r>
            <a:r>
              <a:rPr lang="en" sz="1300">
                <a:latin typeface="Courier New"/>
                <a:ea typeface="Courier New"/>
                <a:cs typeface="Courier New"/>
                <a:sym typeface="Courier New"/>
              </a:rPr>
              <a:t>CheckingAccount</a:t>
            </a:r>
            <a:r>
              <a:rPr lang="en" sz="1300">
                <a:latin typeface="Courier New"/>
                <a:ea typeface="Courier New"/>
                <a:cs typeface="Courier New"/>
                <a:sym typeface="Courier New"/>
              </a:rPr>
              <a:t> checkingAccount = new CheckingAccount();</a:t>
            </a:r>
            <a:br>
              <a:rPr lang="en" sz="1300">
                <a:latin typeface="Courier New"/>
                <a:ea typeface="Courier New"/>
                <a:cs typeface="Courier New"/>
                <a:sym typeface="Courier New"/>
              </a:rPr>
            </a:br>
            <a:r>
              <a:rPr lang="en" sz="1300">
                <a:latin typeface="Courier New"/>
                <a:ea typeface="Courier New"/>
                <a:cs typeface="Courier New"/>
                <a:sym typeface="Courier New"/>
              </a:rPr>
              <a:t>	BankAccount bankAccount = checkingAccount;</a:t>
            </a:r>
            <a:br>
              <a:rPr lang="en" sz="1300">
                <a:latin typeface="Courier New"/>
                <a:ea typeface="Courier New"/>
                <a:cs typeface="Courier New"/>
                <a:sym typeface="Courier New"/>
              </a:rPr>
            </a:br>
            <a:r>
              <a:rPr lang="en" sz="1300">
                <a:latin typeface="Courier New"/>
                <a:ea typeface="Courier New"/>
                <a:cs typeface="Courier New"/>
                <a:sym typeface="Courier New"/>
              </a:rPr>
              <a:t>	Object obj = bankAccount;</a:t>
            </a:r>
            <a:endParaRPr sz="13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sz="1300"/>
              <a:t>In the code above, checkingAccount is instantiated as a CheckingAccount and then upcast to a BankAccount and then Object.  </a:t>
            </a:r>
            <a:r>
              <a:rPr b="1" i="1" lang="en" sz="1300"/>
              <a:t>However, in all cases the object is still internally a CheckingAccount, even when it is cast and being treated as one of its superclasses.</a:t>
            </a:r>
            <a:endParaRPr b="1" i="1" sz="11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311700" y="968725"/>
            <a:ext cx="8520600" cy="1116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Constructors are not inherited.</a:t>
            </a:r>
            <a:r>
              <a:rPr lang="en" sz="1500"/>
              <a:t>  If the superclass has a constructor with arguments, then the subclass must invoke the superclass’s constructor to provide the values.</a:t>
            </a:r>
            <a:endParaRPr sz="1500"/>
          </a:p>
          <a:p>
            <a:pPr indent="-323850" lvl="0" marL="457200" rtl="0" algn="l">
              <a:spcBef>
                <a:spcPts val="0"/>
              </a:spcBef>
              <a:spcAft>
                <a:spcPts val="0"/>
              </a:spcAft>
              <a:buSzPts val="1500"/>
              <a:buAutoNum type="arabicPeriod"/>
            </a:pPr>
            <a:r>
              <a:rPr lang="en" sz="1500"/>
              <a:t>The </a:t>
            </a:r>
            <a:r>
              <a:rPr b="1" i="1" lang="en" sz="1500">
                <a:solidFill>
                  <a:srgbClr val="9900FF"/>
                </a:solidFill>
              </a:rPr>
              <a:t>super </a:t>
            </a:r>
            <a:r>
              <a:rPr lang="en" sz="1500"/>
              <a:t>keyword can be used to invoke the superclass’s </a:t>
            </a:r>
            <a:r>
              <a:rPr lang="en" sz="1500">
                <a:solidFill>
                  <a:srgbClr val="980000"/>
                </a:solidFill>
              </a:rPr>
              <a:t>constructor</a:t>
            </a:r>
            <a:endParaRPr sz="1500"/>
          </a:p>
        </p:txBody>
      </p:sp>
      <p:sp>
        <p:nvSpPr>
          <p:cNvPr id="176" name="Google Shape;176;p28"/>
          <p:cNvSpPr txBox="1"/>
          <p:nvPr/>
        </p:nvSpPr>
        <p:spPr>
          <a:xfrm>
            <a:off x="991550" y="2276050"/>
            <a:ext cx="30633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Coin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private int value;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public </a:t>
            </a:r>
            <a:r>
              <a:rPr b="1" lang="en" sz="1000">
                <a:solidFill>
                  <a:srgbClr val="980000"/>
                </a:solidFill>
                <a:latin typeface="Courier New"/>
                <a:ea typeface="Courier New"/>
                <a:cs typeface="Courier New"/>
                <a:sym typeface="Courier New"/>
              </a:rPr>
              <a:t>Coin</a:t>
            </a:r>
            <a:r>
              <a:rPr lang="en" sz="1000">
                <a:latin typeface="Courier New"/>
                <a:ea typeface="Courier New"/>
                <a:cs typeface="Courier New"/>
                <a:sym typeface="Courier New"/>
              </a:rPr>
              <a:t>(int </a:t>
            </a:r>
            <a:r>
              <a:rPr lang="en" sz="1000">
                <a:solidFill>
                  <a:srgbClr val="0000FF"/>
                </a:solidFill>
                <a:latin typeface="Courier New"/>
                <a:ea typeface="Courier New"/>
                <a:cs typeface="Courier New"/>
                <a:sym typeface="Courier New"/>
              </a:rPr>
              <a:t>value</a:t>
            </a: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this.value = value;</a:t>
            </a:r>
            <a:endParaRPr sz="1000">
              <a:latin typeface="Courier New"/>
              <a:ea typeface="Courier New"/>
              <a:cs typeface="Courier New"/>
              <a:sym typeface="Courier New"/>
            </a:endParaRPr>
          </a:p>
          <a:p>
            <a:pPr indent="45720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77" name="Google Shape;177;p28"/>
          <p:cNvSpPr txBox="1"/>
          <p:nvPr/>
        </p:nvSpPr>
        <p:spPr>
          <a:xfrm>
            <a:off x="5161425" y="2276050"/>
            <a:ext cx="3063300" cy="20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Quarter extends Coin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public Quarter()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b="1" lang="en" sz="1000">
                <a:solidFill>
                  <a:srgbClr val="9900FF"/>
                </a:solidFill>
                <a:latin typeface="Courier New"/>
                <a:ea typeface="Courier New"/>
                <a:cs typeface="Courier New"/>
                <a:sym typeface="Courier New"/>
              </a:rPr>
              <a:t>super</a:t>
            </a:r>
            <a:r>
              <a:rPr lang="en" sz="1000">
                <a:latin typeface="Courier New"/>
                <a:ea typeface="Courier New"/>
                <a:cs typeface="Courier New"/>
                <a:sym typeface="Courier New"/>
              </a:rPr>
              <a:t>(</a:t>
            </a:r>
            <a:r>
              <a:rPr b="1" lang="en" sz="1000">
                <a:solidFill>
                  <a:srgbClr val="0000FF"/>
                </a:solidFill>
                <a:latin typeface="Courier New"/>
                <a:ea typeface="Courier New"/>
                <a:cs typeface="Courier New"/>
                <a:sym typeface="Courier New"/>
              </a:rPr>
              <a:t>25</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78" name="Google Shape;178;p28"/>
          <p:cNvSpPr/>
          <p:nvPr/>
        </p:nvSpPr>
        <p:spPr>
          <a:xfrm>
            <a:off x="3081275" y="2511675"/>
            <a:ext cx="3063337" cy="556426"/>
          </a:xfrm>
          <a:custGeom>
            <a:rect b="b" l="l" r="r" t="t"/>
            <a:pathLst>
              <a:path extrusionOk="0" h="21494" w="118711">
                <a:moveTo>
                  <a:pt x="118711" y="21494"/>
                </a:moveTo>
                <a:cubicBezTo>
                  <a:pt x="109741" y="17932"/>
                  <a:pt x="84675" y="1073"/>
                  <a:pt x="64890" y="119"/>
                </a:cubicBezTo>
                <a:cubicBezTo>
                  <a:pt x="45105" y="-835"/>
                  <a:pt x="10815" y="13161"/>
                  <a:pt x="0" y="15769"/>
                </a:cubicBezTo>
              </a:path>
            </a:pathLst>
          </a:custGeom>
          <a:noFill/>
          <a:ln cap="flat" cmpd="sng" w="28575">
            <a:solidFill>
              <a:srgbClr val="9900FF"/>
            </a:solidFill>
            <a:prstDash val="solid"/>
            <a:round/>
            <a:headEnd len="med" w="med" type="none"/>
            <a:tailEnd len="med" w="med" type="triangle"/>
          </a:ln>
        </p:spPr>
      </p:sp>
      <p:sp>
        <p:nvSpPr>
          <p:cNvPr id="179" name="Google Shape;179;p28"/>
          <p:cNvSpPr txBox="1"/>
          <p:nvPr>
            <p:ph type="title"/>
          </p:nvPr>
        </p:nvSpPr>
        <p:spPr>
          <a:xfrm>
            <a:off x="311700" y="273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20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Overriding</a:t>
            </a:r>
            <a:endParaRPr/>
          </a:p>
        </p:txBody>
      </p:sp>
      <p:sp>
        <p:nvSpPr>
          <p:cNvPr id="185" name="Google Shape;185;p29"/>
          <p:cNvSpPr txBox="1"/>
          <p:nvPr>
            <p:ph idx="1" type="body"/>
          </p:nvPr>
        </p:nvSpPr>
        <p:spPr>
          <a:xfrm>
            <a:off x="311700" y="779150"/>
            <a:ext cx="8520600" cy="134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a:t>
            </a:r>
            <a:r>
              <a:rPr lang="en" sz="1600"/>
              <a:t>nherited methods can be </a:t>
            </a:r>
            <a:r>
              <a:rPr b="1" i="1" lang="en" sz="1600"/>
              <a:t>Overridden </a:t>
            </a:r>
            <a:r>
              <a:rPr lang="en" sz="1600"/>
              <a:t>to provide functionality that is specific to the subclass.  The </a:t>
            </a:r>
            <a:r>
              <a:rPr b="1" lang="en" sz="1600">
                <a:solidFill>
                  <a:srgbClr val="9900FF"/>
                </a:solidFill>
              </a:rPr>
              <a:t>super </a:t>
            </a:r>
            <a:r>
              <a:rPr lang="en" sz="1600"/>
              <a:t>keyword can be used in the subclass to invoke the super class’s version of an overridden method.  To Override a superclass method, a method with an identical method signature is added to the subclass.</a:t>
            </a:r>
            <a:r>
              <a:rPr lang="en"/>
              <a:t>  </a:t>
            </a:r>
            <a:endParaRPr/>
          </a:p>
        </p:txBody>
      </p:sp>
      <p:sp>
        <p:nvSpPr>
          <p:cNvPr id="186" name="Google Shape;186;p29"/>
          <p:cNvSpPr txBox="1"/>
          <p:nvPr/>
        </p:nvSpPr>
        <p:spPr>
          <a:xfrm>
            <a:off x="972450" y="2524150"/>
            <a:ext cx="32730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Account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double balance;</a:t>
            </a:r>
            <a:endParaRPr sz="1000">
              <a:latin typeface="Courier New"/>
              <a:ea typeface="Courier New"/>
              <a:cs typeface="Courier New"/>
              <a:sym typeface="Courier New"/>
            </a:endParaRPr>
          </a:p>
          <a:p>
            <a:pPr indent="45720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457200" rtl="0" algn="l">
              <a:spcBef>
                <a:spcPts val="0"/>
              </a:spcBef>
              <a:spcAft>
                <a:spcPts val="0"/>
              </a:spcAft>
              <a:buNone/>
            </a:pPr>
            <a:r>
              <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public void deposit(int amount) {</a:t>
            </a:r>
            <a:endParaRPr sz="1000">
              <a:latin typeface="Courier New"/>
              <a:ea typeface="Courier New"/>
              <a:cs typeface="Courier New"/>
              <a:sym typeface="Courier New"/>
            </a:endParaRPr>
          </a:p>
          <a:p>
            <a:pPr indent="0" lvl="0" marL="914400" rtl="0" algn="l">
              <a:spcBef>
                <a:spcPts val="0"/>
              </a:spcBef>
              <a:spcAft>
                <a:spcPts val="0"/>
              </a:spcAft>
              <a:buNone/>
            </a:pPr>
            <a:r>
              <a:rPr lang="en" sz="1000">
                <a:latin typeface="Courier New"/>
                <a:ea typeface="Courier New"/>
                <a:cs typeface="Courier New"/>
                <a:sym typeface="Courier New"/>
              </a:rPr>
              <a:t>balance += amount;</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7" name="Google Shape;187;p29"/>
          <p:cNvSpPr txBox="1"/>
          <p:nvPr/>
        </p:nvSpPr>
        <p:spPr>
          <a:xfrm>
            <a:off x="5113675" y="2524150"/>
            <a:ext cx="3273000" cy="18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public class CheckingAccount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45720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457200" rtl="0" algn="l">
              <a:spcBef>
                <a:spcPts val="0"/>
              </a:spcBef>
              <a:spcAft>
                <a:spcPts val="0"/>
              </a:spcAft>
              <a:buNone/>
            </a:pPr>
            <a:r>
              <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@Override</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public void deposit(int amount) {</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	amount -= depositFee;</a:t>
            </a:r>
            <a:endParaRPr sz="1000">
              <a:latin typeface="Courier New"/>
              <a:ea typeface="Courier New"/>
              <a:cs typeface="Courier New"/>
              <a:sym typeface="Courier New"/>
            </a:endParaRPr>
          </a:p>
          <a:p>
            <a:pPr indent="0" lvl="0" marL="914400" rtl="0" algn="l">
              <a:spcBef>
                <a:spcPts val="0"/>
              </a:spcBef>
              <a:spcAft>
                <a:spcPts val="0"/>
              </a:spcAft>
              <a:buNone/>
            </a:pPr>
            <a:r>
              <a:rPr b="1" lang="en" sz="1000">
                <a:solidFill>
                  <a:srgbClr val="9900FF"/>
                </a:solidFill>
                <a:latin typeface="Courier New"/>
                <a:ea typeface="Courier New"/>
                <a:cs typeface="Courier New"/>
                <a:sym typeface="Courier New"/>
              </a:rPr>
              <a:t>super</a:t>
            </a:r>
            <a:r>
              <a:rPr lang="en" sz="1000">
                <a:latin typeface="Courier New"/>
                <a:ea typeface="Courier New"/>
                <a:cs typeface="Courier New"/>
                <a:sym typeface="Courier New"/>
              </a:rPr>
              <a:t>.deposit(amount);</a:t>
            </a:r>
            <a:endParaRPr sz="1000">
              <a:latin typeface="Courier New"/>
              <a:ea typeface="Courier New"/>
              <a:cs typeface="Courier New"/>
              <a:sym typeface="Courier New"/>
            </a:endParaRPr>
          </a:p>
          <a:p>
            <a:pPr indent="0" lvl="0" marL="45720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8" name="Google Shape;188;p29"/>
          <p:cNvSpPr/>
          <p:nvPr/>
        </p:nvSpPr>
        <p:spPr>
          <a:xfrm>
            <a:off x="2687813" y="2318430"/>
            <a:ext cx="3034575" cy="1239200"/>
          </a:xfrm>
          <a:custGeom>
            <a:rect b="b" l="l" r="r" t="t"/>
            <a:pathLst>
              <a:path extrusionOk="0" h="49568" w="121383">
                <a:moveTo>
                  <a:pt x="121383" y="49568"/>
                </a:moveTo>
                <a:cubicBezTo>
                  <a:pt x="106624" y="41361"/>
                  <a:pt x="53058" y="3890"/>
                  <a:pt x="32827" y="327"/>
                </a:cubicBezTo>
                <a:cubicBezTo>
                  <a:pt x="12597" y="-3236"/>
                  <a:pt x="5471" y="23548"/>
                  <a:pt x="0" y="28192"/>
                </a:cubicBezTo>
              </a:path>
            </a:pathLst>
          </a:custGeom>
          <a:noFill/>
          <a:ln cap="flat" cmpd="sng" w="19050">
            <a:solidFill>
              <a:srgbClr val="9900FF"/>
            </a:solidFill>
            <a:prstDash val="solid"/>
            <a:round/>
            <a:headEnd len="med" w="med" type="none"/>
            <a:tailEnd len="med" w="med" type="triangl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9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BigDecimal</a:t>
            </a:r>
            <a:endParaRPr/>
          </a:p>
        </p:txBody>
      </p:sp>
      <p:sp>
        <p:nvSpPr>
          <p:cNvPr id="194" name="Google Shape;194;p30"/>
          <p:cNvSpPr txBox="1"/>
          <p:nvPr/>
        </p:nvSpPr>
        <p:spPr>
          <a:xfrm>
            <a:off x="267300" y="708425"/>
            <a:ext cx="8520600" cy="419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rPr>
              <a:t>java.Math.BigDecimal</a:t>
            </a:r>
            <a:endParaRPr b="1" sz="1100">
              <a:solidFill>
                <a:srgbClr val="000000"/>
              </a:solidFill>
            </a:endParaRPr>
          </a:p>
          <a:p>
            <a:pPr indent="0" lvl="0" marL="0" rtl="0" algn="l">
              <a:lnSpc>
                <a:spcPct val="115000"/>
              </a:lnSpc>
              <a:spcBef>
                <a:spcPts val="0"/>
              </a:spcBef>
              <a:spcAft>
                <a:spcPts val="0"/>
              </a:spcAft>
              <a:buNone/>
            </a:pPr>
            <a:r>
              <a:rPr lang="en" sz="1100" u="sng">
                <a:solidFill>
                  <a:srgbClr val="1155CC"/>
                </a:solidFill>
                <a:hlinkClick r:id="rId3">
                  <a:extLst>
                    <a:ext uri="{A12FA001-AC4F-418D-AE19-62706E023703}">
                      <ahyp:hlinkClr val="tx"/>
                    </a:ext>
                  </a:extLst>
                </a:hlinkClick>
              </a:rPr>
              <a:t>https://docs.oracle.com/javase/7/docs/api/java/math/BigDecimal.html</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Does not have a floating point rounding problem like double and float.   Does not truncate like integer.   Is commonly used for currency and other calculations that require a high and precise significance of precision.</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import java.math.BigDecimal;</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BigDecimal amount = new BigDecimal(&lt;value&gt;);      ← CANNOT use a No-Argument Constructor</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Can’t use operators  +, - , %, /, *, &lt;, etc. instead use methods</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	example:  amount.add()</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b="1" lang="en" sz="1100">
                <a:solidFill>
                  <a:srgbClr val="000000"/>
                </a:solidFill>
              </a:rPr>
              <a:t>BigDecimal is immutable.</a:t>
            </a:r>
            <a:endParaRPr b="1" sz="1100">
              <a:solidFill>
                <a:srgbClr val="000000"/>
              </a:solidFill>
            </a:endParaRPr>
          </a:p>
          <a:p>
            <a:pPr indent="0" lvl="0" marL="457200" rtl="0" algn="l">
              <a:lnSpc>
                <a:spcPct val="115000"/>
              </a:lnSpc>
              <a:spcBef>
                <a:spcPts val="0"/>
              </a:spcBef>
              <a:spcAft>
                <a:spcPts val="0"/>
              </a:spcAft>
              <a:buNone/>
            </a:pPr>
            <a:r>
              <a:rPr lang="en" sz="1100">
                <a:solidFill>
                  <a:srgbClr val="000000"/>
                </a:solidFill>
                <a:latin typeface="Courier New"/>
                <a:ea typeface="Courier New"/>
                <a:cs typeface="Courier New"/>
                <a:sym typeface="Courier New"/>
              </a:rPr>
              <a:t>		BigDecimal amountOne = new BigDecimal(100.50);</a:t>
            </a:r>
            <a:endParaRPr sz="1100">
              <a:solidFill>
                <a:srgbClr val="00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100">
                <a:solidFill>
                  <a:srgbClr val="000000"/>
                </a:solidFill>
                <a:latin typeface="Courier New"/>
                <a:ea typeface="Courier New"/>
                <a:cs typeface="Courier New"/>
                <a:sym typeface="Courier New"/>
              </a:rPr>
              <a:t>		BigDecimal amountTwo = new BigDecimal(200.25);</a:t>
            </a:r>
            <a:endParaRPr sz="1100">
              <a:solidFill>
                <a:srgbClr val="00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100">
                <a:solidFill>
                  <a:srgbClr val="000000"/>
                </a:solidFill>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BigDecimal </a:t>
            </a:r>
            <a:r>
              <a:rPr b="1" lang="en" sz="1100">
                <a:solidFill>
                  <a:srgbClr val="000000"/>
                </a:solidFill>
                <a:latin typeface="Courier New"/>
                <a:ea typeface="Courier New"/>
                <a:cs typeface="Courier New"/>
                <a:sym typeface="Courier New"/>
              </a:rPr>
              <a:t>combinedAmount = </a:t>
            </a:r>
            <a:r>
              <a:rPr b="1" lang="en" sz="1100">
                <a:solidFill>
                  <a:srgbClr val="000000"/>
                </a:solidFill>
                <a:latin typeface="Courier New"/>
                <a:ea typeface="Courier New"/>
                <a:cs typeface="Courier New"/>
                <a:sym typeface="Courier New"/>
              </a:rPr>
              <a:t>amountOne.add(amountTwo);</a:t>
            </a:r>
            <a:endParaRPr b="1" sz="1100">
              <a:solidFill>
                <a:srgbClr val="00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gn="l">
              <a:lnSpc>
                <a:spcPct val="115000"/>
              </a:lnSpc>
              <a:spcBef>
                <a:spcPts val="0"/>
              </a:spcBef>
              <a:spcAft>
                <a:spcPts val="1600"/>
              </a:spcAft>
              <a:buNone/>
            </a:pPr>
            <a:r>
              <a:rPr lang="en" sz="1100">
                <a:solidFill>
                  <a:srgbClr val="000000"/>
                </a:solidFill>
              </a:rPr>
              <a:t>In the above code, when add is called the value of amountOne is not changed, it remains 100.50.  Instead a new BigDecimal is returned with the sum (300.75).  This is due to BigDecimal being immutable, and is the same as when you use a String function like substring() or toUpperCase()</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at a glance</a:t>
            </a:r>
            <a:endParaRPr/>
          </a:p>
        </p:txBody>
      </p:sp>
      <p:sp>
        <p:nvSpPr>
          <p:cNvPr id="62" name="Google Shape;62;p14"/>
          <p:cNvSpPr txBox="1"/>
          <p:nvPr>
            <p:ph idx="1" type="body"/>
          </p:nvPr>
        </p:nvSpPr>
        <p:spPr>
          <a:xfrm>
            <a:off x="311700" y="1094575"/>
            <a:ext cx="8520600" cy="328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Tuesday:  OOP - Inheritance </a:t>
            </a:r>
            <a:br>
              <a:rPr lang="en"/>
            </a:br>
            <a:r>
              <a:rPr lang="en"/>
              <a:t>Wednesday:  OOP - Polymorphism (via Inheritance/Interfaces)</a:t>
            </a:r>
            <a:br>
              <a:rPr lang="en"/>
            </a:br>
            <a:r>
              <a:rPr lang="en"/>
              <a:t>Thursday: OOP - Inheritance(part 2/Abstract classes)</a:t>
            </a:r>
            <a:br>
              <a:rPr lang="en"/>
            </a:br>
            <a:r>
              <a:rPr lang="en"/>
              <a:t>Friday: Testing Phases / Unit Testing(JUNIT)</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8" name="Google Shape;68;p1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AutoNum type="arabicPeriod"/>
            </a:pPr>
            <a:r>
              <a:rPr lang="en" sz="2000">
                <a:solidFill>
                  <a:srgbClr val="434343"/>
                </a:solidFill>
              </a:rPr>
              <a:t>Defining Inheritance </a:t>
            </a:r>
            <a:endParaRPr sz="2000">
              <a:solidFill>
                <a:srgbClr val="434343"/>
              </a:solidFill>
            </a:endParaRPr>
          </a:p>
          <a:p>
            <a:pPr indent="-352425" lvl="0" marL="457200" rtl="0" algn="l">
              <a:lnSpc>
                <a:spcPct val="115000"/>
              </a:lnSpc>
              <a:spcBef>
                <a:spcPts val="0"/>
              </a:spcBef>
              <a:spcAft>
                <a:spcPts val="0"/>
              </a:spcAft>
              <a:buClr>
                <a:srgbClr val="434343"/>
              </a:buClr>
              <a:buSzPts val="1950"/>
              <a:buAutoNum type="arabicPeriod"/>
            </a:pPr>
            <a:r>
              <a:rPr lang="en" sz="1950">
                <a:solidFill>
                  <a:srgbClr val="434343"/>
                </a:solidFill>
                <a:highlight>
                  <a:srgbClr val="FFFFFF"/>
                </a:highlight>
              </a:rPr>
              <a:t>Specialization and is-a </a:t>
            </a:r>
            <a:endParaRPr sz="1950">
              <a:solidFill>
                <a:srgbClr val="434343"/>
              </a:solidFill>
              <a:highlight>
                <a:srgbClr val="FFFFFF"/>
              </a:highlight>
            </a:endParaRPr>
          </a:p>
          <a:p>
            <a:pPr indent="-352425" lvl="0" marL="457200" rtl="0" algn="l">
              <a:lnSpc>
                <a:spcPct val="115000"/>
              </a:lnSpc>
              <a:spcBef>
                <a:spcPts val="0"/>
              </a:spcBef>
              <a:spcAft>
                <a:spcPts val="0"/>
              </a:spcAft>
              <a:buClr>
                <a:srgbClr val="434343"/>
              </a:buClr>
              <a:buSzPts val="1950"/>
              <a:buAutoNum type="arabicPeriod"/>
            </a:pPr>
            <a:r>
              <a:rPr lang="en" sz="1950">
                <a:solidFill>
                  <a:srgbClr val="434343"/>
                </a:solidFill>
                <a:highlight>
                  <a:srgbClr val="FFFFFF"/>
                </a:highlight>
              </a:rPr>
              <a:t>Implementing inheritance</a:t>
            </a:r>
            <a:endParaRPr sz="1950">
              <a:solidFill>
                <a:srgbClr val="434343"/>
              </a:solidFill>
              <a:highlight>
                <a:srgbClr val="FFFFFF"/>
              </a:highlight>
            </a:endParaRPr>
          </a:p>
          <a:p>
            <a:pPr indent="-352425" lvl="0" marL="457200" rtl="0" algn="l">
              <a:lnSpc>
                <a:spcPct val="115000"/>
              </a:lnSpc>
              <a:spcBef>
                <a:spcPts val="0"/>
              </a:spcBef>
              <a:spcAft>
                <a:spcPts val="0"/>
              </a:spcAft>
              <a:buClr>
                <a:srgbClr val="434343"/>
              </a:buClr>
              <a:buSzPts val="1950"/>
              <a:buAutoNum type="arabicPeriod"/>
            </a:pPr>
            <a:r>
              <a:rPr lang="en" sz="1950">
                <a:solidFill>
                  <a:srgbClr val="434343"/>
                </a:solidFill>
                <a:highlight>
                  <a:srgbClr val="FFFFFF"/>
                </a:highlight>
              </a:rPr>
              <a:t>Polymorphism with inheritance</a:t>
            </a:r>
            <a:endParaRPr sz="1950">
              <a:solidFill>
                <a:srgbClr val="434343"/>
              </a:solidFill>
              <a:highlight>
                <a:srgbClr val="FFFFFF"/>
              </a:highlight>
            </a:endParaRPr>
          </a:p>
          <a:p>
            <a:pPr indent="-352425" lvl="0" marL="457200" rtl="0" algn="l">
              <a:lnSpc>
                <a:spcPct val="115000"/>
              </a:lnSpc>
              <a:spcBef>
                <a:spcPts val="0"/>
              </a:spcBef>
              <a:spcAft>
                <a:spcPts val="0"/>
              </a:spcAft>
              <a:buClr>
                <a:srgbClr val="434343"/>
              </a:buClr>
              <a:buSzPts val="1950"/>
              <a:buAutoNum type="arabicPeriod"/>
            </a:pPr>
            <a:r>
              <a:rPr lang="en" sz="1950">
                <a:solidFill>
                  <a:srgbClr val="434343"/>
                </a:solidFill>
                <a:highlight>
                  <a:srgbClr val="FFFFFF"/>
                </a:highlight>
              </a:rPr>
              <a:t>BigDecimal</a:t>
            </a:r>
            <a:endParaRPr sz="2700">
              <a:solidFill>
                <a:srgbClr val="434343"/>
              </a:solidFill>
            </a:endParaRPr>
          </a:p>
        </p:txBody>
      </p:sp>
      <p:pic>
        <p:nvPicPr>
          <p:cNvPr descr="tagline.png" id="69" name="Google Shape;69;p15"/>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7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Fundamental Concepts of OOP</a:t>
            </a:r>
            <a:endParaRPr/>
          </a:p>
        </p:txBody>
      </p:sp>
      <p:sp>
        <p:nvSpPr>
          <p:cNvPr id="75" name="Google Shape;75;p16"/>
          <p:cNvSpPr txBox="1"/>
          <p:nvPr>
            <p:ph idx="1" type="body"/>
          </p:nvPr>
        </p:nvSpPr>
        <p:spPr>
          <a:xfrm>
            <a:off x="311700" y="847675"/>
            <a:ext cx="4692000" cy="407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Encapsulation </a:t>
            </a:r>
            <a:r>
              <a:rPr lang="en" sz="1050">
                <a:solidFill>
                  <a:srgbClr val="172B4D"/>
                </a:solidFill>
                <a:highlight>
                  <a:srgbClr val="FFFFFF"/>
                </a:highlight>
                <a:latin typeface="Roboto"/>
                <a:ea typeface="Roboto"/>
                <a:cs typeface="Roboto"/>
                <a:sym typeface="Roboto"/>
              </a:rPr>
              <a:t>- </a:t>
            </a:r>
            <a:r>
              <a:rPr lang="en" sz="1450">
                <a:solidFill>
                  <a:srgbClr val="172B4D"/>
                </a:solidFill>
                <a:highlight>
                  <a:srgbClr val="FFFFFF"/>
                </a:highlight>
                <a:latin typeface="Roboto"/>
                <a:ea typeface="Roboto"/>
                <a:cs typeface="Roboto"/>
                <a:sym typeface="Roboto"/>
              </a:rPr>
              <a:t>the concept of hiding values or state of data within a class, limiting the points of access.</a:t>
            </a:r>
            <a:endParaRPr sz="1450">
              <a:solidFill>
                <a:srgbClr val="172B4D"/>
              </a:solidFill>
              <a:highlight>
                <a:srgbClr val="FFFFFF"/>
              </a:highlight>
              <a:latin typeface="Roboto"/>
              <a:ea typeface="Roboto"/>
              <a:cs typeface="Roboto"/>
              <a:sym typeface="Roboto"/>
            </a:endParaRPr>
          </a:p>
          <a:p>
            <a:pPr indent="0" lvl="0" marL="0" rtl="0" algn="l">
              <a:lnSpc>
                <a:spcPct val="150000"/>
              </a:lnSpc>
              <a:spcBef>
                <a:spcPts val="1600"/>
              </a:spcBef>
              <a:spcAft>
                <a:spcPts val="0"/>
              </a:spcAft>
              <a:buNone/>
            </a:pPr>
            <a:r>
              <a:rPr b="1" lang="en"/>
              <a:t>Inheritance -</a:t>
            </a:r>
            <a:r>
              <a:rPr b="1" lang="en" sz="1400"/>
              <a:t> </a:t>
            </a:r>
            <a:r>
              <a:rPr lang="en" sz="1400">
                <a:solidFill>
                  <a:srgbClr val="172B4D"/>
                </a:solidFill>
                <a:highlight>
                  <a:srgbClr val="FFFFFF"/>
                </a:highlight>
                <a:latin typeface="Roboto"/>
                <a:ea typeface="Roboto"/>
                <a:cs typeface="Roboto"/>
                <a:sym typeface="Roboto"/>
              </a:rPr>
              <a:t>th</a:t>
            </a:r>
            <a:r>
              <a:rPr lang="en" sz="1450">
                <a:solidFill>
                  <a:srgbClr val="172B4D"/>
                </a:solidFill>
                <a:highlight>
                  <a:srgbClr val="FFFFFF"/>
                </a:highlight>
                <a:latin typeface="Roboto"/>
                <a:ea typeface="Roboto"/>
                <a:cs typeface="Roboto"/>
                <a:sym typeface="Roboto"/>
              </a:rPr>
              <a:t>e practice of creating a hierarchy for classes in which descendants obtain the attributes and behaviors from other classes classes.</a:t>
            </a:r>
            <a:endParaRPr sz="1450">
              <a:solidFill>
                <a:srgbClr val="172B4D"/>
              </a:solidFill>
              <a:highlight>
                <a:srgbClr val="FFFFFF"/>
              </a:highlight>
              <a:latin typeface="Roboto"/>
              <a:ea typeface="Roboto"/>
              <a:cs typeface="Roboto"/>
              <a:sym typeface="Roboto"/>
            </a:endParaRPr>
          </a:p>
          <a:p>
            <a:pPr indent="0" lvl="0" marL="0" rtl="0" algn="l">
              <a:lnSpc>
                <a:spcPct val="150000"/>
              </a:lnSpc>
              <a:spcBef>
                <a:spcPts val="1600"/>
              </a:spcBef>
              <a:spcAft>
                <a:spcPts val="0"/>
              </a:spcAft>
              <a:buNone/>
            </a:pPr>
            <a:r>
              <a:rPr b="1" lang="en"/>
              <a:t>Polymorphism </a:t>
            </a:r>
            <a:r>
              <a:rPr lang="en" sz="1450">
                <a:solidFill>
                  <a:srgbClr val="172B4D"/>
                </a:solidFill>
                <a:highlight>
                  <a:srgbClr val="FFFFFF"/>
                </a:highlight>
                <a:latin typeface="Roboto"/>
                <a:ea typeface="Roboto"/>
                <a:cs typeface="Roboto"/>
                <a:sym typeface="Roboto"/>
              </a:rPr>
              <a:t>- the ability for our code to take on different forms. In other words, we have the ability to treat classes generically and get specific results.</a:t>
            </a:r>
            <a:endParaRPr b="1" sz="22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6" name="Google Shape;76;p16"/>
          <p:cNvSpPr txBox="1"/>
          <p:nvPr/>
        </p:nvSpPr>
        <p:spPr>
          <a:xfrm>
            <a:off x="4856100" y="1039338"/>
            <a:ext cx="3976200" cy="789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key starts the car. The Ignition system is hidden from the user turning the key to start the car. </a:t>
            </a:r>
            <a:endParaRPr>
              <a:solidFill>
                <a:srgbClr val="FFFFFF"/>
              </a:solidFill>
            </a:endParaRPr>
          </a:p>
        </p:txBody>
      </p:sp>
      <p:pic>
        <p:nvPicPr>
          <p:cNvPr id="77" name="Google Shape;77;p16"/>
          <p:cNvPicPr preferRelativeResize="0"/>
          <p:nvPr/>
        </p:nvPicPr>
        <p:blipFill>
          <a:blip r:embed="rId3">
            <a:alphaModFix/>
          </a:blip>
          <a:stretch>
            <a:fillRect/>
          </a:stretch>
        </p:blipFill>
        <p:spPr>
          <a:xfrm>
            <a:off x="5867244" y="2267075"/>
            <a:ext cx="1149706" cy="449100"/>
          </a:xfrm>
          <a:prstGeom prst="rect">
            <a:avLst/>
          </a:prstGeom>
          <a:noFill/>
          <a:ln>
            <a:noFill/>
          </a:ln>
        </p:spPr>
      </p:pic>
      <p:pic>
        <p:nvPicPr>
          <p:cNvPr id="78" name="Google Shape;78;p16"/>
          <p:cNvPicPr preferRelativeResize="0"/>
          <p:nvPr/>
        </p:nvPicPr>
        <p:blipFill>
          <a:blip r:embed="rId4">
            <a:alphaModFix/>
          </a:blip>
          <a:stretch>
            <a:fillRect/>
          </a:stretch>
        </p:blipFill>
        <p:spPr>
          <a:xfrm>
            <a:off x="5003699" y="2945824"/>
            <a:ext cx="1324800" cy="883200"/>
          </a:xfrm>
          <a:prstGeom prst="rect">
            <a:avLst/>
          </a:prstGeom>
          <a:noFill/>
          <a:ln>
            <a:noFill/>
          </a:ln>
        </p:spPr>
      </p:pic>
      <p:sp>
        <p:nvSpPr>
          <p:cNvPr id="79" name="Google Shape;79;p16"/>
          <p:cNvSpPr txBox="1"/>
          <p:nvPr/>
        </p:nvSpPr>
        <p:spPr>
          <a:xfrm>
            <a:off x="5245200" y="3674850"/>
            <a:ext cx="8418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a:t>
            </a:r>
            <a:endParaRPr/>
          </a:p>
        </p:txBody>
      </p:sp>
      <p:sp>
        <p:nvSpPr>
          <p:cNvPr id="80" name="Google Shape;80;p16"/>
          <p:cNvSpPr txBox="1"/>
          <p:nvPr/>
        </p:nvSpPr>
        <p:spPr>
          <a:xfrm>
            <a:off x="7619225" y="3972350"/>
            <a:ext cx="951600" cy="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Truck</a:t>
            </a:r>
            <a:endParaRPr/>
          </a:p>
        </p:txBody>
      </p:sp>
      <p:cxnSp>
        <p:nvCxnSpPr>
          <p:cNvPr id="81" name="Google Shape;81;p16"/>
          <p:cNvCxnSpPr/>
          <p:nvPr/>
        </p:nvCxnSpPr>
        <p:spPr>
          <a:xfrm flipH="1">
            <a:off x="5615388" y="2659375"/>
            <a:ext cx="584400" cy="449100"/>
          </a:xfrm>
          <a:prstGeom prst="straightConnector1">
            <a:avLst/>
          </a:prstGeom>
          <a:noFill/>
          <a:ln cap="flat" cmpd="sng" w="76200">
            <a:solidFill>
              <a:schemeClr val="dk2"/>
            </a:solidFill>
            <a:prstDash val="solid"/>
            <a:round/>
            <a:headEnd len="med" w="med" type="none"/>
            <a:tailEnd len="med" w="med" type="none"/>
          </a:ln>
        </p:spPr>
      </p:cxnSp>
      <p:cxnSp>
        <p:nvCxnSpPr>
          <p:cNvPr id="82" name="Google Shape;82;p16"/>
          <p:cNvCxnSpPr/>
          <p:nvPr/>
        </p:nvCxnSpPr>
        <p:spPr>
          <a:xfrm>
            <a:off x="6685100" y="2735275"/>
            <a:ext cx="559800" cy="373200"/>
          </a:xfrm>
          <a:prstGeom prst="straightConnector1">
            <a:avLst/>
          </a:prstGeom>
          <a:noFill/>
          <a:ln cap="flat" cmpd="sng" w="76200">
            <a:solidFill>
              <a:schemeClr val="dk2"/>
            </a:solidFill>
            <a:prstDash val="solid"/>
            <a:round/>
            <a:headEnd len="med" w="med" type="none"/>
            <a:tailEnd len="med" w="med" type="none"/>
          </a:ln>
        </p:spPr>
      </p:cxnSp>
      <p:sp>
        <p:nvSpPr>
          <p:cNvPr id="83" name="Google Shape;83;p16"/>
          <p:cNvSpPr txBox="1"/>
          <p:nvPr/>
        </p:nvSpPr>
        <p:spPr>
          <a:xfrm>
            <a:off x="7016950" y="2032150"/>
            <a:ext cx="1791600" cy="9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Vehicle</a:t>
            </a:r>
            <a:endParaRPr/>
          </a:p>
          <a:p>
            <a:pPr indent="0" lvl="0" marL="0" rtl="0" algn="l">
              <a:spcBef>
                <a:spcPts val="0"/>
              </a:spcBef>
              <a:spcAft>
                <a:spcPts val="0"/>
              </a:spcAft>
              <a:buNone/>
            </a:pPr>
            <a:r>
              <a:rPr lang="en"/>
              <a:t>Has wheels</a:t>
            </a:r>
            <a:endParaRPr/>
          </a:p>
          <a:p>
            <a:pPr indent="0" lvl="0" marL="0" rtl="0" algn="l">
              <a:spcBef>
                <a:spcPts val="0"/>
              </a:spcBef>
              <a:spcAft>
                <a:spcPts val="0"/>
              </a:spcAft>
              <a:buNone/>
            </a:pPr>
            <a:r>
              <a:rPr lang="en"/>
              <a:t>Has Steering wheel</a:t>
            </a:r>
            <a:endParaRPr/>
          </a:p>
          <a:p>
            <a:pPr indent="0" lvl="0" marL="0" rtl="0" algn="l">
              <a:spcBef>
                <a:spcPts val="0"/>
              </a:spcBef>
              <a:spcAft>
                <a:spcPts val="0"/>
              </a:spcAft>
              <a:buNone/>
            </a:pPr>
            <a:r>
              <a:rPr lang="en"/>
              <a:t>(what else?)</a:t>
            </a:r>
            <a:endParaRPr/>
          </a:p>
        </p:txBody>
      </p:sp>
      <p:pic>
        <p:nvPicPr>
          <p:cNvPr descr="tagline.png" id="84" name="Google Shape;84;p16"/>
          <p:cNvPicPr preferRelativeResize="0"/>
          <p:nvPr/>
        </p:nvPicPr>
        <p:blipFill>
          <a:blip r:embed="rId5">
            <a:alphaModFix/>
          </a:blip>
          <a:stretch>
            <a:fillRect/>
          </a:stretch>
        </p:blipFill>
        <p:spPr>
          <a:xfrm>
            <a:off x="205500" y="4768850"/>
            <a:ext cx="2657676" cy="234175"/>
          </a:xfrm>
          <a:prstGeom prst="rect">
            <a:avLst/>
          </a:prstGeom>
          <a:noFill/>
          <a:ln>
            <a:noFill/>
          </a:ln>
        </p:spPr>
      </p:pic>
      <p:pic>
        <p:nvPicPr>
          <p:cNvPr id="85" name="Google Shape;85;p16"/>
          <p:cNvPicPr preferRelativeResize="0"/>
          <p:nvPr/>
        </p:nvPicPr>
        <p:blipFill>
          <a:blip r:embed="rId6">
            <a:alphaModFix/>
          </a:blip>
          <a:stretch>
            <a:fillRect/>
          </a:stretch>
        </p:blipFill>
        <p:spPr>
          <a:xfrm>
            <a:off x="7350583" y="3058713"/>
            <a:ext cx="1304079" cy="97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Inheritance</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a:t>
            </a:r>
            <a:r>
              <a:rPr lang="en"/>
              <a:t>nables a class to take on the properties and methods defined in a parent or ancestor’s class.  The subclass will inherit all </a:t>
            </a:r>
            <a:r>
              <a:rPr i="1" lang="en"/>
              <a:t>visible</a:t>
            </a:r>
            <a:r>
              <a:rPr lang="en"/>
              <a:t> properties and methods from the superclass while having the ability to add its own. </a:t>
            </a:r>
            <a:endParaRPr/>
          </a:p>
          <a:p>
            <a:pPr indent="0" lvl="0" marL="0" rtl="0" algn="l">
              <a:spcBef>
                <a:spcPts val="1600"/>
              </a:spcBef>
              <a:spcAft>
                <a:spcPts val="0"/>
              </a:spcAft>
              <a:buClr>
                <a:schemeClr val="dk1"/>
              </a:buClr>
              <a:buSzPts val="1100"/>
              <a:buFont typeface="Arial"/>
              <a:buNone/>
            </a:pPr>
            <a:r>
              <a:rPr lang="en" sz="1250">
                <a:solidFill>
                  <a:srgbClr val="172B4D"/>
                </a:solidFill>
                <a:latin typeface="Roboto"/>
                <a:ea typeface="Roboto"/>
                <a:cs typeface="Roboto"/>
                <a:sym typeface="Roboto"/>
              </a:rPr>
              <a:t>A</a:t>
            </a:r>
            <a:r>
              <a:rPr b="1" lang="en" sz="1250">
                <a:solidFill>
                  <a:srgbClr val="172B4D"/>
                </a:solidFill>
                <a:latin typeface="Roboto"/>
                <a:ea typeface="Roboto"/>
                <a:cs typeface="Roboto"/>
                <a:sym typeface="Roboto"/>
              </a:rPr>
              <a:t> subclass</a:t>
            </a:r>
            <a:r>
              <a:rPr lang="en" sz="1250">
                <a:solidFill>
                  <a:srgbClr val="172B4D"/>
                </a:solidFill>
                <a:latin typeface="Roboto"/>
                <a:ea typeface="Roboto"/>
                <a:cs typeface="Roboto"/>
                <a:sym typeface="Roboto"/>
              </a:rPr>
              <a:t> is the derived class acquiring the properties and behaviors from a superclass (parent, ancestor).</a:t>
            </a:r>
            <a:endParaRPr sz="1250">
              <a:solidFill>
                <a:srgbClr val="172B4D"/>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250">
                <a:solidFill>
                  <a:srgbClr val="172B4D"/>
                </a:solidFill>
                <a:latin typeface="Roboto"/>
                <a:ea typeface="Roboto"/>
                <a:cs typeface="Roboto"/>
                <a:sym typeface="Roboto"/>
              </a:rPr>
              <a:t>A </a:t>
            </a:r>
            <a:r>
              <a:rPr b="1" lang="en" sz="1250">
                <a:solidFill>
                  <a:srgbClr val="172B4D"/>
                </a:solidFill>
                <a:latin typeface="Roboto"/>
                <a:ea typeface="Roboto"/>
                <a:cs typeface="Roboto"/>
                <a:sym typeface="Roboto"/>
              </a:rPr>
              <a:t>superclass </a:t>
            </a:r>
            <a:r>
              <a:rPr lang="en" sz="1250">
                <a:solidFill>
                  <a:srgbClr val="172B4D"/>
                </a:solidFill>
                <a:latin typeface="Roboto"/>
                <a:ea typeface="Roboto"/>
                <a:cs typeface="Roboto"/>
                <a:sym typeface="Roboto"/>
              </a:rPr>
              <a:t>is the </a:t>
            </a:r>
            <a:r>
              <a:rPr i="1" lang="en" sz="1250">
                <a:solidFill>
                  <a:srgbClr val="172B4D"/>
                </a:solidFill>
                <a:latin typeface="Roboto"/>
                <a:ea typeface="Roboto"/>
                <a:cs typeface="Roboto"/>
                <a:sym typeface="Roboto"/>
              </a:rPr>
              <a:t>base class</a:t>
            </a:r>
            <a:r>
              <a:rPr lang="en" sz="1250">
                <a:solidFill>
                  <a:srgbClr val="172B4D"/>
                </a:solidFill>
                <a:latin typeface="Roboto"/>
                <a:ea typeface="Roboto"/>
                <a:cs typeface="Roboto"/>
                <a:sym typeface="Roboto"/>
              </a:rPr>
              <a:t> whose members are being passed down.</a:t>
            </a:r>
            <a:endParaRPr sz="12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t/>
            </a:r>
            <a:endParaRPr sz="12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lang="en" sz="1250">
                <a:solidFill>
                  <a:srgbClr val="172B4D"/>
                </a:solidFill>
                <a:latin typeface="Roboto"/>
                <a:ea typeface="Roboto"/>
                <a:cs typeface="Roboto"/>
                <a:sym typeface="Roboto"/>
              </a:rPr>
              <a:t>Except for </a:t>
            </a:r>
            <a:r>
              <a:rPr lang="en" sz="1250">
                <a:solidFill>
                  <a:srgbClr val="172B4D"/>
                </a:solidFill>
                <a:latin typeface="Courier New"/>
                <a:ea typeface="Courier New"/>
                <a:cs typeface="Courier New"/>
                <a:sym typeface="Courier New"/>
              </a:rPr>
              <a:t>Object</a:t>
            </a:r>
            <a:r>
              <a:rPr lang="en" sz="1250">
                <a:solidFill>
                  <a:srgbClr val="172B4D"/>
                </a:solidFill>
              </a:rPr>
              <a:t> which is the starting ancestor of all classes in Java, </a:t>
            </a:r>
            <a:r>
              <a:rPr b="1" i="1" lang="en" sz="1250">
                <a:solidFill>
                  <a:srgbClr val="172B4D"/>
                </a:solidFill>
              </a:rPr>
              <a:t>ALL classes in Java have ONE and ONLY ONE </a:t>
            </a:r>
            <a:r>
              <a:rPr b="1" i="1" lang="en" sz="1250" u="sng">
                <a:solidFill>
                  <a:srgbClr val="3C78D8"/>
                </a:solidFill>
              </a:rPr>
              <a:t>direct </a:t>
            </a:r>
            <a:r>
              <a:rPr b="1" i="1" lang="en" sz="1250">
                <a:solidFill>
                  <a:srgbClr val="172B4D"/>
                </a:solidFill>
              </a:rPr>
              <a:t>superclass, which is called Single Inheritance.</a:t>
            </a:r>
            <a:r>
              <a:rPr lang="en" sz="1250">
                <a:solidFill>
                  <a:srgbClr val="172B4D"/>
                </a:solidFill>
              </a:rPr>
              <a:t>   If a class does not have an explicit superclass, then it is implicitly a subclass of </a:t>
            </a:r>
            <a:r>
              <a:rPr lang="en" sz="1250">
                <a:solidFill>
                  <a:srgbClr val="172B4D"/>
                </a:solidFill>
                <a:latin typeface="Courier New"/>
                <a:ea typeface="Courier New"/>
                <a:cs typeface="Courier New"/>
                <a:sym typeface="Courier New"/>
              </a:rPr>
              <a:t>Object</a:t>
            </a:r>
            <a:endParaRPr sz="2000"/>
          </a:p>
        </p:txBody>
      </p:sp>
      <p:pic>
        <p:nvPicPr>
          <p:cNvPr descr="tagline.png" id="92" name="Google Shape;92;p17"/>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73525" y="28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Inheritance</a:t>
            </a:r>
            <a:endParaRPr/>
          </a:p>
        </p:txBody>
      </p:sp>
      <p:pic>
        <p:nvPicPr>
          <p:cNvPr id="98" name="Google Shape;98;p18"/>
          <p:cNvPicPr preferRelativeResize="0"/>
          <p:nvPr/>
        </p:nvPicPr>
        <p:blipFill rotWithShape="1">
          <a:blip r:embed="rId3">
            <a:alphaModFix/>
          </a:blip>
          <a:srcRect b="28109" l="0" r="0" t="0"/>
          <a:stretch/>
        </p:blipFill>
        <p:spPr>
          <a:xfrm>
            <a:off x="367025" y="1017725"/>
            <a:ext cx="3720275" cy="3131875"/>
          </a:xfrm>
          <a:prstGeom prst="rect">
            <a:avLst/>
          </a:prstGeom>
          <a:noFill/>
          <a:ln>
            <a:noFill/>
          </a:ln>
        </p:spPr>
      </p:pic>
      <p:sp>
        <p:nvSpPr>
          <p:cNvPr id="99" name="Google Shape;99;p18"/>
          <p:cNvSpPr txBox="1"/>
          <p:nvPr/>
        </p:nvSpPr>
        <p:spPr>
          <a:xfrm>
            <a:off x="4087300" y="645550"/>
            <a:ext cx="4815300" cy="341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subclass inherits all visible (</a:t>
            </a:r>
            <a:r>
              <a:rPr b="1" i="1" lang="en"/>
              <a:t>non-private</a:t>
            </a:r>
            <a:r>
              <a:rPr lang="en"/>
              <a:t>) properties and behaviors (methods) from the superclass.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 subclass DOES NOT inherit </a:t>
            </a:r>
            <a:r>
              <a:rPr b="1" i="1" lang="en"/>
              <a:t>private </a:t>
            </a:r>
            <a:r>
              <a:rPr lang="en"/>
              <a:t>properties or methods from the superclass. (but can inherit any public getters/setters.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i="1" lang="en"/>
              <a:t>Constructors </a:t>
            </a:r>
            <a:r>
              <a:rPr lang="en"/>
              <a:t>are NOT inherited.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subclass will then pass these traits through each subsequent generation, if it becomes a superclass to its own subclasses.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 Superclass can have multiple subclasses, however, a subclass may only have 1 superclass.</a:t>
            </a:r>
            <a:endParaRPr/>
          </a:p>
        </p:txBody>
      </p:sp>
      <p:pic>
        <p:nvPicPr>
          <p:cNvPr descr="tagline.png" id="100" name="Google Shape;100;p18"/>
          <p:cNvPicPr preferRelativeResize="0"/>
          <p:nvPr/>
        </p:nvPicPr>
        <p:blipFill>
          <a:blip r:embed="rId4">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10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a:t>
            </a:r>
            <a:endParaRPr/>
          </a:p>
        </p:txBody>
      </p:sp>
      <p:sp>
        <p:nvSpPr>
          <p:cNvPr id="106" name="Google Shape;106;p19"/>
          <p:cNvSpPr txBox="1"/>
          <p:nvPr>
            <p:ph idx="1" type="body"/>
          </p:nvPr>
        </p:nvSpPr>
        <p:spPr>
          <a:xfrm>
            <a:off x="311700" y="769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In Java, all Objects (Reference Types) are subclasses of the class </a:t>
            </a:r>
            <a:r>
              <a:rPr b="1" lang="en" sz="1400">
                <a:solidFill>
                  <a:schemeClr val="dk1"/>
                </a:solidFill>
              </a:rPr>
              <a:t>java.lang.Object</a:t>
            </a:r>
            <a:r>
              <a:rPr lang="en" sz="1400">
                <a:solidFill>
                  <a:schemeClr val="dk1"/>
                </a:solidFill>
              </a:rPr>
              <a:t>.  Object is the only class in Java that does not have a superclass.</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The only things in the language that are not descendents of java.lang.Object are the primitives:  long, int, double, boolean, etc.</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Even if no superclass is specified, all classes still </a:t>
            </a:r>
            <a:r>
              <a:rPr i="1" lang="en" sz="1400">
                <a:solidFill>
                  <a:schemeClr val="dk1"/>
                </a:solidFill>
              </a:rPr>
              <a:t>implicitly extend</a:t>
            </a:r>
            <a:r>
              <a:rPr lang="en" sz="1400">
                <a:solidFill>
                  <a:schemeClr val="dk1"/>
                </a:solidFill>
              </a:rPr>
              <a:t> from java.lang.Object, and inherit a set of common methods, such as:</a:t>
            </a:r>
            <a:endParaRPr sz="1400">
              <a:solidFill>
                <a:schemeClr val="dk1"/>
              </a:solidFill>
            </a:endParaRPr>
          </a:p>
          <a:p>
            <a:pPr indent="-317500" lvl="0" marL="914400" rtl="0" algn="l">
              <a:spcBef>
                <a:spcPts val="1600"/>
              </a:spcBef>
              <a:spcAft>
                <a:spcPts val="0"/>
              </a:spcAft>
              <a:buClr>
                <a:schemeClr val="dk1"/>
              </a:buClr>
              <a:buSzPts val="1400"/>
              <a:buChar char="●"/>
            </a:pPr>
            <a:r>
              <a:rPr lang="en" sz="1400">
                <a:solidFill>
                  <a:schemeClr val="dk1"/>
                </a:solidFill>
              </a:rPr>
              <a:t>.toString()</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.equals()</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.hashCode()</a:t>
            </a:r>
            <a:endParaRPr/>
          </a:p>
        </p:txBody>
      </p:sp>
      <p:pic>
        <p:nvPicPr>
          <p:cNvPr id="107" name="Google Shape;107;p19"/>
          <p:cNvPicPr preferRelativeResize="0"/>
          <p:nvPr/>
        </p:nvPicPr>
        <p:blipFill>
          <a:blip r:embed="rId3">
            <a:alphaModFix/>
          </a:blip>
          <a:stretch>
            <a:fillRect/>
          </a:stretch>
        </p:blipFill>
        <p:spPr>
          <a:xfrm>
            <a:off x="5907975" y="2694125"/>
            <a:ext cx="2565100" cy="2303225"/>
          </a:xfrm>
          <a:prstGeom prst="rect">
            <a:avLst/>
          </a:prstGeom>
          <a:noFill/>
          <a:ln>
            <a:noFill/>
          </a:ln>
        </p:spPr>
      </p:pic>
      <p:pic>
        <p:nvPicPr>
          <p:cNvPr id="108" name="Google Shape;108;p19"/>
          <p:cNvPicPr preferRelativeResize="0"/>
          <p:nvPr/>
        </p:nvPicPr>
        <p:blipFill>
          <a:blip r:embed="rId4">
            <a:alphaModFix/>
          </a:blip>
          <a:stretch>
            <a:fillRect/>
          </a:stretch>
        </p:blipFill>
        <p:spPr>
          <a:xfrm>
            <a:off x="3805525" y="2694125"/>
            <a:ext cx="1623450" cy="1476575"/>
          </a:xfrm>
          <a:prstGeom prst="rect">
            <a:avLst/>
          </a:prstGeom>
          <a:noFill/>
          <a:ln>
            <a:noFill/>
          </a:ln>
        </p:spPr>
      </p:pic>
      <p:pic>
        <p:nvPicPr>
          <p:cNvPr descr="tagline.png" id="109" name="Google Shape;109;p19"/>
          <p:cNvPicPr preferRelativeResize="0"/>
          <p:nvPr/>
        </p:nvPicPr>
        <p:blipFill>
          <a:blip r:embed="rId5">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73525" y="28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Inheritance</a:t>
            </a:r>
            <a:endParaRPr/>
          </a:p>
        </p:txBody>
      </p:sp>
      <p:sp>
        <p:nvSpPr>
          <p:cNvPr id="115" name="Google Shape;115;p20"/>
          <p:cNvSpPr txBox="1"/>
          <p:nvPr/>
        </p:nvSpPr>
        <p:spPr>
          <a:xfrm>
            <a:off x="449200" y="1053275"/>
            <a:ext cx="4815300" cy="341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BankAccount </a:t>
            </a:r>
            <a:r>
              <a:rPr i="1" lang="en" u="sng"/>
              <a:t>is-a</a:t>
            </a:r>
            <a:r>
              <a:rPr lang="en"/>
              <a:t> Object</a:t>
            </a:r>
            <a:br>
              <a:rPr lang="en"/>
            </a:br>
            <a:endParaRPr/>
          </a:p>
          <a:p>
            <a:pPr indent="-317500" lvl="0" marL="457200" rtl="0" algn="l">
              <a:spcBef>
                <a:spcPts val="0"/>
              </a:spcBef>
              <a:spcAft>
                <a:spcPts val="0"/>
              </a:spcAft>
              <a:buSzPts val="1400"/>
              <a:buChar char="●"/>
            </a:pPr>
            <a:r>
              <a:rPr lang="en"/>
              <a:t>BankAccount inherits:</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toString()</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latin typeface="Courier New"/>
                <a:ea typeface="Courier New"/>
                <a:cs typeface="Courier New"/>
                <a:sym typeface="Courier New"/>
              </a:rPr>
              <a:t>equals()</a:t>
            </a:r>
            <a:br>
              <a:rPr lang="en"/>
            </a:br>
            <a:endParaRPr/>
          </a:p>
          <a:p>
            <a:pPr indent="-317500" lvl="0" marL="457200" rtl="0" algn="l">
              <a:spcBef>
                <a:spcPts val="0"/>
              </a:spcBef>
              <a:spcAft>
                <a:spcPts val="0"/>
              </a:spcAft>
              <a:buSzPts val="1400"/>
              <a:buChar char="●"/>
            </a:pPr>
            <a:r>
              <a:rPr lang="en"/>
              <a:t>CheckingAccount </a:t>
            </a:r>
            <a:r>
              <a:rPr i="1" lang="en" u="sng"/>
              <a:t>is-a</a:t>
            </a:r>
            <a:r>
              <a:rPr lang="en"/>
              <a:t> BankAccount</a:t>
            </a:r>
            <a:endParaRPr/>
          </a:p>
          <a:p>
            <a:pPr indent="-317500" lvl="0" marL="457200" rtl="0" algn="l">
              <a:spcBef>
                <a:spcPts val="0"/>
              </a:spcBef>
              <a:spcAft>
                <a:spcPts val="0"/>
              </a:spcAft>
              <a:buSzPts val="1400"/>
              <a:buChar char="●"/>
            </a:pPr>
            <a:r>
              <a:rPr lang="en"/>
              <a:t>CheckingAccount inherits:</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toString()</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equals()</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withdraw()</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deposit()</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transfer()</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getAccountNumber()</a:t>
            </a:r>
            <a:endParaRPr>
              <a:latin typeface="Courier New"/>
              <a:ea typeface="Courier New"/>
              <a:cs typeface="Courier New"/>
              <a:sym typeface="Courier New"/>
            </a:endParaRPr>
          </a:p>
        </p:txBody>
      </p:sp>
      <p:pic>
        <p:nvPicPr>
          <p:cNvPr id="116" name="Google Shape;116;p20"/>
          <p:cNvPicPr preferRelativeResize="0"/>
          <p:nvPr/>
        </p:nvPicPr>
        <p:blipFill>
          <a:blip r:embed="rId3">
            <a:alphaModFix/>
          </a:blip>
          <a:stretch>
            <a:fillRect/>
          </a:stretch>
        </p:blipFill>
        <p:spPr>
          <a:xfrm>
            <a:off x="5915275" y="321962"/>
            <a:ext cx="1653775" cy="4499574"/>
          </a:xfrm>
          <a:prstGeom prst="rect">
            <a:avLst/>
          </a:prstGeom>
          <a:noFill/>
          <a:ln>
            <a:noFill/>
          </a:ln>
        </p:spPr>
      </p:pic>
      <p:cxnSp>
        <p:nvCxnSpPr>
          <p:cNvPr id="117" name="Google Shape;117;p20"/>
          <p:cNvCxnSpPr/>
          <p:nvPr/>
        </p:nvCxnSpPr>
        <p:spPr>
          <a:xfrm flipH="1" rot="10800000">
            <a:off x="2736400" y="1058500"/>
            <a:ext cx="2995200" cy="9252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0"/>
          <p:cNvCxnSpPr/>
          <p:nvPr/>
        </p:nvCxnSpPr>
        <p:spPr>
          <a:xfrm flipH="1" rot="10800000">
            <a:off x="3559675" y="1285850"/>
            <a:ext cx="2179800" cy="19602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0"/>
          <p:cNvCxnSpPr/>
          <p:nvPr/>
        </p:nvCxnSpPr>
        <p:spPr>
          <a:xfrm flipH="1" rot="10800000">
            <a:off x="3559675" y="2775575"/>
            <a:ext cx="2187600" cy="627300"/>
          </a:xfrm>
          <a:prstGeom prst="straightConnector1">
            <a:avLst/>
          </a:prstGeom>
          <a:noFill/>
          <a:ln cap="flat" cmpd="sng" w="9525">
            <a:solidFill>
              <a:schemeClr val="dk2"/>
            </a:solidFill>
            <a:prstDash val="solid"/>
            <a:round/>
            <a:headEnd len="med" w="med" type="none"/>
            <a:tailEnd len="med" w="med" type="triangle"/>
          </a:ln>
        </p:spPr>
      </p:cxnSp>
      <p:pic>
        <p:nvPicPr>
          <p:cNvPr descr="tagline.png" id="120" name="Google Shape;120;p20"/>
          <p:cNvPicPr preferRelativeResize="0"/>
          <p:nvPr/>
        </p:nvPicPr>
        <p:blipFill>
          <a:blip r:embed="rId4">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70025" y="367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Guitar Example?</a:t>
            </a:r>
            <a:endParaRPr/>
          </a:p>
        </p:txBody>
      </p:sp>
      <p:sp>
        <p:nvSpPr>
          <p:cNvPr id="126" name="Google Shape;126;p21"/>
          <p:cNvSpPr txBox="1"/>
          <p:nvPr/>
        </p:nvSpPr>
        <p:spPr>
          <a:xfrm>
            <a:off x="1030825" y="3208125"/>
            <a:ext cx="19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21"/>
          <p:cNvSpPr txBox="1"/>
          <p:nvPr/>
        </p:nvSpPr>
        <p:spPr>
          <a:xfrm>
            <a:off x="4993825" y="3130325"/>
            <a:ext cx="1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