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f71d3a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f71d3a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f71d3a8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f71d3a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512d03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512d03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ac133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ac133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abb301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abb301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f71d3a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f71d3a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e53d19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e53d19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e53d1a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e53d1a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12d0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12d0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f71d3a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f71d3a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f71d3a8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f71d3a8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Polymorphism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M1-D12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592750" y="782325"/>
            <a:ext cx="67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differences between an interface and a class?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tagline.png"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592750" y="782325"/>
            <a:ext cx="67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saw two different ways of implementing Accounts (interfaces vs inheritance). </a:t>
            </a:r>
            <a:br>
              <a:rPr lang="en"/>
            </a:br>
            <a:br>
              <a:rPr lang="en"/>
            </a:br>
            <a:r>
              <a:rPr lang="en"/>
              <a:t>What advantages/disadvantages did you observe?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tagline.png"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Interfaces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Interfaces contain only method signatures.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accessor is optional since methods in an interface can only be public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Interfaces cannot be instantiated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Interfaces cannot have member variables</a:t>
            </a:r>
            <a:endParaRPr sz="1500"/>
          </a:p>
        </p:txBody>
      </p:sp>
      <p:sp>
        <p:nvSpPr>
          <p:cNvPr id="150" name="Google Shape;150;p24"/>
          <p:cNvSpPr txBox="1"/>
          <p:nvPr/>
        </p:nvSpPr>
        <p:spPr>
          <a:xfrm>
            <a:off x="5094850" y="1445850"/>
            <a:ext cx="3836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interface Drivable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turn(String direction);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boolean accelerate();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boolean decelerate();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	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Polymorphism through Inheritance </a:t>
            </a:r>
            <a:endParaRPr sz="20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Interfaces as a contract</a:t>
            </a:r>
            <a:endParaRPr sz="20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2000">
                <a:solidFill>
                  <a:srgbClr val="434343"/>
                </a:solidFill>
              </a:rPr>
              <a:t>Polymorphism through Interfaces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descr="tagline.png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06225"/>
            <a:ext cx="85206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object-oriented programming, </a:t>
            </a:r>
            <a:r>
              <a:rPr b="1" lang="en" sz="15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polymorphism</a:t>
            </a:r>
            <a:r>
              <a:rPr lang="en" sz="15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222426"/>
                </a:solidFill>
                <a:highlight>
                  <a:srgbClr val="FFFFFF"/>
                </a:highlight>
              </a:rPr>
              <a:t>allows us to perform a single action in different ways. However, the power of polymorphism is  that it allows us to refer to these different ways generically.</a:t>
            </a:r>
            <a:endParaRPr sz="1500"/>
          </a:p>
        </p:txBody>
      </p:sp>
      <p:pic>
        <p:nvPicPr>
          <p:cNvPr descr="tagline.pn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098" y="2398025"/>
            <a:ext cx="4841701" cy="23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35100" y="3159800"/>
            <a:ext cx="1654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via Inheritance</a:t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2563900" y="3520475"/>
            <a:ext cx="70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4202625" y="3336400"/>
            <a:ext cx="642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“is-a”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154150" y="3273425"/>
            <a:ext cx="642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“is-a”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Account Example (using inheritance)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40150" y="1283525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Account, Savings, Checking, etc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475850" y="2061150"/>
            <a:ext cx="1564500" cy="6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873775" y="3485225"/>
            <a:ext cx="1536600" cy="72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106025" y="3391525"/>
            <a:ext cx="1611600" cy="7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785025" y="21796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164200" y="364587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405825" y="3607000"/>
            <a:ext cx="10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flipH="1">
            <a:off x="3063775" y="2885600"/>
            <a:ext cx="4308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096650" y="2820025"/>
            <a:ext cx="40290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3796750" y="2885600"/>
            <a:ext cx="100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000"/>
              <a:t>is-A</a:t>
            </a:r>
            <a:endParaRPr sz="2000"/>
          </a:p>
        </p:txBody>
      </p:sp>
      <p:sp>
        <p:nvSpPr>
          <p:cNvPr id="91" name="Google Shape;91;p16"/>
          <p:cNvSpPr txBox="1"/>
          <p:nvPr/>
        </p:nvSpPr>
        <p:spPr>
          <a:xfrm>
            <a:off x="5302775" y="2754450"/>
            <a:ext cx="89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extends</a:t>
            </a:r>
            <a:endParaRPr sz="1100"/>
          </a:p>
        </p:txBody>
      </p:sp>
      <p:sp>
        <p:nvSpPr>
          <p:cNvPr id="92" name="Google Shape;92;p16"/>
          <p:cNvSpPr txBox="1"/>
          <p:nvPr/>
        </p:nvSpPr>
        <p:spPr>
          <a:xfrm>
            <a:off x="2251025" y="2881975"/>
            <a:ext cx="89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extends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976654" y="564450"/>
            <a:ext cx="76332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what about objects that have similar </a:t>
            </a:r>
            <a:r>
              <a:rPr i="1" lang="en" sz="2000"/>
              <a:t>behaviors</a:t>
            </a:r>
            <a:r>
              <a:rPr lang="en" sz="2000"/>
              <a:t> but aren’t exactly the same?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Interfaces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Define </a:t>
            </a:r>
            <a:r>
              <a:rPr b="1" i="1" lang="en" sz="1400">
                <a:solidFill>
                  <a:schemeClr val="dk1"/>
                </a:solidFill>
              </a:rPr>
              <a:t>what something can do</a:t>
            </a:r>
            <a:r>
              <a:rPr b="1" lang="en" sz="1400">
                <a:solidFill>
                  <a:schemeClr val="dk1"/>
                </a:solidFill>
              </a:rPr>
              <a:t> or </a:t>
            </a:r>
            <a:r>
              <a:rPr b="1" i="1" lang="en" sz="1400">
                <a:solidFill>
                  <a:schemeClr val="dk1"/>
                </a:solidFill>
              </a:rPr>
              <a:t>how it can be used</a:t>
            </a:r>
            <a:r>
              <a:rPr b="1" lang="en" sz="1400">
                <a:solidFill>
                  <a:schemeClr val="dk1"/>
                </a:solidFill>
              </a:rPr>
              <a:t>, but </a:t>
            </a:r>
            <a:r>
              <a:rPr b="1" i="1" lang="en" sz="1400">
                <a:solidFill>
                  <a:schemeClr val="dk1"/>
                </a:solidFill>
              </a:rPr>
              <a:t>not how it does it</a:t>
            </a:r>
            <a:r>
              <a:rPr b="1" lang="en" sz="1400">
                <a:solidFill>
                  <a:schemeClr val="dk1"/>
                </a:solidFill>
              </a:rPr>
              <a:t>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An </a:t>
            </a:r>
            <a:r>
              <a:rPr b="1" lang="en" sz="1400">
                <a:solidFill>
                  <a:schemeClr val="dk1"/>
                </a:solidFill>
              </a:rPr>
              <a:t>interface</a:t>
            </a:r>
            <a:r>
              <a:rPr lang="en" sz="1400">
                <a:solidFill>
                  <a:schemeClr val="dk1"/>
                </a:solidFill>
              </a:rPr>
              <a:t> is a </a:t>
            </a:r>
            <a:r>
              <a:rPr b="1" lang="en" sz="1400">
                <a:solidFill>
                  <a:schemeClr val="dk1"/>
                </a:solidFill>
              </a:rPr>
              <a:t>contract</a:t>
            </a:r>
            <a:r>
              <a:rPr lang="en" sz="1400">
                <a:solidFill>
                  <a:schemeClr val="dk1"/>
                </a:solidFill>
              </a:rPr>
              <a:t> that defines what </a:t>
            </a:r>
            <a:r>
              <a:rPr b="1" lang="en" sz="1400">
                <a:solidFill>
                  <a:schemeClr val="dk1"/>
                </a:solidFill>
              </a:rPr>
              <a:t>methods</a:t>
            </a:r>
            <a:r>
              <a:rPr lang="en" sz="1400">
                <a:solidFill>
                  <a:schemeClr val="dk1"/>
                </a:solidFill>
              </a:rPr>
              <a:t> a user of the interface can expect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are the methods I can rely on being there for this object?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Cannot be instantiated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Multiple Interfaces are allowed for a single object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tagline.png"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Context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Object can have a relationship with another type in its hierarchy with an IS-A relationship. 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 Bird IS-A Animal</a:t>
            </a:r>
            <a:br>
              <a:rPr b="1" lang="en" sz="1600"/>
            </a:br>
            <a:r>
              <a:rPr b="1" lang="en" sz="1600"/>
              <a:t>	A Helicopter IS NOT A Animal</a:t>
            </a:r>
            <a:endParaRPr b="1"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we often want to group objects not by what they are, but what they can do, or by what abilities they have - a HAS-A relationship.  This allows for grouping of unlike things with like abilities.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</a:t>
            </a:r>
            <a:r>
              <a:rPr b="1" lang="en" sz="1600"/>
              <a:t>A Bird HAS-A ability to fly</a:t>
            </a:r>
            <a:br>
              <a:rPr b="1" lang="en" sz="1600"/>
            </a:br>
            <a:r>
              <a:rPr b="1" lang="en" sz="1600"/>
              <a:t>	A Helicopter HAS-A ability to fly</a:t>
            </a:r>
            <a:endParaRPr b="1" sz="16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01" y="1566826"/>
            <a:ext cx="2493300" cy="12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3644651"/>
            <a:ext cx="2919125" cy="1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Flying Example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049300" y="1311650"/>
            <a:ext cx="637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Flyable interface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 classes that implements the Flyable interface (Drone, Glider, Bird, etc)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the ability to refer to each classes object implementations generically as Flyable List&lt;Flyable&gt;, etc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loop through a list and call implemented methods from 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Account example (Using Interfaces)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1162375" y="1497875"/>
            <a:ext cx="518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IAccount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Savings, and Checking Account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1439875" y="2825850"/>
            <a:ext cx="15324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439875" y="3671225"/>
            <a:ext cx="15324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140925" y="3284625"/>
            <a:ext cx="15324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IAccount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3149250" y="3334025"/>
            <a:ext cx="7623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 flipH="1" rot="10800000">
            <a:off x="3195450" y="3757525"/>
            <a:ext cx="6159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180050" y="2979850"/>
            <a:ext cx="11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