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79f4d47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79f4d47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4f8927055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4f8927055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7a8b283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7a8b283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7a8b283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a8b283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9f4d47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9f4d47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79f4d47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79f4d47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79f4d473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79f4d47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79f4d47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79f4d47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5639abd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5639ab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5ac133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5ac133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7a8b2830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7a8b2830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010a3aa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010a3aa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a8b283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a8b28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010a3aa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010a3aa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79f4d47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9f4d47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7a8b283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a8b283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010a3aa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010a3aa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open?id=1ELgmXoFe6Z2jBX9qAdytshW6_2GyaP3b"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Inheritance - Abstract Classes</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M1-D13</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br>
              <a:rPr lang="en" sz="1400">
                <a:solidFill>
                  <a:srgbClr val="FFFFFF"/>
                </a:solidFill>
              </a:rPr>
            </a:b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signature with the </a:t>
            </a:r>
            <a:r>
              <a:rPr lang="en">
                <a:solidFill>
                  <a:srgbClr val="0000FF"/>
                </a:solidFill>
              </a:rPr>
              <a:t>abstract </a:t>
            </a:r>
            <a:r>
              <a:rPr lang="en"/>
              <a:t>modifier.  Can only exists in an abstract class, and must be </a:t>
            </a:r>
            <a:r>
              <a:rPr lang="en"/>
              <a:t>overridden</a:t>
            </a:r>
            <a:r>
              <a:rPr lang="en"/>
              <a:t> in any implementation class that extends the abstract class. </a:t>
            </a:r>
            <a:endParaRPr/>
          </a:p>
          <a:p>
            <a:pPr indent="0" lvl="0" marL="0" rtl="0" algn="l">
              <a:spcBef>
                <a:spcPts val="1600"/>
              </a:spcBef>
              <a:spcAft>
                <a:spcPts val="0"/>
              </a:spcAft>
              <a:buNone/>
            </a:pPr>
            <a:r>
              <a:rPr lang="en" sz="1500">
                <a:latin typeface="Courier New"/>
                <a:ea typeface="Courier New"/>
                <a:cs typeface="Courier New"/>
                <a:sym typeface="Courier New"/>
              </a:rPr>
              <a:t>public </a:t>
            </a:r>
            <a:r>
              <a:rPr b="1" lang="en" sz="1500">
                <a:solidFill>
                  <a:srgbClr val="0000FF"/>
                </a:solidFill>
                <a:latin typeface="Courier New"/>
                <a:ea typeface="Courier New"/>
                <a:cs typeface="Courier New"/>
                <a:sym typeface="Courier New"/>
              </a:rPr>
              <a:t>abstract </a:t>
            </a:r>
            <a:r>
              <a:rPr lang="en" sz="1500">
                <a:latin typeface="Courier New"/>
                <a:ea typeface="Courier New"/>
                <a:cs typeface="Courier New"/>
                <a:sym typeface="Courier New"/>
              </a:rPr>
              <a:t>BigDecimal</a:t>
            </a:r>
            <a:r>
              <a:rPr lang="en" sz="1500">
                <a:latin typeface="Courier New"/>
                <a:ea typeface="Courier New"/>
                <a:cs typeface="Courier New"/>
                <a:sym typeface="Courier New"/>
              </a:rPr>
              <a:t> calculateAnnualPropertyTax(double taxRate);</a:t>
            </a:r>
            <a:endParaRPr sz="15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t/>
            </a:r>
            <a:endParaRPr sz="1500">
              <a:latin typeface="Courier New"/>
              <a:ea typeface="Courier New"/>
              <a:cs typeface="Courier New"/>
              <a:sym typeface="Courier New"/>
            </a:endParaRPr>
          </a:p>
        </p:txBody>
      </p:sp>
      <p:pic>
        <p:nvPicPr>
          <p:cNvPr descr="tagline.png" id="123" name="Google Shape;123;p22"/>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24" name="Google Shape;124;p22"/>
          <p:cNvSpPr txBox="1"/>
          <p:nvPr/>
        </p:nvSpPr>
        <p:spPr>
          <a:xfrm>
            <a:off x="433800" y="3204725"/>
            <a:ext cx="5913600" cy="6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latin typeface="Roboto"/>
                <a:ea typeface="Roboto"/>
                <a:cs typeface="Roboto"/>
                <a:sym typeface="Roboto"/>
              </a:rPr>
              <a:t>TL;DR:  </a:t>
            </a:r>
            <a:r>
              <a:rPr lang="en">
                <a:solidFill>
                  <a:srgbClr val="273B4C"/>
                </a:solidFill>
                <a:highlight>
                  <a:srgbClr val="FFFFFF"/>
                </a:highlight>
                <a:latin typeface="Roboto"/>
                <a:ea typeface="Roboto"/>
                <a:cs typeface="Roboto"/>
                <a:sym typeface="Roboto"/>
              </a:rPr>
              <a:t>Methods marked abstract </a:t>
            </a:r>
            <a:r>
              <a:rPr b="1" lang="en">
                <a:solidFill>
                  <a:srgbClr val="273B4C"/>
                </a:solidFill>
                <a:highlight>
                  <a:srgbClr val="FFFFFF"/>
                </a:highlight>
                <a:latin typeface="Roboto"/>
                <a:ea typeface="Roboto"/>
                <a:cs typeface="Roboto"/>
                <a:sym typeface="Roboto"/>
              </a:rPr>
              <a:t>must</a:t>
            </a:r>
            <a:r>
              <a:rPr lang="en">
                <a:solidFill>
                  <a:srgbClr val="273B4C"/>
                </a:solidFill>
                <a:highlight>
                  <a:srgbClr val="FFFFFF"/>
                </a:highlight>
                <a:latin typeface="Roboto"/>
                <a:ea typeface="Roboto"/>
                <a:cs typeface="Roboto"/>
                <a:sym typeface="Roboto"/>
              </a:rPr>
              <a:t> be overridden by subclasses.</a:t>
            </a:r>
            <a:endParaRPr sz="1600"/>
          </a:p>
        </p:txBody>
      </p:sp>
      <p:pic>
        <p:nvPicPr>
          <p:cNvPr id="125" name="Google Shape;125;p22"/>
          <p:cNvPicPr preferRelativeResize="0"/>
          <p:nvPr/>
        </p:nvPicPr>
        <p:blipFill>
          <a:blip r:embed="rId4">
            <a:alphaModFix/>
          </a:blip>
          <a:stretch>
            <a:fillRect/>
          </a:stretch>
        </p:blipFill>
        <p:spPr>
          <a:xfrm>
            <a:off x="6280338" y="2902925"/>
            <a:ext cx="2390775"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1827925" y="936050"/>
            <a:ext cx="4965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&lt;Abstract&gt;Service</a:t>
            </a:r>
            <a:br>
              <a:rPr lang="en"/>
            </a:br>
            <a:br>
              <a:rPr lang="en"/>
            </a:br>
            <a:r>
              <a:rPr lang="en"/>
              <a:t>  abstract ResponseMsg execute(RequestMsg request)</a:t>
            </a:r>
            <a:endParaRPr/>
          </a:p>
        </p:txBody>
      </p:sp>
      <p:sp>
        <p:nvSpPr>
          <p:cNvPr id="131" name="Google Shape;131;p23"/>
          <p:cNvSpPr txBox="1"/>
          <p:nvPr/>
        </p:nvSpPr>
        <p:spPr>
          <a:xfrm>
            <a:off x="476425" y="2893700"/>
            <a:ext cx="3634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BalanceInquireSvc</a:t>
            </a:r>
            <a:br>
              <a:rPr lang="en"/>
            </a:br>
            <a:br>
              <a:rPr lang="en"/>
            </a:br>
            <a:r>
              <a:rPr lang="en"/>
              <a:t>execute(request) {</a:t>
            </a:r>
            <a:br>
              <a:rPr lang="en"/>
            </a:br>
            <a:r>
              <a:rPr lang="en"/>
              <a:t>  </a:t>
            </a:r>
            <a:br>
              <a:rPr lang="en"/>
            </a:br>
            <a:r>
              <a:rPr lang="en"/>
              <a:t>   //return </a:t>
            </a:r>
            <a:r>
              <a:rPr lang="en"/>
              <a:t>account</a:t>
            </a:r>
            <a:r>
              <a:rPr lang="en"/>
              <a:t> balances</a:t>
            </a:r>
            <a:br>
              <a:rPr lang="en"/>
            </a:br>
            <a:r>
              <a:rPr lang="en"/>
              <a:t>}</a:t>
            </a:r>
            <a:endParaRPr/>
          </a:p>
        </p:txBody>
      </p:sp>
      <p:sp>
        <p:nvSpPr>
          <p:cNvPr id="132" name="Google Shape;132;p23"/>
          <p:cNvSpPr txBox="1"/>
          <p:nvPr/>
        </p:nvSpPr>
        <p:spPr>
          <a:xfrm>
            <a:off x="5114550" y="2856425"/>
            <a:ext cx="3918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CustomerLookupSvc</a:t>
            </a:r>
            <a:br>
              <a:rPr lang="en"/>
            </a:br>
            <a:br>
              <a:rPr lang="en"/>
            </a:br>
            <a:r>
              <a:rPr lang="en"/>
              <a:t>execute(request) {</a:t>
            </a:r>
            <a:br>
              <a:rPr lang="en"/>
            </a:br>
            <a:br>
              <a:rPr lang="en"/>
            </a:br>
            <a:r>
              <a:rPr lang="en"/>
              <a:t>    </a:t>
            </a:r>
            <a:r>
              <a:rPr lang="en">
                <a:solidFill>
                  <a:schemeClr val="dk1"/>
                </a:solidFill>
              </a:rPr>
              <a:t>//return customer info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p:txBody>
      </p:sp>
      <p:cxnSp>
        <p:nvCxnSpPr>
          <p:cNvPr id="133" name="Google Shape;133;p23"/>
          <p:cNvCxnSpPr/>
          <p:nvPr/>
        </p:nvCxnSpPr>
        <p:spPr>
          <a:xfrm flipH="1">
            <a:off x="2673075" y="1872125"/>
            <a:ext cx="810600" cy="9168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3"/>
          <p:cNvCxnSpPr/>
          <p:nvPr/>
        </p:nvCxnSpPr>
        <p:spPr>
          <a:xfrm>
            <a:off x="4583800" y="1852825"/>
            <a:ext cx="1187100" cy="10035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23"/>
          <p:cNvSpPr txBox="1"/>
          <p:nvPr/>
        </p:nvSpPr>
        <p:spPr>
          <a:xfrm>
            <a:off x="6524175" y="1030650"/>
            <a:ext cx="246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-Logging/Compliance</a:t>
            </a:r>
            <a:br>
              <a:rPr lang="en"/>
            </a:br>
            <a:r>
              <a:rPr lang="en"/>
              <a:t>-Authentication</a:t>
            </a:r>
            <a:br>
              <a:rPr lang="en"/>
            </a:br>
            <a:r>
              <a:rPr lang="en"/>
              <a:t>-Monitoring Hooks</a:t>
            </a:r>
            <a:br>
              <a:rPr lang="en"/>
            </a:br>
            <a:r>
              <a:rPr lang="en"/>
              <a:t>(COMMON FUNCTIONS)</a:t>
            </a:r>
            <a:endParaRPr/>
          </a:p>
        </p:txBody>
      </p:sp>
      <p:sp>
        <p:nvSpPr>
          <p:cNvPr id="136" name="Google Shape;136;p23"/>
          <p:cNvSpPr txBox="1"/>
          <p:nvPr/>
        </p:nvSpPr>
        <p:spPr>
          <a:xfrm>
            <a:off x="1827925" y="2216850"/>
            <a:ext cx="9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extends</a:t>
            </a:r>
            <a:endParaRPr/>
          </a:p>
        </p:txBody>
      </p:sp>
      <p:sp>
        <p:nvSpPr>
          <p:cNvPr id="137" name="Google Shape;137;p23"/>
          <p:cNvSpPr txBox="1"/>
          <p:nvPr/>
        </p:nvSpPr>
        <p:spPr>
          <a:xfrm>
            <a:off x="5470900" y="2216850"/>
            <a:ext cx="9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extends</a:t>
            </a:r>
            <a:endParaRPr/>
          </a:p>
        </p:txBody>
      </p:sp>
      <p:sp>
        <p:nvSpPr>
          <p:cNvPr id="138" name="Google Shape;138;p23"/>
          <p:cNvSpPr txBox="1"/>
          <p:nvPr/>
        </p:nvSpPr>
        <p:spPr>
          <a:xfrm>
            <a:off x="301425" y="136125"/>
            <a:ext cx="44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Real Life Example: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3064275" y="1159375"/>
            <a:ext cx="5416751" cy="3206525"/>
          </a:xfrm>
          <a:prstGeom prst="rect">
            <a:avLst/>
          </a:prstGeom>
          <a:noFill/>
          <a:ln>
            <a:noFill/>
          </a:ln>
        </p:spPr>
      </p:pic>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Methods</a:t>
            </a:r>
            <a:endParaRPr/>
          </a:p>
        </p:txBody>
      </p:sp>
      <p:pic>
        <p:nvPicPr>
          <p:cNvPr descr="tagline.png" id="145" name="Google Shape;145;p24"/>
          <p:cNvPicPr preferRelativeResize="0"/>
          <p:nvPr/>
        </p:nvPicPr>
        <p:blipFill>
          <a:blip r:embed="rId4">
            <a:alphaModFix/>
          </a:blip>
          <a:stretch>
            <a:fillRect/>
          </a:stretch>
        </p:blipFill>
        <p:spPr>
          <a:xfrm>
            <a:off x="205500" y="4768850"/>
            <a:ext cx="2657676" cy="234175"/>
          </a:xfrm>
          <a:prstGeom prst="rect">
            <a:avLst/>
          </a:prstGeom>
          <a:noFill/>
          <a:ln>
            <a:noFill/>
          </a:ln>
        </p:spPr>
      </p:pic>
      <p:sp>
        <p:nvSpPr>
          <p:cNvPr id="146" name="Google Shape;146;p24"/>
          <p:cNvSpPr txBox="1"/>
          <p:nvPr/>
        </p:nvSpPr>
        <p:spPr>
          <a:xfrm>
            <a:off x="495750" y="1575800"/>
            <a:ext cx="19122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Let’s make these methods abstract and get rid of the interface</a:t>
            </a:r>
            <a:endParaRPr>
              <a:solidFill>
                <a:srgbClr val="0000FF"/>
              </a:solidFill>
            </a:endParaRPr>
          </a:p>
        </p:txBody>
      </p:sp>
      <p:sp>
        <p:nvSpPr>
          <p:cNvPr id="147" name="Google Shape;147;p24"/>
          <p:cNvSpPr txBox="1"/>
          <p:nvPr/>
        </p:nvSpPr>
        <p:spPr>
          <a:xfrm>
            <a:off x="348875" y="2640988"/>
            <a:ext cx="25143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So we can guarantee this get’s implemented in our subclasses</a:t>
            </a:r>
            <a:endParaRPr>
              <a:solidFill>
                <a:srgbClr val="0000FF"/>
              </a:solidFill>
            </a:endParaRPr>
          </a:p>
        </p:txBody>
      </p:sp>
      <p:cxnSp>
        <p:nvCxnSpPr>
          <p:cNvPr id="148" name="Google Shape;148;p24"/>
          <p:cNvCxnSpPr/>
          <p:nvPr/>
        </p:nvCxnSpPr>
        <p:spPr>
          <a:xfrm flipH="1" rot="10800000">
            <a:off x="2638150" y="1868100"/>
            <a:ext cx="938400" cy="8700"/>
          </a:xfrm>
          <a:prstGeom prst="straightConnector1">
            <a:avLst/>
          </a:prstGeom>
          <a:noFill/>
          <a:ln cap="flat" cmpd="sng" w="28575">
            <a:solidFill>
              <a:srgbClr val="0000FF"/>
            </a:solidFill>
            <a:prstDash val="solid"/>
            <a:round/>
            <a:headEnd len="med" w="med" type="none"/>
            <a:tailEnd len="med" w="med" type="triangle"/>
          </a:ln>
        </p:spPr>
      </p:cxnSp>
      <p:cxnSp>
        <p:nvCxnSpPr>
          <p:cNvPr id="149" name="Google Shape;149;p24"/>
          <p:cNvCxnSpPr/>
          <p:nvPr/>
        </p:nvCxnSpPr>
        <p:spPr>
          <a:xfrm>
            <a:off x="1443000" y="3284375"/>
            <a:ext cx="1009200" cy="549000"/>
          </a:xfrm>
          <a:prstGeom prst="straightConnector1">
            <a:avLst/>
          </a:prstGeom>
          <a:noFill/>
          <a:ln cap="flat" cmpd="sng" w="28575">
            <a:solidFill>
              <a:srgbClr val="0000FF"/>
            </a:solidFill>
            <a:prstDash val="solid"/>
            <a:round/>
            <a:headEnd len="med" w="med" type="none"/>
            <a:tailEnd len="med" w="med" type="triangle"/>
          </a:ln>
        </p:spPr>
      </p:cxnSp>
      <p:sp>
        <p:nvSpPr>
          <p:cNvPr id="150" name="Google Shape;150;p24"/>
          <p:cNvSpPr txBox="1"/>
          <p:nvPr/>
        </p:nvSpPr>
        <p:spPr>
          <a:xfrm>
            <a:off x="6912500" y="3833375"/>
            <a:ext cx="16161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calculateAnnualPropertyTax()</a:t>
            </a:r>
            <a:br>
              <a:rPr lang="en" sz="800"/>
            </a:br>
            <a:r>
              <a:rPr lang="en" sz="800"/>
              <a:t>listSpecs()</a:t>
            </a:r>
            <a:endParaRPr sz="800"/>
          </a:p>
        </p:txBody>
      </p:sp>
      <p:sp>
        <p:nvSpPr>
          <p:cNvPr id="151" name="Google Shape;151;p24"/>
          <p:cNvSpPr txBox="1"/>
          <p:nvPr/>
        </p:nvSpPr>
        <p:spPr>
          <a:xfrm>
            <a:off x="4997111" y="3826436"/>
            <a:ext cx="16161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calculateAnnualPropertyTax()</a:t>
            </a:r>
            <a:br>
              <a:rPr lang="en" sz="800"/>
            </a:br>
            <a:r>
              <a:rPr lang="en" sz="800"/>
              <a:t>listSpecs()</a:t>
            </a:r>
            <a:endParaRPr sz="800"/>
          </a:p>
        </p:txBody>
      </p:sp>
      <p:sp>
        <p:nvSpPr>
          <p:cNvPr id="152" name="Google Shape;152;p24"/>
          <p:cNvSpPr txBox="1"/>
          <p:nvPr/>
        </p:nvSpPr>
        <p:spPr>
          <a:xfrm>
            <a:off x="3055165" y="3833375"/>
            <a:ext cx="16161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calculateAnnualPropertyTax()</a:t>
            </a:r>
            <a:br>
              <a:rPr lang="en" sz="800"/>
            </a:br>
            <a:r>
              <a:rPr lang="en" sz="800"/>
              <a:t>listSpecs()</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differences and </a:t>
            </a:r>
            <a:r>
              <a:rPr lang="en"/>
              <a:t>similarities</a:t>
            </a:r>
            <a:r>
              <a:rPr lang="en"/>
              <a:t> between interfaces and abstract classes?</a:t>
            </a:r>
            <a:endParaRPr/>
          </a:p>
        </p:txBody>
      </p:sp>
      <p:pic>
        <p:nvPicPr>
          <p:cNvPr descr="tagline.png" id="158" name="Google Shape;158;p25"/>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159" name="Google Shape;159;p25"/>
          <p:cNvSpPr/>
          <p:nvPr/>
        </p:nvSpPr>
        <p:spPr>
          <a:xfrm>
            <a:off x="5223175" y="3372925"/>
            <a:ext cx="2788500" cy="1000500"/>
          </a:xfrm>
          <a:prstGeom prst="rect">
            <a:avLst/>
          </a:prstGeom>
          <a:solidFill>
            <a:srgbClr val="FCE5C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Common Interview Question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4746625" y="314788"/>
            <a:ext cx="4339025" cy="4513924"/>
          </a:xfrm>
          <a:prstGeom prst="rect">
            <a:avLst/>
          </a:prstGeom>
          <a:noFill/>
          <a:ln>
            <a:noFill/>
          </a:ln>
        </p:spPr>
      </p:pic>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 Transitivity</a:t>
            </a:r>
            <a:endParaRPr/>
          </a:p>
        </p:txBody>
      </p:sp>
      <p:sp>
        <p:nvSpPr>
          <p:cNvPr id="166" name="Google Shape;166;p26"/>
          <p:cNvSpPr txBox="1"/>
          <p:nvPr>
            <p:ph idx="1" type="body"/>
          </p:nvPr>
        </p:nvSpPr>
        <p:spPr>
          <a:xfrm>
            <a:off x="311700" y="1152475"/>
            <a:ext cx="402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an abstract class extends another abstract class, then it can choose to implement the abstract method or do nothing and pass it on to the class that extends it.  </a:t>
            </a:r>
            <a:endParaRPr/>
          </a:p>
          <a:p>
            <a:pPr indent="0" lvl="0" marL="0" rtl="0" algn="l">
              <a:spcBef>
                <a:spcPts val="1600"/>
              </a:spcBef>
              <a:spcAft>
                <a:spcPts val="1600"/>
              </a:spcAft>
              <a:buNone/>
            </a:pPr>
            <a:r>
              <a:rPr lang="en"/>
              <a:t>All abstract methods must have an implementation by the time the class is instantiated.</a:t>
            </a:r>
            <a:endParaRPr/>
          </a:p>
        </p:txBody>
      </p:sp>
      <p:pic>
        <p:nvPicPr>
          <p:cNvPr descr="tagline.png" id="167" name="Google Shape;167;p26"/>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to use an Abstract Class</a:t>
            </a:r>
            <a:endParaRPr/>
          </a:p>
        </p:txBody>
      </p:sp>
      <p:sp>
        <p:nvSpPr>
          <p:cNvPr id="173" name="Google Shape;173;p27"/>
          <p:cNvSpPr txBox="1"/>
          <p:nvPr>
            <p:ph idx="1" type="body"/>
          </p:nvPr>
        </p:nvSpPr>
        <p:spPr>
          <a:xfrm>
            <a:off x="311700" y="1152475"/>
            <a:ext cx="8520600" cy="33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To prevent a superclass from being instantiated.  </a:t>
            </a:r>
            <a:endParaRPr/>
          </a:p>
          <a:p>
            <a:pPr indent="-317500" lvl="1" marL="914400" rtl="0" algn="l">
              <a:spcBef>
                <a:spcPts val="0"/>
              </a:spcBef>
              <a:spcAft>
                <a:spcPts val="0"/>
              </a:spcAft>
              <a:buSzPts val="1400"/>
              <a:buAutoNum type="alphaLcPeriod"/>
            </a:pPr>
            <a:r>
              <a:rPr lang="en"/>
              <a:t>For example:  Having a Generic “Feline” as an object may not make sense, so by making Feline abstract it forces the user of the class to instantiate the more concrete HouseCat or Lion objects that are subclasses of Feline.</a:t>
            </a:r>
            <a:endParaRPr/>
          </a:p>
          <a:p>
            <a:pPr indent="-342900" lvl="0" marL="457200" rtl="0" algn="l">
              <a:spcBef>
                <a:spcPts val="0"/>
              </a:spcBef>
              <a:spcAft>
                <a:spcPts val="0"/>
              </a:spcAft>
              <a:buSzPts val="1800"/>
              <a:buAutoNum type="arabicPeriod"/>
            </a:pPr>
            <a:r>
              <a:rPr lang="en"/>
              <a:t>When you need to have the ability to inherit functionality from a superclass and force a subclass to implement subclass specific methods. </a:t>
            </a:r>
            <a:endParaRPr/>
          </a:p>
          <a:p>
            <a:pPr indent="-317500" lvl="1" marL="914400" rtl="0" algn="l">
              <a:spcBef>
                <a:spcPts val="0"/>
              </a:spcBef>
              <a:spcAft>
                <a:spcPts val="0"/>
              </a:spcAft>
              <a:buSzPts val="1400"/>
              <a:buAutoNum type="alphaLcPeriod"/>
            </a:pPr>
            <a:r>
              <a:rPr b="1" i="1" lang="en"/>
              <a:t>Abstract classes should only represent a IS-A relationship</a:t>
            </a:r>
            <a:r>
              <a:rPr lang="en"/>
              <a:t> (a Car IS-A Vehicle) and </a:t>
            </a:r>
            <a:r>
              <a:rPr b="1" lang="en">
                <a:solidFill>
                  <a:srgbClr val="FF0000"/>
                </a:solidFill>
              </a:rPr>
              <a:t>never </a:t>
            </a:r>
            <a:r>
              <a:rPr lang="en"/>
              <a:t>a HAS-A relationship (a Car HAS-A Drivable)</a:t>
            </a:r>
            <a:endParaRPr/>
          </a:p>
          <a:p>
            <a:pPr indent="-317500" lvl="1" marL="914400" rtl="0" algn="l">
              <a:spcBef>
                <a:spcPts val="0"/>
              </a:spcBef>
              <a:spcAft>
                <a:spcPts val="0"/>
              </a:spcAft>
              <a:buSzPts val="1400"/>
              <a:buAutoNum type="alphaLcPeriod"/>
            </a:pPr>
            <a:r>
              <a:rPr lang="en"/>
              <a:t>This same need can also be accomplished by using a combination of a superclass and interfaces.  </a:t>
            </a:r>
            <a:endParaRPr/>
          </a:p>
          <a:p>
            <a:pPr indent="0" lvl="0" marL="914400" rtl="0" algn="l">
              <a:spcBef>
                <a:spcPts val="1600"/>
              </a:spcBef>
              <a:spcAft>
                <a:spcPts val="1600"/>
              </a:spcAft>
              <a:buNone/>
            </a:pPr>
            <a:r>
              <a:rPr lang="en"/>
              <a:t> </a:t>
            </a:r>
            <a:endParaRPr/>
          </a:p>
        </p:txBody>
      </p:sp>
      <p:pic>
        <p:nvPicPr>
          <p:cNvPr descr="tagline.png" id="174" name="Google Shape;174;p27"/>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25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Protected and Default Access Modifiers</a:t>
            </a:r>
            <a:endParaRPr/>
          </a:p>
        </p:txBody>
      </p:sp>
      <p:sp>
        <p:nvSpPr>
          <p:cNvPr id="180" name="Google Shape;180;p28"/>
          <p:cNvSpPr txBox="1"/>
          <p:nvPr>
            <p:ph idx="1" type="body"/>
          </p:nvPr>
        </p:nvSpPr>
        <p:spPr>
          <a:xfrm>
            <a:off x="311700" y="870525"/>
            <a:ext cx="8520600" cy="371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Private - accessible only in the class</a:t>
            </a:r>
            <a:endParaRPr/>
          </a:p>
          <a:p>
            <a:pPr indent="-317500" lvl="1" marL="914400" rtl="0" algn="l">
              <a:spcBef>
                <a:spcPts val="0"/>
              </a:spcBef>
              <a:spcAft>
                <a:spcPts val="0"/>
              </a:spcAft>
              <a:buSzPts val="1400"/>
              <a:buChar char="○"/>
            </a:pPr>
            <a:r>
              <a:rPr lang="en"/>
              <a:t>can be appl</a:t>
            </a:r>
            <a:r>
              <a:rPr lang="en"/>
              <a:t>ied to methods and member variables</a:t>
            </a:r>
            <a:endParaRPr/>
          </a:p>
          <a:p>
            <a:pPr indent="-342900" lvl="0" marL="457200" rtl="0" algn="l">
              <a:spcBef>
                <a:spcPts val="0"/>
              </a:spcBef>
              <a:spcAft>
                <a:spcPts val="0"/>
              </a:spcAft>
              <a:buSzPts val="1800"/>
              <a:buChar char="●"/>
            </a:pPr>
            <a:r>
              <a:rPr b="1" lang="en"/>
              <a:t>Protected</a:t>
            </a:r>
            <a:r>
              <a:rPr lang="en"/>
              <a:t> - accessible </a:t>
            </a:r>
            <a:r>
              <a:rPr i="1" lang="en" u="sng"/>
              <a:t>in the class and in any subclasses</a:t>
            </a:r>
            <a:r>
              <a:rPr lang="en"/>
              <a:t> in the inheritance tree.  </a:t>
            </a:r>
            <a:endParaRPr/>
          </a:p>
          <a:p>
            <a:pPr indent="-317500" lvl="1" marL="914400" rtl="0" algn="l">
              <a:spcBef>
                <a:spcPts val="0"/>
              </a:spcBef>
              <a:spcAft>
                <a:spcPts val="0"/>
              </a:spcAft>
              <a:buSzPts val="1400"/>
              <a:buChar char="○"/>
            </a:pPr>
            <a:r>
              <a:rPr lang="en"/>
              <a:t>can be applied to methods and member variables</a:t>
            </a:r>
            <a:endParaRPr/>
          </a:p>
          <a:p>
            <a:pPr indent="-317500" lvl="1" marL="914400" rtl="0" algn="l">
              <a:spcBef>
                <a:spcPts val="0"/>
              </a:spcBef>
              <a:spcAft>
                <a:spcPts val="0"/>
              </a:spcAft>
              <a:buSzPts val="1400"/>
              <a:buChar char="○"/>
            </a:pPr>
            <a:r>
              <a:rPr lang="en"/>
              <a:t>In Java, protected it </a:t>
            </a:r>
            <a:r>
              <a:rPr i="1" lang="en" u="sng"/>
              <a:t>also</a:t>
            </a:r>
            <a:r>
              <a:rPr lang="en"/>
              <a:t> available to any class in the same package, but this use is discouraged.</a:t>
            </a:r>
            <a:endParaRPr/>
          </a:p>
          <a:p>
            <a:pPr indent="-342900" lvl="0" marL="457200" rtl="0" algn="l">
              <a:spcBef>
                <a:spcPts val="0"/>
              </a:spcBef>
              <a:spcAft>
                <a:spcPts val="0"/>
              </a:spcAft>
              <a:buSzPts val="1800"/>
              <a:buChar char="●"/>
            </a:pPr>
            <a:r>
              <a:rPr b="1" lang="en"/>
              <a:t>Default </a:t>
            </a:r>
            <a:r>
              <a:rPr lang="en"/>
              <a:t>(no access modifier) - accessible to any class or subclass </a:t>
            </a:r>
            <a:r>
              <a:rPr i="1" lang="en" u="sng"/>
              <a:t>in the same package</a:t>
            </a:r>
            <a:r>
              <a:rPr lang="en"/>
              <a:t>.  </a:t>
            </a:r>
            <a:endParaRPr/>
          </a:p>
          <a:p>
            <a:pPr indent="-317500" lvl="1" marL="914400" rtl="0" algn="l">
              <a:spcBef>
                <a:spcPts val="0"/>
              </a:spcBef>
              <a:spcAft>
                <a:spcPts val="0"/>
              </a:spcAft>
              <a:buSzPts val="1400"/>
              <a:buChar char="○"/>
            </a:pPr>
            <a:r>
              <a:rPr lang="en"/>
              <a:t>can be applied to methods and member variables</a:t>
            </a:r>
            <a:endParaRPr/>
          </a:p>
          <a:p>
            <a:pPr indent="-342900" lvl="0" marL="457200" rtl="0" algn="l">
              <a:spcBef>
                <a:spcPts val="0"/>
              </a:spcBef>
              <a:spcAft>
                <a:spcPts val="0"/>
              </a:spcAft>
              <a:buSzPts val="1800"/>
              <a:buChar char="●"/>
            </a:pPr>
            <a:r>
              <a:rPr lang="en"/>
              <a:t>Public - accessible everywhere </a:t>
            </a:r>
            <a:endParaRPr/>
          </a:p>
          <a:p>
            <a:pPr indent="-317500" lvl="1" marL="914400" rtl="0" algn="l">
              <a:spcBef>
                <a:spcPts val="0"/>
              </a:spcBef>
              <a:spcAft>
                <a:spcPts val="0"/>
              </a:spcAft>
              <a:buSzPts val="1400"/>
              <a:buChar char="○"/>
            </a:pPr>
            <a:r>
              <a:rPr lang="en"/>
              <a:t>can be applied to methods, member variables, classes, and interfaces)</a:t>
            </a:r>
            <a:endParaRPr/>
          </a:p>
          <a:p>
            <a:pPr indent="0" lvl="0" marL="457200" rtl="0" algn="l">
              <a:spcBef>
                <a:spcPts val="1600"/>
              </a:spcBef>
              <a:spcAft>
                <a:spcPts val="1600"/>
              </a:spcAft>
              <a:buNone/>
            </a:pPr>
            <a:r>
              <a:t/>
            </a:r>
            <a:endParaRPr/>
          </a:p>
        </p:txBody>
      </p:sp>
      <p:sp>
        <p:nvSpPr>
          <p:cNvPr id="181" name="Google Shape;181;p28"/>
          <p:cNvSpPr txBox="1"/>
          <p:nvPr/>
        </p:nvSpPr>
        <p:spPr>
          <a:xfrm>
            <a:off x="2915975" y="4584525"/>
            <a:ext cx="27225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Java Accessors Cheatsheet</a:t>
            </a:r>
            <a:endParaRPr sz="1800"/>
          </a:p>
        </p:txBody>
      </p:sp>
      <p:pic>
        <p:nvPicPr>
          <p:cNvPr descr="tagline.png" id="182" name="Google Shape;182;p28"/>
          <p:cNvPicPr preferRelativeResize="0"/>
          <p:nvPr/>
        </p:nvPicPr>
        <p:blipFill>
          <a:blip r:embed="rId4">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 accessor</a:t>
            </a:r>
            <a:endParaRPr/>
          </a:p>
        </p:txBody>
      </p:sp>
      <p:sp>
        <p:nvSpPr>
          <p:cNvPr id="188" name="Google Shape;188;p29"/>
          <p:cNvSpPr txBox="1"/>
          <p:nvPr>
            <p:ph idx="1" type="body"/>
          </p:nvPr>
        </p:nvSpPr>
        <p:spPr>
          <a:xfrm>
            <a:off x="311700" y="735750"/>
            <a:ext cx="8520600" cy="303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Public</a:t>
            </a:r>
            <a:r>
              <a:rPr lang="en"/>
              <a:t> is for “set in stone” methods that you want other programmers to rely on to use your object.  These create the behaviors of the object, but changing their method signatures may break other code that is using your object.</a:t>
            </a:r>
            <a:endParaRPr/>
          </a:p>
          <a:p>
            <a:pPr indent="-342900" lvl="0" marL="457200" rtl="0" algn="l">
              <a:spcBef>
                <a:spcPts val="0"/>
              </a:spcBef>
              <a:spcAft>
                <a:spcPts val="0"/>
              </a:spcAft>
              <a:buSzPts val="1800"/>
              <a:buChar char="●"/>
            </a:pPr>
            <a:r>
              <a:rPr b="1" lang="en"/>
              <a:t>Protected</a:t>
            </a:r>
            <a:r>
              <a:rPr lang="en"/>
              <a:t> is for building connections between inherited classes.  It lets you have methods in a superclass that are accessible to the subclasses, but does not allow access outside the hierarchy.</a:t>
            </a:r>
            <a:endParaRPr/>
          </a:p>
          <a:p>
            <a:pPr indent="-342900" lvl="0" marL="457200" rtl="0" algn="l">
              <a:spcBef>
                <a:spcPts val="0"/>
              </a:spcBef>
              <a:spcAft>
                <a:spcPts val="0"/>
              </a:spcAft>
              <a:buSzPts val="1800"/>
              <a:buChar char="●"/>
            </a:pPr>
            <a:r>
              <a:rPr b="1" lang="en"/>
              <a:t>Private</a:t>
            </a:r>
            <a:r>
              <a:rPr lang="en"/>
              <a:t> is for methods that are only for use inside the class itself.  </a:t>
            </a:r>
            <a:endParaRPr/>
          </a:p>
          <a:p>
            <a:pPr indent="-342900" lvl="0" marL="457200" rtl="0" algn="l">
              <a:spcBef>
                <a:spcPts val="0"/>
              </a:spcBef>
              <a:spcAft>
                <a:spcPts val="0"/>
              </a:spcAft>
              <a:buSzPts val="1800"/>
              <a:buChar char="●"/>
            </a:pPr>
            <a:r>
              <a:rPr b="1" lang="en"/>
              <a:t>Default</a:t>
            </a:r>
            <a:r>
              <a:rPr lang="en"/>
              <a:t> should generally be avoided.</a:t>
            </a:r>
            <a:endParaRPr/>
          </a:p>
        </p:txBody>
      </p:sp>
      <p:sp>
        <p:nvSpPr>
          <p:cNvPr id="189" name="Google Shape;189;p29"/>
          <p:cNvSpPr txBox="1"/>
          <p:nvPr/>
        </p:nvSpPr>
        <p:spPr>
          <a:xfrm>
            <a:off x="1136650" y="3874675"/>
            <a:ext cx="6951900" cy="981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Class design should include how others will use your object, the methods that allow that use should be public.   All other methods and variables should be private, until needed in the hierarchy or publically.  So if you are unsure, start as private and increase the access as needed. </a:t>
            </a:r>
            <a:endParaRPr/>
          </a:p>
        </p:txBody>
      </p:sp>
      <p:pic>
        <p:nvPicPr>
          <p:cNvPr descr="tagline.png" id="190" name="Google Shape;190;p29"/>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2211150" y="654825"/>
            <a:ext cx="5219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t>     </a:t>
            </a:r>
            <a:r>
              <a:rPr b="1" lang="en" sz="2300"/>
              <a:t>OO Programming in 2-3 minutes </a:t>
            </a:r>
            <a:br>
              <a:rPr b="1" lang="en" sz="2300"/>
            </a:br>
            <a:r>
              <a:rPr b="1" lang="en" sz="2300"/>
              <a:t>                (approximately)</a:t>
            </a:r>
            <a:endParaRPr b="1"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2" name="Google Shape;62;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Clr>
                <a:srgbClr val="434343"/>
              </a:buClr>
              <a:buSzPts val="2000"/>
              <a:buChar char="●"/>
            </a:pPr>
            <a:r>
              <a:rPr lang="en" sz="2000">
                <a:solidFill>
                  <a:srgbClr val="434343"/>
                </a:solidFill>
              </a:rPr>
              <a:t>Final Methods and Classes</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Abstract Methods and Classes </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Protected Access Modifier </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 sz="2000">
                <a:solidFill>
                  <a:srgbClr val="434343"/>
                </a:solidFill>
              </a:rPr>
              <a:t>Intro to Testing (to make tomorrow easier)</a:t>
            </a:r>
            <a:endParaRPr sz="2000">
              <a:solidFill>
                <a:srgbClr val="434343"/>
              </a:solidFill>
            </a:endParaRPr>
          </a:p>
        </p:txBody>
      </p:sp>
      <p:pic>
        <p:nvPicPr>
          <p:cNvPr descr="tagline.png" id="63" name="Google Shape;63;p14"/>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implement a method in the parent class, and want to make sure the child class </a:t>
            </a:r>
            <a:r>
              <a:rPr b="1" i="1" lang="en"/>
              <a:t>can’t</a:t>
            </a:r>
            <a:r>
              <a:rPr lang="en"/>
              <a:t> </a:t>
            </a:r>
            <a:r>
              <a:rPr i="1" lang="en"/>
              <a:t>override it</a:t>
            </a:r>
            <a:r>
              <a:rPr lang="en"/>
              <a:t> 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if we want to make sure a </a:t>
            </a:r>
            <a:r>
              <a:rPr i="1" lang="en"/>
              <a:t>class</a:t>
            </a:r>
            <a:r>
              <a:rPr lang="en"/>
              <a:t> can’t be overridden?</a:t>
            </a:r>
            <a:endParaRPr/>
          </a:p>
        </p:txBody>
      </p:sp>
      <p:pic>
        <p:nvPicPr>
          <p:cNvPr descr="tagline.png" id="69" name="Google Shape;69;p15"/>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60800" y="12368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Classes and Methods</a:t>
            </a:r>
            <a:endParaRPr/>
          </a:p>
        </p:txBody>
      </p:sp>
      <p:pic>
        <p:nvPicPr>
          <p:cNvPr id="75" name="Google Shape;75;p16"/>
          <p:cNvPicPr preferRelativeResize="0"/>
          <p:nvPr/>
        </p:nvPicPr>
        <p:blipFill>
          <a:blip r:embed="rId3">
            <a:alphaModFix/>
          </a:blip>
          <a:stretch>
            <a:fillRect/>
          </a:stretch>
        </p:blipFill>
        <p:spPr>
          <a:xfrm>
            <a:off x="3098500" y="2289400"/>
            <a:ext cx="2464572" cy="184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Methods and Classes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solidFill>
                  <a:srgbClr val="0000FF"/>
                </a:solidFill>
              </a:rPr>
              <a:t>final </a:t>
            </a:r>
            <a:r>
              <a:rPr lang="en"/>
              <a:t>modifier can be used with methods and classes to control how they are used.  </a:t>
            </a:r>
            <a:endParaRPr/>
          </a:p>
          <a:p>
            <a:pPr indent="0" lvl="0" marL="0" rtl="0" algn="l">
              <a:spcBef>
                <a:spcPts val="1600"/>
              </a:spcBef>
              <a:spcAft>
                <a:spcPts val="0"/>
              </a:spcAft>
              <a:buNone/>
            </a:pPr>
            <a:r>
              <a:rPr lang="en"/>
              <a:t>A final method cannot be Overridden.</a:t>
            </a:r>
            <a:endParaRPr/>
          </a:p>
          <a:p>
            <a:pPr indent="0" lvl="0" marL="0" rtl="0" algn="l">
              <a:spcBef>
                <a:spcPts val="1600"/>
              </a:spcBef>
              <a:spcAft>
                <a:spcPts val="0"/>
              </a:spcAft>
              <a:buNone/>
            </a:pPr>
            <a:r>
              <a:rPr lang="en"/>
              <a:t>	</a:t>
            </a:r>
            <a:r>
              <a:rPr lang="en" sz="1600">
                <a:latin typeface="Courier New"/>
                <a:ea typeface="Courier New"/>
                <a:cs typeface="Courier New"/>
                <a:sym typeface="Courier New"/>
              </a:rPr>
              <a:t>public </a:t>
            </a:r>
            <a:r>
              <a:rPr b="1" lang="en" sz="1600">
                <a:solidFill>
                  <a:srgbClr val="0000FF"/>
                </a:solidFill>
                <a:latin typeface="Courier New"/>
                <a:ea typeface="Courier New"/>
                <a:cs typeface="Courier New"/>
                <a:sym typeface="Courier New"/>
              </a:rPr>
              <a:t>final </a:t>
            </a:r>
            <a:r>
              <a:rPr lang="en" sz="1600">
                <a:latin typeface="Courier New"/>
                <a:ea typeface="Courier New"/>
                <a:cs typeface="Courier New"/>
                <a:sym typeface="Courier New"/>
              </a:rPr>
              <a:t>String myMethod(){ }</a:t>
            </a:r>
            <a:endParaRPr sz="1600">
              <a:latin typeface="Courier New"/>
              <a:ea typeface="Courier New"/>
              <a:cs typeface="Courier New"/>
              <a:sym typeface="Courier New"/>
            </a:endParaRPr>
          </a:p>
          <a:p>
            <a:pPr indent="0" lvl="0" marL="0" rtl="0" algn="l">
              <a:spcBef>
                <a:spcPts val="1600"/>
              </a:spcBef>
              <a:spcAft>
                <a:spcPts val="0"/>
              </a:spcAft>
              <a:buNone/>
            </a:pPr>
            <a:r>
              <a:rPr lang="en"/>
              <a:t>A final Class cannot have subclasses.</a:t>
            </a:r>
            <a:endParaRPr/>
          </a:p>
          <a:p>
            <a:pPr indent="457200" lvl="0" marL="0" rtl="0" algn="l">
              <a:spcBef>
                <a:spcPts val="1600"/>
              </a:spcBef>
              <a:spcAft>
                <a:spcPts val="1600"/>
              </a:spcAft>
              <a:buClr>
                <a:schemeClr val="dk1"/>
              </a:buClr>
              <a:buSzPts val="1100"/>
              <a:buFont typeface="Arial"/>
              <a:buNone/>
            </a:pPr>
            <a:r>
              <a:rPr lang="en" sz="1600">
                <a:latin typeface="Courier New"/>
                <a:ea typeface="Courier New"/>
                <a:cs typeface="Courier New"/>
                <a:sym typeface="Courier New"/>
              </a:rPr>
              <a:t>public </a:t>
            </a:r>
            <a:r>
              <a:rPr b="1" lang="en" sz="1600">
                <a:solidFill>
                  <a:srgbClr val="0000FF"/>
                </a:solidFill>
                <a:latin typeface="Courier New"/>
                <a:ea typeface="Courier New"/>
                <a:cs typeface="Courier New"/>
                <a:sym typeface="Courier New"/>
              </a:rPr>
              <a:t>final </a:t>
            </a:r>
            <a:r>
              <a:rPr lang="en" sz="1600">
                <a:latin typeface="Courier New"/>
                <a:ea typeface="Courier New"/>
                <a:cs typeface="Courier New"/>
                <a:sym typeface="Courier New"/>
              </a:rPr>
              <a:t>class myClass { }</a:t>
            </a:r>
            <a:endParaRPr/>
          </a:p>
        </p:txBody>
      </p:sp>
      <p:pic>
        <p:nvPicPr>
          <p:cNvPr descr="tagline.png" id="82" name="Google Shape;82;p17"/>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60800" y="15966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 Classes</a:t>
            </a:r>
            <a:endParaRPr/>
          </a:p>
        </p:txBody>
      </p:sp>
      <p:pic>
        <p:nvPicPr>
          <p:cNvPr id="88" name="Google Shape;88;p18"/>
          <p:cNvPicPr preferRelativeResize="0"/>
          <p:nvPr/>
        </p:nvPicPr>
        <p:blipFill>
          <a:blip r:embed="rId3">
            <a:alphaModFix/>
          </a:blip>
          <a:stretch>
            <a:fillRect/>
          </a:stretch>
        </p:blipFill>
        <p:spPr>
          <a:xfrm>
            <a:off x="303925" y="2528926"/>
            <a:ext cx="3001856" cy="1999425"/>
          </a:xfrm>
          <a:prstGeom prst="rect">
            <a:avLst/>
          </a:prstGeom>
          <a:noFill/>
          <a:ln>
            <a:noFill/>
          </a:ln>
        </p:spPr>
      </p:pic>
      <p:pic>
        <p:nvPicPr>
          <p:cNvPr id="89" name="Google Shape;89;p18"/>
          <p:cNvPicPr preferRelativeResize="0"/>
          <p:nvPr/>
        </p:nvPicPr>
        <p:blipFill>
          <a:blip r:embed="rId4">
            <a:alphaModFix/>
          </a:blip>
          <a:stretch>
            <a:fillRect/>
          </a:stretch>
        </p:blipFill>
        <p:spPr>
          <a:xfrm>
            <a:off x="5908400" y="2373591"/>
            <a:ext cx="2873000" cy="21547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i="1" lang="en"/>
              <a:t>abstract class cannot be instantiated</a:t>
            </a:r>
            <a:r>
              <a:rPr lang="en"/>
              <a:t> and exists solely for the purpose of inheritance and polymorphism.  </a:t>
            </a:r>
            <a:endParaRPr/>
          </a:p>
          <a:p>
            <a:pPr indent="0" lvl="0" marL="0" rtl="0" algn="l">
              <a:spcBef>
                <a:spcPts val="1600"/>
              </a:spcBef>
              <a:spcAft>
                <a:spcPts val="0"/>
              </a:spcAft>
              <a:buNone/>
            </a:pPr>
            <a:r>
              <a:rPr lang="en"/>
              <a:t>Like a combination of an interface and a superclass.   </a:t>
            </a:r>
            <a:endParaRPr/>
          </a:p>
          <a:p>
            <a:pPr indent="-342900" lvl="0" marL="914400" rtl="0" algn="l">
              <a:spcBef>
                <a:spcPts val="1600"/>
              </a:spcBef>
              <a:spcAft>
                <a:spcPts val="0"/>
              </a:spcAft>
              <a:buSzPts val="1800"/>
              <a:buAutoNum type="arabicPeriod"/>
            </a:pPr>
            <a:r>
              <a:rPr lang="en"/>
              <a:t>Can extend it like a superclass</a:t>
            </a:r>
            <a:endParaRPr/>
          </a:p>
          <a:p>
            <a:pPr indent="-342900" lvl="0" marL="914400" rtl="0" algn="l">
              <a:spcBef>
                <a:spcPts val="0"/>
              </a:spcBef>
              <a:spcAft>
                <a:spcPts val="0"/>
              </a:spcAft>
              <a:buSzPts val="1800"/>
              <a:buAutoNum type="arabicPeriod"/>
            </a:pPr>
            <a:r>
              <a:rPr lang="en"/>
              <a:t>Can inherit implementation from it like a superclass</a:t>
            </a:r>
            <a:endParaRPr/>
          </a:p>
          <a:p>
            <a:pPr indent="-342900" lvl="0" marL="914400" rtl="0" algn="l">
              <a:spcBef>
                <a:spcPts val="0"/>
              </a:spcBef>
              <a:spcAft>
                <a:spcPts val="0"/>
              </a:spcAft>
              <a:buSzPts val="1800"/>
              <a:buAutoNum type="arabicPeriod"/>
            </a:pPr>
            <a:r>
              <a:rPr lang="en"/>
              <a:t>Can provide method signatures that must be implemented like an interface</a:t>
            </a:r>
            <a:endParaRPr/>
          </a:p>
          <a:p>
            <a:pPr indent="-342900" lvl="0" marL="914400" rtl="0" algn="l">
              <a:spcBef>
                <a:spcPts val="0"/>
              </a:spcBef>
              <a:spcAft>
                <a:spcPts val="0"/>
              </a:spcAft>
              <a:buSzPts val="1800"/>
              <a:buAutoNum type="arabicPeriod"/>
            </a:pPr>
            <a:r>
              <a:rPr lang="en"/>
              <a:t>A class can only extend either 1 abstract class or 1 superclass, but may implement multiple interfaces.</a:t>
            </a:r>
            <a:endParaRPr/>
          </a:p>
        </p:txBody>
      </p:sp>
      <p:pic>
        <p:nvPicPr>
          <p:cNvPr descr="tagline.png" id="96" name="Google Shape;96;p19"/>
          <p:cNvPicPr preferRelativeResize="0"/>
          <p:nvPr/>
        </p:nvPicPr>
        <p:blipFill>
          <a:blip r:embed="rId3">
            <a:alphaModFix/>
          </a:blip>
          <a:stretch>
            <a:fillRect/>
          </a:stretch>
        </p:blipFill>
        <p:spPr>
          <a:xfrm>
            <a:off x="205500" y="4768850"/>
            <a:ext cx="2657676" cy="2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a:t>
            </a:r>
            <a:endParaRPr/>
          </a:p>
        </p:txBody>
      </p:sp>
      <p:pic>
        <p:nvPicPr>
          <p:cNvPr descr="tagline.png" id="102" name="Google Shape;102;p20"/>
          <p:cNvPicPr preferRelativeResize="0"/>
          <p:nvPr/>
        </p:nvPicPr>
        <p:blipFill>
          <a:blip r:embed="rId3">
            <a:alphaModFix/>
          </a:blip>
          <a:stretch>
            <a:fillRect/>
          </a:stretch>
        </p:blipFill>
        <p:spPr>
          <a:xfrm>
            <a:off x="205500" y="4768850"/>
            <a:ext cx="2657676" cy="234175"/>
          </a:xfrm>
          <a:prstGeom prst="rect">
            <a:avLst/>
          </a:prstGeom>
          <a:noFill/>
          <a:ln>
            <a:noFill/>
          </a:ln>
        </p:spPr>
      </p:pic>
      <p:pic>
        <p:nvPicPr>
          <p:cNvPr id="103" name="Google Shape;103;p20"/>
          <p:cNvPicPr preferRelativeResize="0"/>
          <p:nvPr/>
        </p:nvPicPr>
        <p:blipFill>
          <a:blip r:embed="rId4">
            <a:alphaModFix/>
          </a:blip>
          <a:stretch>
            <a:fillRect/>
          </a:stretch>
        </p:blipFill>
        <p:spPr>
          <a:xfrm>
            <a:off x="2585975" y="1265950"/>
            <a:ext cx="5904250" cy="3005225"/>
          </a:xfrm>
          <a:prstGeom prst="rect">
            <a:avLst/>
          </a:prstGeom>
          <a:noFill/>
          <a:ln>
            <a:noFill/>
          </a:ln>
        </p:spPr>
      </p:pic>
      <p:sp>
        <p:nvSpPr>
          <p:cNvPr id="104" name="Google Shape;104;p20"/>
          <p:cNvSpPr txBox="1"/>
          <p:nvPr/>
        </p:nvSpPr>
        <p:spPr>
          <a:xfrm>
            <a:off x="495750" y="1575800"/>
            <a:ext cx="2225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We can’t instantiate one of these….</a:t>
            </a:r>
            <a:endParaRPr>
              <a:solidFill>
                <a:srgbClr val="0000FF"/>
              </a:solidFill>
            </a:endParaRPr>
          </a:p>
        </p:txBody>
      </p:sp>
      <p:sp>
        <p:nvSpPr>
          <p:cNvPr id="105" name="Google Shape;105;p20"/>
          <p:cNvSpPr txBox="1"/>
          <p:nvPr/>
        </p:nvSpPr>
        <p:spPr>
          <a:xfrm>
            <a:off x="566575" y="2693175"/>
            <a:ext cx="25143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But we </a:t>
            </a:r>
            <a:r>
              <a:rPr b="1" i="1" lang="en">
                <a:solidFill>
                  <a:srgbClr val="0000FF"/>
                </a:solidFill>
              </a:rPr>
              <a:t>can</a:t>
            </a:r>
            <a:r>
              <a:rPr lang="en">
                <a:solidFill>
                  <a:srgbClr val="0000FF"/>
                </a:solidFill>
              </a:rPr>
              <a:t> </a:t>
            </a:r>
            <a:r>
              <a:rPr b="1" i="1" lang="en">
                <a:solidFill>
                  <a:srgbClr val="0000FF"/>
                </a:solidFill>
              </a:rPr>
              <a:t>instantiate </a:t>
            </a:r>
            <a:r>
              <a:rPr lang="en">
                <a:solidFill>
                  <a:srgbClr val="0000FF"/>
                </a:solidFill>
              </a:rPr>
              <a:t>any of these.</a:t>
            </a:r>
            <a:endParaRPr>
              <a:solidFill>
                <a:srgbClr val="0000FF"/>
              </a:solidFill>
            </a:endParaRPr>
          </a:p>
        </p:txBody>
      </p:sp>
      <p:cxnSp>
        <p:nvCxnSpPr>
          <p:cNvPr id="106" name="Google Shape;106;p20"/>
          <p:cNvCxnSpPr/>
          <p:nvPr/>
        </p:nvCxnSpPr>
        <p:spPr>
          <a:xfrm flipH="1" rot="10800000">
            <a:off x="2638150" y="1868100"/>
            <a:ext cx="938400" cy="8700"/>
          </a:xfrm>
          <a:prstGeom prst="straightConnector1">
            <a:avLst/>
          </a:prstGeom>
          <a:noFill/>
          <a:ln cap="flat" cmpd="sng" w="28575">
            <a:solidFill>
              <a:srgbClr val="0000FF"/>
            </a:solidFill>
            <a:prstDash val="solid"/>
            <a:round/>
            <a:headEnd len="med" w="med" type="none"/>
            <a:tailEnd len="med" w="med" type="triangle"/>
          </a:ln>
        </p:spPr>
      </p:cxnSp>
      <p:cxnSp>
        <p:nvCxnSpPr>
          <p:cNvPr id="107" name="Google Shape;107;p20"/>
          <p:cNvCxnSpPr/>
          <p:nvPr/>
        </p:nvCxnSpPr>
        <p:spPr>
          <a:xfrm>
            <a:off x="1443000" y="3284375"/>
            <a:ext cx="929700" cy="1416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2850" y="9938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 Methods</a:t>
            </a:r>
            <a:endParaRPr/>
          </a:p>
        </p:txBody>
      </p:sp>
      <p:pic>
        <p:nvPicPr>
          <p:cNvPr id="113" name="Google Shape;113;p21"/>
          <p:cNvPicPr preferRelativeResize="0"/>
          <p:nvPr/>
        </p:nvPicPr>
        <p:blipFill>
          <a:blip r:embed="rId3">
            <a:alphaModFix/>
          </a:blip>
          <a:stretch>
            <a:fillRect/>
          </a:stretch>
        </p:blipFill>
        <p:spPr>
          <a:xfrm>
            <a:off x="90025" y="2780800"/>
            <a:ext cx="2312325" cy="1519974"/>
          </a:xfrm>
          <a:prstGeom prst="rect">
            <a:avLst/>
          </a:prstGeom>
          <a:noFill/>
          <a:ln>
            <a:noFill/>
          </a:ln>
        </p:spPr>
      </p:pic>
      <p:pic>
        <p:nvPicPr>
          <p:cNvPr id="114" name="Google Shape;114;p21"/>
          <p:cNvPicPr preferRelativeResize="0"/>
          <p:nvPr/>
        </p:nvPicPr>
        <p:blipFill>
          <a:blip r:embed="rId4">
            <a:alphaModFix/>
          </a:blip>
          <a:stretch>
            <a:fillRect/>
          </a:stretch>
        </p:blipFill>
        <p:spPr>
          <a:xfrm>
            <a:off x="2753275" y="2333525"/>
            <a:ext cx="2760025" cy="2760025"/>
          </a:xfrm>
          <a:prstGeom prst="rect">
            <a:avLst/>
          </a:prstGeom>
          <a:noFill/>
          <a:ln>
            <a:noFill/>
          </a:ln>
        </p:spPr>
      </p:pic>
      <p:pic>
        <p:nvPicPr>
          <p:cNvPr id="115" name="Google Shape;115;p21"/>
          <p:cNvPicPr preferRelativeResize="0"/>
          <p:nvPr/>
        </p:nvPicPr>
        <p:blipFill>
          <a:blip r:embed="rId5">
            <a:alphaModFix/>
          </a:blip>
          <a:stretch>
            <a:fillRect/>
          </a:stretch>
        </p:blipFill>
        <p:spPr>
          <a:xfrm>
            <a:off x="5694850" y="2697775"/>
            <a:ext cx="3257851" cy="2380041"/>
          </a:xfrm>
          <a:prstGeom prst="rect">
            <a:avLst/>
          </a:prstGeom>
          <a:noFill/>
          <a:ln>
            <a:noFill/>
          </a:ln>
        </p:spPr>
      </p:pic>
      <p:pic>
        <p:nvPicPr>
          <p:cNvPr id="116" name="Google Shape;116;p21"/>
          <p:cNvPicPr preferRelativeResize="0"/>
          <p:nvPr/>
        </p:nvPicPr>
        <p:blipFill>
          <a:blip r:embed="rId6">
            <a:alphaModFix/>
          </a:blip>
          <a:stretch>
            <a:fillRect/>
          </a:stretch>
        </p:blipFill>
        <p:spPr>
          <a:xfrm>
            <a:off x="6381625" y="36950"/>
            <a:ext cx="2242750" cy="229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