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Proxima Nova Semibold"/>
      <p:regular r:id="rId32"/>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6EBA5D-E46F-47A0-A2B4-19D1821E67D2}">
  <a:tblStyle styleId="{886EBA5D-E46F-47A0-A2B4-19D1821E67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roximaNovaSemibold-bold.fntdata"/><Relationship Id="rId10" Type="http://schemas.openxmlformats.org/officeDocument/2006/relationships/slide" Target="slides/slide4.xml"/><Relationship Id="rId32" Type="http://schemas.openxmlformats.org/officeDocument/2006/relationships/font" Target="fonts/ProximaNovaSemibold-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roximaNova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9832df1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9832df1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832df1a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832df1a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832df1a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832df1a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696aac8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696aac8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96aac84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696aac84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96aac84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696aac84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696aac84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696aac84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696aac84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696aac84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9832df1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9832df1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7b45d7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7b45d7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9832df1a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832df1a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9832df1a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9832df1a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9832df1a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832df1a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832df1a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832df1a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9832df1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9832df1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606a0df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606a0df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ourcemaking.com/refacto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gamontal/awesome-katas" TargetMode="External"/><Relationship Id="rId4" Type="http://schemas.openxmlformats.org/officeDocument/2006/relationships/hyperlink" Target="https://www.codewars.com/" TargetMode="External"/><Relationship Id="rId5" Type="http://schemas.openxmlformats.org/officeDocument/2006/relationships/hyperlink" Target="http://codekata.com/" TargetMode="External"/><Relationship Id="rId6" Type="http://schemas.openxmlformats.org/officeDocument/2006/relationships/hyperlink" Target="http://www.codeabbey.com/index/task_list" TargetMode="External"/><Relationship Id="rId7" Type="http://schemas.openxmlformats.org/officeDocument/2006/relationships/hyperlink" Target="http://codingdojo.org/kat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gilemanifesto.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Unit Testing</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M1-D14</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Tests</a:t>
            </a:r>
            <a:endParaRPr/>
          </a:p>
        </p:txBody>
      </p:sp>
      <p:sp>
        <p:nvSpPr>
          <p:cNvPr id="115" name="Google Shape;115;p22"/>
          <p:cNvSpPr txBox="1"/>
          <p:nvPr>
            <p:ph idx="1" type="body"/>
          </p:nvPr>
        </p:nvSpPr>
        <p:spPr>
          <a:xfrm>
            <a:off x="311700" y="1114050"/>
            <a:ext cx="2186700" cy="2025900"/>
          </a:xfrm>
          <a:prstGeom prst="rect">
            <a:avLst/>
          </a:prstGeom>
          <a:solidFill>
            <a:srgbClr val="D0E0E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Should be:</a:t>
            </a:r>
            <a:endParaRPr b="1"/>
          </a:p>
          <a:p>
            <a:pPr indent="-342900" lvl="0" marL="457200" rtl="0" algn="l">
              <a:spcBef>
                <a:spcPts val="1600"/>
              </a:spcBef>
              <a:spcAft>
                <a:spcPts val="0"/>
              </a:spcAft>
              <a:buSzPts val="1800"/>
              <a:buAutoNum type="arabicPeriod"/>
            </a:pPr>
            <a:r>
              <a:rPr lang="en"/>
              <a:t>Fast</a:t>
            </a:r>
            <a:endParaRPr/>
          </a:p>
          <a:p>
            <a:pPr indent="-342900" lvl="0" marL="457200" rtl="0" algn="l">
              <a:spcBef>
                <a:spcPts val="0"/>
              </a:spcBef>
              <a:spcAft>
                <a:spcPts val="0"/>
              </a:spcAft>
              <a:buSzPts val="1800"/>
              <a:buAutoNum type="arabicPeriod"/>
            </a:pPr>
            <a:r>
              <a:rPr lang="en"/>
              <a:t>Repeatable</a:t>
            </a:r>
            <a:endParaRPr/>
          </a:p>
          <a:p>
            <a:pPr indent="-342900" lvl="0" marL="457200" rtl="0" algn="l">
              <a:spcBef>
                <a:spcPts val="0"/>
              </a:spcBef>
              <a:spcAft>
                <a:spcPts val="0"/>
              </a:spcAft>
              <a:buSzPts val="1800"/>
              <a:buAutoNum type="arabicPeriod"/>
            </a:pPr>
            <a:r>
              <a:rPr lang="en"/>
              <a:t>Independent</a:t>
            </a:r>
            <a:endParaRPr/>
          </a:p>
          <a:p>
            <a:pPr indent="-342900" lvl="0" marL="457200" rtl="0" algn="l">
              <a:spcBef>
                <a:spcPts val="0"/>
              </a:spcBef>
              <a:spcAft>
                <a:spcPts val="0"/>
              </a:spcAft>
              <a:buSzPts val="1800"/>
              <a:buAutoNum type="arabicPeriod"/>
            </a:pPr>
            <a:r>
              <a:rPr lang="en"/>
              <a:t>Obvious</a:t>
            </a:r>
            <a:endParaRPr/>
          </a:p>
        </p:txBody>
      </p:sp>
      <p:sp>
        <p:nvSpPr>
          <p:cNvPr id="116" name="Google Shape;116;p22"/>
          <p:cNvSpPr txBox="1"/>
          <p:nvPr>
            <p:ph idx="1" type="body"/>
          </p:nvPr>
        </p:nvSpPr>
        <p:spPr>
          <a:xfrm>
            <a:off x="2808650" y="1114050"/>
            <a:ext cx="2304900" cy="2716500"/>
          </a:xfrm>
          <a:prstGeom prst="rect">
            <a:avLst/>
          </a:prstGeom>
          <a:solidFill>
            <a:srgbClr val="C9DAF8"/>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Steps:</a:t>
            </a:r>
            <a:endParaRPr b="1"/>
          </a:p>
          <a:p>
            <a:pPr indent="-342900" lvl="0" marL="457200" rtl="0" algn="l">
              <a:spcBef>
                <a:spcPts val="1600"/>
              </a:spcBef>
              <a:spcAft>
                <a:spcPts val="0"/>
              </a:spcAft>
              <a:buSzPts val="1800"/>
              <a:buAutoNum type="arabicPeriod"/>
            </a:pPr>
            <a:r>
              <a:rPr lang="en"/>
              <a:t>Arrange (Setup)</a:t>
            </a:r>
            <a:endParaRPr/>
          </a:p>
          <a:p>
            <a:pPr indent="-342900" lvl="0" marL="457200" rtl="0" algn="l">
              <a:spcBef>
                <a:spcPts val="0"/>
              </a:spcBef>
              <a:spcAft>
                <a:spcPts val="0"/>
              </a:spcAft>
              <a:buSzPts val="1800"/>
              <a:buAutoNum type="arabicPeriod"/>
            </a:pPr>
            <a:r>
              <a:rPr lang="en"/>
              <a:t>Act (Test)</a:t>
            </a:r>
            <a:endParaRPr/>
          </a:p>
          <a:p>
            <a:pPr indent="-342900" lvl="0" marL="457200" rtl="0" algn="l">
              <a:spcBef>
                <a:spcPts val="0"/>
              </a:spcBef>
              <a:spcAft>
                <a:spcPts val="0"/>
              </a:spcAft>
              <a:buSzPts val="1800"/>
              <a:buAutoNum type="arabicPeriod"/>
            </a:pPr>
            <a:r>
              <a:rPr lang="en"/>
              <a:t>Assert (Verify)</a:t>
            </a:r>
            <a:endParaRPr/>
          </a:p>
        </p:txBody>
      </p:sp>
      <p:sp>
        <p:nvSpPr>
          <p:cNvPr id="117" name="Google Shape;117;p22"/>
          <p:cNvSpPr txBox="1"/>
          <p:nvPr>
            <p:ph idx="1" type="body"/>
          </p:nvPr>
        </p:nvSpPr>
        <p:spPr>
          <a:xfrm>
            <a:off x="5388100" y="1114050"/>
            <a:ext cx="3525900" cy="36615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Rules:</a:t>
            </a:r>
            <a:endParaRPr b="1"/>
          </a:p>
          <a:p>
            <a:pPr indent="-342900" lvl="0" marL="457200" rtl="0" algn="l">
              <a:spcBef>
                <a:spcPts val="1600"/>
              </a:spcBef>
              <a:spcAft>
                <a:spcPts val="0"/>
              </a:spcAft>
              <a:buSzPts val="1800"/>
              <a:buAutoNum type="arabicPeriod"/>
            </a:pPr>
            <a:r>
              <a:rPr lang="en"/>
              <a:t>No external dependencies</a:t>
            </a:r>
            <a:endParaRPr/>
          </a:p>
          <a:p>
            <a:pPr indent="-342900" lvl="0" marL="457200" rtl="0" algn="l">
              <a:spcBef>
                <a:spcPts val="0"/>
              </a:spcBef>
              <a:spcAft>
                <a:spcPts val="0"/>
              </a:spcAft>
              <a:buSzPts val="1800"/>
              <a:buAutoNum type="arabicPeriod"/>
            </a:pPr>
            <a:r>
              <a:rPr lang="en"/>
              <a:t>On logical assertion per test</a:t>
            </a:r>
            <a:endParaRPr/>
          </a:p>
          <a:p>
            <a:pPr indent="-342900" lvl="0" marL="457200" rtl="0" algn="l">
              <a:spcBef>
                <a:spcPts val="0"/>
              </a:spcBef>
              <a:spcAft>
                <a:spcPts val="0"/>
              </a:spcAft>
              <a:buSzPts val="1800"/>
              <a:buAutoNum type="arabicPeriod"/>
            </a:pPr>
            <a:r>
              <a:rPr lang="en"/>
              <a:t>Test code should be the same quality as product code</a:t>
            </a:r>
            <a:endParaRPr/>
          </a:p>
          <a:p>
            <a:pPr indent="-342900" lvl="0" marL="457200" rtl="0" algn="l">
              <a:spcBef>
                <a:spcPts val="0"/>
              </a:spcBef>
              <a:spcAft>
                <a:spcPts val="0"/>
              </a:spcAft>
              <a:buSzPts val="1800"/>
              <a:buAutoNum type="arabicPeriod"/>
            </a:pPr>
            <a:r>
              <a:rPr lang="en"/>
              <a:t>Test early, test often</a:t>
            </a:r>
            <a:endParaRPr/>
          </a:p>
          <a:p>
            <a:pPr indent="-342900" lvl="0" marL="457200" rtl="0" algn="l">
              <a:spcBef>
                <a:spcPts val="0"/>
              </a:spcBef>
              <a:spcAft>
                <a:spcPts val="0"/>
              </a:spcAft>
              <a:buSzPts val="1800"/>
              <a:buAutoNum type="arabicPeriod"/>
            </a:pPr>
            <a:r>
              <a:rPr lang="en"/>
              <a:t>Don’t save them for the end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28025" y="1286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a:t>
            </a:r>
            <a:endParaRPr/>
          </a:p>
        </p:txBody>
      </p:sp>
      <p:sp>
        <p:nvSpPr>
          <p:cNvPr id="123" name="Google Shape;123;p23"/>
          <p:cNvSpPr txBox="1"/>
          <p:nvPr>
            <p:ph idx="1" type="body"/>
          </p:nvPr>
        </p:nvSpPr>
        <p:spPr>
          <a:xfrm>
            <a:off x="348050" y="701325"/>
            <a:ext cx="6121500" cy="4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JUnit is a Java Framework for writing and running Unit Tests.</a:t>
            </a:r>
            <a:endParaRPr b="1" sz="1600"/>
          </a:p>
        </p:txBody>
      </p:sp>
      <p:sp>
        <p:nvSpPr>
          <p:cNvPr id="124" name="Google Shape;124;p23"/>
          <p:cNvSpPr txBox="1"/>
          <p:nvPr/>
        </p:nvSpPr>
        <p:spPr>
          <a:xfrm>
            <a:off x="473475" y="1520625"/>
            <a:ext cx="4044000" cy="15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i="1" lang="en"/>
              <a:t>life cycle </a:t>
            </a:r>
            <a:r>
              <a:rPr lang="en"/>
              <a:t>of JUnit tests are controlled by annotations on public methods in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@Before</a:t>
            </a:r>
            <a:r>
              <a:rPr lang="en"/>
              <a:t> - runs before each test, to do setup</a:t>
            </a:r>
            <a:endParaRPr/>
          </a:p>
          <a:p>
            <a:pPr indent="0" lvl="0" marL="0" rtl="0" algn="l">
              <a:spcBef>
                <a:spcPts val="0"/>
              </a:spcBef>
              <a:spcAft>
                <a:spcPts val="0"/>
              </a:spcAft>
              <a:buNone/>
            </a:pPr>
            <a:r>
              <a:rPr b="1" lang="en"/>
              <a:t>@Test</a:t>
            </a:r>
            <a:r>
              <a:rPr lang="en"/>
              <a:t> - runs as the test</a:t>
            </a:r>
            <a:endParaRPr/>
          </a:p>
          <a:p>
            <a:pPr indent="0" lvl="0" marL="0" rtl="0" algn="l">
              <a:spcBef>
                <a:spcPts val="0"/>
              </a:spcBef>
              <a:spcAft>
                <a:spcPts val="0"/>
              </a:spcAft>
              <a:buNone/>
            </a:pPr>
            <a:r>
              <a:rPr b="1" lang="en"/>
              <a:t>@After</a:t>
            </a:r>
            <a:r>
              <a:rPr lang="en"/>
              <a:t> - runs after each test to cleanup</a:t>
            </a:r>
            <a:endParaRPr/>
          </a:p>
        </p:txBody>
      </p:sp>
      <p:sp>
        <p:nvSpPr>
          <p:cNvPr id="125" name="Google Shape;125;p23"/>
          <p:cNvSpPr txBox="1"/>
          <p:nvPr/>
        </p:nvSpPr>
        <p:spPr>
          <a:xfrm>
            <a:off x="629475" y="3038325"/>
            <a:ext cx="3460500" cy="18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@Before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public void setup() {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@Test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public void test_something() {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@After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public void cleanup() { }</a:t>
            </a:r>
            <a:endParaRPr sz="1300">
              <a:latin typeface="Courier New"/>
              <a:ea typeface="Courier New"/>
              <a:cs typeface="Courier New"/>
              <a:sym typeface="Courier New"/>
            </a:endParaRPr>
          </a:p>
        </p:txBody>
      </p:sp>
      <p:pic>
        <p:nvPicPr>
          <p:cNvPr id="126" name="Google Shape;126;p23"/>
          <p:cNvPicPr preferRelativeResize="0"/>
          <p:nvPr/>
        </p:nvPicPr>
        <p:blipFill>
          <a:blip r:embed="rId3">
            <a:alphaModFix/>
          </a:blip>
          <a:stretch>
            <a:fillRect/>
          </a:stretch>
        </p:blipFill>
        <p:spPr>
          <a:xfrm>
            <a:off x="6469550" y="294850"/>
            <a:ext cx="2271300" cy="4688824"/>
          </a:xfrm>
          <a:prstGeom prst="rect">
            <a:avLst/>
          </a:prstGeom>
          <a:noFill/>
          <a:ln>
            <a:noFill/>
          </a:ln>
        </p:spPr>
      </p:pic>
      <p:sp>
        <p:nvSpPr>
          <p:cNvPr id="127" name="Google Shape;127;p23"/>
          <p:cNvSpPr txBox="1"/>
          <p:nvPr/>
        </p:nvSpPr>
        <p:spPr>
          <a:xfrm>
            <a:off x="473475" y="1113350"/>
            <a:ext cx="30444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Package:</a:t>
            </a:r>
            <a:r>
              <a:rPr lang="en">
                <a:latin typeface="Courier New"/>
                <a:ea typeface="Courier New"/>
                <a:cs typeface="Courier New"/>
                <a:sym typeface="Courier New"/>
              </a:rPr>
              <a:t>  org.junit</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org.junit.Assert</a:t>
            </a:r>
            <a:endParaRPr/>
          </a:p>
        </p:txBody>
      </p:sp>
      <p:sp>
        <p:nvSpPr>
          <p:cNvPr id="133" name="Google Shape;133;p24"/>
          <p:cNvSpPr txBox="1"/>
          <p:nvPr>
            <p:ph idx="1" type="body"/>
          </p:nvPr>
        </p:nvSpPr>
        <p:spPr>
          <a:xfrm>
            <a:off x="311700" y="1152475"/>
            <a:ext cx="85206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Assert class allows verification of results.  Some examples:</a:t>
            </a:r>
            <a:endParaRPr/>
          </a:p>
          <a:p>
            <a:pPr indent="0" lvl="0" marL="0" rtl="0" algn="l">
              <a:spcBef>
                <a:spcPts val="1600"/>
              </a:spcBef>
              <a:spcAft>
                <a:spcPts val="0"/>
              </a:spcAft>
              <a:buNone/>
            </a:pPr>
            <a:r>
              <a:rPr lang="en"/>
              <a:t>	</a:t>
            </a:r>
            <a:r>
              <a:rPr lang="en" sz="1200">
                <a:latin typeface="Courier New"/>
                <a:ea typeface="Courier New"/>
                <a:cs typeface="Courier New"/>
                <a:sym typeface="Courier New"/>
              </a:rPr>
              <a:t>Assert.assertTrue( optionalMessage, booleanCondition )</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	Assert.assertFalse( optionalMessage, booleanCondition )</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	Assert.assertEquals( optionalMessage, expectedValue, actualValue )</a:t>
            </a:r>
            <a:endParaRPr sz="1200">
              <a:latin typeface="Courier New"/>
              <a:ea typeface="Courier New"/>
              <a:cs typeface="Courier New"/>
              <a:sym typeface="Courier New"/>
            </a:endParaRPr>
          </a:p>
          <a:p>
            <a:pPr indent="457200" lvl="0" marL="0" rtl="0" algn="l">
              <a:spcBef>
                <a:spcPts val="1600"/>
              </a:spcBef>
              <a:spcAft>
                <a:spcPts val="0"/>
              </a:spcAft>
              <a:buClr>
                <a:schemeClr val="dk1"/>
              </a:buClr>
              <a:buSzPts val="1100"/>
              <a:buFont typeface="Arial"/>
              <a:buNone/>
            </a:pPr>
            <a:r>
              <a:rPr lang="en" sz="1200">
                <a:latin typeface="Courier New"/>
                <a:ea typeface="Courier New"/>
                <a:cs typeface="Courier New"/>
                <a:sym typeface="Courier New"/>
              </a:rPr>
              <a:t>Assert.assertEquals( optionalMessage, expectedDouble, actualDouble, precision )</a:t>
            </a:r>
            <a:endParaRPr sz="1200">
              <a:latin typeface="Courier New"/>
              <a:ea typeface="Courier New"/>
              <a:cs typeface="Courier New"/>
              <a:sym typeface="Courier New"/>
            </a:endParaRPr>
          </a:p>
          <a:p>
            <a:pPr indent="0" lvl="0" marL="0" rtl="0" algn="l">
              <a:spcBef>
                <a:spcPts val="1600"/>
              </a:spcBef>
              <a:spcAft>
                <a:spcPts val="1600"/>
              </a:spcAft>
              <a:buNone/>
            </a:pPr>
            <a:r>
              <a:rPr lang="en" sz="1200">
                <a:latin typeface="Courier New"/>
                <a:ea typeface="Courier New"/>
                <a:cs typeface="Courier New"/>
                <a:sym typeface="Courier New"/>
              </a:rPr>
              <a:t>	Assert.fail() </a:t>
            </a:r>
            <a:endParaRPr sz="1200">
              <a:latin typeface="Courier New"/>
              <a:ea typeface="Courier New"/>
              <a:cs typeface="Courier New"/>
              <a:sym typeface="Courier New"/>
            </a:endParaRPr>
          </a:p>
        </p:txBody>
      </p:sp>
      <p:sp>
        <p:nvSpPr>
          <p:cNvPr id="134" name="Google Shape;134;p24"/>
          <p:cNvSpPr txBox="1"/>
          <p:nvPr/>
        </p:nvSpPr>
        <p:spPr>
          <a:xfrm>
            <a:off x="1344175" y="4248500"/>
            <a:ext cx="5970600" cy="5271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Asserts can be in the test method or any private methods that it calls!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Driven Development (TDD)</a:t>
            </a:r>
            <a:endParaRPr/>
          </a:p>
        </p:txBody>
      </p:sp>
      <p:sp>
        <p:nvSpPr>
          <p:cNvPr id="140" name="Google Shape;140;p25"/>
          <p:cNvSpPr txBox="1"/>
          <p:nvPr>
            <p:ph idx="1" type="body"/>
          </p:nvPr>
        </p:nvSpPr>
        <p:spPr>
          <a:xfrm>
            <a:off x="311700" y="1152475"/>
            <a:ext cx="39231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50">
                <a:solidFill>
                  <a:srgbClr val="172B4D"/>
                </a:solidFill>
                <a:latin typeface="Roboto"/>
                <a:ea typeface="Roboto"/>
                <a:cs typeface="Roboto"/>
                <a:sym typeface="Roboto"/>
              </a:rPr>
              <a:t>TDD Circle of Life</a:t>
            </a:r>
            <a:endParaRPr b="1" sz="1450">
              <a:solidFill>
                <a:srgbClr val="172B4D"/>
              </a:solidFill>
              <a:latin typeface="Roboto"/>
              <a:ea typeface="Roboto"/>
              <a:cs typeface="Roboto"/>
              <a:sym typeface="Roboto"/>
            </a:endParaRPr>
          </a:p>
          <a:p>
            <a:pPr indent="-320675" lvl="0" marL="457200" rtl="0" algn="l">
              <a:spcBef>
                <a:spcPts val="30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Write failing test</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Make test pass with minimum code</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Refactor</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Repeat</a:t>
            </a:r>
            <a:endParaRPr sz="1450">
              <a:solidFill>
                <a:srgbClr val="172B4D"/>
              </a:solidFill>
              <a:latin typeface="Roboto"/>
              <a:ea typeface="Roboto"/>
              <a:cs typeface="Roboto"/>
              <a:sym typeface="Roboto"/>
            </a:endParaRPr>
          </a:p>
          <a:p>
            <a:pPr indent="0" lvl="0" marL="0" rtl="0" algn="l">
              <a:spcBef>
                <a:spcPts val="0"/>
              </a:spcBef>
              <a:spcAft>
                <a:spcPts val="1600"/>
              </a:spcAft>
              <a:buNone/>
            </a:pPr>
            <a:r>
              <a:t/>
            </a:r>
            <a:endParaRPr/>
          </a:p>
        </p:txBody>
      </p:sp>
      <p:pic>
        <p:nvPicPr>
          <p:cNvPr descr="TDD Circle of Life" id="141" name="Google Shape;141;p25"/>
          <p:cNvPicPr preferRelativeResize="0"/>
          <p:nvPr/>
        </p:nvPicPr>
        <p:blipFill>
          <a:blip r:embed="rId3">
            <a:alphaModFix/>
          </a:blip>
          <a:stretch>
            <a:fillRect/>
          </a:stretch>
        </p:blipFill>
        <p:spPr>
          <a:xfrm>
            <a:off x="4397200" y="1273200"/>
            <a:ext cx="4077075" cy="317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Strategy</a:t>
            </a:r>
            <a:endParaRPr/>
          </a:p>
        </p:txBody>
      </p:sp>
      <p:sp>
        <p:nvSpPr>
          <p:cNvPr id="147" name="Google Shape;147;p26"/>
          <p:cNvSpPr txBox="1"/>
          <p:nvPr>
            <p:ph idx="1" type="body"/>
          </p:nvPr>
        </p:nvSpPr>
        <p:spPr>
          <a:xfrm>
            <a:off x="311700" y="881225"/>
            <a:ext cx="8520600" cy="2544300"/>
          </a:xfrm>
          <a:prstGeom prst="rect">
            <a:avLst/>
          </a:prstGeom>
        </p:spPr>
        <p:txBody>
          <a:bodyPr anchorCtr="0" anchor="t" bIns="91425" lIns="91425" spcFirstLastPara="1" rIns="91425" wrap="square" tIns="91425">
            <a:noAutofit/>
          </a:bodyPr>
          <a:lstStyle/>
          <a:p>
            <a:pPr indent="-327025" lvl="0" marL="457200" rtl="0" algn="l">
              <a:spcBef>
                <a:spcPts val="90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Create a list of tests needed.</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Start by writing just enough test code</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Always run the test to see it fail in the way you expect</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Write enough code to make the test build</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Write enough code to make that test pass </a:t>
            </a:r>
            <a:endParaRPr sz="1550">
              <a:solidFill>
                <a:srgbClr val="172B4D"/>
              </a:solidFill>
              <a:latin typeface="Roboto"/>
              <a:ea typeface="Roboto"/>
              <a:cs typeface="Roboto"/>
              <a:sym typeface="Roboto"/>
            </a:endParaRPr>
          </a:p>
          <a:p>
            <a:pPr indent="-327025" lvl="1" marL="914400" rtl="0" algn="l">
              <a:spcBef>
                <a:spcPts val="0"/>
              </a:spcBef>
              <a:spcAft>
                <a:spcPts val="0"/>
              </a:spcAft>
              <a:buSzPts val="1550"/>
              <a:buAutoNum type="alphaLcPeriod"/>
            </a:pPr>
            <a:r>
              <a:rPr lang="en" sz="1550">
                <a:solidFill>
                  <a:srgbClr val="172B4D"/>
                </a:solidFill>
                <a:latin typeface="Roboto"/>
                <a:ea typeface="Roboto"/>
                <a:cs typeface="Roboto"/>
                <a:sym typeface="Roboto"/>
              </a:rPr>
              <a:t>If you can’t solve it, fake it!</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When the implementation is obvious then continue, if it is not then go back to #4</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Refactor</a:t>
            </a:r>
            <a:endParaRPr sz="1550">
              <a:solidFill>
                <a:srgbClr val="172B4D"/>
              </a:solidFill>
              <a:latin typeface="Roboto"/>
              <a:ea typeface="Roboto"/>
              <a:cs typeface="Roboto"/>
              <a:sym typeface="Roboto"/>
            </a:endParaRPr>
          </a:p>
          <a:p>
            <a:pPr indent="0" lvl="0" marL="0" rtl="0" algn="l">
              <a:spcBef>
                <a:spcPts val="0"/>
              </a:spcBef>
              <a:spcAft>
                <a:spcPts val="1600"/>
              </a:spcAft>
              <a:buNone/>
            </a:pPr>
            <a:r>
              <a:t/>
            </a:r>
            <a:endParaRPr/>
          </a:p>
        </p:txBody>
      </p:sp>
      <p:sp>
        <p:nvSpPr>
          <p:cNvPr id="148" name="Google Shape;148;p26"/>
          <p:cNvSpPr txBox="1"/>
          <p:nvPr/>
        </p:nvSpPr>
        <p:spPr>
          <a:xfrm>
            <a:off x="708800" y="3686850"/>
            <a:ext cx="7785600" cy="1125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TDD allows the problem to be worked on in 2 parts, the problem and the code.  First you solve the problem without regard to code quality, then once the problem is solved you use the passing test cases to improve code quality with constant feedback regarding whether the problem is still being solved.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Refactoring</a:t>
            </a:r>
            <a:endParaRPr/>
          </a:p>
        </p:txBody>
      </p:sp>
      <p:sp>
        <p:nvSpPr>
          <p:cNvPr id="154" name="Google Shape;154;p27"/>
          <p:cNvSpPr txBox="1"/>
          <p:nvPr>
            <p:ph idx="1" type="body"/>
          </p:nvPr>
        </p:nvSpPr>
        <p:spPr>
          <a:xfrm>
            <a:off x="311700" y="1152475"/>
            <a:ext cx="8520600" cy="31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Refactoring introduces modifications to the code intended to improve the structure or design without changing functionality.</a:t>
            </a:r>
            <a:endParaRPr/>
          </a:p>
          <a:p>
            <a:pPr indent="0" lvl="0" marL="0" rtl="0" algn="l">
              <a:spcBef>
                <a:spcPts val="1600"/>
              </a:spcBef>
              <a:spcAft>
                <a:spcPts val="0"/>
              </a:spcAft>
              <a:buNone/>
            </a:pPr>
            <a:r>
              <a:rPr b="1" lang="en"/>
              <a:t>Simple Ways to refactor</a:t>
            </a:r>
            <a:endParaRPr b="1"/>
          </a:p>
          <a:p>
            <a:pPr indent="-342900" lvl="0" marL="457200" rtl="0" algn="l">
              <a:spcBef>
                <a:spcPts val="1600"/>
              </a:spcBef>
              <a:spcAft>
                <a:spcPts val="0"/>
              </a:spcAft>
              <a:buSzPts val="1800"/>
              <a:buChar char="●"/>
            </a:pPr>
            <a:r>
              <a:rPr lang="en"/>
              <a:t>Eliminate duplicate code</a:t>
            </a:r>
            <a:endParaRPr/>
          </a:p>
          <a:p>
            <a:pPr indent="-342900" lvl="0" marL="457200" rtl="0" algn="l">
              <a:spcBef>
                <a:spcPts val="0"/>
              </a:spcBef>
              <a:spcAft>
                <a:spcPts val="0"/>
              </a:spcAft>
              <a:buSzPts val="1800"/>
              <a:buChar char="●"/>
            </a:pPr>
            <a:r>
              <a:rPr lang="en"/>
              <a:t>Extract a method by breaking down long difficult methods</a:t>
            </a:r>
            <a:endParaRPr/>
          </a:p>
          <a:p>
            <a:pPr indent="-342900" lvl="0" marL="457200" rtl="0" algn="l">
              <a:spcBef>
                <a:spcPts val="0"/>
              </a:spcBef>
              <a:spcAft>
                <a:spcPts val="0"/>
              </a:spcAft>
              <a:buSzPts val="1800"/>
              <a:buChar char="●"/>
            </a:pPr>
            <a:r>
              <a:rPr lang="en"/>
              <a:t>Extract complex operations to variables</a:t>
            </a:r>
            <a:endParaRPr/>
          </a:p>
          <a:p>
            <a:pPr indent="-342900" lvl="0" marL="457200" rtl="0" algn="l">
              <a:spcBef>
                <a:spcPts val="0"/>
              </a:spcBef>
              <a:spcAft>
                <a:spcPts val="0"/>
              </a:spcAft>
              <a:buSzPts val="1800"/>
              <a:buChar char="●"/>
            </a:pPr>
            <a:r>
              <a:rPr lang="en"/>
              <a:t>Introduce constants for magic numbers</a:t>
            </a:r>
            <a:endParaRPr/>
          </a:p>
          <a:p>
            <a:pPr indent="-342900" lvl="0" marL="457200" rtl="0" algn="l">
              <a:spcBef>
                <a:spcPts val="0"/>
              </a:spcBef>
              <a:spcAft>
                <a:spcPts val="0"/>
              </a:spcAft>
              <a:buSzPts val="1800"/>
              <a:buChar char="●"/>
            </a:pPr>
            <a:r>
              <a:rPr lang="en"/>
              <a:t>Simplify conditional expressions</a:t>
            </a:r>
            <a:endParaRPr/>
          </a:p>
          <a:p>
            <a:pPr indent="0" lvl="0" marL="0" rtl="0" algn="l">
              <a:spcBef>
                <a:spcPts val="1600"/>
              </a:spcBef>
              <a:spcAft>
                <a:spcPts val="1600"/>
              </a:spcAft>
              <a:buNone/>
            </a:pPr>
            <a:r>
              <a:t/>
            </a:r>
            <a:endParaRPr/>
          </a:p>
        </p:txBody>
      </p:sp>
      <p:sp>
        <p:nvSpPr>
          <p:cNvPr id="155" name="Google Shape;155;p27"/>
          <p:cNvSpPr txBox="1"/>
          <p:nvPr/>
        </p:nvSpPr>
        <p:spPr>
          <a:xfrm>
            <a:off x="3431225" y="4385600"/>
            <a:ext cx="21699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Article on Refactoring</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Katas</a:t>
            </a:r>
            <a:endParaRPr/>
          </a:p>
        </p:txBody>
      </p:sp>
      <p:sp>
        <p:nvSpPr>
          <p:cNvPr id="161" name="Google Shape;161;p28"/>
          <p:cNvSpPr txBox="1"/>
          <p:nvPr>
            <p:ph idx="1" type="body"/>
          </p:nvPr>
        </p:nvSpPr>
        <p:spPr>
          <a:xfrm>
            <a:off x="311700" y="863550"/>
            <a:ext cx="8520600" cy="16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code kata is an exercise in programming which helps programmers hone their skills through practice and repetition.</a:t>
            </a:r>
            <a:endParaRPr sz="1600"/>
          </a:p>
          <a:p>
            <a:pPr indent="0" lvl="0" marL="0" rtl="0" algn="l">
              <a:spcBef>
                <a:spcPts val="1600"/>
              </a:spcBef>
              <a:spcAft>
                <a:spcPts val="0"/>
              </a:spcAft>
              <a:buNone/>
            </a:pPr>
            <a:r>
              <a:rPr lang="en" sz="1600"/>
              <a:t>TDD is a common method used to solve code katas to allow first focusing on the problem and then being able to focus on the quality of the code and experimentation with new ideas.</a:t>
            </a:r>
            <a:endParaRPr sz="1600"/>
          </a:p>
          <a:p>
            <a:pPr indent="0" lvl="0" marL="0" rtl="0" algn="l">
              <a:spcBef>
                <a:spcPts val="1600"/>
              </a:spcBef>
              <a:spcAft>
                <a:spcPts val="0"/>
              </a:spcAft>
              <a:buClr>
                <a:schemeClr val="dk1"/>
              </a:buClr>
              <a:buSzPts val="1100"/>
              <a:buFont typeface="Arial"/>
              <a:buNone/>
            </a:pPr>
            <a:r>
              <a:t/>
            </a:r>
            <a:endParaRPr sz="2300"/>
          </a:p>
        </p:txBody>
      </p:sp>
      <p:sp>
        <p:nvSpPr>
          <p:cNvPr id="162" name="Google Shape;162;p28"/>
          <p:cNvSpPr txBox="1"/>
          <p:nvPr/>
        </p:nvSpPr>
        <p:spPr>
          <a:xfrm>
            <a:off x="347150" y="2732475"/>
            <a:ext cx="3998400" cy="21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50">
                <a:solidFill>
                  <a:srgbClr val="222222"/>
                </a:solidFill>
                <a:highlight>
                  <a:srgbClr val="FFFFFF"/>
                </a:highlight>
              </a:rPr>
              <a:t>Why do Code Katas?</a:t>
            </a:r>
            <a:endParaRPr b="1"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Practice</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Improves Coding Skills</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Improves Problem solving</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Companies use them as part of the interview process</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They can be fun!</a:t>
            </a:r>
            <a:endParaRPr/>
          </a:p>
        </p:txBody>
      </p:sp>
      <p:sp>
        <p:nvSpPr>
          <p:cNvPr id="163" name="Google Shape;163;p28"/>
          <p:cNvSpPr txBox="1"/>
          <p:nvPr/>
        </p:nvSpPr>
        <p:spPr>
          <a:xfrm>
            <a:off x="4717100" y="2732475"/>
            <a:ext cx="3948000" cy="2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 few places to find Katas</a:t>
            </a:r>
            <a:endParaRPr b="1" sz="1600"/>
          </a:p>
          <a:p>
            <a:pPr indent="-323850" lvl="0" marL="457200" rtl="0" algn="l">
              <a:spcBef>
                <a:spcPts val="0"/>
              </a:spcBef>
              <a:spcAft>
                <a:spcPts val="0"/>
              </a:spcAft>
              <a:buSzPts val="1500"/>
              <a:buChar char="●"/>
            </a:pPr>
            <a:r>
              <a:rPr lang="en" sz="1500" u="sng">
                <a:solidFill>
                  <a:schemeClr val="hlink"/>
                </a:solidFill>
                <a:hlinkClick r:id="rId3"/>
              </a:rPr>
              <a:t>Awesome Katas</a:t>
            </a:r>
            <a:endParaRPr sz="1500"/>
          </a:p>
          <a:p>
            <a:pPr indent="-323850" lvl="0" marL="457200" rtl="0" algn="l">
              <a:spcBef>
                <a:spcPts val="0"/>
              </a:spcBef>
              <a:spcAft>
                <a:spcPts val="0"/>
              </a:spcAft>
              <a:buSzPts val="1500"/>
              <a:buChar char="●"/>
            </a:pPr>
            <a:r>
              <a:rPr lang="en" sz="1500" u="sng">
                <a:solidFill>
                  <a:schemeClr val="hlink"/>
                </a:solidFill>
                <a:hlinkClick r:id="rId4"/>
              </a:rPr>
              <a:t>Code Wars</a:t>
            </a:r>
            <a:endParaRPr sz="1500"/>
          </a:p>
          <a:p>
            <a:pPr indent="-323850" lvl="0" marL="457200" rtl="0" algn="l">
              <a:spcBef>
                <a:spcPts val="0"/>
              </a:spcBef>
              <a:spcAft>
                <a:spcPts val="0"/>
              </a:spcAft>
              <a:buSzPts val="1500"/>
              <a:buChar char="●"/>
            </a:pPr>
            <a:r>
              <a:rPr lang="en" sz="1500" u="sng">
                <a:solidFill>
                  <a:schemeClr val="hlink"/>
                </a:solidFill>
                <a:hlinkClick r:id="rId5"/>
              </a:rPr>
              <a:t>Code Kata</a:t>
            </a:r>
            <a:endParaRPr sz="1500"/>
          </a:p>
          <a:p>
            <a:pPr indent="-323850" lvl="0" marL="457200" rtl="0" algn="l">
              <a:spcBef>
                <a:spcPts val="0"/>
              </a:spcBef>
              <a:spcAft>
                <a:spcPts val="0"/>
              </a:spcAft>
              <a:buSzPts val="1500"/>
              <a:buChar char="●"/>
            </a:pPr>
            <a:r>
              <a:rPr lang="en" sz="1500" u="sng">
                <a:solidFill>
                  <a:schemeClr val="hlink"/>
                </a:solidFill>
                <a:hlinkClick r:id="rId6"/>
              </a:rPr>
              <a:t>Code Abbey</a:t>
            </a:r>
            <a:endParaRPr sz="1500"/>
          </a:p>
          <a:p>
            <a:pPr indent="-323850" lvl="0" marL="457200" rtl="0" algn="l">
              <a:spcBef>
                <a:spcPts val="0"/>
              </a:spcBef>
              <a:spcAft>
                <a:spcPts val="0"/>
              </a:spcAft>
              <a:buSzPts val="1500"/>
              <a:buChar char="●"/>
            </a:pPr>
            <a:r>
              <a:rPr lang="en" sz="1500" u="sng">
                <a:solidFill>
                  <a:schemeClr val="hlink"/>
                </a:solidFill>
                <a:hlinkClick r:id="rId7"/>
              </a:rPr>
              <a:t>Coding Dojo</a:t>
            </a:r>
            <a:endParaRPr sz="1500"/>
          </a:p>
          <a:p>
            <a:pPr indent="0" lvl="0" marL="45720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Steps for an interview Kata</a:t>
            </a:r>
            <a:endParaRPr/>
          </a:p>
        </p:txBody>
      </p:sp>
      <p:sp>
        <p:nvSpPr>
          <p:cNvPr id="169" name="Google Shape;169;p29"/>
          <p:cNvSpPr txBox="1"/>
          <p:nvPr>
            <p:ph idx="1" type="body"/>
          </p:nvPr>
        </p:nvSpPr>
        <p:spPr>
          <a:xfrm>
            <a:off x="311700" y="619700"/>
            <a:ext cx="8520600" cy="443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Figure out what tests you need to meet the requirements</a:t>
            </a:r>
            <a:endParaRPr sz="1400"/>
          </a:p>
          <a:p>
            <a:pPr indent="-317500" lvl="0" marL="457200" rtl="0" algn="l">
              <a:spcBef>
                <a:spcPts val="0"/>
              </a:spcBef>
              <a:spcAft>
                <a:spcPts val="0"/>
              </a:spcAft>
              <a:buSzPts val="1400"/>
              <a:buAutoNum type="arabicPeriod"/>
            </a:pPr>
            <a:r>
              <a:rPr lang="en" sz="1400"/>
              <a:t>Pick a test and write it - fail it.</a:t>
            </a:r>
            <a:endParaRPr sz="1400"/>
          </a:p>
          <a:p>
            <a:pPr indent="-292100" lvl="1" marL="914400" rtl="0" algn="l">
              <a:spcBef>
                <a:spcPts val="0"/>
              </a:spcBef>
              <a:spcAft>
                <a:spcPts val="0"/>
              </a:spcAft>
              <a:buSzPts val="1000"/>
              <a:buAutoNum type="alphaLcPeriod"/>
            </a:pPr>
            <a:r>
              <a:rPr lang="en" sz="1000"/>
              <a:t>Git add/commit</a:t>
            </a:r>
            <a:endParaRPr sz="1000"/>
          </a:p>
          <a:p>
            <a:pPr indent="-317500" lvl="0" marL="457200" rtl="0" algn="l">
              <a:spcBef>
                <a:spcPts val="0"/>
              </a:spcBef>
              <a:spcAft>
                <a:spcPts val="0"/>
              </a:spcAft>
              <a:buSzPts val="1400"/>
              <a:buAutoNum type="arabicPeriod"/>
            </a:pPr>
            <a:r>
              <a:rPr lang="en" sz="1400"/>
              <a:t>Write just enough code to pass the test</a:t>
            </a:r>
            <a:endParaRPr sz="1400"/>
          </a:p>
          <a:p>
            <a:pPr indent="-292100" lvl="1" marL="914400" rtl="0" algn="l">
              <a:spcBef>
                <a:spcPts val="0"/>
              </a:spcBef>
              <a:spcAft>
                <a:spcPts val="0"/>
              </a:spcAft>
              <a:buSzPts val="1000"/>
              <a:buAutoNum type="alphaLcPeriod"/>
            </a:pPr>
            <a:r>
              <a:rPr lang="en" sz="1000"/>
              <a:t>Git add/commit</a:t>
            </a:r>
            <a:endParaRPr sz="1000"/>
          </a:p>
          <a:p>
            <a:pPr indent="-317500" lvl="0" marL="457200" rtl="0" algn="l">
              <a:spcBef>
                <a:spcPts val="0"/>
              </a:spcBef>
              <a:spcAft>
                <a:spcPts val="0"/>
              </a:spcAft>
              <a:buSzPts val="1400"/>
              <a:buAutoNum type="arabicPeriod"/>
            </a:pPr>
            <a:r>
              <a:rPr lang="en" sz="1400"/>
              <a:t>Refactor if needed</a:t>
            </a:r>
            <a:endParaRPr sz="1400"/>
          </a:p>
          <a:p>
            <a:pPr indent="-292100" lvl="1" marL="914400" rtl="0" algn="l">
              <a:spcBef>
                <a:spcPts val="0"/>
              </a:spcBef>
              <a:spcAft>
                <a:spcPts val="0"/>
              </a:spcAft>
              <a:buSzPts val="1000"/>
              <a:buAutoNum type="alphaLcPeriod"/>
            </a:pPr>
            <a:r>
              <a:rPr lang="en" sz="1000"/>
              <a:t>Add more tests if needed - fail the tests</a:t>
            </a:r>
            <a:endParaRPr sz="1000"/>
          </a:p>
          <a:p>
            <a:pPr indent="-292100" lvl="2" marL="1371600" rtl="0" algn="l">
              <a:spcBef>
                <a:spcPts val="0"/>
              </a:spcBef>
              <a:spcAft>
                <a:spcPts val="0"/>
              </a:spcAft>
              <a:buSzPts val="1000"/>
              <a:buAutoNum type="romanLcPeriod"/>
            </a:pPr>
            <a:r>
              <a:rPr lang="en" sz="1000"/>
              <a:t>Git add/commit</a:t>
            </a:r>
            <a:endParaRPr sz="1000"/>
          </a:p>
          <a:p>
            <a:pPr indent="-292100" lvl="2" marL="1371600" rtl="0" algn="l">
              <a:spcBef>
                <a:spcPts val="0"/>
              </a:spcBef>
              <a:spcAft>
                <a:spcPts val="0"/>
              </a:spcAft>
              <a:buSzPts val="1000"/>
              <a:buAutoNum type="romanLcPeriod"/>
            </a:pPr>
            <a:r>
              <a:rPr lang="en" sz="1000"/>
              <a:t>Pass the test</a:t>
            </a:r>
            <a:endParaRPr sz="1000"/>
          </a:p>
          <a:p>
            <a:pPr indent="-292100" lvl="2" marL="1371600" rtl="0" algn="l">
              <a:spcBef>
                <a:spcPts val="0"/>
              </a:spcBef>
              <a:spcAft>
                <a:spcPts val="0"/>
              </a:spcAft>
              <a:buSzPts val="1000"/>
              <a:buAutoNum type="romanLcPeriod"/>
            </a:pPr>
            <a:r>
              <a:rPr lang="en" sz="1000"/>
              <a:t>Git add/commit</a:t>
            </a:r>
            <a:endParaRPr sz="1000"/>
          </a:p>
          <a:p>
            <a:pPr indent="-292100" lvl="1" marL="914400" rtl="0" algn="l">
              <a:spcBef>
                <a:spcPts val="0"/>
              </a:spcBef>
              <a:spcAft>
                <a:spcPts val="0"/>
              </a:spcAft>
              <a:buSzPts val="1000"/>
              <a:buAutoNum type="alphaLcPeriod"/>
            </a:pPr>
            <a:r>
              <a:rPr lang="en" sz="1000"/>
              <a:t>Git add/commit after refactoring</a:t>
            </a:r>
            <a:endParaRPr sz="1000"/>
          </a:p>
          <a:p>
            <a:pPr indent="-317500" lvl="0" marL="457200" rtl="0" algn="l">
              <a:spcBef>
                <a:spcPts val="0"/>
              </a:spcBef>
              <a:spcAft>
                <a:spcPts val="0"/>
              </a:spcAft>
              <a:buSzPts val="1400"/>
              <a:buAutoNum type="arabicPeriod"/>
            </a:pPr>
            <a:r>
              <a:rPr lang="en" sz="1400"/>
              <a:t>Repeat steps 2-4 until all requirements are complete</a:t>
            </a:r>
            <a:endParaRPr sz="1400"/>
          </a:p>
          <a:p>
            <a:pPr indent="-317500" lvl="0" marL="457200" rtl="0" algn="l">
              <a:spcBef>
                <a:spcPts val="0"/>
              </a:spcBef>
              <a:spcAft>
                <a:spcPts val="0"/>
              </a:spcAft>
              <a:buSzPts val="1400"/>
              <a:buAutoNum type="arabicPeriod"/>
            </a:pPr>
            <a:r>
              <a:rPr lang="en" sz="1400"/>
              <a:t>If refactoring is needed for the entire project</a:t>
            </a:r>
            <a:endParaRPr sz="1400"/>
          </a:p>
          <a:p>
            <a:pPr indent="-330200" lvl="1" marL="914400" rtl="0" algn="l">
              <a:spcBef>
                <a:spcPts val="0"/>
              </a:spcBef>
              <a:spcAft>
                <a:spcPts val="0"/>
              </a:spcAft>
              <a:buSzPts val="1600"/>
              <a:buAutoNum type="alphaLcPeriod"/>
            </a:pPr>
            <a:r>
              <a:rPr lang="en" sz="1200"/>
              <a:t>Make a small change </a:t>
            </a:r>
            <a:r>
              <a:rPr lang="en" sz="1000"/>
              <a:t>(can make like changes at once - like replacing magic numbers)</a:t>
            </a:r>
            <a:endParaRPr sz="1000"/>
          </a:p>
          <a:p>
            <a:pPr indent="-304800" lvl="1" marL="914400" rtl="0" algn="l">
              <a:spcBef>
                <a:spcPts val="0"/>
              </a:spcBef>
              <a:spcAft>
                <a:spcPts val="0"/>
              </a:spcAft>
              <a:buSzPts val="1200"/>
              <a:buAutoNum type="alphaLcPeriod"/>
            </a:pPr>
            <a:r>
              <a:rPr lang="en" sz="1200"/>
              <a:t>Verify all tests continue to pass</a:t>
            </a:r>
            <a:endParaRPr sz="1200"/>
          </a:p>
          <a:p>
            <a:pPr indent="-304800" lvl="1" marL="914400" rtl="0" algn="l">
              <a:spcBef>
                <a:spcPts val="0"/>
              </a:spcBef>
              <a:spcAft>
                <a:spcPts val="0"/>
              </a:spcAft>
              <a:buSzPts val="1200"/>
              <a:buAutoNum type="alphaLcPeriod"/>
            </a:pPr>
            <a:r>
              <a:rPr lang="en" sz="1200"/>
              <a:t>Git add/commit</a:t>
            </a:r>
            <a:endParaRPr sz="1200"/>
          </a:p>
          <a:p>
            <a:pPr indent="-304800" lvl="1" marL="914400" rtl="0" algn="l">
              <a:spcBef>
                <a:spcPts val="0"/>
              </a:spcBef>
              <a:spcAft>
                <a:spcPts val="0"/>
              </a:spcAft>
              <a:buSzPts val="1200"/>
              <a:buAutoNum type="alphaLcPeriod"/>
            </a:pPr>
            <a:r>
              <a:rPr lang="en" sz="1200"/>
              <a:t>Repeat until you are satisfied with the final refactored code</a:t>
            </a:r>
            <a:endParaRPr sz="1200"/>
          </a:p>
          <a:p>
            <a:pPr indent="-317500" lvl="0" marL="457200" rtl="0" algn="l">
              <a:spcBef>
                <a:spcPts val="0"/>
              </a:spcBef>
              <a:spcAft>
                <a:spcPts val="0"/>
              </a:spcAft>
              <a:buSzPts val="1400"/>
              <a:buAutoNum type="arabicPeriod"/>
            </a:pPr>
            <a:r>
              <a:rPr lang="en" sz="1400"/>
              <a:t>Add JavaDoc to public methods and classes</a:t>
            </a:r>
            <a:endParaRPr sz="1400"/>
          </a:p>
          <a:p>
            <a:pPr indent="-304800" lvl="1" marL="914400" rtl="0" algn="l">
              <a:spcBef>
                <a:spcPts val="0"/>
              </a:spcBef>
              <a:spcAft>
                <a:spcPts val="0"/>
              </a:spcAft>
              <a:buSzPts val="1200"/>
              <a:buAutoNum type="alphaLcPeriod"/>
            </a:pPr>
            <a:r>
              <a:rPr lang="en" sz="1200"/>
              <a:t>Git add/commit</a:t>
            </a:r>
            <a:endParaRPr sz="1200"/>
          </a:p>
          <a:p>
            <a:pPr indent="-317500" lvl="0" marL="457200" rtl="0" algn="l">
              <a:spcBef>
                <a:spcPts val="0"/>
              </a:spcBef>
              <a:spcAft>
                <a:spcPts val="0"/>
              </a:spcAft>
              <a:buSzPts val="1400"/>
              <a:buAutoNum type="arabicPeriod"/>
            </a:pPr>
            <a:r>
              <a:rPr lang="en" sz="1400"/>
              <a:t>Git push</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Software Development Lifecycle (SDLC)</a:t>
            </a:r>
            <a:br>
              <a:rPr lang="en" sz="2400"/>
            </a:br>
            <a:r>
              <a:rPr lang="en" sz="2400"/>
              <a:t>  (Waterfall vs Agile)</a:t>
            </a:r>
            <a:endParaRPr sz="2400"/>
          </a:p>
          <a:p>
            <a:pPr indent="-381000" lvl="0" marL="457200" rtl="0" algn="l">
              <a:spcBef>
                <a:spcPts val="0"/>
              </a:spcBef>
              <a:spcAft>
                <a:spcPts val="0"/>
              </a:spcAft>
              <a:buSzPts val="2400"/>
              <a:buAutoNum type="arabicPeriod"/>
            </a:pPr>
            <a:r>
              <a:rPr lang="en" sz="2400"/>
              <a:t>Software Testing Overview</a:t>
            </a:r>
            <a:endParaRPr sz="2400"/>
          </a:p>
          <a:p>
            <a:pPr indent="-381000" lvl="0" marL="457200" rtl="0" algn="l">
              <a:spcBef>
                <a:spcPts val="0"/>
              </a:spcBef>
              <a:spcAft>
                <a:spcPts val="0"/>
              </a:spcAft>
              <a:buSzPts val="2400"/>
              <a:buAutoNum type="arabicPeriod"/>
            </a:pPr>
            <a:r>
              <a:rPr lang="en" sz="2400"/>
              <a:t>Unit Testing</a:t>
            </a:r>
            <a:endParaRPr sz="2400"/>
          </a:p>
          <a:p>
            <a:pPr indent="-381000" lvl="0" marL="457200" rtl="0" algn="l">
              <a:spcBef>
                <a:spcPts val="0"/>
              </a:spcBef>
              <a:spcAft>
                <a:spcPts val="0"/>
              </a:spcAft>
              <a:buSzPts val="2400"/>
              <a:buAutoNum type="arabicPeriod"/>
            </a:pPr>
            <a:r>
              <a:rPr lang="en" sz="2400"/>
              <a:t>Unit Testing with JUnit</a:t>
            </a:r>
            <a:endParaRPr sz="2400"/>
          </a:p>
          <a:p>
            <a:pPr indent="-381000" lvl="0" marL="457200" rtl="0" algn="l">
              <a:spcBef>
                <a:spcPts val="0"/>
              </a:spcBef>
              <a:spcAft>
                <a:spcPts val="0"/>
              </a:spcAft>
              <a:buSzPts val="2400"/>
              <a:buAutoNum type="arabicPeriod"/>
            </a:pPr>
            <a:r>
              <a:rPr lang="en" sz="2400"/>
              <a:t>Code Coverage</a:t>
            </a:r>
            <a:endParaRPr sz="2400"/>
          </a:p>
          <a:p>
            <a:pPr indent="-381000" lvl="0" marL="457200" rtl="0" algn="l">
              <a:spcBef>
                <a:spcPts val="0"/>
              </a:spcBef>
              <a:spcAft>
                <a:spcPts val="0"/>
              </a:spcAft>
              <a:buSzPts val="2400"/>
              <a:buAutoNum type="arabicPeriod"/>
            </a:pPr>
            <a:r>
              <a:rPr lang="en" sz="2400"/>
              <a:t>TDD / Katas (Time Permitting)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descr="tagline.png" id="67" name="Google Shape;67;p15"/>
          <p:cNvPicPr preferRelativeResize="0"/>
          <p:nvPr/>
        </p:nvPicPr>
        <p:blipFill>
          <a:blip r:embed="rId3">
            <a:alphaModFix/>
          </a:blip>
          <a:stretch>
            <a:fillRect/>
          </a:stretch>
        </p:blipFill>
        <p:spPr>
          <a:xfrm>
            <a:off x="205500" y="4768850"/>
            <a:ext cx="2657676" cy="234175"/>
          </a:xfrm>
          <a:prstGeom prst="rect">
            <a:avLst/>
          </a:prstGeom>
          <a:noFill/>
          <a:ln>
            <a:noFill/>
          </a:ln>
        </p:spPr>
      </p:pic>
      <p:pic>
        <p:nvPicPr>
          <p:cNvPr id="68" name="Google Shape;68;p15"/>
          <p:cNvPicPr preferRelativeResize="0"/>
          <p:nvPr/>
        </p:nvPicPr>
        <p:blipFill>
          <a:blip r:embed="rId4">
            <a:alphaModFix/>
          </a:blip>
          <a:stretch>
            <a:fillRect/>
          </a:stretch>
        </p:blipFill>
        <p:spPr>
          <a:xfrm>
            <a:off x="431102" y="147297"/>
            <a:ext cx="8216149" cy="462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a:t>
            </a:r>
            <a:endParaRPr/>
          </a:p>
        </p:txBody>
      </p:sp>
      <p:sp>
        <p:nvSpPr>
          <p:cNvPr id="74" name="Google Shape;74;p1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solidFill>
                  <a:schemeClr val="dk1"/>
                </a:solidFill>
              </a:rPr>
              <a:t>Individuals and interactions MORE IMPORTANT THAN process and tools</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
                <a:solidFill>
                  <a:schemeClr val="dk1"/>
                </a:solidFill>
              </a:rPr>
              <a:t>Working software MORE IMPORTANT THAN  comprehensive documentation</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
                <a:solidFill>
                  <a:schemeClr val="dk1"/>
                </a:solidFill>
              </a:rPr>
              <a:t>Customer collaboration MORE IMPORTANT THAN  contract negotiation</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
                <a:solidFill>
                  <a:schemeClr val="dk1"/>
                </a:solidFill>
              </a:rPr>
              <a:t>Responding to change MORE IMPORTANT THAN  following a plan</a:t>
            </a:r>
            <a:endParaRPr sz="2500"/>
          </a:p>
        </p:txBody>
      </p:sp>
      <p:sp>
        <p:nvSpPr>
          <p:cNvPr id="75" name="Google Shape;75;p16"/>
          <p:cNvSpPr txBox="1"/>
          <p:nvPr/>
        </p:nvSpPr>
        <p:spPr>
          <a:xfrm>
            <a:off x="3561525" y="4566575"/>
            <a:ext cx="23718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Original Agile Manifesto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428325" y="381675"/>
            <a:ext cx="8715675" cy="4637196"/>
          </a:xfrm>
          <a:prstGeom prst="rect">
            <a:avLst/>
          </a:prstGeom>
          <a:noFill/>
          <a:ln>
            <a:noFill/>
          </a:ln>
        </p:spPr>
      </p:pic>
      <p:sp>
        <p:nvSpPr>
          <p:cNvPr id="81" name="Google Shape;81;p17"/>
          <p:cNvSpPr txBox="1"/>
          <p:nvPr/>
        </p:nvSpPr>
        <p:spPr>
          <a:xfrm>
            <a:off x="6805750" y="206900"/>
            <a:ext cx="2017500" cy="24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Concepts</a:t>
            </a:r>
            <a:endParaRPr b="1" sz="1200"/>
          </a:p>
          <a:p>
            <a:pPr indent="-304800" lvl="0" marL="457200" rtl="0" algn="l">
              <a:spcBef>
                <a:spcPts val="0"/>
              </a:spcBef>
              <a:spcAft>
                <a:spcPts val="0"/>
              </a:spcAft>
              <a:buSzPts val="1200"/>
              <a:buChar char="●"/>
            </a:pPr>
            <a:r>
              <a:rPr lang="en" sz="1200"/>
              <a:t>Daily Standups</a:t>
            </a:r>
            <a:endParaRPr sz="1200"/>
          </a:p>
          <a:p>
            <a:pPr indent="-304800" lvl="0" marL="457200" rtl="0" algn="l">
              <a:spcBef>
                <a:spcPts val="0"/>
              </a:spcBef>
              <a:spcAft>
                <a:spcPts val="0"/>
              </a:spcAft>
              <a:buSzPts val="1200"/>
              <a:buChar char="●"/>
            </a:pPr>
            <a:r>
              <a:rPr lang="en" sz="1200"/>
              <a:t>Spring Planning</a:t>
            </a:r>
            <a:endParaRPr sz="1200"/>
          </a:p>
          <a:p>
            <a:pPr indent="-304800" lvl="0" marL="457200" rtl="0" algn="l">
              <a:spcBef>
                <a:spcPts val="0"/>
              </a:spcBef>
              <a:spcAft>
                <a:spcPts val="0"/>
              </a:spcAft>
              <a:buSzPts val="1200"/>
              <a:buChar char="●"/>
            </a:pPr>
            <a:r>
              <a:rPr lang="en" sz="1200"/>
              <a:t>Retrospectives</a:t>
            </a:r>
            <a:endParaRPr sz="1200"/>
          </a:p>
          <a:p>
            <a:pPr indent="-304800" lvl="0" marL="457200" rtl="0" algn="l">
              <a:spcBef>
                <a:spcPts val="0"/>
              </a:spcBef>
              <a:spcAft>
                <a:spcPts val="0"/>
              </a:spcAft>
              <a:buSzPts val="1200"/>
              <a:buChar char="●"/>
            </a:pPr>
            <a:r>
              <a:rPr lang="en" sz="1200"/>
              <a:t>Sprint Review</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275350" y="14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Testing</a:t>
            </a:r>
            <a:endParaRPr/>
          </a:p>
        </p:txBody>
      </p:sp>
      <p:graphicFrame>
        <p:nvGraphicFramePr>
          <p:cNvPr id="87" name="Google Shape;87;p18"/>
          <p:cNvGraphicFramePr/>
          <p:nvPr/>
        </p:nvGraphicFramePr>
        <p:xfrm>
          <a:off x="1125150" y="872750"/>
          <a:ext cx="3000000" cy="3000000"/>
        </p:xfrm>
        <a:graphic>
          <a:graphicData uri="http://schemas.openxmlformats.org/drawingml/2006/table">
            <a:tbl>
              <a:tblPr>
                <a:noFill/>
                <a:tableStyleId>{886EBA5D-E46F-47A0-A2B4-19D1821E67D2}</a:tableStyleId>
              </a:tblPr>
              <a:tblGrid>
                <a:gridCol w="3619500"/>
                <a:gridCol w="3619500"/>
              </a:tblGrid>
              <a:tr h="239175">
                <a:tc>
                  <a:txBody>
                    <a:bodyPr/>
                    <a:lstStyle/>
                    <a:p>
                      <a:pPr indent="0" lvl="0" marL="0" rtl="0" algn="l">
                        <a:spcBef>
                          <a:spcPts val="0"/>
                        </a:spcBef>
                        <a:spcAft>
                          <a:spcPts val="0"/>
                        </a:spcAft>
                        <a:buNone/>
                      </a:pPr>
                      <a:r>
                        <a:rPr b="1" lang="en"/>
                        <a:t>Manual</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Automated</a:t>
                      </a:r>
                      <a:endParaRPr b="1"/>
                    </a:p>
                  </a:txBody>
                  <a:tcPr marT="91425" marB="91425" marR="91425" marL="91425">
                    <a:solidFill>
                      <a:srgbClr val="C9DAF8"/>
                    </a:solidFill>
                  </a:tcPr>
                </a:tc>
              </a:tr>
              <a:tr h="215950">
                <a:tc>
                  <a:txBody>
                    <a:bodyPr/>
                    <a:lstStyle/>
                    <a:p>
                      <a:pPr indent="0" lvl="0" marL="0" rtl="0" algn="l">
                        <a:spcBef>
                          <a:spcPts val="0"/>
                        </a:spcBef>
                        <a:spcAft>
                          <a:spcPts val="0"/>
                        </a:spcAft>
                        <a:buNone/>
                      </a:pPr>
                      <a:r>
                        <a:rPr lang="en" sz="1100"/>
                        <a:t>Done by humans</a:t>
                      </a:r>
                      <a:endParaRPr sz="1100"/>
                    </a:p>
                  </a:txBody>
                  <a:tcPr marT="91425" marB="91425" marR="91425" marL="91425"/>
                </a:tc>
                <a:tc>
                  <a:txBody>
                    <a:bodyPr/>
                    <a:lstStyle/>
                    <a:p>
                      <a:pPr indent="0" lvl="0" marL="0" rtl="0" algn="l">
                        <a:spcBef>
                          <a:spcPts val="0"/>
                        </a:spcBef>
                        <a:spcAft>
                          <a:spcPts val="0"/>
                        </a:spcAft>
                        <a:buNone/>
                      </a:pPr>
                      <a:r>
                        <a:rPr lang="en" sz="1100"/>
                        <a:t>Done by computer automation</a:t>
                      </a:r>
                      <a:endParaRPr sz="1100"/>
                    </a:p>
                  </a:txBody>
                  <a:tcPr marT="91425" marB="91425" marR="91425" marL="91425"/>
                </a:tc>
              </a:tr>
              <a:tr h="215950">
                <a:tc>
                  <a:txBody>
                    <a:bodyPr/>
                    <a:lstStyle/>
                    <a:p>
                      <a:pPr indent="0" lvl="0" marL="0" rtl="0" algn="l">
                        <a:spcBef>
                          <a:spcPts val="0"/>
                        </a:spcBef>
                        <a:spcAft>
                          <a:spcPts val="0"/>
                        </a:spcAft>
                        <a:buNone/>
                      </a:pPr>
                      <a:r>
                        <a:rPr lang="en" sz="1100"/>
                        <a:t>Creativity</a:t>
                      </a:r>
                      <a:endParaRPr sz="1100"/>
                    </a:p>
                  </a:txBody>
                  <a:tcPr marT="91425" marB="91425" marR="91425" marL="91425"/>
                </a:tc>
                <a:tc>
                  <a:txBody>
                    <a:bodyPr/>
                    <a:lstStyle/>
                    <a:p>
                      <a:pPr indent="0" lvl="0" marL="0" rtl="0" algn="l">
                        <a:spcBef>
                          <a:spcPts val="0"/>
                        </a:spcBef>
                        <a:spcAft>
                          <a:spcPts val="0"/>
                        </a:spcAft>
                        <a:buNone/>
                      </a:pPr>
                      <a:r>
                        <a:rPr lang="en" sz="1100"/>
                        <a:t>Speed / Efficiency</a:t>
                      </a:r>
                      <a:endParaRPr sz="1100"/>
                    </a:p>
                  </a:txBody>
                  <a:tcPr marT="91425" marB="91425" marR="91425" marL="91425"/>
                </a:tc>
              </a:tr>
              <a:tr h="215950">
                <a:tc>
                  <a:txBody>
                    <a:bodyPr/>
                    <a:lstStyle/>
                    <a:p>
                      <a:pPr indent="0" lvl="0" marL="0" rtl="0" algn="l">
                        <a:spcBef>
                          <a:spcPts val="0"/>
                        </a:spcBef>
                        <a:spcAft>
                          <a:spcPts val="0"/>
                        </a:spcAft>
                        <a:buNone/>
                      </a:pPr>
                      <a:r>
                        <a:rPr lang="en" sz="1100"/>
                        <a:t>Subjectivity</a:t>
                      </a:r>
                      <a:endParaRPr sz="1100"/>
                    </a:p>
                  </a:txBody>
                  <a:tcPr marT="91425" marB="91425" marR="91425" marL="91425"/>
                </a:tc>
                <a:tc>
                  <a:txBody>
                    <a:bodyPr/>
                    <a:lstStyle/>
                    <a:p>
                      <a:pPr indent="0" lvl="0" marL="0" rtl="0" algn="l">
                        <a:spcBef>
                          <a:spcPts val="0"/>
                        </a:spcBef>
                        <a:spcAft>
                          <a:spcPts val="0"/>
                        </a:spcAft>
                        <a:buNone/>
                      </a:pPr>
                      <a:r>
                        <a:rPr lang="en" sz="1100"/>
                        <a:t>Lower cost per execution</a:t>
                      </a:r>
                      <a:endParaRPr sz="1100"/>
                    </a:p>
                  </a:txBody>
                  <a:tcPr marT="91425" marB="91425" marR="91425" marL="91425"/>
                </a:tc>
              </a:tr>
              <a:tr h="21595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Repeatability / Dependability</a:t>
                      </a:r>
                      <a:endParaRPr sz="1100"/>
                    </a:p>
                  </a:txBody>
                  <a:tcPr marT="91425" marB="91425" marR="91425" marL="91425"/>
                </a:tc>
              </a:tr>
              <a:tr h="21595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Accuracy</a:t>
                      </a:r>
                      <a:endParaRPr sz="1100"/>
                    </a:p>
                  </a:txBody>
                  <a:tcPr marT="91425" marB="91425" marR="91425" marL="91425"/>
                </a:tc>
              </a:tr>
            </a:tbl>
          </a:graphicData>
        </a:graphic>
      </p:graphicFrame>
      <p:sp>
        <p:nvSpPr>
          <p:cNvPr id="88" name="Google Shape;88;p18"/>
          <p:cNvSpPr txBox="1"/>
          <p:nvPr/>
        </p:nvSpPr>
        <p:spPr>
          <a:xfrm>
            <a:off x="753500" y="3439725"/>
            <a:ext cx="7978800" cy="16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Exploratory Testing</a:t>
            </a:r>
            <a:r>
              <a:rPr lang="en"/>
              <a:t> - explores the functionality of the system looking for defects, missing features, usability, or other opportunities for improvement.   </a:t>
            </a:r>
            <a:r>
              <a:rPr i="1" lang="en"/>
              <a:t>Almost always manual.</a:t>
            </a:r>
            <a:endParaRPr i="1"/>
          </a:p>
          <a:p>
            <a:pPr indent="0" lvl="0" marL="0" rtl="0" algn="l">
              <a:spcBef>
                <a:spcPts val="0"/>
              </a:spcBef>
              <a:spcAft>
                <a:spcPts val="0"/>
              </a:spcAft>
              <a:buNone/>
            </a:pPr>
            <a:r>
              <a:t/>
            </a:r>
            <a:endParaRPr/>
          </a:p>
          <a:p>
            <a:pPr indent="0" lvl="0" marL="0" rtl="0" algn="l">
              <a:spcBef>
                <a:spcPts val="0"/>
              </a:spcBef>
              <a:spcAft>
                <a:spcPts val="0"/>
              </a:spcAft>
              <a:buNone/>
            </a:pPr>
            <a:r>
              <a:rPr b="1" lang="en"/>
              <a:t>Regression Testing</a:t>
            </a:r>
            <a:r>
              <a:rPr lang="en"/>
              <a:t> - validates that existing functionality continues to operate as expected, as new new functionality is added and defects are resolved.   </a:t>
            </a:r>
            <a:r>
              <a:rPr i="1" lang="en"/>
              <a:t>Usually automated.</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405625" y="61500"/>
            <a:ext cx="8226701" cy="3287350"/>
          </a:xfrm>
          <a:prstGeom prst="rect">
            <a:avLst/>
          </a:prstGeom>
          <a:noFill/>
          <a:ln>
            <a:noFill/>
          </a:ln>
        </p:spPr>
      </p:pic>
      <p:sp>
        <p:nvSpPr>
          <p:cNvPr id="94" name="Google Shape;94;p19"/>
          <p:cNvSpPr txBox="1"/>
          <p:nvPr/>
        </p:nvSpPr>
        <p:spPr>
          <a:xfrm>
            <a:off x="471800" y="3420875"/>
            <a:ext cx="8415000" cy="167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Acceptance Testing</a:t>
            </a:r>
            <a:r>
              <a:rPr lang="en"/>
              <a:t> is performed from the perspective of a user of a system in order to verify the requirements have been satisfied.</a:t>
            </a:r>
            <a:endParaRPr/>
          </a:p>
          <a:p>
            <a:pPr indent="-317500" lvl="0" marL="457200" rtl="0" algn="l">
              <a:spcBef>
                <a:spcPts val="0"/>
              </a:spcBef>
              <a:spcAft>
                <a:spcPts val="0"/>
              </a:spcAft>
              <a:buSzPts val="1400"/>
              <a:buChar char="●"/>
            </a:pPr>
            <a:r>
              <a:rPr b="1" lang="en"/>
              <a:t>Integration Testing</a:t>
            </a:r>
            <a:r>
              <a:rPr lang="en"/>
              <a:t> is a broad category of tests that validate integration between units of code or code and outside dependencies such as a database, network resource, or file.</a:t>
            </a:r>
            <a:endParaRPr/>
          </a:p>
          <a:p>
            <a:pPr indent="-317500" lvl="0" marL="457200" rtl="0" algn="l">
              <a:spcBef>
                <a:spcPts val="0"/>
              </a:spcBef>
              <a:spcAft>
                <a:spcPts val="0"/>
              </a:spcAft>
              <a:buSzPts val="1400"/>
              <a:buChar char="●"/>
            </a:pPr>
            <a:r>
              <a:rPr b="1" lang="en"/>
              <a:t>Functional Testing </a:t>
            </a:r>
            <a:r>
              <a:rPr lang="en"/>
              <a:t>validates that the functional design has been satisfied</a:t>
            </a:r>
            <a:endParaRPr/>
          </a:p>
          <a:p>
            <a:pPr indent="-317500" lvl="0" marL="457200" rtl="0" algn="l">
              <a:spcBef>
                <a:spcPts val="0"/>
              </a:spcBef>
              <a:spcAft>
                <a:spcPts val="0"/>
              </a:spcAft>
              <a:buSzPts val="1400"/>
              <a:buChar char="●"/>
            </a:pPr>
            <a:r>
              <a:rPr b="1" lang="en"/>
              <a:t>Unit Testing</a:t>
            </a:r>
            <a:r>
              <a:rPr lang="en"/>
              <a:t> is low level testing performed by the programmer to validate that individual units of code function as expected by the programmer.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26425" y="286375"/>
            <a:ext cx="3780300" cy="4580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txBox="1"/>
          <p:nvPr>
            <p:ph type="title"/>
          </p:nvPr>
        </p:nvSpPr>
        <p:spPr>
          <a:xfrm>
            <a:off x="226425" y="445025"/>
            <a:ext cx="413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Some Other Types of Testing</a:t>
            </a:r>
            <a:endParaRPr sz="2100"/>
          </a:p>
        </p:txBody>
      </p:sp>
      <p:sp>
        <p:nvSpPr>
          <p:cNvPr id="101" name="Google Shape;101;p20"/>
          <p:cNvSpPr txBox="1"/>
          <p:nvPr>
            <p:ph idx="1" type="body"/>
          </p:nvPr>
        </p:nvSpPr>
        <p:spPr>
          <a:xfrm>
            <a:off x="311700" y="1152475"/>
            <a:ext cx="3286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Performance</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Scalability</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Usability</a:t>
            </a:r>
            <a:endParaRPr b="1">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Accessibility</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Portability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Smoke / Sanity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Alpha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Beta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Stress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Security</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Non-Functional</a:t>
            </a:r>
            <a:endParaRPr b="1">
              <a:solidFill>
                <a:srgbClr val="000000"/>
              </a:solidFill>
            </a:endParaRPr>
          </a:p>
        </p:txBody>
      </p:sp>
      <p:sp>
        <p:nvSpPr>
          <p:cNvPr id="102" name="Google Shape;102;p20"/>
          <p:cNvSpPr txBox="1"/>
          <p:nvPr/>
        </p:nvSpPr>
        <p:spPr>
          <a:xfrm>
            <a:off x="4357725" y="281700"/>
            <a:ext cx="4607400" cy="45801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ph type="title"/>
          </p:nvPr>
        </p:nvSpPr>
        <p:spPr>
          <a:xfrm>
            <a:off x="4489850" y="445025"/>
            <a:ext cx="413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Some Testing Roles</a:t>
            </a:r>
            <a:endParaRPr sz="2200"/>
          </a:p>
        </p:txBody>
      </p:sp>
      <p:sp>
        <p:nvSpPr>
          <p:cNvPr id="104" name="Google Shape;104;p20"/>
          <p:cNvSpPr txBox="1"/>
          <p:nvPr>
            <p:ph idx="1" type="body"/>
          </p:nvPr>
        </p:nvSpPr>
        <p:spPr>
          <a:xfrm>
            <a:off x="4689750" y="1152475"/>
            <a:ext cx="3286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Developer (Unit Test)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QA (Quality Assurance)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QC (Quality Control)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Automation Developer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Manual Tester</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74825" y="107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STOPPING POINT FOR </a:t>
            </a:r>
            <a:br>
              <a:rPr lang="en"/>
            </a:br>
            <a:r>
              <a:rPr lang="en"/>
              <a:t>INHERITANCE - PT2 DAY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