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Proxima Nova Semibold"/>
      <p:regular r:id="rId29"/>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boldItalic.fntdata"/><Relationship Id="rId30" Type="http://schemas.openxmlformats.org/officeDocument/2006/relationships/font" Target="fonts/ProximaNovaSemi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7fb32fd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7fb32fd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7fb32fd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7fb32fd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7fb32fd3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7fb32fd3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7fb32fd3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fb32fd3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7fb32fd3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fb32fd3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7fb32fd3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7fb32fd3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564ad44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564ad44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1786264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1786264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615a9cf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15a9cf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7fb32fd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7fb32fd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7fb32fd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7fb32fd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7fb32fd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7fb32fd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7fb32fd3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7fb32fd3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7fb32fd3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7fb32fd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File IO - Reading Files</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M1-D16</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Try/Catch (with exception - line 1)</a:t>
            </a:r>
            <a:endParaRPr/>
          </a:p>
        </p:txBody>
      </p:sp>
      <p:sp>
        <p:nvSpPr>
          <p:cNvPr id="122" name="Google Shape;122;p22"/>
          <p:cNvSpPr txBox="1"/>
          <p:nvPr/>
        </p:nvSpPr>
        <p:spPr>
          <a:xfrm>
            <a:off x="462450" y="1066475"/>
            <a:ext cx="45582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try</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try</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1.</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2.</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3.</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catch</a:t>
            </a:r>
            <a:r>
              <a:rPr lang="en" sz="1550">
                <a:solidFill>
                  <a:srgbClr val="999999"/>
                </a:solidFill>
                <a:highlight>
                  <a:srgbClr val="FFFFFF"/>
                </a:highlight>
                <a:latin typeface="Courier New"/>
                <a:ea typeface="Courier New"/>
                <a:cs typeface="Courier New"/>
                <a:sym typeface="Courier New"/>
              </a:rPr>
              <a:t>(</a:t>
            </a:r>
            <a:r>
              <a:rPr lang="en" sz="1550">
                <a:solidFill>
                  <a:srgbClr val="DD4A68"/>
                </a:solidFill>
                <a:highlight>
                  <a:srgbClr val="FFFFFF"/>
                </a:highlight>
                <a:latin typeface="Courier New"/>
                <a:ea typeface="Courier New"/>
                <a:cs typeface="Courier New"/>
                <a:sym typeface="Courier New"/>
              </a:rPr>
              <a:t>Exception</a:t>
            </a:r>
            <a:r>
              <a:rPr lang="en" sz="1550">
                <a:solidFill>
                  <a:schemeClr val="dk1"/>
                </a:solidFill>
                <a:highlight>
                  <a:srgbClr val="FFFFFF"/>
                </a:highlight>
                <a:latin typeface="Courier New"/>
                <a:ea typeface="Courier New"/>
                <a:cs typeface="Courier New"/>
                <a:sym typeface="Courier New"/>
              </a:rPr>
              <a:t> </a:t>
            </a:r>
            <a:r>
              <a:rPr i="1" lang="en" sz="1550">
                <a:solidFill>
                  <a:schemeClr val="dk1"/>
                </a:solidFill>
                <a:highlight>
                  <a:srgbClr val="FFFFFF"/>
                </a:highlight>
                <a:latin typeface="Courier New"/>
                <a:ea typeface="Courier New"/>
                <a:cs typeface="Courier New"/>
                <a:sym typeface="Courier New"/>
              </a:rPr>
              <a:t>e</a:t>
            </a:r>
            <a:r>
              <a:rPr lang="en" sz="1550">
                <a:solidFill>
                  <a:srgbClr val="999999"/>
                </a:solidFill>
                <a:highlight>
                  <a:srgbClr val="FFFFFF"/>
                </a:highlight>
                <a:latin typeface="Courier New"/>
                <a:ea typeface="Courier New"/>
                <a:cs typeface="Courier New"/>
                <a:sym typeface="Courier New"/>
              </a:rPr>
              <a:t>)</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 4.</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handle errors</a:t>
            </a:r>
            <a:br>
              <a:rPr i="1" lang="en" sz="1550">
                <a:solidFill>
                  <a:srgbClr val="708090"/>
                </a:solidFill>
                <a:highlight>
                  <a:srgbClr val="FFFFFF"/>
                </a:highlight>
                <a:latin typeface="Courier New"/>
                <a:ea typeface="Courier New"/>
                <a:cs typeface="Courier New"/>
                <a:sym typeface="Courier New"/>
              </a:rPr>
            </a:br>
            <a:r>
              <a:rPr i="1" lang="en" sz="1550">
                <a:solidFill>
                  <a:srgbClr val="708090"/>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5. e.printStackTrace();</a:t>
            </a:r>
            <a:endParaRPr sz="15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rgbClr val="999999"/>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None/>
            </a:pPr>
            <a:r>
              <a:rPr lang="en" sz="1550">
                <a:solidFill>
                  <a:srgbClr val="999999"/>
                </a:solidFill>
                <a:highlight>
                  <a:srgbClr val="FFFFFF"/>
                </a:highlight>
                <a:latin typeface="Courier New"/>
                <a:ea typeface="Courier New"/>
                <a:cs typeface="Courier New"/>
                <a:sym typeface="Courier New"/>
              </a:rPr>
              <a:t>6. Account acc = new Account();</a:t>
            </a:r>
            <a:endParaRPr sz="1550">
              <a:solidFill>
                <a:srgbClr val="999999"/>
              </a:solidFill>
              <a:highlight>
                <a:srgbClr val="FFFFFF"/>
              </a:highlight>
              <a:latin typeface="Courier New"/>
              <a:ea typeface="Courier New"/>
              <a:cs typeface="Courier New"/>
              <a:sym typeface="Courier New"/>
            </a:endParaRPr>
          </a:p>
        </p:txBody>
      </p:sp>
      <p:cxnSp>
        <p:nvCxnSpPr>
          <p:cNvPr id="123" name="Google Shape;123;p22"/>
          <p:cNvCxnSpPr/>
          <p:nvPr/>
        </p:nvCxnSpPr>
        <p:spPr>
          <a:xfrm rot="10800000">
            <a:off x="1519425" y="1962888"/>
            <a:ext cx="4586700" cy="551400"/>
          </a:xfrm>
          <a:prstGeom prst="curvedConnector3">
            <a:avLst>
              <a:gd fmla="val 50000" name="adj1"/>
            </a:avLst>
          </a:prstGeom>
          <a:noFill/>
          <a:ln cap="flat" cmpd="sng" w="9525">
            <a:solidFill>
              <a:schemeClr val="dk2"/>
            </a:solidFill>
            <a:prstDash val="solid"/>
            <a:round/>
            <a:headEnd len="med" w="med" type="triangle"/>
            <a:tailEnd len="med" w="med" type="none"/>
          </a:ln>
        </p:spPr>
      </p:cxnSp>
      <p:sp>
        <p:nvSpPr>
          <p:cNvPr id="124" name="Google Shape;124;p22"/>
          <p:cNvSpPr txBox="1"/>
          <p:nvPr/>
        </p:nvSpPr>
        <p:spPr>
          <a:xfrm>
            <a:off x="6776200" y="1632675"/>
            <a:ext cx="1934700" cy="27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exception occurs on line 1. Lines 2-3 are skipped and catch block is called.  Information about the Exception is in the </a:t>
            </a:r>
            <a:r>
              <a:rPr lang="en">
                <a:latin typeface="Courier New"/>
                <a:ea typeface="Courier New"/>
                <a:cs typeface="Courier New"/>
                <a:sym typeface="Courier New"/>
              </a:rPr>
              <a:t>Exception</a:t>
            </a:r>
            <a:r>
              <a:rPr lang="en"/>
              <a:t> object </a:t>
            </a:r>
            <a:r>
              <a:rPr lang="en">
                <a:latin typeface="Courier New"/>
                <a:ea typeface="Courier New"/>
                <a:cs typeface="Courier New"/>
                <a:sym typeface="Courier New"/>
              </a:rPr>
              <a:t>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t>After the catch block, program resumes on line </a:t>
            </a:r>
            <a:r>
              <a:rPr lang="en"/>
              <a:t>6</a:t>
            </a:r>
            <a:endParaRPr/>
          </a:p>
        </p:txBody>
      </p:sp>
      <p:cxnSp>
        <p:nvCxnSpPr>
          <p:cNvPr id="125" name="Google Shape;125;p22"/>
          <p:cNvCxnSpPr/>
          <p:nvPr/>
        </p:nvCxnSpPr>
        <p:spPr>
          <a:xfrm flipH="1">
            <a:off x="3869550" y="2897350"/>
            <a:ext cx="2765100" cy="189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p:nvPr/>
        </p:nvSpPr>
        <p:spPr>
          <a:xfrm>
            <a:off x="4671625" y="4284675"/>
            <a:ext cx="3973200" cy="67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311700" y="43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Try/Catch/Finally (with exception)</a:t>
            </a:r>
            <a:endParaRPr/>
          </a:p>
        </p:txBody>
      </p:sp>
      <p:sp>
        <p:nvSpPr>
          <p:cNvPr id="132" name="Google Shape;132;p23"/>
          <p:cNvSpPr txBox="1"/>
          <p:nvPr/>
        </p:nvSpPr>
        <p:spPr>
          <a:xfrm>
            <a:off x="462450" y="1066475"/>
            <a:ext cx="45582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try</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try</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1.</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2.</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3.</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catch</a:t>
            </a:r>
            <a:r>
              <a:rPr lang="en" sz="1550">
                <a:solidFill>
                  <a:srgbClr val="999999"/>
                </a:solidFill>
                <a:highlight>
                  <a:srgbClr val="FFFFFF"/>
                </a:highlight>
                <a:latin typeface="Courier New"/>
                <a:ea typeface="Courier New"/>
                <a:cs typeface="Courier New"/>
                <a:sym typeface="Courier New"/>
              </a:rPr>
              <a:t>(</a:t>
            </a:r>
            <a:r>
              <a:rPr lang="en" sz="1550">
                <a:solidFill>
                  <a:srgbClr val="DD4A68"/>
                </a:solidFill>
                <a:highlight>
                  <a:srgbClr val="FFFFFF"/>
                </a:highlight>
                <a:latin typeface="Courier New"/>
                <a:ea typeface="Courier New"/>
                <a:cs typeface="Courier New"/>
                <a:sym typeface="Courier New"/>
              </a:rPr>
              <a:t>Exception</a:t>
            </a:r>
            <a:r>
              <a:rPr lang="en" sz="1550">
                <a:solidFill>
                  <a:schemeClr val="dk1"/>
                </a:solidFill>
                <a:highlight>
                  <a:srgbClr val="FFFFFF"/>
                </a:highlight>
                <a:latin typeface="Courier New"/>
                <a:ea typeface="Courier New"/>
                <a:cs typeface="Courier New"/>
                <a:sym typeface="Courier New"/>
              </a:rPr>
              <a:t> </a:t>
            </a:r>
            <a:r>
              <a:rPr i="1" lang="en" sz="1550">
                <a:solidFill>
                  <a:schemeClr val="dk1"/>
                </a:solidFill>
                <a:highlight>
                  <a:srgbClr val="FFFFFF"/>
                </a:highlight>
                <a:latin typeface="Courier New"/>
                <a:ea typeface="Courier New"/>
                <a:cs typeface="Courier New"/>
                <a:sym typeface="Courier New"/>
              </a:rPr>
              <a:t>e</a:t>
            </a:r>
            <a:r>
              <a:rPr lang="en" sz="1550">
                <a:solidFill>
                  <a:srgbClr val="999999"/>
                </a:solidFill>
                <a:highlight>
                  <a:srgbClr val="FFFFFF"/>
                </a:highlight>
                <a:latin typeface="Courier New"/>
                <a:ea typeface="Courier New"/>
                <a:cs typeface="Courier New"/>
                <a:sym typeface="Courier New"/>
              </a:rPr>
              <a:t>)</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 4.</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handle errors</a:t>
            </a:r>
            <a:br>
              <a:rPr i="1" lang="en" sz="1550">
                <a:solidFill>
                  <a:srgbClr val="708090"/>
                </a:solidFill>
                <a:highlight>
                  <a:srgbClr val="FFFFFF"/>
                </a:highlight>
                <a:latin typeface="Courier New"/>
                <a:ea typeface="Courier New"/>
                <a:cs typeface="Courier New"/>
                <a:sym typeface="Courier New"/>
              </a:rPr>
            </a:br>
            <a:r>
              <a:rPr i="1" lang="en" sz="1550">
                <a:solidFill>
                  <a:srgbClr val="708090"/>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5. e.printStackTrace();</a:t>
            </a:r>
            <a:endParaRPr sz="15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550">
                <a:solidFill>
                  <a:srgbClr val="999999"/>
                </a:solidFill>
                <a:highlight>
                  <a:srgbClr val="FFFFFF"/>
                </a:highlight>
                <a:latin typeface="Courier New"/>
                <a:ea typeface="Courier New"/>
                <a:cs typeface="Courier New"/>
                <a:sym typeface="Courier New"/>
              </a:rPr>
              <a:t>}</a:t>
            </a:r>
            <a:br>
              <a:rPr lang="en" sz="1550">
                <a:solidFill>
                  <a:srgbClr val="999999"/>
                </a:solidFill>
                <a:highlight>
                  <a:srgbClr val="FFFFFF"/>
                </a:highlight>
                <a:latin typeface="Courier New"/>
                <a:ea typeface="Courier New"/>
                <a:cs typeface="Courier New"/>
                <a:sym typeface="Courier New"/>
              </a:rPr>
            </a:br>
            <a:r>
              <a:rPr lang="en" sz="1550">
                <a:solidFill>
                  <a:srgbClr val="999999"/>
                </a:solidFill>
                <a:highlight>
                  <a:srgbClr val="FFFFFF"/>
                </a:highlight>
                <a:latin typeface="Courier New"/>
                <a:ea typeface="Courier New"/>
                <a:cs typeface="Courier New"/>
                <a:sym typeface="Courier New"/>
              </a:rPr>
              <a:t>finally {</a:t>
            </a:r>
            <a:br>
              <a:rPr lang="en" sz="1550">
                <a:solidFill>
                  <a:srgbClr val="999999"/>
                </a:solidFill>
                <a:highlight>
                  <a:srgbClr val="FFFFFF"/>
                </a:highlight>
                <a:latin typeface="Courier New"/>
                <a:ea typeface="Courier New"/>
                <a:cs typeface="Courier New"/>
                <a:sym typeface="Courier New"/>
              </a:rPr>
            </a:br>
            <a:r>
              <a:rPr lang="en" sz="1550">
                <a:solidFill>
                  <a:srgbClr val="999999"/>
                </a:solidFill>
                <a:highlight>
                  <a:srgbClr val="FFFFFF"/>
                </a:highlight>
                <a:latin typeface="Courier New"/>
                <a:ea typeface="Courier New"/>
                <a:cs typeface="Courier New"/>
                <a:sym typeface="Courier New"/>
              </a:rPr>
              <a:t>   // do something</a:t>
            </a:r>
            <a:br>
              <a:rPr lang="en" sz="1550">
                <a:solidFill>
                  <a:srgbClr val="999999"/>
                </a:solidFill>
                <a:highlight>
                  <a:srgbClr val="FFFFFF"/>
                </a:highlight>
                <a:latin typeface="Courier New"/>
                <a:ea typeface="Courier New"/>
                <a:cs typeface="Courier New"/>
                <a:sym typeface="Courier New"/>
              </a:rPr>
            </a:br>
            <a:r>
              <a:rPr lang="en" sz="1550">
                <a:solidFill>
                  <a:srgbClr val="999999"/>
                </a:solidFill>
                <a:highlight>
                  <a:srgbClr val="FFFFFF"/>
                </a:highlight>
                <a:latin typeface="Courier New"/>
                <a:ea typeface="Courier New"/>
                <a:cs typeface="Courier New"/>
                <a:sym typeface="Courier New"/>
              </a:rPr>
              <a:t>}</a:t>
            </a:r>
            <a:endParaRPr sz="1550">
              <a:solidFill>
                <a:srgbClr val="999999"/>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None/>
            </a:pPr>
            <a:r>
              <a:rPr lang="en" sz="1550">
                <a:solidFill>
                  <a:srgbClr val="999999"/>
                </a:solidFill>
                <a:highlight>
                  <a:srgbClr val="FFFFFF"/>
                </a:highlight>
                <a:latin typeface="Courier New"/>
                <a:ea typeface="Courier New"/>
                <a:cs typeface="Courier New"/>
                <a:sym typeface="Courier New"/>
              </a:rPr>
              <a:t>6. Account acc = new Account();</a:t>
            </a:r>
            <a:endParaRPr sz="1550">
              <a:solidFill>
                <a:srgbClr val="999999"/>
              </a:solidFill>
              <a:highlight>
                <a:srgbClr val="FFFFFF"/>
              </a:highlight>
              <a:latin typeface="Courier New"/>
              <a:ea typeface="Courier New"/>
              <a:cs typeface="Courier New"/>
              <a:sym typeface="Courier New"/>
            </a:endParaRPr>
          </a:p>
        </p:txBody>
      </p:sp>
      <p:cxnSp>
        <p:nvCxnSpPr>
          <p:cNvPr id="133" name="Google Shape;133;p23"/>
          <p:cNvCxnSpPr/>
          <p:nvPr/>
        </p:nvCxnSpPr>
        <p:spPr>
          <a:xfrm rot="10800000">
            <a:off x="1519425" y="1962888"/>
            <a:ext cx="4586700" cy="551400"/>
          </a:xfrm>
          <a:prstGeom prst="curvedConnector3">
            <a:avLst>
              <a:gd fmla="val 50000" name="adj1"/>
            </a:avLst>
          </a:prstGeom>
          <a:noFill/>
          <a:ln cap="flat" cmpd="sng" w="9525">
            <a:solidFill>
              <a:schemeClr val="dk2"/>
            </a:solidFill>
            <a:prstDash val="solid"/>
            <a:round/>
            <a:headEnd len="med" w="med" type="triangle"/>
            <a:tailEnd len="med" w="med" type="none"/>
          </a:ln>
        </p:spPr>
      </p:cxnSp>
      <p:sp>
        <p:nvSpPr>
          <p:cNvPr id="134" name="Google Shape;134;p23"/>
          <p:cNvSpPr txBox="1"/>
          <p:nvPr/>
        </p:nvSpPr>
        <p:spPr>
          <a:xfrm>
            <a:off x="6776200" y="1632675"/>
            <a:ext cx="1934700" cy="27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exception occurs on line 2. Line 3 is skipped and catch block is called.  Information about the Exception is in the </a:t>
            </a:r>
            <a:r>
              <a:rPr lang="en">
                <a:latin typeface="Courier New"/>
                <a:ea typeface="Courier New"/>
                <a:cs typeface="Courier New"/>
                <a:sym typeface="Courier New"/>
              </a:rPr>
              <a:t>Exception</a:t>
            </a:r>
            <a:r>
              <a:rPr lang="en"/>
              <a:t> object </a:t>
            </a:r>
            <a:r>
              <a:rPr lang="en">
                <a:latin typeface="Courier New"/>
                <a:ea typeface="Courier New"/>
                <a:cs typeface="Courier New"/>
                <a:sym typeface="Courier New"/>
              </a:rPr>
              <a:t>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t>After the catch block, finally block is executed.</a:t>
            </a:r>
            <a:endParaRPr/>
          </a:p>
        </p:txBody>
      </p:sp>
      <p:cxnSp>
        <p:nvCxnSpPr>
          <p:cNvPr id="135" name="Google Shape;135;p23"/>
          <p:cNvCxnSpPr/>
          <p:nvPr/>
        </p:nvCxnSpPr>
        <p:spPr>
          <a:xfrm flipH="1">
            <a:off x="3869550" y="2897350"/>
            <a:ext cx="2765100" cy="18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36" name="Google Shape;136;p23"/>
          <p:cNvCxnSpPr/>
          <p:nvPr/>
        </p:nvCxnSpPr>
        <p:spPr>
          <a:xfrm flipH="1">
            <a:off x="3444700" y="3841100"/>
            <a:ext cx="3227700" cy="6324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37" name="Google Shape;137;p23"/>
          <p:cNvSpPr txBox="1"/>
          <p:nvPr/>
        </p:nvSpPr>
        <p:spPr>
          <a:xfrm>
            <a:off x="4714125" y="4355475"/>
            <a:ext cx="40392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Verdana"/>
                <a:ea typeface="Verdana"/>
                <a:cs typeface="Verdana"/>
                <a:sym typeface="Verdana"/>
              </a:rPr>
              <a:t>The </a:t>
            </a:r>
            <a:r>
              <a:rPr lang="en" sz="1200">
                <a:solidFill>
                  <a:srgbClr val="DC143C"/>
                </a:solidFill>
                <a:latin typeface="Courier New"/>
                <a:ea typeface="Courier New"/>
                <a:cs typeface="Courier New"/>
                <a:sym typeface="Courier New"/>
              </a:rPr>
              <a:t>finally</a:t>
            </a:r>
            <a:r>
              <a:rPr lang="en" sz="1150">
                <a:solidFill>
                  <a:schemeClr val="dk1"/>
                </a:solidFill>
                <a:latin typeface="Verdana"/>
                <a:ea typeface="Verdana"/>
                <a:cs typeface="Verdana"/>
                <a:sym typeface="Verdana"/>
              </a:rPr>
              <a:t> statement lets you execute code, after </a:t>
            </a:r>
            <a:r>
              <a:rPr lang="en" sz="1200">
                <a:solidFill>
                  <a:srgbClr val="DC143C"/>
                </a:solidFill>
                <a:latin typeface="Courier New"/>
                <a:ea typeface="Courier New"/>
                <a:cs typeface="Courier New"/>
                <a:sym typeface="Courier New"/>
              </a:rPr>
              <a:t>try...catch</a:t>
            </a:r>
            <a:r>
              <a:rPr lang="en" sz="1150">
                <a:solidFill>
                  <a:schemeClr val="dk1"/>
                </a:solidFill>
                <a:latin typeface="Verdana"/>
                <a:ea typeface="Verdana"/>
                <a:cs typeface="Verdana"/>
                <a:sym typeface="Verdana"/>
              </a:rPr>
              <a:t>, regardless of the 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Try/Catch/Finally (No Exception)</a:t>
            </a:r>
            <a:endParaRPr/>
          </a:p>
        </p:txBody>
      </p:sp>
      <p:sp>
        <p:nvSpPr>
          <p:cNvPr id="143" name="Google Shape;143;p24"/>
          <p:cNvSpPr txBox="1"/>
          <p:nvPr/>
        </p:nvSpPr>
        <p:spPr>
          <a:xfrm>
            <a:off x="462450" y="1066475"/>
            <a:ext cx="45582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try</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try</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1.</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2.</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3.</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catch</a:t>
            </a:r>
            <a:r>
              <a:rPr lang="en" sz="1550">
                <a:solidFill>
                  <a:srgbClr val="999999"/>
                </a:solidFill>
                <a:highlight>
                  <a:srgbClr val="FFFFFF"/>
                </a:highlight>
                <a:latin typeface="Courier New"/>
                <a:ea typeface="Courier New"/>
                <a:cs typeface="Courier New"/>
                <a:sym typeface="Courier New"/>
              </a:rPr>
              <a:t>(</a:t>
            </a:r>
            <a:r>
              <a:rPr lang="en" sz="1550">
                <a:solidFill>
                  <a:srgbClr val="DD4A68"/>
                </a:solidFill>
                <a:highlight>
                  <a:srgbClr val="FFFFFF"/>
                </a:highlight>
                <a:latin typeface="Courier New"/>
                <a:ea typeface="Courier New"/>
                <a:cs typeface="Courier New"/>
                <a:sym typeface="Courier New"/>
              </a:rPr>
              <a:t>Exception</a:t>
            </a:r>
            <a:r>
              <a:rPr lang="en" sz="1550">
                <a:solidFill>
                  <a:schemeClr val="dk1"/>
                </a:solidFill>
                <a:highlight>
                  <a:srgbClr val="FFFFFF"/>
                </a:highlight>
                <a:latin typeface="Courier New"/>
                <a:ea typeface="Courier New"/>
                <a:cs typeface="Courier New"/>
                <a:sym typeface="Courier New"/>
              </a:rPr>
              <a:t> </a:t>
            </a:r>
            <a:r>
              <a:rPr i="1" lang="en" sz="1550">
                <a:solidFill>
                  <a:schemeClr val="dk1"/>
                </a:solidFill>
                <a:highlight>
                  <a:srgbClr val="FFFFFF"/>
                </a:highlight>
                <a:latin typeface="Courier New"/>
                <a:ea typeface="Courier New"/>
                <a:cs typeface="Courier New"/>
                <a:sym typeface="Courier New"/>
              </a:rPr>
              <a:t>e</a:t>
            </a:r>
            <a:r>
              <a:rPr lang="en" sz="1550">
                <a:solidFill>
                  <a:srgbClr val="999999"/>
                </a:solidFill>
                <a:highlight>
                  <a:srgbClr val="FFFFFF"/>
                </a:highlight>
                <a:latin typeface="Courier New"/>
                <a:ea typeface="Courier New"/>
                <a:cs typeface="Courier New"/>
                <a:sym typeface="Courier New"/>
              </a:rPr>
              <a:t>)</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 4.</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handle errors</a:t>
            </a:r>
            <a:br>
              <a:rPr i="1" lang="en" sz="1550">
                <a:solidFill>
                  <a:srgbClr val="708090"/>
                </a:solidFill>
                <a:highlight>
                  <a:srgbClr val="FFFFFF"/>
                </a:highlight>
                <a:latin typeface="Courier New"/>
                <a:ea typeface="Courier New"/>
                <a:cs typeface="Courier New"/>
                <a:sym typeface="Courier New"/>
              </a:rPr>
            </a:br>
            <a:r>
              <a:rPr i="1" lang="en" sz="1550">
                <a:solidFill>
                  <a:srgbClr val="708090"/>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5. e.printStackTrace();</a:t>
            </a:r>
            <a:endParaRPr sz="15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550">
                <a:solidFill>
                  <a:srgbClr val="999999"/>
                </a:solidFill>
                <a:highlight>
                  <a:srgbClr val="FFFFFF"/>
                </a:highlight>
                <a:latin typeface="Courier New"/>
                <a:ea typeface="Courier New"/>
                <a:cs typeface="Courier New"/>
                <a:sym typeface="Courier New"/>
              </a:rPr>
              <a:t>}</a:t>
            </a:r>
            <a:br>
              <a:rPr lang="en" sz="1550">
                <a:solidFill>
                  <a:srgbClr val="999999"/>
                </a:solidFill>
                <a:highlight>
                  <a:srgbClr val="FFFFFF"/>
                </a:highlight>
                <a:latin typeface="Courier New"/>
                <a:ea typeface="Courier New"/>
                <a:cs typeface="Courier New"/>
                <a:sym typeface="Courier New"/>
              </a:rPr>
            </a:br>
            <a:r>
              <a:rPr lang="en" sz="1550">
                <a:solidFill>
                  <a:srgbClr val="999999"/>
                </a:solidFill>
                <a:highlight>
                  <a:srgbClr val="FFFFFF"/>
                </a:highlight>
                <a:latin typeface="Courier New"/>
                <a:ea typeface="Courier New"/>
                <a:cs typeface="Courier New"/>
                <a:sym typeface="Courier New"/>
              </a:rPr>
              <a:t>finally {</a:t>
            </a:r>
            <a:br>
              <a:rPr lang="en" sz="1550">
                <a:solidFill>
                  <a:srgbClr val="999999"/>
                </a:solidFill>
                <a:highlight>
                  <a:srgbClr val="FFFFFF"/>
                </a:highlight>
                <a:latin typeface="Courier New"/>
                <a:ea typeface="Courier New"/>
                <a:cs typeface="Courier New"/>
                <a:sym typeface="Courier New"/>
              </a:rPr>
            </a:br>
            <a:r>
              <a:rPr lang="en" sz="1550">
                <a:solidFill>
                  <a:srgbClr val="999999"/>
                </a:solidFill>
                <a:highlight>
                  <a:srgbClr val="FFFFFF"/>
                </a:highlight>
                <a:latin typeface="Courier New"/>
                <a:ea typeface="Courier New"/>
                <a:cs typeface="Courier New"/>
                <a:sym typeface="Courier New"/>
              </a:rPr>
              <a:t>   // do something</a:t>
            </a:r>
            <a:br>
              <a:rPr lang="en" sz="1550">
                <a:solidFill>
                  <a:srgbClr val="999999"/>
                </a:solidFill>
                <a:highlight>
                  <a:srgbClr val="FFFFFF"/>
                </a:highlight>
                <a:latin typeface="Courier New"/>
                <a:ea typeface="Courier New"/>
                <a:cs typeface="Courier New"/>
                <a:sym typeface="Courier New"/>
              </a:rPr>
            </a:br>
            <a:r>
              <a:rPr lang="en" sz="1550">
                <a:solidFill>
                  <a:srgbClr val="999999"/>
                </a:solidFill>
                <a:highlight>
                  <a:srgbClr val="FFFFFF"/>
                </a:highlight>
                <a:latin typeface="Courier New"/>
                <a:ea typeface="Courier New"/>
                <a:cs typeface="Courier New"/>
                <a:sym typeface="Courier New"/>
              </a:rPr>
              <a:t>}</a:t>
            </a:r>
            <a:endParaRPr sz="1550">
              <a:solidFill>
                <a:srgbClr val="999999"/>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None/>
            </a:pPr>
            <a:r>
              <a:rPr lang="en" sz="1550">
                <a:solidFill>
                  <a:srgbClr val="999999"/>
                </a:solidFill>
                <a:highlight>
                  <a:srgbClr val="FFFFFF"/>
                </a:highlight>
                <a:latin typeface="Courier New"/>
                <a:ea typeface="Courier New"/>
                <a:cs typeface="Courier New"/>
                <a:sym typeface="Courier New"/>
              </a:rPr>
              <a:t>6. Account acc = new Account();</a:t>
            </a:r>
            <a:endParaRPr sz="1550">
              <a:solidFill>
                <a:srgbClr val="999999"/>
              </a:solidFill>
              <a:highlight>
                <a:srgbClr val="FFFFFF"/>
              </a:highlight>
              <a:latin typeface="Courier New"/>
              <a:ea typeface="Courier New"/>
              <a:cs typeface="Courier New"/>
              <a:sym typeface="Courier New"/>
            </a:endParaRPr>
          </a:p>
        </p:txBody>
      </p:sp>
      <p:sp>
        <p:nvSpPr>
          <p:cNvPr id="144" name="Google Shape;144;p24"/>
          <p:cNvSpPr txBox="1"/>
          <p:nvPr/>
        </p:nvSpPr>
        <p:spPr>
          <a:xfrm>
            <a:off x="6776200" y="1632675"/>
            <a:ext cx="1934700" cy="27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no exception occurs, lines 1-3 will execute as normally.</a:t>
            </a:r>
            <a:br>
              <a:rPr lang="en"/>
            </a:br>
            <a:br>
              <a:rPr lang="en"/>
            </a:br>
            <a:r>
              <a:rPr lang="en"/>
              <a:t>Catch block is bypassed since there is no exceptions.</a:t>
            </a:r>
            <a:br>
              <a:rPr lang="en"/>
            </a:br>
            <a:br>
              <a:rPr lang="en"/>
            </a:br>
            <a:r>
              <a:rPr lang="en"/>
              <a:t>Finally block will execute.</a:t>
            </a:r>
            <a:endParaRPr/>
          </a:p>
        </p:txBody>
      </p:sp>
      <p:cxnSp>
        <p:nvCxnSpPr>
          <p:cNvPr id="145" name="Google Shape;145;p24"/>
          <p:cNvCxnSpPr/>
          <p:nvPr/>
        </p:nvCxnSpPr>
        <p:spPr>
          <a:xfrm rot="10800000">
            <a:off x="3595675" y="1953450"/>
            <a:ext cx="2793600" cy="4437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46" name="Google Shape;146;p24"/>
          <p:cNvCxnSpPr/>
          <p:nvPr/>
        </p:nvCxnSpPr>
        <p:spPr>
          <a:xfrm flipH="1">
            <a:off x="3303125" y="3454175"/>
            <a:ext cx="3123900" cy="9720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47" name="Google Shape;147;p24"/>
          <p:cNvSpPr/>
          <p:nvPr/>
        </p:nvSpPr>
        <p:spPr>
          <a:xfrm>
            <a:off x="4671625" y="4284675"/>
            <a:ext cx="3973200" cy="67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nvSpPr>
        <p:spPr>
          <a:xfrm>
            <a:off x="4714125" y="4355475"/>
            <a:ext cx="40392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Verdana"/>
                <a:ea typeface="Verdana"/>
                <a:cs typeface="Verdana"/>
                <a:sym typeface="Verdana"/>
              </a:rPr>
              <a:t>The </a:t>
            </a:r>
            <a:r>
              <a:rPr lang="en" sz="1200">
                <a:solidFill>
                  <a:srgbClr val="DC143C"/>
                </a:solidFill>
                <a:latin typeface="Courier New"/>
                <a:ea typeface="Courier New"/>
                <a:cs typeface="Courier New"/>
                <a:sym typeface="Courier New"/>
              </a:rPr>
              <a:t>finally</a:t>
            </a:r>
            <a:r>
              <a:rPr lang="en" sz="1150">
                <a:solidFill>
                  <a:schemeClr val="dk1"/>
                </a:solidFill>
                <a:latin typeface="Verdana"/>
                <a:ea typeface="Verdana"/>
                <a:cs typeface="Verdana"/>
                <a:sym typeface="Verdana"/>
              </a:rPr>
              <a:t> statement lets you execute code, after </a:t>
            </a:r>
            <a:r>
              <a:rPr lang="en" sz="1200">
                <a:solidFill>
                  <a:srgbClr val="DC143C"/>
                </a:solidFill>
                <a:latin typeface="Courier New"/>
                <a:ea typeface="Courier New"/>
                <a:cs typeface="Courier New"/>
                <a:sym typeface="Courier New"/>
              </a:rPr>
              <a:t>try...catch</a:t>
            </a:r>
            <a:r>
              <a:rPr lang="en" sz="1150">
                <a:solidFill>
                  <a:schemeClr val="dk1"/>
                </a:solidFill>
                <a:latin typeface="Verdana"/>
                <a:ea typeface="Verdana"/>
                <a:cs typeface="Verdana"/>
                <a:sym typeface="Verdana"/>
              </a:rPr>
              <a:t>, regardless of the result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Catch Blocks</a:t>
            </a:r>
            <a:endParaRPr/>
          </a:p>
        </p:txBody>
      </p:sp>
      <p:sp>
        <p:nvSpPr>
          <p:cNvPr id="154" name="Google Shape;154;p25"/>
          <p:cNvSpPr txBox="1"/>
          <p:nvPr/>
        </p:nvSpPr>
        <p:spPr>
          <a:xfrm>
            <a:off x="462450" y="1066475"/>
            <a:ext cx="4558200" cy="3426000"/>
          </a:xfrm>
          <a:prstGeom prst="rect">
            <a:avLst/>
          </a:prstGeom>
          <a:noFill/>
          <a:ln>
            <a:noFill/>
          </a:ln>
        </p:spPr>
        <p:txBody>
          <a:bodyPr anchorCtr="0" anchor="t" bIns="91425" lIns="91425" spcFirstLastPara="1" rIns="91425" wrap="square" tIns="91425">
            <a:noAutofit/>
          </a:bodyPr>
          <a:lstStyle/>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try {</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   // Protected code</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 catch (FileNotFoundException e1) {</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   // Catch block</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 catch (DataAccessException e2) {</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   // </a:t>
            </a:r>
            <a:r>
              <a:rPr lang="en" sz="1150">
                <a:solidFill>
                  <a:schemeClr val="dk1"/>
                </a:solidFill>
                <a:highlight>
                  <a:srgbClr val="FFFFFF"/>
                </a:highlight>
                <a:latin typeface="Courier New"/>
                <a:ea typeface="Courier New"/>
                <a:cs typeface="Courier New"/>
                <a:sym typeface="Courier New"/>
              </a:rPr>
              <a:t>Catch block</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 catch (Exception e3) {</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   // Catch block</a:t>
            </a:r>
            <a:endParaRPr sz="1150">
              <a:solidFill>
                <a:schemeClr val="dk1"/>
              </a:solidFill>
              <a:highlight>
                <a:srgbClr val="FFFFFF"/>
              </a:highlight>
              <a:latin typeface="Courier New"/>
              <a:ea typeface="Courier New"/>
              <a:cs typeface="Courier New"/>
              <a:sym typeface="Courier New"/>
            </a:endParaRPr>
          </a:p>
          <a:p>
            <a:pPr indent="0" lvl="0" marL="50800" marR="50800" rtl="0" algn="l">
              <a:lnSpc>
                <a:spcPct val="115000"/>
              </a:lnSpc>
              <a:spcBef>
                <a:spcPts val="120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t/>
            </a:r>
            <a:endParaRPr sz="1550">
              <a:solidFill>
                <a:srgbClr val="0077AA"/>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None/>
            </a:pPr>
            <a:r>
              <a:rPr lang="en" sz="1550">
                <a:solidFill>
                  <a:srgbClr val="999999"/>
                </a:solidFill>
                <a:highlight>
                  <a:srgbClr val="FFFFFF"/>
                </a:highlight>
                <a:latin typeface="Courier New"/>
                <a:ea typeface="Courier New"/>
                <a:cs typeface="Courier New"/>
                <a:sym typeface="Courier New"/>
              </a:rPr>
              <a:t>6. Account acc = new Account();</a:t>
            </a:r>
            <a:endParaRPr sz="1550">
              <a:solidFill>
                <a:srgbClr val="999999"/>
              </a:solidFill>
              <a:highlight>
                <a:srgbClr val="FFFFFF"/>
              </a:highlight>
              <a:latin typeface="Courier New"/>
              <a:ea typeface="Courier New"/>
              <a:cs typeface="Courier New"/>
              <a:sym typeface="Courier New"/>
            </a:endParaRPr>
          </a:p>
        </p:txBody>
      </p:sp>
      <p:sp>
        <p:nvSpPr>
          <p:cNvPr id="155" name="Google Shape;155;p25"/>
          <p:cNvSpPr txBox="1"/>
          <p:nvPr/>
        </p:nvSpPr>
        <p:spPr>
          <a:xfrm>
            <a:off x="5260925" y="1017725"/>
            <a:ext cx="3454200" cy="28785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Clr>
                <a:schemeClr val="dk1"/>
              </a:buClr>
              <a:buSzPts val="1100"/>
              <a:buFont typeface="Arial"/>
              <a:buNone/>
            </a:pPr>
            <a:r>
              <a:rPr lang="en" sz="1500">
                <a:solidFill>
                  <a:schemeClr val="dk1"/>
                </a:solidFill>
              </a:rPr>
              <a:t>A try block can be followed by multiple catch blocks. If an exception is thrown, the first block will check for a match. If not found, it will check the second. If not found, it will check the third, and so on... </a:t>
            </a:r>
            <a:endParaRPr sz="1750">
              <a:solidFill>
                <a:schemeClr val="dk1"/>
              </a:solidFill>
            </a:endParaRPr>
          </a:p>
          <a:p>
            <a:pPr indent="0" lvl="0" marL="0" rtl="0" algn="l">
              <a:spcBef>
                <a:spcPts val="700"/>
              </a:spcBef>
              <a:spcAft>
                <a:spcPts val="0"/>
              </a:spcAft>
              <a:buNone/>
            </a:pPr>
            <a:r>
              <a:t/>
            </a:r>
            <a:endParaRPr/>
          </a:p>
        </p:txBody>
      </p:sp>
      <p:cxnSp>
        <p:nvCxnSpPr>
          <p:cNvPr id="156" name="Google Shape;156;p25"/>
          <p:cNvCxnSpPr/>
          <p:nvPr/>
        </p:nvCxnSpPr>
        <p:spPr>
          <a:xfrm flipH="1">
            <a:off x="3274850" y="1670450"/>
            <a:ext cx="1708200" cy="5286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5"/>
          <p:cNvCxnSpPr/>
          <p:nvPr/>
        </p:nvCxnSpPr>
        <p:spPr>
          <a:xfrm flipH="1">
            <a:off x="3218075" y="1859200"/>
            <a:ext cx="1717800" cy="11421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5"/>
          <p:cNvCxnSpPr/>
          <p:nvPr/>
        </p:nvCxnSpPr>
        <p:spPr>
          <a:xfrm flipH="1">
            <a:off x="3199450" y="1915825"/>
            <a:ext cx="1755300" cy="19629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5"/>
          <p:cNvSpPr txBox="1"/>
          <p:nvPr/>
        </p:nvSpPr>
        <p:spPr>
          <a:xfrm>
            <a:off x="5370000" y="3246550"/>
            <a:ext cx="3029400" cy="15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Must go from most specific to generalized as you go down</a:t>
            </a:r>
            <a:r>
              <a:rPr lang="en"/>
              <a:t>, otherwise the generalized one will pick it up first.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Throws   </a:t>
            </a:r>
            <a:endParaRPr/>
          </a:p>
        </p:txBody>
      </p:sp>
      <p:sp>
        <p:nvSpPr>
          <p:cNvPr id="165" name="Google Shape;165;p26"/>
          <p:cNvSpPr txBox="1"/>
          <p:nvPr/>
        </p:nvSpPr>
        <p:spPr>
          <a:xfrm>
            <a:off x="0" y="3104975"/>
            <a:ext cx="8220300" cy="13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r>
              <a:rPr b="1" lang="en" sz="1200">
                <a:solidFill>
                  <a:srgbClr val="7F0055"/>
                </a:solidFill>
              </a:rPr>
              <a:t>private</a:t>
            </a:r>
            <a:r>
              <a:rPr lang="en" sz="1200">
                <a:solidFill>
                  <a:schemeClr val="dk1"/>
                </a:solidFill>
              </a:rPr>
              <a:t> </a:t>
            </a:r>
            <a:r>
              <a:rPr b="1" lang="en" sz="1200">
                <a:solidFill>
                  <a:srgbClr val="7F0055"/>
                </a:solidFill>
              </a:rPr>
              <a:t>void</a:t>
            </a:r>
            <a:r>
              <a:rPr lang="en" sz="1200">
                <a:solidFill>
                  <a:schemeClr val="dk1"/>
                </a:solidFill>
              </a:rPr>
              <a:t> doSomethingDangerous() </a:t>
            </a:r>
            <a:r>
              <a:rPr b="1" lang="en" sz="1500">
                <a:solidFill>
                  <a:srgbClr val="7F0055"/>
                </a:solidFill>
              </a:rPr>
              <a:t>throws</a:t>
            </a:r>
            <a:r>
              <a:rPr b="1" lang="en" sz="1200">
                <a:solidFill>
                  <a:schemeClr val="dk1"/>
                </a:solidFill>
              </a:rPr>
              <a:t> </a:t>
            </a:r>
            <a:r>
              <a:rPr lang="en" sz="1200">
                <a:solidFill>
                  <a:schemeClr val="dk1"/>
                </a:solidFill>
              </a:rPr>
              <a:t>ArrayIndexOutOfBoundsException </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r>
              <a:rPr b="1" lang="en" sz="1200">
                <a:solidFill>
                  <a:srgbClr val="7F0055"/>
                </a:solidFill>
              </a:rPr>
              <a:t>int</a:t>
            </a:r>
            <a:r>
              <a:rPr lang="en" sz="1200">
                <a:solidFill>
                  <a:schemeClr val="dk1"/>
                </a:solidFill>
              </a:rPr>
              <a:t>[] </a:t>
            </a:r>
            <a:r>
              <a:rPr lang="en" sz="1200">
                <a:solidFill>
                  <a:srgbClr val="6A3E3E"/>
                </a:solidFill>
              </a:rPr>
              <a:t>numbers</a:t>
            </a:r>
            <a:r>
              <a:rPr lang="en" sz="1200">
                <a:solidFill>
                  <a:schemeClr val="dk1"/>
                </a:solidFill>
              </a:rPr>
              <a:t> = </a:t>
            </a:r>
            <a:r>
              <a:rPr b="1" lang="en" sz="1200">
                <a:solidFill>
                  <a:srgbClr val="7F0055"/>
                </a:solidFill>
              </a:rPr>
              <a:t>new</a:t>
            </a:r>
            <a:r>
              <a:rPr lang="en" sz="1200">
                <a:solidFill>
                  <a:schemeClr val="dk1"/>
                </a:solidFill>
              </a:rPr>
              <a:t> </a:t>
            </a:r>
            <a:r>
              <a:rPr b="1" lang="en" sz="1200">
                <a:solidFill>
                  <a:srgbClr val="7F0055"/>
                </a:solidFill>
              </a:rPr>
              <a:t>int</a:t>
            </a:r>
            <a:r>
              <a:rPr lang="en" sz="1200">
                <a:solidFill>
                  <a:schemeClr val="dk1"/>
                </a:solidFill>
              </a:rPr>
              <a:t>[5];</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r>
              <a:rPr b="1" lang="en" sz="1200">
                <a:solidFill>
                  <a:srgbClr val="7F0055"/>
                </a:solidFill>
              </a:rPr>
              <a:t>for</a:t>
            </a:r>
            <a:r>
              <a:rPr lang="en" sz="1200">
                <a:solidFill>
                  <a:schemeClr val="dk1"/>
                </a:solidFill>
              </a:rPr>
              <a:t>(</a:t>
            </a:r>
            <a:r>
              <a:rPr b="1" lang="en" sz="1200">
                <a:solidFill>
                  <a:srgbClr val="7F0055"/>
                </a:solidFill>
              </a:rPr>
              <a:t>int</a:t>
            </a:r>
            <a:r>
              <a:rPr lang="en" sz="1200">
                <a:solidFill>
                  <a:schemeClr val="dk1"/>
                </a:solidFill>
              </a:rPr>
              <a:t> </a:t>
            </a:r>
            <a:r>
              <a:rPr lang="en" sz="1200">
                <a:solidFill>
                  <a:srgbClr val="6A3E3E"/>
                </a:solidFill>
              </a:rPr>
              <a:t>i</a:t>
            </a:r>
            <a:r>
              <a:rPr lang="en" sz="1200">
                <a:solidFill>
                  <a:schemeClr val="dk1"/>
                </a:solidFill>
              </a:rPr>
              <a:t> = 0; </a:t>
            </a:r>
            <a:r>
              <a:rPr lang="en" sz="1200">
                <a:solidFill>
                  <a:srgbClr val="6A3E3E"/>
                </a:solidFill>
              </a:rPr>
              <a:t>i</a:t>
            </a:r>
            <a:r>
              <a:rPr lang="en" sz="1200">
                <a:solidFill>
                  <a:schemeClr val="dk1"/>
                </a:solidFill>
              </a:rPr>
              <a:t> &lt; 10; </a:t>
            </a:r>
            <a:r>
              <a:rPr lang="en" sz="1200">
                <a:solidFill>
                  <a:srgbClr val="6A3E3E"/>
                </a:solidFill>
              </a:rPr>
              <a:t>i</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r>
              <a:rPr lang="en" sz="1200">
                <a:solidFill>
                  <a:srgbClr val="6A3E3E"/>
                </a:solidFill>
              </a:rPr>
              <a:t>numbers</a:t>
            </a:r>
            <a:r>
              <a:rPr lang="en" sz="1200">
                <a:solidFill>
                  <a:schemeClr val="dk1"/>
                </a:solidFill>
              </a:rPr>
              <a:t>[</a:t>
            </a:r>
            <a:r>
              <a:rPr lang="en" sz="1200">
                <a:solidFill>
                  <a:srgbClr val="6A3E3E"/>
                </a:solidFill>
              </a:rPr>
              <a:t>i</a:t>
            </a:r>
            <a:r>
              <a:rPr lang="en" sz="1200">
                <a:solidFill>
                  <a:schemeClr val="dk1"/>
                </a:solidFill>
              </a:rPr>
              <a:t>] = </a:t>
            </a:r>
            <a:r>
              <a:rPr lang="en" sz="1200">
                <a:solidFill>
                  <a:srgbClr val="6A3E3E"/>
                </a:solidFill>
              </a:rPr>
              <a:t>i</a:t>
            </a:r>
            <a:r>
              <a:rPr lang="en" sz="1200">
                <a:solidFill>
                  <a:schemeClr val="dk1"/>
                </a:solidFill>
              </a:rPr>
              <a:t>;  </a:t>
            </a:r>
            <a:r>
              <a:rPr lang="en" sz="1200">
                <a:solidFill>
                  <a:srgbClr val="3F7F5F"/>
                </a:solidFill>
              </a:rPr>
              <a:t>// this line will throw an Exception once i reaches 5</a:t>
            </a:r>
            <a:endParaRPr sz="1200">
              <a:solidFill>
                <a:srgbClr val="3F7F5F"/>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rgbClr val="3F7F5F"/>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p>
        </p:txBody>
      </p:sp>
      <p:sp>
        <p:nvSpPr>
          <p:cNvPr id="166" name="Google Shape;166;p26"/>
          <p:cNvSpPr txBox="1"/>
          <p:nvPr/>
        </p:nvSpPr>
        <p:spPr>
          <a:xfrm>
            <a:off x="160425" y="1080750"/>
            <a:ext cx="6908400" cy="149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r>
              <a:rPr b="1" lang="en" sz="1200">
                <a:solidFill>
                  <a:srgbClr val="7F0055"/>
                </a:solidFill>
              </a:rPr>
              <a:t>try</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r>
              <a:rPr i="1" lang="en" sz="1200">
                <a:solidFill>
                  <a:schemeClr val="dk1"/>
                </a:solidFill>
              </a:rPr>
              <a:t>doSomethingDangerous</a:t>
            </a:r>
            <a:r>
              <a:rPr lang="en" sz="1200">
                <a:solidFill>
                  <a:schemeClr val="dk1"/>
                </a:solidFill>
              </a:rPr>
              <a:t>();  </a:t>
            </a:r>
            <a:r>
              <a:rPr lang="en" sz="1200">
                <a:solidFill>
                  <a:srgbClr val="3F7F5F"/>
                </a:solidFill>
              </a:rPr>
              <a:t>// throws an ArrayIndexOutOfBoundsException</a:t>
            </a:r>
            <a:endParaRPr sz="1200">
              <a:solidFill>
                <a:srgbClr val="3F7F5F"/>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 </a:t>
            </a:r>
            <a:br>
              <a:rPr lang="en" sz="1200">
                <a:solidFill>
                  <a:schemeClr val="dk1"/>
                </a:solidFill>
              </a:rPr>
            </a:br>
            <a:r>
              <a:rPr lang="en" sz="1200">
                <a:solidFill>
                  <a:schemeClr val="dk1"/>
                </a:solidFill>
              </a:rPr>
              <a:t>               </a:t>
            </a:r>
            <a:r>
              <a:rPr b="1" lang="en" sz="1200">
                <a:solidFill>
                  <a:srgbClr val="7F0055"/>
                </a:solidFill>
              </a:rPr>
              <a:t>catch</a:t>
            </a:r>
            <a:r>
              <a:rPr lang="en" sz="1200">
                <a:solidFill>
                  <a:schemeClr val="dk1"/>
                </a:solidFill>
              </a:rPr>
              <a:t>(ArrayIndexOutOfBoundsException </a:t>
            </a:r>
            <a:r>
              <a:rPr lang="en" sz="1200">
                <a:solidFill>
                  <a:srgbClr val="6A3E3E"/>
                </a:solidFill>
              </a:rPr>
              <a:t>e</a:t>
            </a:r>
            <a:r>
              <a:rPr lang="en" sz="1200">
                <a:solidFill>
                  <a:schemeClr val="dk1"/>
                </a:solidFill>
              </a:rPr>
              <a:t>) {  </a:t>
            </a:r>
            <a:endParaRPr sz="12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en" sz="1200">
                <a:solidFill>
                  <a:schemeClr val="dk1"/>
                </a:solidFill>
              </a:rPr>
              <a:t>System.out.println(“Oh no!”)</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p>
        </p:txBody>
      </p:sp>
      <p:sp>
        <p:nvSpPr>
          <p:cNvPr id="167" name="Google Shape;167;p26"/>
          <p:cNvSpPr txBox="1"/>
          <p:nvPr/>
        </p:nvSpPr>
        <p:spPr>
          <a:xfrm>
            <a:off x="6889450" y="3104975"/>
            <a:ext cx="2254500" cy="21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Instead of catching it here… We can throw the exception up to any callers of the method</a:t>
            </a:r>
            <a:endParaRPr/>
          </a:p>
        </p:txBody>
      </p:sp>
      <p:sp>
        <p:nvSpPr>
          <p:cNvPr id="168" name="Google Shape;168;p26"/>
          <p:cNvSpPr txBox="1"/>
          <p:nvPr/>
        </p:nvSpPr>
        <p:spPr>
          <a:xfrm>
            <a:off x="6974400" y="1208025"/>
            <a:ext cx="19065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code calls the method below. This code ‘catches’ and exceptions thrown by the method</a:t>
            </a:r>
            <a:endParaRPr/>
          </a:p>
        </p:txBody>
      </p:sp>
      <p:sp>
        <p:nvSpPr>
          <p:cNvPr id="169" name="Google Shape;169;p26"/>
          <p:cNvSpPr/>
          <p:nvPr/>
        </p:nvSpPr>
        <p:spPr>
          <a:xfrm>
            <a:off x="1934725" y="4209175"/>
            <a:ext cx="5558700" cy="7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2135075" y="4263750"/>
            <a:ext cx="54831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approach allows you to bubble up exceptions to calling methods, or even eventually out to your main program loop.  This will also allow you to create a checked exception.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08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class</a:t>
            </a:r>
            <a:endParaRPr/>
          </a:p>
        </p:txBody>
      </p:sp>
      <p:sp>
        <p:nvSpPr>
          <p:cNvPr id="176" name="Google Shape;176;p27"/>
          <p:cNvSpPr txBox="1"/>
          <p:nvPr/>
        </p:nvSpPr>
        <p:spPr>
          <a:xfrm>
            <a:off x="424700" y="1113650"/>
            <a:ext cx="7012200" cy="8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highlight>
                  <a:srgbClr val="FFFFFF"/>
                </a:highlight>
              </a:rPr>
              <a:t>All exception classes are subtypes of the </a:t>
            </a:r>
            <a:r>
              <a:rPr b="1" lang="en" sz="1650">
                <a:solidFill>
                  <a:schemeClr val="dk1"/>
                </a:solidFill>
                <a:highlight>
                  <a:srgbClr val="FFFFFF"/>
                </a:highlight>
                <a:latin typeface="Courier New"/>
                <a:ea typeface="Courier New"/>
                <a:cs typeface="Courier New"/>
                <a:sym typeface="Courier New"/>
              </a:rPr>
              <a:t>java.lang.Exception</a:t>
            </a:r>
            <a:r>
              <a:rPr lang="en" sz="1650">
                <a:solidFill>
                  <a:schemeClr val="dk1"/>
                </a:solidFill>
                <a:highlight>
                  <a:srgbClr val="FFFFFF"/>
                </a:highlight>
              </a:rPr>
              <a:t> class</a:t>
            </a:r>
            <a:endParaRPr sz="1900"/>
          </a:p>
        </p:txBody>
      </p:sp>
      <p:sp>
        <p:nvSpPr>
          <p:cNvPr id="177" name="Google Shape;177;p27"/>
          <p:cNvSpPr txBox="1"/>
          <p:nvPr/>
        </p:nvSpPr>
        <p:spPr>
          <a:xfrm>
            <a:off x="424700" y="1493125"/>
            <a:ext cx="7701000" cy="13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means we can extend it to create our </a:t>
            </a:r>
            <a:br>
              <a:rPr lang="en"/>
            </a:br>
            <a:r>
              <a:rPr lang="en"/>
              <a:t>own custom exception types or use others like:</a:t>
            </a:r>
            <a:endParaRPr/>
          </a:p>
        </p:txBody>
      </p:sp>
      <p:pic>
        <p:nvPicPr>
          <p:cNvPr id="178" name="Google Shape;178;p27"/>
          <p:cNvPicPr preferRelativeResize="0"/>
          <p:nvPr/>
        </p:nvPicPr>
        <p:blipFill>
          <a:blip r:embed="rId3">
            <a:alphaModFix/>
          </a:blip>
          <a:stretch>
            <a:fillRect/>
          </a:stretch>
        </p:blipFill>
        <p:spPr>
          <a:xfrm>
            <a:off x="4825622" y="1605075"/>
            <a:ext cx="3064225" cy="3462925"/>
          </a:xfrm>
          <a:prstGeom prst="rect">
            <a:avLst/>
          </a:prstGeom>
          <a:noFill/>
          <a:ln>
            <a:noFill/>
          </a:ln>
        </p:spPr>
      </p:pic>
      <p:pic>
        <p:nvPicPr>
          <p:cNvPr descr="tagline.png" id="179" name="Google Shape;179;p27"/>
          <p:cNvPicPr preferRelativeResize="0"/>
          <p:nvPr/>
        </p:nvPicPr>
        <p:blipFill>
          <a:blip r:embed="rId4">
            <a:alphaModFix/>
          </a:blip>
          <a:stretch>
            <a:fillRect/>
          </a:stretch>
        </p:blipFill>
        <p:spPr>
          <a:xfrm>
            <a:off x="205500" y="4768850"/>
            <a:ext cx="2657676" cy="234175"/>
          </a:xfrm>
          <a:prstGeom prst="rect">
            <a:avLst/>
          </a:prstGeom>
          <a:noFill/>
          <a:ln>
            <a:noFill/>
          </a:ln>
        </p:spPr>
      </p:pic>
      <p:sp>
        <p:nvSpPr>
          <p:cNvPr id="180" name="Google Shape;180;p27"/>
          <p:cNvSpPr txBox="1"/>
          <p:nvPr/>
        </p:nvSpPr>
        <p:spPr>
          <a:xfrm>
            <a:off x="953200" y="2161225"/>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415250" y="2114025"/>
            <a:ext cx="3954300" cy="2521200"/>
          </a:xfrm>
          <a:prstGeom prst="rect">
            <a:avLst/>
          </a:prstGeom>
          <a:noFill/>
          <a:ln>
            <a:noFill/>
          </a:ln>
        </p:spPr>
        <p:txBody>
          <a:bodyPr anchorCtr="0" anchor="t" bIns="91425" lIns="91425" spcFirstLastPara="1" rIns="91425" wrap="square" tIns="91425">
            <a:noAutofit/>
          </a:bodyPr>
          <a:lstStyle/>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ArithmeticException</a:t>
            </a:r>
            <a:endParaRPr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ArrayIndexOutOfBoundsException</a:t>
            </a:r>
            <a:endParaRPr b="1"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ClassNotFoundException</a:t>
            </a:r>
            <a:endParaRPr b="1"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FileNotFoundException</a:t>
            </a:r>
            <a:endParaRPr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IOException</a:t>
            </a:r>
            <a:endParaRPr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NullPointerException</a:t>
            </a:r>
            <a:endParaRPr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NumberFormatException</a:t>
            </a:r>
            <a:endParaRPr b="1" sz="1200">
              <a:solidFill>
                <a:schemeClr val="dk1"/>
              </a:solidFill>
              <a:highlight>
                <a:srgbClr val="FFFFFF"/>
              </a:highlight>
              <a:latin typeface="Roboto"/>
              <a:ea typeface="Roboto"/>
              <a:cs typeface="Roboto"/>
              <a:sym typeface="Roboto"/>
            </a:endParaRPr>
          </a:p>
          <a:p>
            <a:pPr indent="-304800" lvl="0" marL="800100" rtl="0" algn="l">
              <a:lnSpc>
                <a:spcPct val="158000"/>
              </a:lnSpc>
              <a:spcBef>
                <a:spcPts val="0"/>
              </a:spcBef>
              <a:spcAft>
                <a:spcPts val="0"/>
              </a:spcAft>
              <a:buClr>
                <a:schemeClr val="dk1"/>
              </a:buClr>
              <a:buSzPts val="1200"/>
              <a:buFont typeface="Roboto"/>
              <a:buAutoNum type="arabicPeriod"/>
            </a:pPr>
            <a:r>
              <a:rPr b="1" lang="en" sz="1200">
                <a:solidFill>
                  <a:schemeClr val="dk1"/>
                </a:solidFill>
                <a:highlight>
                  <a:srgbClr val="FFFFFF"/>
                </a:highlight>
                <a:latin typeface="Roboto"/>
                <a:ea typeface="Roboto"/>
                <a:cs typeface="Roboto"/>
                <a:sym typeface="Roboto"/>
              </a:rPr>
              <a:t>StringIndexOutOfBoundsException</a:t>
            </a:r>
            <a:br>
              <a:rPr b="1" lang="en" sz="1200">
                <a:solidFill>
                  <a:schemeClr val="dk1"/>
                </a:solidFill>
                <a:highlight>
                  <a:srgbClr val="FFFFFF"/>
                </a:highlight>
                <a:latin typeface="Roboto"/>
                <a:ea typeface="Roboto"/>
                <a:cs typeface="Roboto"/>
                <a:sym typeface="Roboto"/>
              </a:rPr>
            </a:br>
            <a:endParaRPr sz="1200">
              <a:solidFill>
                <a:schemeClr val="dk1"/>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 at a glance: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Monday</a:t>
            </a:r>
            <a:r>
              <a:rPr lang="en"/>
              <a:t>: </a:t>
            </a:r>
            <a:r>
              <a:rPr lang="en"/>
              <a:t>Exception Handling (No exercise!)</a:t>
            </a:r>
            <a:br>
              <a:rPr lang="en"/>
            </a:br>
            <a:br>
              <a:rPr lang="en"/>
            </a:br>
            <a:r>
              <a:rPr b="1" lang="en"/>
              <a:t>Tuesday:</a:t>
            </a:r>
            <a:r>
              <a:rPr lang="en"/>
              <a:t> File input / output (Exercise)</a:t>
            </a:r>
            <a:br>
              <a:rPr lang="en"/>
            </a:br>
            <a:br>
              <a:rPr lang="en"/>
            </a:br>
            <a:r>
              <a:rPr b="1" lang="en"/>
              <a:t>Wednesday</a:t>
            </a:r>
            <a:r>
              <a:rPr lang="en"/>
              <a:t>: In class assessment &amp;  review (No exercise)</a:t>
            </a:r>
            <a:endParaRPr/>
          </a:p>
          <a:p>
            <a:pPr indent="0" lvl="0" marL="0" rtl="0" algn="l">
              <a:spcBef>
                <a:spcPts val="1600"/>
              </a:spcBef>
              <a:spcAft>
                <a:spcPts val="1600"/>
              </a:spcAft>
              <a:buNone/>
            </a:pPr>
            <a:r>
              <a:rPr b="1" lang="en"/>
              <a:t>Thursday</a:t>
            </a:r>
            <a:r>
              <a:rPr lang="en"/>
              <a:t>: Capstone 1- Day1 (pair)</a:t>
            </a:r>
            <a:br>
              <a:rPr lang="en"/>
            </a:br>
            <a:br>
              <a:rPr lang="en"/>
            </a:br>
            <a:r>
              <a:rPr b="1" lang="en"/>
              <a:t>Friday:</a:t>
            </a:r>
            <a:r>
              <a:rPr lang="en"/>
              <a:t> </a:t>
            </a:r>
            <a:r>
              <a:rPr lang="en"/>
              <a:t>Capstone 1 - Day 2 (pair)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you should know for </a:t>
            </a:r>
            <a:r>
              <a:rPr lang="en"/>
              <a:t>the capstone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Maps / Lists</a:t>
            </a:r>
            <a:r>
              <a:rPr lang="en"/>
              <a:t> / Arrays / </a:t>
            </a:r>
            <a:r>
              <a:rPr b="1" lang="en"/>
              <a:t>Loops</a:t>
            </a:r>
            <a:endParaRPr b="1"/>
          </a:p>
          <a:p>
            <a:pPr indent="-342900" lvl="0" marL="457200" rtl="0" algn="l">
              <a:spcBef>
                <a:spcPts val="0"/>
              </a:spcBef>
              <a:spcAft>
                <a:spcPts val="0"/>
              </a:spcAft>
              <a:buSzPts val="1800"/>
              <a:buChar char="-"/>
            </a:pPr>
            <a:r>
              <a:rPr lang="en"/>
              <a:t>Reading in user input using scanner</a:t>
            </a:r>
            <a:endParaRPr/>
          </a:p>
          <a:p>
            <a:pPr indent="-342900" lvl="0" marL="457200" rtl="0" algn="l">
              <a:spcBef>
                <a:spcPts val="0"/>
              </a:spcBef>
              <a:spcAft>
                <a:spcPts val="0"/>
              </a:spcAft>
              <a:buSzPts val="1800"/>
              <a:buChar char="-"/>
            </a:pPr>
            <a:r>
              <a:rPr lang="en"/>
              <a:t>Reading in data from files / String functions like split</a:t>
            </a:r>
            <a:endParaRPr/>
          </a:p>
          <a:p>
            <a:pPr indent="-342900" lvl="0" marL="457200" rtl="0" algn="l">
              <a:spcBef>
                <a:spcPts val="0"/>
              </a:spcBef>
              <a:spcAft>
                <a:spcPts val="0"/>
              </a:spcAft>
              <a:buSzPts val="1800"/>
              <a:buChar char="-"/>
            </a:pPr>
            <a:r>
              <a:rPr lang="en"/>
              <a:t>Writing out data to files</a:t>
            </a:r>
            <a:endParaRPr/>
          </a:p>
          <a:p>
            <a:pPr indent="-342900" lvl="0" marL="457200" rtl="0" algn="l">
              <a:spcBef>
                <a:spcPts val="0"/>
              </a:spcBef>
              <a:spcAft>
                <a:spcPts val="0"/>
              </a:spcAft>
              <a:buSzPts val="1800"/>
              <a:buChar char="-"/>
            </a:pPr>
            <a:r>
              <a:rPr b="1" lang="en"/>
              <a:t>Creating classes / objects and calling objects and passing data back and forth between objects (using methods!), and constructors.</a:t>
            </a:r>
            <a:endParaRPr b="1"/>
          </a:p>
          <a:p>
            <a:pPr indent="-342900" lvl="0" marL="457200" rtl="0" algn="l">
              <a:spcBef>
                <a:spcPts val="0"/>
              </a:spcBef>
              <a:spcAft>
                <a:spcPts val="0"/>
              </a:spcAft>
              <a:buSzPts val="1800"/>
              <a:buChar char="-"/>
            </a:pPr>
            <a:r>
              <a:rPr b="1" lang="en"/>
              <a:t>Calling methods, getting data back from methods, passing data to more methods, methods will lead to world peace…. Seriously, methods…</a:t>
            </a:r>
            <a:br>
              <a:rPr b="1" lang="en"/>
            </a:br>
            <a:br>
              <a:rPr b="1" lang="en"/>
            </a:br>
            <a:r>
              <a:rPr b="1" lang="en"/>
              <a:t>Not a complete list but these are the big things…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Types Of Errors</a:t>
            </a:r>
            <a:endParaRPr/>
          </a:p>
        </p:txBody>
      </p:sp>
      <p:sp>
        <p:nvSpPr>
          <p:cNvPr id="74" name="Google Shape;74;p16"/>
          <p:cNvSpPr txBox="1"/>
          <p:nvPr/>
        </p:nvSpPr>
        <p:spPr>
          <a:xfrm>
            <a:off x="566050" y="1427375"/>
            <a:ext cx="7793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A </a:t>
            </a:r>
            <a:r>
              <a:rPr b="1" lang="en" sz="1800">
                <a:solidFill>
                  <a:schemeClr val="dk1"/>
                </a:solidFill>
              </a:rPr>
              <a:t>compile-time error</a:t>
            </a:r>
            <a:r>
              <a:rPr lang="en" sz="1800">
                <a:solidFill>
                  <a:schemeClr val="dk1"/>
                </a:solidFill>
              </a:rPr>
              <a:t> occurs when there is a syntactical error or the compiler identifies code that it cannot parse or execute (e.g. method does not exist, accessibility not public, redefined constant, type mismatch)</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A </a:t>
            </a:r>
            <a:r>
              <a:rPr b="1" lang="en" sz="1800">
                <a:solidFill>
                  <a:schemeClr val="dk1"/>
                </a:solidFill>
              </a:rPr>
              <a:t>run-time error</a:t>
            </a:r>
            <a:r>
              <a:rPr lang="en" sz="1800">
                <a:solidFill>
                  <a:schemeClr val="dk1"/>
                </a:solidFill>
              </a:rPr>
              <a:t> occurs while the program is executing. The program often tries to access memory that is inaccessible (out of bounds array or null object)  or may be asked to perform an operation it is incapable of (e.g. access a restricted file, parse a value)</a:t>
            </a:r>
            <a:endParaRPr sz="1800">
              <a:solidFill>
                <a:schemeClr val="dk1"/>
              </a:solidFill>
            </a:endParaRPr>
          </a:p>
          <a:p>
            <a:pPr indent="0" lvl="0" marL="0" rtl="0" algn="l">
              <a:lnSpc>
                <a:spcPct val="115000"/>
              </a:lnSpc>
              <a:spcBef>
                <a:spcPts val="1200"/>
              </a:spcBef>
              <a:spcAft>
                <a:spcPts val="1200"/>
              </a:spcAft>
              <a:buNone/>
            </a:pPr>
            <a:br>
              <a:rPr b="1" lang="en" sz="1800">
                <a:solidFill>
                  <a:schemeClr val="dk1"/>
                </a:solidFill>
              </a:rPr>
            </a:br>
            <a:endParaRPr sz="1800">
              <a:solidFill>
                <a:schemeClr val="dk1"/>
              </a:solidFill>
            </a:endParaRPr>
          </a:p>
        </p:txBody>
      </p:sp>
      <p:pic>
        <p:nvPicPr>
          <p:cNvPr descr="tagline.png" id="75" name="Google Shape;75;p16"/>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a:t>
            </a:r>
            <a:endParaRPr/>
          </a:p>
        </p:txBody>
      </p:sp>
      <p:sp>
        <p:nvSpPr>
          <p:cNvPr id="81" name="Google Shape;81;p17"/>
          <p:cNvSpPr txBox="1"/>
          <p:nvPr/>
        </p:nvSpPr>
        <p:spPr>
          <a:xfrm>
            <a:off x="566050" y="1427375"/>
            <a:ext cx="7793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8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chemeClr val="dk1"/>
                </a:solidFill>
                <a:highlight>
                  <a:srgbClr val="FFFFFF"/>
                </a:highlight>
                <a:latin typeface="Roboto"/>
                <a:ea typeface="Roboto"/>
                <a:cs typeface="Roboto"/>
                <a:sym typeface="Roboto"/>
              </a:rPr>
              <a:t>An </a:t>
            </a:r>
            <a:r>
              <a:rPr b="1" lang="en" sz="1800">
                <a:solidFill>
                  <a:schemeClr val="dk1"/>
                </a:solidFill>
                <a:highlight>
                  <a:srgbClr val="FFFFFF"/>
                </a:highlight>
                <a:latin typeface="Roboto"/>
                <a:ea typeface="Roboto"/>
                <a:cs typeface="Roboto"/>
                <a:sym typeface="Roboto"/>
              </a:rPr>
              <a:t>exception</a:t>
            </a:r>
            <a:r>
              <a:rPr lang="en" sz="1800">
                <a:solidFill>
                  <a:schemeClr val="dk1"/>
                </a:solidFill>
                <a:highlight>
                  <a:srgbClr val="FFFFFF"/>
                </a:highlight>
                <a:latin typeface="Roboto"/>
                <a:ea typeface="Roboto"/>
                <a:cs typeface="Roboto"/>
                <a:sym typeface="Roboto"/>
              </a:rPr>
              <a:t> is an unwanted or unexpected event, which occurs during the execution of a program. </a:t>
            </a:r>
            <a:r>
              <a:rPr lang="en" sz="1800">
                <a:solidFill>
                  <a:schemeClr val="dk1"/>
                </a:solidFill>
                <a:highlight>
                  <a:srgbClr val="FFFFFF"/>
                </a:highlight>
                <a:latin typeface="Courier New"/>
                <a:ea typeface="Courier New"/>
                <a:cs typeface="Courier New"/>
                <a:sym typeface="Courier New"/>
              </a:rPr>
              <a:t>(NullPointerException, FileNotFoundException, etc)</a:t>
            </a:r>
            <a:endParaRPr sz="18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1200"/>
              </a:spcAft>
              <a:buNone/>
            </a:pPr>
            <a:br>
              <a:rPr b="1" lang="en" sz="1800">
                <a:solidFill>
                  <a:schemeClr val="dk1"/>
                </a:solidFill>
              </a:rPr>
            </a:br>
            <a:endParaRPr sz="1800">
              <a:solidFill>
                <a:schemeClr val="dk1"/>
              </a:solidFill>
            </a:endParaRPr>
          </a:p>
        </p:txBody>
      </p:sp>
      <p:pic>
        <p:nvPicPr>
          <p:cNvPr descr="tagline.png" id="82" name="Google Shape;82;p17"/>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a:t>
            </a:r>
            <a:endParaRPr/>
          </a:p>
        </p:txBody>
      </p:sp>
      <p:sp>
        <p:nvSpPr>
          <p:cNvPr id="88" name="Google Shape;88;p18"/>
          <p:cNvSpPr txBox="1"/>
          <p:nvPr/>
        </p:nvSpPr>
        <p:spPr>
          <a:xfrm>
            <a:off x="566050" y="1427375"/>
            <a:ext cx="7793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chemeClr val="dk1"/>
                </a:solidFill>
              </a:rPr>
              <a:t>Exception handling</a:t>
            </a:r>
            <a:r>
              <a:rPr lang="en" sz="1800">
                <a:solidFill>
                  <a:schemeClr val="dk1"/>
                </a:solidFill>
              </a:rPr>
              <a:t> is the process of </a:t>
            </a:r>
            <a:r>
              <a:rPr i="1" lang="en" sz="1800" u="sng">
                <a:solidFill>
                  <a:schemeClr val="dk1"/>
                </a:solidFill>
              </a:rPr>
              <a:t>responding to exceptions</a:t>
            </a:r>
            <a:r>
              <a:rPr lang="en" sz="1800">
                <a:solidFill>
                  <a:schemeClr val="dk1"/>
                </a:solidFill>
              </a:rPr>
              <a:t> thrown when the program has an exception. </a:t>
            </a:r>
            <a:endParaRPr sz="1800">
              <a:solidFill>
                <a:schemeClr val="dk1"/>
              </a:solidFill>
            </a:endParaRPr>
          </a:p>
          <a:p>
            <a:pPr indent="0" lvl="0" marL="0" rtl="0" algn="l">
              <a:lnSpc>
                <a:spcPct val="115000"/>
              </a:lnSpc>
              <a:spcBef>
                <a:spcPts val="1200"/>
              </a:spcBef>
              <a:spcAft>
                <a:spcPts val="0"/>
              </a:spcAft>
              <a:buNone/>
            </a:pPr>
            <a:r>
              <a:rPr lang="en" sz="1800">
                <a:solidFill>
                  <a:schemeClr val="dk1"/>
                </a:solidFill>
              </a:rPr>
              <a:t>We wrap a </a:t>
            </a:r>
            <a:r>
              <a:rPr lang="en" sz="1800">
                <a:solidFill>
                  <a:schemeClr val="dk1"/>
                </a:solidFill>
                <a:latin typeface="Courier New"/>
                <a:ea typeface="Courier New"/>
                <a:cs typeface="Courier New"/>
                <a:sym typeface="Courier New"/>
              </a:rPr>
              <a:t>try/catch</a:t>
            </a:r>
            <a:r>
              <a:rPr lang="en" sz="1800">
                <a:solidFill>
                  <a:schemeClr val="dk1"/>
                </a:solidFill>
              </a:rPr>
              <a:t> around code that </a:t>
            </a:r>
            <a:r>
              <a:rPr i="1" lang="en" sz="1800" u="sng">
                <a:solidFill>
                  <a:schemeClr val="dk1"/>
                </a:solidFill>
              </a:rPr>
              <a:t>has a</a:t>
            </a:r>
            <a:r>
              <a:rPr lang="en" sz="1800">
                <a:solidFill>
                  <a:schemeClr val="dk1"/>
                </a:solidFill>
              </a:rPr>
              <a:t> </a:t>
            </a:r>
            <a:r>
              <a:rPr i="1" lang="en" sz="1800" u="sng">
                <a:solidFill>
                  <a:schemeClr val="dk1"/>
                </a:solidFill>
              </a:rPr>
              <a:t>likelihood</a:t>
            </a:r>
            <a:r>
              <a:rPr lang="en" sz="1800">
                <a:solidFill>
                  <a:schemeClr val="dk1"/>
                </a:solidFill>
              </a:rPr>
              <a:t> or </a:t>
            </a:r>
            <a:r>
              <a:rPr i="1" lang="en" sz="1800" u="sng">
                <a:solidFill>
                  <a:schemeClr val="dk1"/>
                </a:solidFill>
              </a:rPr>
              <a:t>potential</a:t>
            </a:r>
            <a:r>
              <a:rPr lang="en" sz="1800">
                <a:solidFill>
                  <a:schemeClr val="dk1"/>
                </a:solidFill>
              </a:rPr>
              <a:t> to have an exception condition.  This allows us the ability to </a:t>
            </a:r>
            <a:r>
              <a:rPr b="1" i="1" lang="en" sz="1800">
                <a:solidFill>
                  <a:schemeClr val="dk1"/>
                </a:solidFill>
              </a:rPr>
              <a:t>catch</a:t>
            </a:r>
            <a:r>
              <a:rPr lang="en" sz="1800">
                <a:solidFill>
                  <a:schemeClr val="dk1"/>
                </a:solidFill>
              </a:rPr>
              <a:t> and handle an exception if it occurs.  As the developer, we can choose to handle it at the point of exception or ‘</a:t>
            </a:r>
            <a:r>
              <a:rPr b="1" i="1" lang="en" sz="1800">
                <a:solidFill>
                  <a:schemeClr val="dk1"/>
                </a:solidFill>
              </a:rPr>
              <a:t>throw</a:t>
            </a:r>
            <a:r>
              <a:rPr lang="en" sz="1800">
                <a:solidFill>
                  <a:schemeClr val="dk1"/>
                </a:solidFill>
              </a:rPr>
              <a:t>’ it up the method stack for someone else to handle.  </a:t>
            </a:r>
            <a:br>
              <a:rPr lang="en" sz="1800">
                <a:solidFill>
                  <a:schemeClr val="dk1"/>
                </a:solidFill>
              </a:rPr>
            </a:br>
            <a:br>
              <a:rPr lang="en" sz="1800">
                <a:solidFill>
                  <a:schemeClr val="dk1"/>
                </a:solidFill>
              </a:rPr>
            </a:br>
            <a:r>
              <a:rPr lang="en" sz="1800">
                <a:solidFill>
                  <a:schemeClr val="dk1"/>
                </a:solidFill>
              </a:rPr>
              <a:t>Unhandled exceptions will crash your program.</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1200"/>
              </a:spcAft>
              <a:buNone/>
            </a:pPr>
            <a:br>
              <a:rPr b="1" lang="en" sz="1800">
                <a:solidFill>
                  <a:schemeClr val="dk1"/>
                </a:solidFill>
              </a:rPr>
            </a:br>
            <a:endParaRPr sz="1800">
              <a:solidFill>
                <a:schemeClr val="dk1"/>
              </a:solidFill>
            </a:endParaRPr>
          </a:p>
        </p:txBody>
      </p:sp>
      <p:pic>
        <p:nvPicPr>
          <p:cNvPr descr="tagline.png" id="89" name="Google Shape;89;p18"/>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Types of Exceptions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highlight>
                  <a:srgbClr val="FFFFFF"/>
                </a:highlight>
                <a:latin typeface="Roboto"/>
                <a:ea typeface="Roboto"/>
                <a:cs typeface="Roboto"/>
                <a:sym typeface="Roboto"/>
              </a:rPr>
              <a:t>1) Checked:</a:t>
            </a:r>
            <a:r>
              <a:rPr lang="en" sz="1500">
                <a:solidFill>
                  <a:schemeClr val="dk1"/>
                </a:solidFill>
                <a:highlight>
                  <a:srgbClr val="FFFFFF"/>
                </a:highlight>
                <a:latin typeface="Roboto"/>
                <a:ea typeface="Roboto"/>
                <a:cs typeface="Roboto"/>
                <a:sym typeface="Roboto"/>
              </a:rPr>
              <a:t> are exceptions that are known/checked at compile time. If a method you plan to call is known to have the possibility of throwing an exception (defined by the method), then the compiler will force you to handle the exception.   These exceptions are nice because they give you a better opportunity to handle them gracefully because you know in advance ‘what type’ of exception could be thrown.</a:t>
            </a:r>
            <a:endParaRPr sz="2100"/>
          </a:p>
          <a:p>
            <a:pPr indent="0" lvl="0" marL="0" rtl="0" algn="l">
              <a:spcBef>
                <a:spcPts val="1600"/>
              </a:spcBef>
              <a:spcAft>
                <a:spcPts val="0"/>
              </a:spcAft>
              <a:buNone/>
            </a:pPr>
            <a:r>
              <a:rPr lang="en" sz="1500">
                <a:latin typeface="Courier New"/>
                <a:ea typeface="Courier New"/>
                <a:cs typeface="Courier New"/>
                <a:sym typeface="Courier New"/>
              </a:rPr>
              <a:t>Ex: FileNotFoundException</a:t>
            </a:r>
            <a:endParaRPr sz="1500">
              <a:latin typeface="Courier New"/>
              <a:ea typeface="Courier New"/>
              <a:cs typeface="Courier New"/>
              <a:sym typeface="Courier New"/>
            </a:endParaRPr>
          </a:p>
          <a:p>
            <a:pPr indent="0" lvl="0" marL="0" rtl="0" algn="l">
              <a:spcBef>
                <a:spcPts val="1600"/>
              </a:spcBef>
              <a:spcAft>
                <a:spcPts val="0"/>
              </a:spcAft>
              <a:buNone/>
            </a:pPr>
            <a:r>
              <a:rPr b="1" lang="en" sz="1500">
                <a:solidFill>
                  <a:schemeClr val="dk1"/>
                </a:solidFill>
                <a:highlight>
                  <a:srgbClr val="FFFFFF"/>
                </a:highlight>
                <a:latin typeface="Roboto"/>
                <a:ea typeface="Roboto"/>
                <a:cs typeface="Roboto"/>
                <a:sym typeface="Roboto"/>
              </a:rPr>
              <a:t>2) Unchecked</a:t>
            </a:r>
            <a:r>
              <a:rPr lang="en" sz="1500">
                <a:solidFill>
                  <a:schemeClr val="dk1"/>
                </a:solidFill>
                <a:highlight>
                  <a:srgbClr val="FFFFFF"/>
                </a:highlight>
                <a:latin typeface="Roboto"/>
                <a:ea typeface="Roboto"/>
                <a:cs typeface="Roboto"/>
                <a:sym typeface="Roboto"/>
              </a:rPr>
              <a:t> are exceptions that are not checked at compile time. This type of exception can occur </a:t>
            </a:r>
            <a:r>
              <a:rPr lang="en" sz="1500">
                <a:solidFill>
                  <a:schemeClr val="dk1"/>
                </a:solidFill>
                <a:highlight>
                  <a:srgbClr val="FFFFFF"/>
                </a:highlight>
                <a:latin typeface="Roboto"/>
                <a:ea typeface="Roboto"/>
                <a:cs typeface="Roboto"/>
                <a:sym typeface="Roboto"/>
              </a:rPr>
              <a:t>unexpectedly</a:t>
            </a:r>
            <a:r>
              <a:rPr lang="en" sz="1500">
                <a:solidFill>
                  <a:schemeClr val="dk1"/>
                </a:solidFill>
                <a:highlight>
                  <a:srgbClr val="FFFFFF"/>
                </a:highlight>
                <a:latin typeface="Roboto"/>
                <a:ea typeface="Roboto"/>
                <a:cs typeface="Roboto"/>
                <a:sym typeface="Roboto"/>
              </a:rPr>
              <a:t> and be hard to know in advance.  Unchecked exceptions are often caused by poor coding practices or poor testing.</a:t>
            </a:r>
            <a:endParaRPr sz="15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500">
                <a:solidFill>
                  <a:schemeClr val="dk1"/>
                </a:solidFill>
                <a:highlight>
                  <a:srgbClr val="FFFFFF"/>
                </a:highlight>
                <a:latin typeface="Courier New"/>
                <a:ea typeface="Courier New"/>
                <a:cs typeface="Courier New"/>
                <a:sym typeface="Courier New"/>
              </a:rPr>
              <a:t>Ex: IndexOutOfBoundsException</a:t>
            </a:r>
            <a:endParaRPr sz="1500">
              <a:solidFill>
                <a:schemeClr val="dk1"/>
              </a:solidFill>
              <a:highlight>
                <a:srgbClr val="FFFFFF"/>
              </a:highlight>
              <a:latin typeface="Courier New"/>
              <a:ea typeface="Courier New"/>
              <a:cs typeface="Courier New"/>
              <a:sym typeface="Courier New"/>
            </a:endParaRPr>
          </a:p>
        </p:txBody>
      </p:sp>
      <p:pic>
        <p:nvPicPr>
          <p:cNvPr descr="tagline.png" id="96" name="Google Shape;96;p19"/>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Try/Catch (with exception - line 2)</a:t>
            </a:r>
            <a:endParaRPr/>
          </a:p>
        </p:txBody>
      </p:sp>
      <p:sp>
        <p:nvSpPr>
          <p:cNvPr id="102" name="Google Shape;102;p20"/>
          <p:cNvSpPr txBox="1"/>
          <p:nvPr/>
        </p:nvSpPr>
        <p:spPr>
          <a:xfrm>
            <a:off x="462450" y="1017725"/>
            <a:ext cx="4558200" cy="3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try</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try</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1. </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2.</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3.</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catch</a:t>
            </a:r>
            <a:r>
              <a:rPr lang="en" sz="1550">
                <a:solidFill>
                  <a:srgbClr val="999999"/>
                </a:solidFill>
                <a:highlight>
                  <a:srgbClr val="FFFFFF"/>
                </a:highlight>
                <a:latin typeface="Courier New"/>
                <a:ea typeface="Courier New"/>
                <a:cs typeface="Courier New"/>
                <a:sym typeface="Courier New"/>
              </a:rPr>
              <a:t>(</a:t>
            </a:r>
            <a:r>
              <a:rPr lang="en" sz="1550">
                <a:solidFill>
                  <a:srgbClr val="DD4A68"/>
                </a:solidFill>
                <a:highlight>
                  <a:srgbClr val="FFFFFF"/>
                </a:highlight>
                <a:latin typeface="Courier New"/>
                <a:ea typeface="Courier New"/>
                <a:cs typeface="Courier New"/>
                <a:sym typeface="Courier New"/>
              </a:rPr>
              <a:t>Exception</a:t>
            </a:r>
            <a:r>
              <a:rPr lang="en" sz="1550">
                <a:solidFill>
                  <a:schemeClr val="dk1"/>
                </a:solidFill>
                <a:highlight>
                  <a:srgbClr val="FFFFFF"/>
                </a:highlight>
                <a:latin typeface="Courier New"/>
                <a:ea typeface="Courier New"/>
                <a:cs typeface="Courier New"/>
                <a:sym typeface="Courier New"/>
              </a:rPr>
              <a:t> </a:t>
            </a:r>
            <a:r>
              <a:rPr i="1" lang="en" sz="1550">
                <a:solidFill>
                  <a:schemeClr val="dk1"/>
                </a:solidFill>
                <a:highlight>
                  <a:srgbClr val="FFFFFF"/>
                </a:highlight>
                <a:latin typeface="Courier New"/>
                <a:ea typeface="Courier New"/>
                <a:cs typeface="Courier New"/>
                <a:sym typeface="Courier New"/>
              </a:rPr>
              <a:t>e</a:t>
            </a:r>
            <a:r>
              <a:rPr lang="en" sz="1550">
                <a:solidFill>
                  <a:srgbClr val="999999"/>
                </a:solidFill>
                <a:highlight>
                  <a:srgbClr val="FFFFFF"/>
                </a:highlight>
                <a:latin typeface="Courier New"/>
                <a:ea typeface="Courier New"/>
                <a:cs typeface="Courier New"/>
                <a:sym typeface="Courier New"/>
              </a:rPr>
              <a:t>)</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 4.</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handle errors</a:t>
            </a:r>
            <a:br>
              <a:rPr i="1" lang="en" sz="1550">
                <a:solidFill>
                  <a:srgbClr val="708090"/>
                </a:solidFill>
                <a:highlight>
                  <a:srgbClr val="FFFFFF"/>
                </a:highlight>
                <a:latin typeface="Courier New"/>
                <a:ea typeface="Courier New"/>
                <a:cs typeface="Courier New"/>
                <a:sym typeface="Courier New"/>
              </a:rPr>
            </a:br>
            <a:r>
              <a:rPr i="1" lang="en" sz="1550">
                <a:solidFill>
                  <a:srgbClr val="708090"/>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5. e.printStackTrace();</a:t>
            </a:r>
            <a:endParaRPr sz="15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rgbClr val="999999"/>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None/>
            </a:pPr>
            <a:r>
              <a:rPr lang="en" sz="1550">
                <a:solidFill>
                  <a:srgbClr val="999999"/>
                </a:solidFill>
                <a:highlight>
                  <a:srgbClr val="FFFFFF"/>
                </a:highlight>
                <a:latin typeface="Courier New"/>
                <a:ea typeface="Courier New"/>
                <a:cs typeface="Courier New"/>
                <a:sym typeface="Courier New"/>
              </a:rPr>
              <a:t>6. Account acc = new Account();</a:t>
            </a:r>
            <a:endParaRPr sz="1550">
              <a:solidFill>
                <a:srgbClr val="999999"/>
              </a:solidFill>
              <a:highlight>
                <a:srgbClr val="FFFFFF"/>
              </a:highlight>
              <a:latin typeface="Courier New"/>
              <a:ea typeface="Courier New"/>
              <a:cs typeface="Courier New"/>
              <a:sym typeface="Courier New"/>
            </a:endParaRPr>
          </a:p>
        </p:txBody>
      </p:sp>
      <p:cxnSp>
        <p:nvCxnSpPr>
          <p:cNvPr id="103" name="Google Shape;103;p20"/>
          <p:cNvCxnSpPr/>
          <p:nvPr/>
        </p:nvCxnSpPr>
        <p:spPr>
          <a:xfrm rot="10800000">
            <a:off x="1434650" y="1925375"/>
            <a:ext cx="5049000" cy="273600"/>
          </a:xfrm>
          <a:prstGeom prst="curvedConnector3">
            <a:avLst>
              <a:gd fmla="val 50000" name="adj1"/>
            </a:avLst>
          </a:prstGeom>
          <a:noFill/>
          <a:ln cap="flat" cmpd="sng" w="9525">
            <a:solidFill>
              <a:schemeClr val="dk2"/>
            </a:solidFill>
            <a:prstDash val="solid"/>
            <a:round/>
            <a:headEnd len="med" w="med" type="triangle"/>
            <a:tailEnd len="med" w="med" type="none"/>
          </a:ln>
        </p:spPr>
      </p:cxnSp>
      <p:cxnSp>
        <p:nvCxnSpPr>
          <p:cNvPr id="104" name="Google Shape;104;p20"/>
          <p:cNvCxnSpPr/>
          <p:nvPr/>
        </p:nvCxnSpPr>
        <p:spPr>
          <a:xfrm flipH="1">
            <a:off x="3784625" y="2840725"/>
            <a:ext cx="2765100" cy="18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05" name="Google Shape;105;p20"/>
          <p:cNvCxnSpPr>
            <a:endCxn id="106" idx="1"/>
          </p:cNvCxnSpPr>
          <p:nvPr/>
        </p:nvCxnSpPr>
        <p:spPr>
          <a:xfrm>
            <a:off x="3878300" y="3392825"/>
            <a:ext cx="868800" cy="8670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106" name="Google Shape;106;p20"/>
          <p:cNvSpPr txBox="1"/>
          <p:nvPr/>
        </p:nvSpPr>
        <p:spPr>
          <a:xfrm>
            <a:off x="4747100" y="4085225"/>
            <a:ext cx="37938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printStackTrace()</a:t>
            </a:r>
            <a:r>
              <a:rPr lang="en"/>
              <a:t> method logs to console</a:t>
            </a:r>
            <a:endParaRPr/>
          </a:p>
        </p:txBody>
      </p:sp>
      <p:sp>
        <p:nvSpPr>
          <p:cNvPr id="107" name="Google Shape;107;p20"/>
          <p:cNvSpPr txBox="1"/>
          <p:nvPr/>
        </p:nvSpPr>
        <p:spPr>
          <a:xfrm>
            <a:off x="6776200" y="1632675"/>
            <a:ext cx="1934700" cy="27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exception occurs on line 2. Line 3 is skipped and catch block is called.  Information about the Exception is in the </a:t>
            </a:r>
            <a:r>
              <a:rPr lang="en">
                <a:latin typeface="Courier New"/>
                <a:ea typeface="Courier New"/>
                <a:cs typeface="Courier New"/>
                <a:sym typeface="Courier New"/>
              </a:rPr>
              <a:t>Exception</a:t>
            </a:r>
            <a:r>
              <a:rPr lang="en"/>
              <a:t> object </a:t>
            </a:r>
            <a:r>
              <a:rPr lang="en">
                <a:latin typeface="Courier New"/>
                <a:ea typeface="Courier New"/>
                <a:cs typeface="Courier New"/>
                <a:sym typeface="Courier New"/>
              </a:rPr>
              <a:t>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t>After the catch block, program resumes on line 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Try/Catch - (no exception - Happy Case)</a:t>
            </a:r>
            <a:endParaRPr/>
          </a:p>
        </p:txBody>
      </p:sp>
      <p:sp>
        <p:nvSpPr>
          <p:cNvPr id="113" name="Google Shape;113;p21"/>
          <p:cNvSpPr txBox="1"/>
          <p:nvPr/>
        </p:nvSpPr>
        <p:spPr>
          <a:xfrm>
            <a:off x="463375" y="1188150"/>
            <a:ext cx="4558200" cy="3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try</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try</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1.</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2.</a:t>
            </a:r>
            <a:endParaRPr i="1" sz="1550">
              <a:solidFill>
                <a:srgbClr val="70809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i="1" lang="en" sz="1550">
                <a:solidFill>
                  <a:srgbClr val="708090"/>
                </a:solidFill>
                <a:highlight>
                  <a:srgbClr val="FFFFFF"/>
                </a:highlight>
                <a:latin typeface="Courier New"/>
                <a:ea typeface="Courier New"/>
                <a:cs typeface="Courier New"/>
                <a:sym typeface="Courier New"/>
              </a:rPr>
              <a:t>3.</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550">
              <a:solidFill>
                <a:srgbClr val="70809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catch</a:t>
            </a:r>
            <a:r>
              <a:rPr lang="en" sz="1550">
                <a:solidFill>
                  <a:srgbClr val="999999"/>
                </a:solidFill>
                <a:highlight>
                  <a:srgbClr val="FFFFFF"/>
                </a:highlight>
                <a:latin typeface="Courier New"/>
                <a:ea typeface="Courier New"/>
                <a:cs typeface="Courier New"/>
                <a:sym typeface="Courier New"/>
              </a:rPr>
              <a:t>(</a:t>
            </a:r>
            <a:r>
              <a:rPr lang="en" sz="1550">
                <a:solidFill>
                  <a:srgbClr val="DD4A68"/>
                </a:solidFill>
                <a:highlight>
                  <a:srgbClr val="FFFFFF"/>
                </a:highlight>
                <a:latin typeface="Courier New"/>
                <a:ea typeface="Courier New"/>
                <a:cs typeface="Courier New"/>
                <a:sym typeface="Courier New"/>
              </a:rPr>
              <a:t>Exception</a:t>
            </a:r>
            <a:r>
              <a:rPr lang="en" sz="1550">
                <a:solidFill>
                  <a:schemeClr val="dk1"/>
                </a:solidFill>
                <a:highlight>
                  <a:srgbClr val="FFFFFF"/>
                </a:highlight>
                <a:latin typeface="Courier New"/>
                <a:ea typeface="Courier New"/>
                <a:cs typeface="Courier New"/>
                <a:sym typeface="Courier New"/>
              </a:rPr>
              <a:t> </a:t>
            </a:r>
            <a:r>
              <a:rPr i="1" lang="en" sz="1550">
                <a:solidFill>
                  <a:schemeClr val="dk1"/>
                </a:solidFill>
                <a:highlight>
                  <a:srgbClr val="FFFFFF"/>
                </a:highlight>
                <a:latin typeface="Courier New"/>
                <a:ea typeface="Courier New"/>
                <a:cs typeface="Courier New"/>
                <a:sym typeface="Courier New"/>
              </a:rPr>
              <a:t>e</a:t>
            </a:r>
            <a:r>
              <a:rPr lang="en" sz="1550">
                <a:solidFill>
                  <a:srgbClr val="999999"/>
                </a:solidFill>
                <a:highlight>
                  <a:srgbClr val="FFFFFF"/>
                </a:highlight>
                <a:latin typeface="Courier New"/>
                <a:ea typeface="Courier New"/>
                <a:cs typeface="Courier New"/>
                <a:sym typeface="Courier New"/>
              </a:rPr>
              <a:t>)</a:t>
            </a:r>
            <a:r>
              <a:rPr lang="en" sz="1550">
                <a:solidFill>
                  <a:schemeClr val="dk1"/>
                </a:solidFill>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 4.</a:t>
            </a:r>
            <a:endParaRPr sz="15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  </a:t>
            </a:r>
            <a:r>
              <a:rPr i="1" lang="en" sz="1550">
                <a:solidFill>
                  <a:srgbClr val="708090"/>
                </a:solidFill>
                <a:highlight>
                  <a:srgbClr val="FFFFFF"/>
                </a:highlight>
                <a:latin typeface="Courier New"/>
                <a:ea typeface="Courier New"/>
                <a:cs typeface="Courier New"/>
                <a:sym typeface="Courier New"/>
              </a:rPr>
              <a:t>Block of code to handle errors</a:t>
            </a:r>
            <a:br>
              <a:rPr i="1" lang="en" sz="1550">
                <a:solidFill>
                  <a:srgbClr val="708090"/>
                </a:solidFill>
                <a:highlight>
                  <a:srgbClr val="FFFFFF"/>
                </a:highlight>
                <a:latin typeface="Courier New"/>
                <a:ea typeface="Courier New"/>
                <a:cs typeface="Courier New"/>
                <a:sym typeface="Courier New"/>
              </a:rPr>
            </a:br>
            <a:r>
              <a:rPr i="1" lang="en" sz="1550">
                <a:solidFill>
                  <a:srgbClr val="708090"/>
                </a:solidFill>
                <a:highlight>
                  <a:srgbClr val="FFFFFF"/>
                </a:highlight>
                <a:latin typeface="Courier New"/>
                <a:ea typeface="Courier New"/>
                <a:cs typeface="Courier New"/>
                <a:sym typeface="Courier New"/>
              </a:rPr>
              <a:t>    </a:t>
            </a:r>
            <a:r>
              <a:rPr lang="en" sz="1550">
                <a:solidFill>
                  <a:srgbClr val="708090"/>
                </a:solidFill>
                <a:highlight>
                  <a:srgbClr val="FFFFFF"/>
                </a:highlight>
                <a:latin typeface="Courier New"/>
                <a:ea typeface="Courier New"/>
                <a:cs typeface="Courier New"/>
                <a:sym typeface="Courier New"/>
              </a:rPr>
              <a:t>5. e.printStackTrace();</a:t>
            </a:r>
            <a:endParaRPr sz="1550">
              <a:solidFill>
                <a:schemeClr val="dk1"/>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solidFill>
                <a:srgbClr val="999999"/>
              </a:solidFill>
              <a:highlight>
                <a:srgbClr val="FFFFFF"/>
              </a:highlight>
              <a:latin typeface="Courier New"/>
              <a:ea typeface="Courier New"/>
              <a:cs typeface="Courier New"/>
              <a:sym typeface="Courier New"/>
            </a:endParaRPr>
          </a:p>
          <a:p>
            <a:pPr indent="0" lvl="0" marL="0" marR="152400" rtl="0" algn="l">
              <a:lnSpc>
                <a:spcPct val="150000"/>
              </a:lnSpc>
              <a:spcBef>
                <a:spcPts val="1200"/>
              </a:spcBef>
              <a:spcAft>
                <a:spcPts val="1200"/>
              </a:spcAft>
              <a:buNone/>
            </a:pPr>
            <a:r>
              <a:rPr lang="en" sz="1550">
                <a:solidFill>
                  <a:srgbClr val="999999"/>
                </a:solidFill>
                <a:highlight>
                  <a:srgbClr val="FFFFFF"/>
                </a:highlight>
                <a:latin typeface="Courier New"/>
                <a:ea typeface="Courier New"/>
                <a:cs typeface="Courier New"/>
                <a:sym typeface="Courier New"/>
              </a:rPr>
              <a:t>6. Account acc = new Account();</a:t>
            </a:r>
            <a:endParaRPr sz="1550">
              <a:solidFill>
                <a:srgbClr val="999999"/>
              </a:solidFill>
              <a:highlight>
                <a:srgbClr val="FFFFFF"/>
              </a:highlight>
              <a:latin typeface="Courier New"/>
              <a:ea typeface="Courier New"/>
              <a:cs typeface="Courier New"/>
              <a:sym typeface="Courier New"/>
            </a:endParaRPr>
          </a:p>
        </p:txBody>
      </p:sp>
      <p:cxnSp>
        <p:nvCxnSpPr>
          <p:cNvPr id="114" name="Google Shape;114;p21"/>
          <p:cNvCxnSpPr/>
          <p:nvPr/>
        </p:nvCxnSpPr>
        <p:spPr>
          <a:xfrm rot="10800000">
            <a:off x="1387250" y="1697975"/>
            <a:ext cx="5096400" cy="501000"/>
          </a:xfrm>
          <a:prstGeom prst="curvedConnector3">
            <a:avLst>
              <a:gd fmla="val 50000" name="adj1"/>
            </a:avLst>
          </a:prstGeom>
          <a:noFill/>
          <a:ln cap="flat" cmpd="sng" w="9525">
            <a:solidFill>
              <a:schemeClr val="dk2"/>
            </a:solidFill>
            <a:prstDash val="solid"/>
            <a:round/>
            <a:headEnd len="med" w="med" type="triangle"/>
            <a:tailEnd len="med" w="med" type="none"/>
          </a:ln>
        </p:spPr>
      </p:cxnSp>
      <p:cxnSp>
        <p:nvCxnSpPr>
          <p:cNvPr id="115" name="Google Shape;115;p21"/>
          <p:cNvCxnSpPr/>
          <p:nvPr/>
        </p:nvCxnSpPr>
        <p:spPr>
          <a:xfrm flipH="1">
            <a:off x="3784625" y="2840725"/>
            <a:ext cx="2765100" cy="189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16" name="Google Shape;116;p21"/>
          <p:cNvSpPr txBox="1"/>
          <p:nvPr/>
        </p:nvSpPr>
        <p:spPr>
          <a:xfrm>
            <a:off x="6776200" y="1632675"/>
            <a:ext cx="1934700" cy="27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no exception occurs, lines 1-3 will execute as normal.</a:t>
            </a:r>
            <a:br>
              <a:rPr lang="en"/>
            </a:br>
            <a:br>
              <a:rPr lang="en"/>
            </a:br>
            <a:r>
              <a:rPr lang="en"/>
              <a:t>Since there is no exception, the catch block is skipped and the program resumes on line 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